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EBB6B0B-D1E5-4730-BF79-094B5BE5BF6C}" v="10" dt="2025-05-23T12:49:57.7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50E4E9-68D8-447C-BE52-A821A07AEDCD}"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DCE4DB48-17A8-4CC0-B1A2-B593C1BADD89}">
      <dgm:prSet/>
      <dgm:spPr/>
      <dgm:t>
        <a:bodyPr/>
        <a:lstStyle/>
        <a:p>
          <a:r>
            <a:rPr lang="en-US" b="1" dirty="0"/>
            <a:t>Causes That May Surprise You</a:t>
          </a:r>
          <a:endParaRPr lang="en-US" dirty="0"/>
        </a:p>
      </dgm:t>
    </dgm:pt>
    <dgm:pt modelId="{9C569BD3-BD10-4B20-935D-FBF97E4B20EE}" type="parTrans" cxnId="{78282CBC-08ED-448E-931E-17CDC2075755}">
      <dgm:prSet/>
      <dgm:spPr/>
      <dgm:t>
        <a:bodyPr/>
        <a:lstStyle/>
        <a:p>
          <a:endParaRPr lang="en-US"/>
        </a:p>
      </dgm:t>
    </dgm:pt>
    <dgm:pt modelId="{A234C5F6-D5B8-4D6D-AD13-A9271F791AF5}" type="sibTrans" cxnId="{78282CBC-08ED-448E-931E-17CDC2075755}">
      <dgm:prSet/>
      <dgm:spPr/>
      <dgm:t>
        <a:bodyPr/>
        <a:lstStyle/>
        <a:p>
          <a:endParaRPr lang="en-US"/>
        </a:p>
      </dgm:t>
    </dgm:pt>
    <dgm:pt modelId="{0DACFB02-A6A5-43A9-82AB-CDF3A6E01E1B}">
      <dgm:prSet/>
      <dgm:spPr/>
      <dgm:t>
        <a:bodyPr/>
        <a:lstStyle/>
        <a:p>
          <a:r>
            <a:rPr lang="en-US" dirty="0"/>
            <a:t>Teething —Misunderstood fever, infection, or convulsions in infants were often blamed on teething.</a:t>
          </a:r>
        </a:p>
      </dgm:t>
    </dgm:pt>
    <dgm:pt modelId="{07495729-EBBE-46A3-98E7-6FD5F1F64687}" type="parTrans" cxnId="{5A6E5BAC-E528-4D5A-B1D2-042D4EDF84CC}">
      <dgm:prSet/>
      <dgm:spPr/>
      <dgm:t>
        <a:bodyPr/>
        <a:lstStyle/>
        <a:p>
          <a:endParaRPr lang="en-US"/>
        </a:p>
      </dgm:t>
    </dgm:pt>
    <dgm:pt modelId="{38822A96-CF6C-4FDD-91CD-2F866102C305}" type="sibTrans" cxnId="{5A6E5BAC-E528-4D5A-B1D2-042D4EDF84CC}">
      <dgm:prSet/>
      <dgm:spPr/>
      <dgm:t>
        <a:bodyPr/>
        <a:lstStyle/>
        <a:p>
          <a:endParaRPr lang="en-US"/>
        </a:p>
      </dgm:t>
    </dgm:pt>
    <dgm:pt modelId="{CC865F35-87C2-4FE6-BF06-D8AC4F63B034}">
      <dgm:prSet/>
      <dgm:spPr/>
      <dgm:t>
        <a:bodyPr/>
        <a:lstStyle/>
        <a:p>
          <a:r>
            <a:rPr lang="en-US" dirty="0"/>
            <a:t>Consumption — The historical name for tuberculosis. A slow, wasting lung disease, it was one of the deadliest infections before antibiotics.</a:t>
          </a:r>
        </a:p>
      </dgm:t>
    </dgm:pt>
    <dgm:pt modelId="{33186F1E-790C-4AB5-93A4-E0EC0B1B104B}" type="parTrans" cxnId="{5CA29B34-869E-411F-AB32-DD228E4B817D}">
      <dgm:prSet/>
      <dgm:spPr/>
      <dgm:t>
        <a:bodyPr/>
        <a:lstStyle/>
        <a:p>
          <a:endParaRPr lang="en-US"/>
        </a:p>
      </dgm:t>
    </dgm:pt>
    <dgm:pt modelId="{D9E72ADB-D861-49DF-AD6B-122D071A7A48}" type="sibTrans" cxnId="{5CA29B34-869E-411F-AB32-DD228E4B817D}">
      <dgm:prSet/>
      <dgm:spPr/>
      <dgm:t>
        <a:bodyPr/>
        <a:lstStyle/>
        <a:p>
          <a:endParaRPr lang="en-US"/>
        </a:p>
      </dgm:t>
    </dgm:pt>
    <dgm:pt modelId="{843155EB-2F31-49BA-A915-03FEFF81B89F}">
      <dgm:prSet/>
      <dgm:spPr/>
      <dgm:t>
        <a:bodyPr/>
        <a:lstStyle/>
        <a:p>
          <a:r>
            <a:rPr lang="en-US"/>
            <a:t>Dropsy —An old term for fluid retention (now called edema), usually linked to heart failure or kidney disease.</a:t>
          </a:r>
        </a:p>
      </dgm:t>
    </dgm:pt>
    <dgm:pt modelId="{D3F57E46-AC07-416B-AB3D-265C99CD0745}" type="parTrans" cxnId="{284A80B2-8066-49C7-8B29-52103C93F143}">
      <dgm:prSet/>
      <dgm:spPr/>
      <dgm:t>
        <a:bodyPr/>
        <a:lstStyle/>
        <a:p>
          <a:endParaRPr lang="en-US"/>
        </a:p>
      </dgm:t>
    </dgm:pt>
    <dgm:pt modelId="{7C66F069-8E46-4A45-8EA7-7FC2EBF57773}" type="sibTrans" cxnId="{284A80B2-8066-49C7-8B29-52103C93F143}">
      <dgm:prSet/>
      <dgm:spPr/>
      <dgm:t>
        <a:bodyPr/>
        <a:lstStyle/>
        <a:p>
          <a:endParaRPr lang="en-US"/>
        </a:p>
      </dgm:t>
    </dgm:pt>
    <dgm:pt modelId="{7E639BC7-DC25-47A7-A194-7D5B26AA1BCE}" type="pres">
      <dgm:prSet presAssocID="{C050E4E9-68D8-447C-BE52-A821A07AEDCD}" presName="linear" presStyleCnt="0">
        <dgm:presLayoutVars>
          <dgm:animLvl val="lvl"/>
          <dgm:resizeHandles val="exact"/>
        </dgm:presLayoutVars>
      </dgm:prSet>
      <dgm:spPr/>
    </dgm:pt>
    <dgm:pt modelId="{6C55AF2E-526C-4511-BA9D-F3C0135B6CAA}" type="pres">
      <dgm:prSet presAssocID="{DCE4DB48-17A8-4CC0-B1A2-B593C1BADD89}" presName="parentText" presStyleLbl="node1" presStyleIdx="0" presStyleCnt="1" custLinFactNeighborY="-7900">
        <dgm:presLayoutVars>
          <dgm:chMax val="0"/>
          <dgm:bulletEnabled val="1"/>
        </dgm:presLayoutVars>
      </dgm:prSet>
      <dgm:spPr/>
    </dgm:pt>
    <dgm:pt modelId="{133DA19B-14F6-421B-967C-471BDA04FE86}" type="pres">
      <dgm:prSet presAssocID="{DCE4DB48-17A8-4CC0-B1A2-B593C1BADD89}" presName="childText" presStyleLbl="revTx" presStyleIdx="0" presStyleCnt="1" custLinFactNeighborY="16743">
        <dgm:presLayoutVars>
          <dgm:bulletEnabled val="1"/>
        </dgm:presLayoutVars>
      </dgm:prSet>
      <dgm:spPr/>
    </dgm:pt>
  </dgm:ptLst>
  <dgm:cxnLst>
    <dgm:cxn modelId="{5CA29B34-869E-411F-AB32-DD228E4B817D}" srcId="{DCE4DB48-17A8-4CC0-B1A2-B593C1BADD89}" destId="{CC865F35-87C2-4FE6-BF06-D8AC4F63B034}" srcOrd="1" destOrd="0" parTransId="{33186F1E-790C-4AB5-93A4-E0EC0B1B104B}" sibTransId="{D9E72ADB-D861-49DF-AD6B-122D071A7A48}"/>
    <dgm:cxn modelId="{8F679340-087E-4947-8661-31287783894F}" type="presOf" srcId="{843155EB-2F31-49BA-A915-03FEFF81B89F}" destId="{133DA19B-14F6-421B-967C-471BDA04FE86}" srcOrd="0" destOrd="2" presId="urn:microsoft.com/office/officeart/2005/8/layout/vList2"/>
    <dgm:cxn modelId="{97C8255E-A088-419E-9DB8-D630B1450A60}" type="presOf" srcId="{C050E4E9-68D8-447C-BE52-A821A07AEDCD}" destId="{7E639BC7-DC25-47A7-A194-7D5B26AA1BCE}" srcOrd="0" destOrd="0" presId="urn:microsoft.com/office/officeart/2005/8/layout/vList2"/>
    <dgm:cxn modelId="{0ACB036F-C202-446D-A6C2-1FB49E515552}" type="presOf" srcId="{0DACFB02-A6A5-43A9-82AB-CDF3A6E01E1B}" destId="{133DA19B-14F6-421B-967C-471BDA04FE86}" srcOrd="0" destOrd="0" presId="urn:microsoft.com/office/officeart/2005/8/layout/vList2"/>
    <dgm:cxn modelId="{405E789B-7C48-476D-AD4D-BFBD8283253E}" type="presOf" srcId="{DCE4DB48-17A8-4CC0-B1A2-B593C1BADD89}" destId="{6C55AF2E-526C-4511-BA9D-F3C0135B6CAA}" srcOrd="0" destOrd="0" presId="urn:microsoft.com/office/officeart/2005/8/layout/vList2"/>
    <dgm:cxn modelId="{5A6E5BAC-E528-4D5A-B1D2-042D4EDF84CC}" srcId="{DCE4DB48-17A8-4CC0-B1A2-B593C1BADD89}" destId="{0DACFB02-A6A5-43A9-82AB-CDF3A6E01E1B}" srcOrd="0" destOrd="0" parTransId="{07495729-EBBE-46A3-98E7-6FD5F1F64687}" sibTransId="{38822A96-CF6C-4FDD-91CD-2F866102C305}"/>
    <dgm:cxn modelId="{284A80B2-8066-49C7-8B29-52103C93F143}" srcId="{DCE4DB48-17A8-4CC0-B1A2-B593C1BADD89}" destId="{843155EB-2F31-49BA-A915-03FEFF81B89F}" srcOrd="2" destOrd="0" parTransId="{D3F57E46-AC07-416B-AB3D-265C99CD0745}" sibTransId="{7C66F069-8E46-4A45-8EA7-7FC2EBF57773}"/>
    <dgm:cxn modelId="{78282CBC-08ED-448E-931E-17CDC2075755}" srcId="{C050E4E9-68D8-447C-BE52-A821A07AEDCD}" destId="{DCE4DB48-17A8-4CC0-B1A2-B593C1BADD89}" srcOrd="0" destOrd="0" parTransId="{9C569BD3-BD10-4B20-935D-FBF97E4B20EE}" sibTransId="{A234C5F6-D5B8-4D6D-AD13-A9271F791AF5}"/>
    <dgm:cxn modelId="{189A97D7-9192-4126-BEE8-2AB426C82E8D}" type="presOf" srcId="{CC865F35-87C2-4FE6-BF06-D8AC4F63B034}" destId="{133DA19B-14F6-421B-967C-471BDA04FE86}" srcOrd="0" destOrd="1" presId="urn:microsoft.com/office/officeart/2005/8/layout/vList2"/>
    <dgm:cxn modelId="{422F6646-2167-4491-8C19-7D3A42D3DC0F}" type="presParOf" srcId="{7E639BC7-DC25-47A7-A194-7D5B26AA1BCE}" destId="{6C55AF2E-526C-4511-BA9D-F3C0135B6CAA}" srcOrd="0" destOrd="0" presId="urn:microsoft.com/office/officeart/2005/8/layout/vList2"/>
    <dgm:cxn modelId="{E181472A-B726-498B-9D1E-F2E57C42E2E0}" type="presParOf" srcId="{7E639BC7-DC25-47A7-A194-7D5B26AA1BCE}" destId="{133DA19B-14F6-421B-967C-471BDA04FE86}"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55AF2E-526C-4511-BA9D-F3C0135B6CAA}">
      <dsp:nvSpPr>
        <dsp:cNvPr id="0" name=""/>
        <dsp:cNvSpPr/>
      </dsp:nvSpPr>
      <dsp:spPr>
        <a:xfrm>
          <a:off x="0" y="0"/>
          <a:ext cx="5400858" cy="123317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kern="1200" dirty="0"/>
            <a:t>Causes That May Surprise You</a:t>
          </a:r>
          <a:endParaRPr lang="en-US" sz="3100" kern="1200" dirty="0"/>
        </a:p>
      </dsp:txBody>
      <dsp:txXfrm>
        <a:off x="60199" y="60199"/>
        <a:ext cx="5280460" cy="1112781"/>
      </dsp:txXfrm>
    </dsp:sp>
    <dsp:sp modelId="{133DA19B-14F6-421B-967C-471BDA04FE86}">
      <dsp:nvSpPr>
        <dsp:cNvPr id="0" name=""/>
        <dsp:cNvSpPr/>
      </dsp:nvSpPr>
      <dsp:spPr>
        <a:xfrm>
          <a:off x="0" y="1469794"/>
          <a:ext cx="5400858" cy="4235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77"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dirty="0"/>
            <a:t>Teething —Misunderstood fever, infection, or convulsions in infants were often blamed on teething.</a:t>
          </a:r>
        </a:p>
        <a:p>
          <a:pPr marL="228600" lvl="1" indent="-228600" algn="l" defTabSz="1066800">
            <a:lnSpc>
              <a:spcPct val="90000"/>
            </a:lnSpc>
            <a:spcBef>
              <a:spcPct val="0"/>
            </a:spcBef>
            <a:spcAft>
              <a:spcPct val="20000"/>
            </a:spcAft>
            <a:buChar char="•"/>
          </a:pPr>
          <a:r>
            <a:rPr lang="en-US" sz="2400" kern="1200" dirty="0"/>
            <a:t>Consumption — The historical name for tuberculosis. A slow, wasting lung disease, it was one of the deadliest infections before antibiotics.</a:t>
          </a:r>
        </a:p>
        <a:p>
          <a:pPr marL="228600" lvl="1" indent="-228600" algn="l" defTabSz="1066800">
            <a:lnSpc>
              <a:spcPct val="90000"/>
            </a:lnSpc>
            <a:spcBef>
              <a:spcPct val="0"/>
            </a:spcBef>
            <a:spcAft>
              <a:spcPct val="20000"/>
            </a:spcAft>
            <a:buChar char="•"/>
          </a:pPr>
          <a:r>
            <a:rPr lang="en-US" sz="2400" kern="1200"/>
            <a:t>Dropsy —An old term for fluid retention (now called edema), usually linked to heart failure or kidney disease.</a:t>
          </a:r>
        </a:p>
      </dsp:txBody>
      <dsp:txXfrm>
        <a:off x="0" y="1469794"/>
        <a:ext cx="5400858" cy="423522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838200" y="1122363"/>
            <a:ext cx="9829800" cy="2387600"/>
          </a:xfrm>
        </p:spPr>
        <p:txBody>
          <a:bodyPr anchor="b">
            <a:normAutofit/>
          </a:bodyPr>
          <a:lstStyle>
            <a:lvl1pPr algn="l">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838200" y="3602038"/>
            <a:ext cx="9829800" cy="1655762"/>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838200" y="136525"/>
            <a:ext cx="2743200" cy="365125"/>
          </a:xfrm>
        </p:spPr>
        <p:txBody>
          <a:bodyPr/>
          <a:lstStyle>
            <a:lvl1pPr algn="l">
              <a:defRPr/>
            </a:lvl1pPr>
          </a:lstStyle>
          <a:p>
            <a:fld id="{9549D6DC-E1CB-4874-BF52-C3407230D20E}" type="datetime1">
              <a:rPr lang="en-US" smtClean="0"/>
              <a:t>5/23/2025</a:t>
            </a:fld>
            <a:endParaRPr lang="en-US"/>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838200"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711681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F7701D81-C4B9-4A87-89A7-22E29E6C9200}" type="datetime1">
              <a:rPr lang="en-US" smtClean="0"/>
              <a:t>5/23/2025</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117355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8724900" y="731520"/>
            <a:ext cx="2628900" cy="537807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838200" y="731520"/>
            <a:ext cx="7734300" cy="537807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EE307718-69F7-427E-95A3-C1246AF46913}" type="datetime1">
              <a:rPr lang="en-US" smtClean="0"/>
              <a:t>5/23/2025</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45574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p:txBody>
          <a:bodyPr/>
          <a:lstStyle/>
          <a:p>
            <a:fld id="{48913E51-B7F7-4C24-B8E3-5471755DC0E0}" type="datetime1">
              <a:rPr lang="en-US" smtClean="0"/>
              <a:t>5/23/2025</a:t>
            </a:fld>
            <a:endParaRPr lang="en-US"/>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4176015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831850" y="1709738"/>
            <a:ext cx="10515600" cy="2852737"/>
          </a:xfrm>
        </p:spPr>
        <p:txBody>
          <a:bodyPr anchor="b">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831850" y="4589463"/>
            <a:ext cx="10515600" cy="1500187"/>
          </a:xfrm>
        </p:spPr>
        <p:txBody>
          <a:bodyPr>
            <a:normAutofit/>
          </a:bodyPr>
          <a:lstStyle>
            <a:lvl1pPr marL="0" indent="0">
              <a:buNone/>
              <a:defRPr sz="2000">
                <a:solidFill>
                  <a:schemeClr val="tx2">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DA91A59F-D956-4598-A3C1-AE72A5387751}" type="datetime1">
              <a:rPr lang="en-US" smtClean="0"/>
              <a:t>5/23/2025</a:t>
            </a:fld>
            <a:endParaRPr lang="en-US" dirty="0"/>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273BAE12-D270-459D-897B-6833652BB167}" type="slidenum">
              <a:rPr lang="en-US" smtClean="0"/>
              <a:t>‹#›</a:t>
            </a:fld>
            <a:endParaRPr lang="en-US" dirty="0"/>
          </a:p>
        </p:txBody>
      </p:sp>
    </p:spTree>
    <p:extLst>
      <p:ext uri="{BB962C8B-B14F-4D97-AF65-F5344CB8AC3E}">
        <p14:creationId xmlns:p14="http://schemas.microsoft.com/office/powerpoint/2010/main" val="1526531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838200" y="2195847"/>
            <a:ext cx="5181600" cy="3981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6172200" y="2195847"/>
            <a:ext cx="5181600" cy="3981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D70BBD69-7BD3-4731-8064-242619E92CBE}" type="datetime1">
              <a:rPr lang="en-US" smtClean="0"/>
              <a:t>5/23/2025</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508554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839788" y="731520"/>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839788" y="2149131"/>
            <a:ext cx="5157787" cy="693696"/>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839788" y="2910625"/>
            <a:ext cx="5157787" cy="310056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6172200" y="2149131"/>
            <a:ext cx="5183188" cy="693696"/>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6172200" y="2910625"/>
            <a:ext cx="5183188" cy="310056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38BD77D9-239F-488B-9358-023C46BC7084}" type="datetime1">
              <a:rPr lang="en-US" smtClean="0"/>
              <a:t>5/23/2025</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665723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838200" y="731520"/>
            <a:ext cx="1051560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1EE61C24-7140-4FDE-92F3-654C6E2D3C1C}" type="datetime1">
              <a:rPr lang="en-US" smtClean="0"/>
              <a:t>5/23/2025</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98969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DC4D6ACF-ECB9-4B5F-A429-08B8AC75E8EF}" type="datetime1">
              <a:rPr lang="en-US" smtClean="0"/>
              <a:t>5/23/2025</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453113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839788" y="731520"/>
            <a:ext cx="3932237" cy="2346326"/>
          </a:xfrm>
        </p:spPr>
        <p:txBody>
          <a:bodyPr anchor="b">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731521"/>
            <a:ext cx="6172200" cy="512953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839788" y="3429000"/>
            <a:ext cx="3932237"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788B429B-EE2A-486A-BDB9-0C848B4FAFDD}" type="datetime1">
              <a:rPr lang="en-US" smtClean="0"/>
              <a:t>5/23/2025</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760300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839788" y="731520"/>
            <a:ext cx="3932237" cy="2341564"/>
          </a:xfrm>
        </p:spPr>
        <p:txBody>
          <a:bodyPr anchor="b">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687257"/>
            <a:ext cx="6172200" cy="517379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839788"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8DA5FE4A-CB8D-40AB-BFFC-AAF37EA071CB}" type="datetime1">
              <a:rPr lang="en-US" smtClean="0"/>
              <a:t>5/23/2025</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413028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p:nvPr/>
        </p:nvGrpSpPr>
        <p:grpSpPr>
          <a:xfrm>
            <a:off x="572" y="-1"/>
            <a:ext cx="12192000" cy="6857996"/>
            <a:chOff x="572" y="-1"/>
            <a:chExt cx="12192000" cy="6857996"/>
          </a:xfrm>
        </p:grpSpPr>
        <p:cxnSp>
          <p:nvCxnSpPr>
            <p:cNvPr id="9" name="Straight Connector 8">
              <a:extLst>
                <a:ext uri="{FF2B5EF4-FFF2-40B4-BE49-F238E27FC236}">
                  <a16:creationId xmlns:a16="http://schemas.microsoft.com/office/drawing/2014/main" id="{D3DD55E4-EA4F-4874-8B5B-6E0EAF4BBFC4}"/>
                </a:ext>
              </a:extLst>
            </p:cNvPr>
            <p:cNvCxnSpPr>
              <a:cxnSpLocks/>
            </p:cNvCxnSpPr>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2950BAF-7673-4138-AEA2-DE7D368CC357}"/>
                </a:ext>
              </a:extLst>
            </p:cNvPr>
            <p:cNvCxnSpPr>
              <a:cxnSpLocks/>
            </p:cNvCxnSpPr>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BE3E2B5-EA1C-415A-941A-843C7EA148E1}"/>
                </a:ext>
              </a:extLst>
            </p:cNvPr>
            <p:cNvCxnSpPr>
              <a:cxnSpLocks/>
            </p:cNvCxnSpPr>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7FA3A6-E398-4576-B6B8-3328028D84B2}"/>
                </a:ext>
              </a:extLst>
            </p:cNvPr>
            <p:cNvCxnSpPr>
              <a:cxnSpLocks/>
            </p:cNvCxnSpPr>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Graphic 33">
              <a:extLst>
                <a:ext uri="{FF2B5EF4-FFF2-40B4-BE49-F238E27FC236}">
                  <a16:creationId xmlns:a16="http://schemas.microsoft.com/office/drawing/2014/main" id="{EFB597D7-65E0-476A-B9EB-3AA6ED33884C}"/>
                </a:ext>
              </a:extLst>
            </p:cNvPr>
            <p:cNvSpPr/>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14" name="Graphic 33">
              <a:extLst>
                <a:ext uri="{FF2B5EF4-FFF2-40B4-BE49-F238E27FC236}">
                  <a16:creationId xmlns:a16="http://schemas.microsoft.com/office/drawing/2014/main" id="{11AA060A-BE0E-4687-8F9E-0E2955D9796D}"/>
                </a:ext>
              </a:extLst>
            </p:cNvPr>
            <p:cNvSpPr/>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838200" y="727323"/>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838200" y="2189408"/>
            <a:ext cx="10515600" cy="38217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838200" y="136525"/>
            <a:ext cx="2743200" cy="365125"/>
          </a:xfrm>
          <a:prstGeom prst="rect">
            <a:avLst/>
          </a:prstGeom>
        </p:spPr>
        <p:txBody>
          <a:bodyPr vert="horz" lIns="91440" tIns="45720" rIns="91440" bIns="45720" rtlCol="0" anchor="ctr"/>
          <a:lstStyle>
            <a:lvl1pPr algn="l">
              <a:defRPr sz="800" cap="all" spc="150" baseline="0">
                <a:solidFill>
                  <a:schemeClr val="tx2">
                    <a:lumMod val="60000"/>
                    <a:lumOff val="40000"/>
                  </a:schemeClr>
                </a:solidFill>
              </a:defRPr>
            </a:lvl1pPr>
          </a:lstStyle>
          <a:p>
            <a:fld id="{C0517C94-3B1E-4991-BED3-41F8B0158A00}" type="datetime1">
              <a:rPr lang="en-US" smtClean="0"/>
              <a:t>5/23/2025</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838200" y="6356350"/>
            <a:ext cx="3450659" cy="365125"/>
          </a:xfrm>
          <a:prstGeom prst="rect">
            <a:avLst/>
          </a:prstGeom>
        </p:spPr>
        <p:txBody>
          <a:bodyPr vert="horz" lIns="91440" tIns="45720" rIns="91440" bIns="45720" rtlCol="0" anchor="ctr"/>
          <a:lstStyle>
            <a:lvl1pPr algn="l">
              <a:defRPr sz="800" cap="all" spc="150" baseline="0">
                <a:solidFill>
                  <a:schemeClr val="tx2">
                    <a:lumMod val="60000"/>
                    <a:lumOff val="40000"/>
                  </a:schemeClr>
                </a:solidFill>
              </a:defRPr>
            </a:lvl1pPr>
          </a:lstStyle>
          <a:p>
            <a:endParaRPr lang="en-US" dirty="0"/>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563467" y="3246434"/>
            <a:ext cx="628533" cy="365125"/>
          </a:xfrm>
          <a:prstGeom prst="rect">
            <a:avLst/>
          </a:prstGeom>
        </p:spPr>
        <p:txBody>
          <a:bodyPr vert="horz" lIns="91440" tIns="45720" rIns="91440" bIns="45720" rtlCol="0" anchor="ctr"/>
          <a:lstStyle>
            <a:lvl1pPr algn="ctr">
              <a:defRPr sz="1100" cap="all" spc="150" baseline="0">
                <a:solidFill>
                  <a:schemeClr val="tx2">
                    <a:lumMod val="60000"/>
                    <a:lumOff val="40000"/>
                  </a:schemeClr>
                </a:solidFill>
              </a:defRPr>
            </a:lvl1pPr>
          </a:lstStyle>
          <a:p>
            <a:fld id="{273BAE12-D270-459D-897B-6833652BB167}" type="slidenum">
              <a:rPr lang="en-US" smtClean="0"/>
              <a:pPr/>
              <a:t>‹#›</a:t>
            </a:fld>
            <a:endParaRPr lang="en-US" dirty="0"/>
          </a:p>
        </p:txBody>
      </p:sp>
    </p:spTree>
    <p:extLst>
      <p:ext uri="{BB962C8B-B14F-4D97-AF65-F5344CB8AC3E}">
        <p14:creationId xmlns:p14="http://schemas.microsoft.com/office/powerpoint/2010/main" val="2260470003"/>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hf sldNum="0" hdr="0" ftr="0" dt="0"/>
  <p:txStyles>
    <p:titleStyle>
      <a:lvl1pPr algn="l" defTabSz="914400" rtl="0" eaLnBrk="1" latinLnBrk="0" hangingPunct="1">
        <a:lnSpc>
          <a:spcPct val="100000"/>
        </a:lnSpc>
        <a:spcBef>
          <a:spcPct val="0"/>
        </a:spcBef>
        <a:buNone/>
        <a:defRPr sz="4400" kern="1200">
          <a:solidFill>
            <a:schemeClr val="tx2">
              <a:lumMod val="60000"/>
              <a:lumOff val="40000"/>
            </a:schemeClr>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2">
              <a:lumMod val="60000"/>
              <a:lumOff val="40000"/>
            </a:schemeClr>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2">
              <a:lumMod val="60000"/>
              <a:lumOff val="40000"/>
            </a:schemeClr>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2">
              <a:lumMod val="60000"/>
              <a:lumOff val="40000"/>
            </a:schemeClr>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D2D4D3D-0943-4A9D-AE30-EEEAF707A3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 y="0"/>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96402F50-78D0-4C40-8FB9-47AF6DD06D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a:extLst>
              <a:ext uri="{FF2B5EF4-FFF2-40B4-BE49-F238E27FC236}">
                <a16:creationId xmlns:a16="http://schemas.microsoft.com/office/drawing/2014/main" id="{905FD742-A584-4C24-981D-4BE96AC561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0269" y="-15381"/>
            <a:ext cx="10933011" cy="6880178"/>
            <a:chOff x="630269" y="-15381"/>
            <a:chExt cx="10933011" cy="6880178"/>
          </a:xfrm>
        </p:grpSpPr>
        <p:grpSp>
          <p:nvGrpSpPr>
            <p:cNvPr id="31" name="Group 30">
              <a:extLst>
                <a:ext uri="{FF2B5EF4-FFF2-40B4-BE49-F238E27FC236}">
                  <a16:creationId xmlns:a16="http://schemas.microsoft.com/office/drawing/2014/main" id="{7258DE11-AA0C-48D2-8F00-9B8DC1093A4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30269" y="-15381"/>
              <a:ext cx="10933011" cy="6880178"/>
              <a:chOff x="630269" y="-15381"/>
              <a:chExt cx="10933011" cy="6880178"/>
            </a:xfrm>
          </p:grpSpPr>
          <p:cxnSp>
            <p:nvCxnSpPr>
              <p:cNvPr id="33" name="Straight Connector 32">
                <a:extLst>
                  <a:ext uri="{FF2B5EF4-FFF2-40B4-BE49-F238E27FC236}">
                    <a16:creationId xmlns:a16="http://schemas.microsoft.com/office/drawing/2014/main" id="{62A6129B-5E41-4111-BA49-D6E73631A7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2193087" y="0"/>
                <a:ext cx="0"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2ACD671-2209-4876-A99B-0D185B70D1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6729241" y="3413575"/>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ACF9EAE-7FB1-4C87-B3F1-9129699CB1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30269" y="3413532"/>
                <a:ext cx="2585819"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74E1729-16FC-4A78-A1FC-1B4B0D30C8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975913" y="3413529"/>
                <a:ext cx="2587367"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E4DB013-2DB1-4155-8355-AE8EDE75CC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35841"/>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7AED547-EF0A-4CE6-87B9-059D7C6375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35428"/>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32" name="Graphic 11">
              <a:extLst>
                <a:ext uri="{FF2B5EF4-FFF2-40B4-BE49-F238E27FC236}">
                  <a16:creationId xmlns:a16="http://schemas.microsoft.com/office/drawing/2014/main" id="{61ABD7CE-E0CE-4FE7-AEA1-F7DB71799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2063" y="702002"/>
              <a:ext cx="5759819" cy="6155995"/>
            </a:xfrm>
            <a:custGeom>
              <a:avLst/>
              <a:gdLst>
                <a:gd name="connsiteX0" fmla="*/ 0 w 4320540"/>
                <a:gd name="connsiteY0" fmla="*/ 4617720 h 4617719"/>
                <a:gd name="connsiteX1" fmla="*/ 0 w 4320540"/>
                <a:gd name="connsiteY1" fmla="*/ 4268439 h 4617719"/>
                <a:gd name="connsiteX2" fmla="*/ 0 w 4320540"/>
                <a:gd name="connsiteY2" fmla="*/ 2052352 h 4617719"/>
                <a:gd name="connsiteX3" fmla="*/ 2160270 w 4320540"/>
                <a:gd name="connsiteY3" fmla="*/ 0 h 4617719"/>
                <a:gd name="connsiteX4" fmla="*/ 2160270 w 4320540"/>
                <a:gd name="connsiteY4" fmla="*/ 0 h 4617719"/>
                <a:gd name="connsiteX5" fmla="*/ 4320540 w 4320540"/>
                <a:gd name="connsiteY5" fmla="*/ 2052352 h 4617719"/>
                <a:gd name="connsiteX6" fmla="*/ 4320540 w 4320540"/>
                <a:gd name="connsiteY6" fmla="*/ 2782443 h 4617719"/>
                <a:gd name="connsiteX7" fmla="*/ 4320540 w 4320540"/>
                <a:gd name="connsiteY7" fmla="*/ 4617720 h 4617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20540" h="4617719">
                  <a:moveTo>
                    <a:pt x="0" y="4617720"/>
                  </a:moveTo>
                  <a:lnTo>
                    <a:pt x="0" y="4268439"/>
                  </a:lnTo>
                  <a:lnTo>
                    <a:pt x="0" y="2052352"/>
                  </a:lnTo>
                  <a:cubicBezTo>
                    <a:pt x="0" y="918877"/>
                    <a:pt x="967169" y="0"/>
                    <a:pt x="2160270" y="0"/>
                  </a:cubicBezTo>
                  <a:lnTo>
                    <a:pt x="2160270" y="0"/>
                  </a:lnTo>
                  <a:cubicBezTo>
                    <a:pt x="3353372" y="0"/>
                    <a:pt x="4320540" y="918877"/>
                    <a:pt x="4320540" y="2052352"/>
                  </a:cubicBezTo>
                  <a:lnTo>
                    <a:pt x="4320540" y="2782443"/>
                  </a:lnTo>
                  <a:lnTo>
                    <a:pt x="4320540" y="4617720"/>
                  </a:lnTo>
                </a:path>
              </a:pathLst>
            </a:custGeom>
            <a:noFill/>
            <a:ln w="12700" cap="flat">
              <a:solidFill>
                <a:schemeClr val="accent4"/>
              </a:solid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28337853-DB83-5D65-BC26-EA9EF0A97D4C}"/>
              </a:ext>
            </a:extLst>
          </p:cNvPr>
          <p:cNvSpPr>
            <a:spLocks noGrp="1"/>
          </p:cNvSpPr>
          <p:nvPr>
            <p:ph type="ctrTitle"/>
          </p:nvPr>
        </p:nvSpPr>
        <p:spPr>
          <a:xfrm>
            <a:off x="3115353" y="2043676"/>
            <a:ext cx="5961294" cy="2739705"/>
          </a:xfrm>
        </p:spPr>
        <p:txBody>
          <a:bodyPr anchor="t">
            <a:normAutofit/>
          </a:bodyPr>
          <a:lstStyle/>
          <a:p>
            <a:pPr algn="ctr"/>
            <a:r>
              <a:rPr lang="en-US" sz="5400" b="1" dirty="0"/>
              <a:t>What killed </a:t>
            </a:r>
            <a:r>
              <a:rPr lang="en-US" sz="5400" b="1" dirty="0">
                <a:latin typeface="Georgia" panose="02040502050405020303" pitchFamily="18" charset="0"/>
              </a:rPr>
              <a:t>Nashville</a:t>
            </a:r>
            <a:r>
              <a:rPr lang="en-US" sz="5400" b="1" dirty="0"/>
              <a:t>?</a:t>
            </a:r>
          </a:p>
        </p:txBody>
      </p:sp>
      <p:sp>
        <p:nvSpPr>
          <p:cNvPr id="3" name="Subtitle 2">
            <a:extLst>
              <a:ext uri="{FF2B5EF4-FFF2-40B4-BE49-F238E27FC236}">
                <a16:creationId xmlns:a16="http://schemas.microsoft.com/office/drawing/2014/main" id="{2984DD42-FEF0-AE6E-7FBD-6DE12C0B3BF2}"/>
              </a:ext>
            </a:extLst>
          </p:cNvPr>
          <p:cNvSpPr>
            <a:spLocks noGrp="1"/>
          </p:cNvSpPr>
          <p:nvPr>
            <p:ph type="subTitle" idx="1"/>
          </p:nvPr>
        </p:nvSpPr>
        <p:spPr>
          <a:xfrm>
            <a:off x="3302562" y="4237498"/>
            <a:ext cx="5592851" cy="833009"/>
          </a:xfrm>
        </p:spPr>
        <p:txBody>
          <a:bodyPr anchor="b">
            <a:normAutofit/>
          </a:bodyPr>
          <a:lstStyle/>
          <a:p>
            <a:pPr algn="ctr"/>
            <a:r>
              <a:rPr lang="en-US" i="1" dirty="0">
                <a:latin typeface="Georgia" panose="02040502050405020303" pitchFamily="18" charset="0"/>
              </a:rPr>
              <a:t>A Look at the City’s Most Common Causes of Death in the 19</a:t>
            </a:r>
            <a:r>
              <a:rPr lang="en-US" i="1" baseline="30000" dirty="0">
                <a:latin typeface="Georgia" panose="02040502050405020303" pitchFamily="18" charset="0"/>
              </a:rPr>
              <a:t>th</a:t>
            </a:r>
            <a:r>
              <a:rPr lang="en-US" i="1" dirty="0">
                <a:latin typeface="Georgia" panose="02040502050405020303" pitchFamily="18" charset="0"/>
              </a:rPr>
              <a:t> Century</a:t>
            </a:r>
          </a:p>
        </p:txBody>
      </p:sp>
    </p:spTree>
    <p:extLst>
      <p:ext uri="{BB962C8B-B14F-4D97-AF65-F5344CB8AC3E}">
        <p14:creationId xmlns:p14="http://schemas.microsoft.com/office/powerpoint/2010/main" val="314809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2" name="Rectangle 141">
            <a:extLst>
              <a:ext uri="{FF2B5EF4-FFF2-40B4-BE49-F238E27FC236}">
                <a16:creationId xmlns:a16="http://schemas.microsoft.com/office/drawing/2014/main" id="{059AD101-BC08-433A-AD99-409B66C2D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3E788242-4E16-4277-AC99-8601B722B5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A381644-02D0-88B2-DB9E-1334A28AAABA}"/>
              </a:ext>
            </a:extLst>
          </p:cNvPr>
          <p:cNvSpPr>
            <a:spLocks noGrp="1"/>
          </p:cNvSpPr>
          <p:nvPr>
            <p:ph type="title"/>
          </p:nvPr>
        </p:nvSpPr>
        <p:spPr>
          <a:xfrm>
            <a:off x="506616" y="-6437"/>
            <a:ext cx="4154457" cy="1914277"/>
          </a:xfrm>
        </p:spPr>
        <p:txBody>
          <a:bodyPr vert="horz" lIns="91440" tIns="45720" rIns="91440" bIns="45720" rtlCol="0" anchor="b">
            <a:normAutofit/>
          </a:bodyPr>
          <a:lstStyle/>
          <a:p>
            <a:pPr>
              <a:lnSpc>
                <a:spcPct val="90000"/>
              </a:lnSpc>
            </a:pPr>
            <a:r>
              <a:rPr lang="en-US" sz="3100" b="1" dirty="0">
                <a:solidFill>
                  <a:schemeClr val="tx2">
                    <a:lumMod val="75000"/>
                  </a:schemeClr>
                </a:solidFill>
              </a:rPr>
              <a:t>Top Causes of Death by Peak Year in Nashville</a:t>
            </a:r>
            <a:br>
              <a:rPr lang="en-US" sz="3100" b="1" dirty="0">
                <a:solidFill>
                  <a:schemeClr val="tx2">
                    <a:lumMod val="75000"/>
                  </a:schemeClr>
                </a:solidFill>
              </a:rPr>
            </a:br>
            <a:endParaRPr lang="en-US" sz="3100" dirty="0">
              <a:solidFill>
                <a:schemeClr val="tx2">
                  <a:lumMod val="75000"/>
                </a:schemeClr>
              </a:solidFill>
            </a:endParaRPr>
          </a:p>
        </p:txBody>
      </p:sp>
      <p:sp>
        <p:nvSpPr>
          <p:cNvPr id="83" name="Content Placeholder 82">
            <a:extLst>
              <a:ext uri="{FF2B5EF4-FFF2-40B4-BE49-F238E27FC236}">
                <a16:creationId xmlns:a16="http://schemas.microsoft.com/office/drawing/2014/main" id="{893D6889-21F2-B105-397F-80F603FE0FB5}"/>
              </a:ext>
            </a:extLst>
          </p:cNvPr>
          <p:cNvSpPr>
            <a:spLocks noGrp="1"/>
          </p:cNvSpPr>
          <p:nvPr>
            <p:ph idx="1"/>
          </p:nvPr>
        </p:nvSpPr>
        <p:spPr>
          <a:xfrm>
            <a:off x="373626" y="2064774"/>
            <a:ext cx="4313683" cy="4454013"/>
          </a:xfrm>
        </p:spPr>
        <p:txBody>
          <a:bodyPr>
            <a:normAutofit fontScale="55000" lnSpcReduction="20000"/>
          </a:bodyPr>
          <a:lstStyle/>
          <a:p>
            <a:pPr>
              <a:lnSpc>
                <a:spcPct val="100000"/>
              </a:lnSpc>
              <a:buNone/>
            </a:pPr>
            <a:r>
              <a:rPr lang="en-US" sz="2300" b="1" dirty="0"/>
              <a:t>What the Data Reveals</a:t>
            </a:r>
            <a:r>
              <a:rPr lang="en-US" sz="1700" b="1" dirty="0"/>
              <a:t>:</a:t>
            </a:r>
          </a:p>
          <a:p>
            <a:pPr>
              <a:buNone/>
            </a:pPr>
            <a:r>
              <a:rPr lang="en-US" sz="2500" dirty="0"/>
              <a:t>. The most deadly years were often clustered around epidemics or crisis periods. Cholera in 1866 stands out with 384 deaths — by far the highest peak for a single cause. Other top causes like Consumption and Complication reflect the limitations of 19th-century medicine, where diseases we now treat easily were often fatal.</a:t>
            </a:r>
          </a:p>
          <a:p>
            <a:pPr>
              <a:buNone/>
            </a:pPr>
            <a:r>
              <a:rPr lang="en-US" sz="2300" b="1" dirty="0"/>
              <a:t>1865: A Year of Multiple Crises</a:t>
            </a:r>
          </a:p>
          <a:p>
            <a:pPr>
              <a:buNone/>
            </a:pPr>
            <a:r>
              <a:rPr lang="en-US" sz="2400" dirty="0"/>
              <a:t>Many causes -including Still Born, Flux, Dropsy, and Old Age — peaked in 1865. While Cholera’s peak followed in 1866, and Consumption and Pneumonia both peaked in 1864, burial records show all three years had similarly high death tolls.</a:t>
            </a:r>
          </a:p>
          <a:p>
            <a:r>
              <a:rPr lang="en-US" sz="2400" dirty="0"/>
              <a:t>In fact, 1864, 1865, and 1866 each had over 1,350 recorded burials, with 1864 being the highest at 1,372. This clustering of high mortality strongly suggests that the final stages and immediate aftermath of the Civil War created conditions that worsened public health </a:t>
            </a:r>
          </a:p>
          <a:p>
            <a:pPr>
              <a:buNone/>
            </a:pPr>
            <a:endParaRPr lang="en-US" sz="2300" b="1" dirty="0"/>
          </a:p>
          <a:p>
            <a:pPr>
              <a:buNone/>
            </a:pPr>
            <a:endParaRPr lang="en-US" sz="2300" b="1" dirty="0"/>
          </a:p>
        </p:txBody>
      </p:sp>
      <p:grpSp>
        <p:nvGrpSpPr>
          <p:cNvPr id="144" name="Group 143">
            <a:extLst>
              <a:ext uri="{FF2B5EF4-FFF2-40B4-BE49-F238E27FC236}">
                <a16:creationId xmlns:a16="http://schemas.microsoft.com/office/drawing/2014/main" id="{87CB8D36-9DE0-44D4-B67A-16D4F21213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67689" y="-6437"/>
            <a:ext cx="6399627" cy="6864437"/>
            <a:chOff x="5167689" y="-6437"/>
            <a:chExt cx="6399627" cy="6864437"/>
          </a:xfrm>
        </p:grpSpPr>
        <p:cxnSp>
          <p:nvCxnSpPr>
            <p:cNvPr id="128" name="Straight Connector 127">
              <a:extLst>
                <a:ext uri="{FF2B5EF4-FFF2-40B4-BE49-F238E27FC236}">
                  <a16:creationId xmlns:a16="http://schemas.microsoft.com/office/drawing/2014/main" id="{43B47A15-9292-4357-AA25-E187AC166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67689" y="0"/>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1266E215-42AC-4D6A-A37F-B0C2E2FB99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0DC49225-8670-4B30-BEA8-3CDE3C6DD4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67689" y="581337"/>
              <a:ext cx="6399627"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212D652B-23A7-429E-A3E1-62ABA17B8B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67689" y="6276734"/>
              <a:ext cx="6399627"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pic>
        <p:nvPicPr>
          <p:cNvPr id="11" name="Picture 10" descr="A graph of different colored squares&#10;&#10;AI-generated content may be incorrect.">
            <a:extLst>
              <a:ext uri="{FF2B5EF4-FFF2-40B4-BE49-F238E27FC236}">
                <a16:creationId xmlns:a16="http://schemas.microsoft.com/office/drawing/2014/main" id="{3B21BCC7-3C29-36C3-DC41-1EC6EA1DD4C4}"/>
              </a:ext>
            </a:extLst>
          </p:cNvPr>
          <p:cNvPicPr>
            <a:picLocks noChangeAspect="1"/>
          </p:cNvPicPr>
          <p:nvPr/>
        </p:nvPicPr>
        <p:blipFill>
          <a:blip r:embed="rId2"/>
          <a:stretch>
            <a:fillRect/>
          </a:stretch>
        </p:blipFill>
        <p:spPr>
          <a:xfrm>
            <a:off x="5472647" y="1679892"/>
            <a:ext cx="5830480" cy="3498288"/>
          </a:xfrm>
          <a:prstGeom prst="rect">
            <a:avLst/>
          </a:prstGeom>
        </p:spPr>
      </p:pic>
      <p:sp>
        <p:nvSpPr>
          <p:cNvPr id="4" name="TextBox 3">
            <a:extLst>
              <a:ext uri="{FF2B5EF4-FFF2-40B4-BE49-F238E27FC236}">
                <a16:creationId xmlns:a16="http://schemas.microsoft.com/office/drawing/2014/main" id="{47446B96-7B5C-C0DF-B1D6-C199169F4326}"/>
              </a:ext>
            </a:extLst>
          </p:cNvPr>
          <p:cNvSpPr txBox="1"/>
          <p:nvPr/>
        </p:nvSpPr>
        <p:spPr>
          <a:xfrm>
            <a:off x="5472647" y="6410260"/>
            <a:ext cx="6104372" cy="307777"/>
          </a:xfrm>
          <a:prstGeom prst="rect">
            <a:avLst/>
          </a:prstGeom>
          <a:noFill/>
        </p:spPr>
        <p:txBody>
          <a:bodyPr wrap="square">
            <a:spAutoFit/>
          </a:bodyPr>
          <a:lstStyle/>
          <a:p>
            <a:pPr>
              <a:spcAft>
                <a:spcPts val="600"/>
              </a:spcAft>
            </a:pPr>
            <a:r>
              <a:rPr lang="en-US" sz="1400">
                <a:solidFill>
                  <a:schemeClr val="tx2"/>
                </a:solidFill>
              </a:rPr>
              <a:t>Data source: Historic Nashville City Cemetery Interments </a:t>
            </a:r>
          </a:p>
        </p:txBody>
      </p:sp>
    </p:spTree>
    <p:extLst>
      <p:ext uri="{BB962C8B-B14F-4D97-AF65-F5344CB8AC3E}">
        <p14:creationId xmlns:p14="http://schemas.microsoft.com/office/powerpoint/2010/main" val="918500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3923E-EA5A-3A8C-9EC7-4CA7AA8CAB99}"/>
              </a:ext>
            </a:extLst>
          </p:cNvPr>
          <p:cNvSpPr>
            <a:spLocks noGrp="1"/>
          </p:cNvSpPr>
          <p:nvPr>
            <p:ph type="title"/>
          </p:nvPr>
        </p:nvSpPr>
        <p:spPr/>
        <p:txBody>
          <a:bodyPr/>
          <a:lstStyle/>
          <a:p>
            <a:r>
              <a:rPr lang="en-US" dirty="0"/>
              <a:t>Misunderstood Causes and Civil War Impact</a:t>
            </a:r>
          </a:p>
        </p:txBody>
      </p:sp>
      <p:sp>
        <p:nvSpPr>
          <p:cNvPr id="3" name="Content Placeholder 2">
            <a:extLst>
              <a:ext uri="{FF2B5EF4-FFF2-40B4-BE49-F238E27FC236}">
                <a16:creationId xmlns:a16="http://schemas.microsoft.com/office/drawing/2014/main" id="{9549327F-4A7D-2E96-CE05-4AF8141D4E5D}"/>
              </a:ext>
            </a:extLst>
          </p:cNvPr>
          <p:cNvSpPr>
            <a:spLocks noGrp="1"/>
          </p:cNvSpPr>
          <p:nvPr>
            <p:ph idx="1"/>
          </p:nvPr>
        </p:nvSpPr>
        <p:spPr/>
        <p:txBody>
          <a:bodyPr>
            <a:normAutofit fontScale="70000" lnSpcReduction="20000"/>
          </a:bodyPr>
          <a:lstStyle/>
          <a:p>
            <a:pPr marL="0" indent="0">
              <a:buNone/>
            </a:pPr>
            <a:r>
              <a:rPr lang="en-US" sz="2200" b="1" dirty="0"/>
              <a:t>What Was Cholera?</a:t>
            </a:r>
          </a:p>
          <a:p>
            <a:pPr marL="0" indent="0">
              <a:buNone/>
            </a:pPr>
            <a:r>
              <a:rPr lang="en-US" sz="1900" dirty="0"/>
              <a:t>Cholera is a deadly waterborne disease that causes severe diarrhea and dehydration. In the 1800s, it spread rapidly through contaminated water sources, especially in densely populated areas with poor sanitation. The outbreak in 1866 devastated Nashville, contributing to the highest death toll from a single cause in the dataset.</a:t>
            </a:r>
          </a:p>
          <a:p>
            <a:pPr>
              <a:buNone/>
            </a:pPr>
            <a:r>
              <a:rPr lang="en-US" sz="2200" b="1" dirty="0"/>
              <a:t>Teething as a Cause of Death:</a:t>
            </a:r>
          </a:p>
          <a:p>
            <a:pPr>
              <a:buNone/>
            </a:pPr>
            <a:r>
              <a:rPr lang="en-US" sz="1900" dirty="0"/>
              <a:t>In the 19th century, "teething" was often cited as a cause of death for infants. Without medical understanding of infection or fever-related complications, families and doctors attributed unexplained infant deaths to this natural stage. Across the full dataset, teething caused </a:t>
            </a:r>
            <a:r>
              <a:rPr lang="en-US" sz="1900" b="1" dirty="0"/>
              <a:t>595 deaths</a:t>
            </a:r>
            <a:r>
              <a:rPr lang="en-US" sz="1900" dirty="0"/>
              <a:t> in Nashville—making it one of the most frequently cited causes. In </a:t>
            </a:r>
            <a:r>
              <a:rPr lang="en-US" sz="1900" b="1" dirty="0"/>
              <a:t>1854 alone</a:t>
            </a:r>
            <a:r>
              <a:rPr lang="en-US" sz="1900" dirty="0"/>
              <a:t>, it accounted for </a:t>
            </a:r>
            <a:r>
              <a:rPr lang="en-US" sz="1900" b="1" dirty="0"/>
              <a:t>60 deaths.</a:t>
            </a:r>
          </a:p>
          <a:p>
            <a:pPr>
              <a:buNone/>
            </a:pPr>
            <a:r>
              <a:rPr lang="en-US" sz="2000" b="1" dirty="0"/>
              <a:t>Civil War Spike in Burials:</a:t>
            </a:r>
          </a:p>
          <a:p>
            <a:pPr>
              <a:buNone/>
            </a:pPr>
            <a:r>
              <a:rPr lang="en-US" sz="2000" dirty="0"/>
              <a:t>Burial records show a sharp increase in deaths during the Civil War years:</a:t>
            </a:r>
          </a:p>
          <a:p>
            <a:pPr>
              <a:buFont typeface="Arial" panose="020B0604020202020204" pitchFamily="34" charset="0"/>
              <a:buChar char="•"/>
            </a:pPr>
            <a:r>
              <a:rPr lang="en-US" sz="2000" b="1" dirty="0"/>
              <a:t>1864:</a:t>
            </a:r>
            <a:r>
              <a:rPr lang="en-US" sz="2000" dirty="0"/>
              <a:t> 1,372 total burials</a:t>
            </a:r>
          </a:p>
          <a:p>
            <a:pPr>
              <a:buFont typeface="Arial" panose="020B0604020202020204" pitchFamily="34" charset="0"/>
              <a:buChar char="•"/>
            </a:pPr>
            <a:r>
              <a:rPr lang="en-US" sz="2000" b="1" dirty="0"/>
              <a:t>1865:</a:t>
            </a:r>
            <a:r>
              <a:rPr lang="en-US" sz="2000" dirty="0"/>
              <a:t> 1,366 total burials — the second highest year on record</a:t>
            </a:r>
          </a:p>
          <a:p>
            <a:pPr>
              <a:buFont typeface="Arial" panose="020B0604020202020204" pitchFamily="34" charset="0"/>
              <a:buChar char="•"/>
            </a:pPr>
            <a:r>
              <a:rPr lang="en-US" sz="2000" b="1" dirty="0"/>
              <a:t>1866:</a:t>
            </a:r>
            <a:r>
              <a:rPr lang="en-US" sz="2000" dirty="0"/>
              <a:t> 1,354 total burials (includes 384 cholera deaths)</a:t>
            </a:r>
          </a:p>
          <a:p>
            <a:pPr>
              <a:buNone/>
            </a:pPr>
            <a:endParaRPr lang="en-US" sz="1900" dirty="0"/>
          </a:p>
          <a:p>
            <a:pPr marL="0" indent="0">
              <a:buNone/>
            </a:pPr>
            <a:endParaRPr lang="en-US" dirty="0"/>
          </a:p>
        </p:txBody>
      </p:sp>
    </p:spTree>
    <p:extLst>
      <p:ext uri="{BB962C8B-B14F-4D97-AF65-F5344CB8AC3E}">
        <p14:creationId xmlns:p14="http://schemas.microsoft.com/office/powerpoint/2010/main" val="487115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E6FDE22-1F54-452D-A9BA-1BE9FDB534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2C01FB2-6D50-41C9-BE00-29B0F9925F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E31782-4C5C-0797-248D-ECE0F98F4A01}"/>
              </a:ext>
            </a:extLst>
          </p:cNvPr>
          <p:cNvSpPr>
            <a:spLocks noGrp="1"/>
          </p:cNvSpPr>
          <p:nvPr>
            <p:ph type="title"/>
          </p:nvPr>
        </p:nvSpPr>
        <p:spPr>
          <a:xfrm>
            <a:off x="838200" y="576491"/>
            <a:ext cx="4276541" cy="5705015"/>
          </a:xfrm>
        </p:spPr>
        <p:txBody>
          <a:bodyPr anchor="ctr">
            <a:normAutofit/>
          </a:bodyPr>
          <a:lstStyle/>
          <a:p>
            <a:r>
              <a:rPr lang="en-US" sz="6000" b="1" dirty="0"/>
              <a:t>Yes, People Really Died from These</a:t>
            </a:r>
          </a:p>
        </p:txBody>
      </p:sp>
      <p:graphicFrame>
        <p:nvGraphicFramePr>
          <p:cNvPr id="5" name="Content Placeholder 2">
            <a:extLst>
              <a:ext uri="{FF2B5EF4-FFF2-40B4-BE49-F238E27FC236}">
                <a16:creationId xmlns:a16="http://schemas.microsoft.com/office/drawing/2014/main" id="{5F873055-37FC-2733-814C-1CA2AFE2C806}"/>
              </a:ext>
            </a:extLst>
          </p:cNvPr>
          <p:cNvGraphicFramePr>
            <a:graphicFrameLocks noGrp="1"/>
          </p:cNvGraphicFramePr>
          <p:nvPr>
            <p:ph idx="1"/>
            <p:extLst>
              <p:ext uri="{D42A27DB-BD31-4B8C-83A1-F6EECF244321}">
                <p14:modId xmlns:p14="http://schemas.microsoft.com/office/powerpoint/2010/main" val="1282632670"/>
              </p:ext>
            </p:extLst>
          </p:nvPr>
        </p:nvGraphicFramePr>
        <p:xfrm>
          <a:off x="6096000" y="576491"/>
          <a:ext cx="5400858" cy="57050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9798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F10C978-51B5-420C-9A05-C8F194EAC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 y="-597"/>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8D34D1C-4E49-4D32-96F1-E49CEBBF8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4E94C6EB-0BD0-4926-909B-CE0EFF459E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7" y="-1"/>
            <a:ext cx="12195239" cy="6857996"/>
            <a:chOff x="1667" y="-1"/>
            <a:chExt cx="12195239" cy="6857996"/>
          </a:xfrm>
        </p:grpSpPr>
        <p:cxnSp>
          <p:nvCxnSpPr>
            <p:cNvPr id="13" name="Straight Connector 12">
              <a:extLst>
                <a:ext uri="{FF2B5EF4-FFF2-40B4-BE49-F238E27FC236}">
                  <a16:creationId xmlns:a16="http://schemas.microsoft.com/office/drawing/2014/main" id="{FD8D9AC5-1A8B-4F43-99E1-1D51CFFCF1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249B524-B22D-40A1-81F7-459441A7E2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906"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8CCE87E-3564-469A-9A46-F794A0F940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4C96A98-5EF6-4542-9FA4-86B1D2651A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7" name="Graphic 33">
              <a:extLst>
                <a:ext uri="{FF2B5EF4-FFF2-40B4-BE49-F238E27FC236}">
                  <a16:creationId xmlns:a16="http://schemas.microsoft.com/office/drawing/2014/main" id="{3BF088B1-D6D6-4925-9B48-5098FF09D0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18" name="Graphic 33">
              <a:extLst>
                <a:ext uri="{FF2B5EF4-FFF2-40B4-BE49-F238E27FC236}">
                  <a16:creationId xmlns:a16="http://schemas.microsoft.com/office/drawing/2014/main" id="{6FA7DFD7-863A-4016-A231-DCB28B20D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p:nvSpPr>
          <p:cNvPr id="2" name="Title 1">
            <a:extLst>
              <a:ext uri="{FF2B5EF4-FFF2-40B4-BE49-F238E27FC236}">
                <a16:creationId xmlns:a16="http://schemas.microsoft.com/office/drawing/2014/main" id="{C464A68B-03CB-DA94-12D1-963A8D58A6C6}"/>
              </a:ext>
            </a:extLst>
          </p:cNvPr>
          <p:cNvSpPr>
            <a:spLocks noGrp="1"/>
          </p:cNvSpPr>
          <p:nvPr>
            <p:ph type="title"/>
          </p:nvPr>
        </p:nvSpPr>
        <p:spPr>
          <a:xfrm>
            <a:off x="838200" y="827727"/>
            <a:ext cx="8648158" cy="1495887"/>
          </a:xfrm>
        </p:spPr>
        <p:txBody>
          <a:bodyPr>
            <a:normAutofit/>
          </a:bodyPr>
          <a:lstStyle/>
          <a:p>
            <a:r>
              <a:rPr lang="en-US" sz="4800" b="1" dirty="0">
                <a:solidFill>
                  <a:schemeClr val="tx1"/>
                </a:solidFill>
              </a:rPr>
              <a:t>Final Reflections</a:t>
            </a:r>
          </a:p>
        </p:txBody>
      </p:sp>
      <p:sp>
        <p:nvSpPr>
          <p:cNvPr id="3" name="Content Placeholder 2">
            <a:extLst>
              <a:ext uri="{FF2B5EF4-FFF2-40B4-BE49-F238E27FC236}">
                <a16:creationId xmlns:a16="http://schemas.microsoft.com/office/drawing/2014/main" id="{1DDECF80-051B-972B-5A30-1F337C126E86}"/>
              </a:ext>
            </a:extLst>
          </p:cNvPr>
          <p:cNvSpPr>
            <a:spLocks noGrp="1"/>
          </p:cNvSpPr>
          <p:nvPr>
            <p:ph idx="1"/>
          </p:nvPr>
        </p:nvSpPr>
        <p:spPr>
          <a:xfrm>
            <a:off x="838200" y="2434196"/>
            <a:ext cx="8648158" cy="3430575"/>
          </a:xfrm>
        </p:spPr>
        <p:txBody>
          <a:bodyPr>
            <a:normAutofit fontScale="92500" lnSpcReduction="10000"/>
          </a:bodyPr>
          <a:lstStyle/>
          <a:p>
            <a:pPr marL="0" indent="0">
              <a:lnSpc>
                <a:spcPct val="100000"/>
              </a:lnSpc>
              <a:buNone/>
            </a:pPr>
            <a:r>
              <a:rPr lang="en-US" sz="2200" dirty="0">
                <a:solidFill>
                  <a:schemeClr val="tx1"/>
                </a:solidFill>
              </a:rPr>
              <a:t>Many of the causes we see in this dataset  like teething or dropsy show how much we take modern medicine for granted. Diseases that are easily treated today were often fatal in the 1800s. Looking back helps us understand just how far medical knowledge and public health have come.</a:t>
            </a:r>
          </a:p>
          <a:p>
            <a:pPr marL="0" indent="0">
              <a:lnSpc>
                <a:spcPct val="100000"/>
              </a:lnSpc>
              <a:buNone/>
            </a:pPr>
            <a:endParaRPr lang="en-US" sz="1500" dirty="0"/>
          </a:p>
          <a:p>
            <a:pPr marL="0" indent="0">
              <a:lnSpc>
                <a:spcPct val="100000"/>
              </a:lnSpc>
              <a:buNone/>
            </a:pPr>
            <a:endParaRPr lang="en-US" sz="1500" dirty="0"/>
          </a:p>
          <a:p>
            <a:pPr marL="0" indent="0">
              <a:lnSpc>
                <a:spcPct val="100000"/>
              </a:lnSpc>
              <a:buNone/>
            </a:pPr>
            <a:endParaRPr lang="en-US" sz="1500" dirty="0"/>
          </a:p>
          <a:p>
            <a:pPr marL="0" indent="0">
              <a:lnSpc>
                <a:spcPct val="100000"/>
              </a:lnSpc>
              <a:buNone/>
            </a:pPr>
            <a:endParaRPr lang="en-US" sz="1500" dirty="0"/>
          </a:p>
          <a:p>
            <a:pPr marL="0" indent="0">
              <a:lnSpc>
                <a:spcPct val="100000"/>
              </a:lnSpc>
              <a:buNone/>
            </a:pPr>
            <a:endParaRPr lang="en-US" sz="1500" dirty="0"/>
          </a:p>
          <a:p>
            <a:pPr marL="0" indent="0">
              <a:lnSpc>
                <a:spcPct val="100000"/>
              </a:lnSpc>
              <a:buNone/>
            </a:pPr>
            <a:r>
              <a:rPr lang="en-US" sz="1500" dirty="0"/>
              <a:t>		</a:t>
            </a:r>
            <a:r>
              <a:rPr lang="en-US" sz="1500" dirty="0">
                <a:solidFill>
                  <a:schemeClr val="tx1"/>
                </a:solidFill>
              </a:rPr>
              <a:t> </a:t>
            </a:r>
            <a:r>
              <a:rPr lang="en-US" sz="1700" dirty="0">
                <a:solidFill>
                  <a:schemeClr val="tx1"/>
                </a:solidFill>
              </a:rPr>
              <a:t>Emelly Valdez | Nashville Software School | May 2025</a:t>
            </a:r>
          </a:p>
        </p:txBody>
      </p:sp>
    </p:spTree>
    <p:extLst>
      <p:ext uri="{BB962C8B-B14F-4D97-AF65-F5344CB8AC3E}">
        <p14:creationId xmlns:p14="http://schemas.microsoft.com/office/powerpoint/2010/main" val="2761493724"/>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ArchVTI">
  <a:themeElements>
    <a:clrScheme name="Custom 42">
      <a:dk1>
        <a:sysClr val="windowText" lastClr="000000"/>
      </a:dk1>
      <a:lt1>
        <a:sysClr val="window" lastClr="FFFFFF"/>
      </a:lt1>
      <a:dk2>
        <a:srgbClr val="642626"/>
      </a:dk2>
      <a:lt2>
        <a:srgbClr val="F3F0E9"/>
      </a:lt2>
      <a:accent1>
        <a:srgbClr val="556D6F"/>
      </a:accent1>
      <a:accent2>
        <a:srgbClr val="C05050"/>
      </a:accent2>
      <a:accent3>
        <a:srgbClr val="BF873A"/>
      </a:accent3>
      <a:accent4>
        <a:srgbClr val="D8897E"/>
      </a:accent4>
      <a:accent5>
        <a:srgbClr val="A4976B"/>
      </a:accent5>
      <a:accent6>
        <a:srgbClr val="D49D8C"/>
      </a:accent6>
      <a:hlink>
        <a:srgbClr val="D13D6E"/>
      </a:hlink>
      <a:folHlink>
        <a:srgbClr val="6C9D92"/>
      </a:folHlink>
    </a:clrScheme>
    <a:fontScheme name="Custom 16">
      <a:majorFont>
        <a:latin typeface="Footlight MT Ligh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VTI" id="{23FE938F-4DF0-4C94-8546-C2AC6D26660D}" vid="{62E62DA1-385F-4EE3-8841-58A87FAE2068}"/>
    </a:ext>
  </a:extLst>
</a:theme>
</file>

<file path=docProps/app.xml><?xml version="1.0" encoding="utf-8"?>
<Properties xmlns="http://schemas.openxmlformats.org/officeDocument/2006/extended-properties" xmlns:vt="http://schemas.openxmlformats.org/officeDocument/2006/docPropsVTypes">
  <Template/>
  <TotalTime>743</TotalTime>
  <Words>534</Words>
  <Application>Microsoft Office PowerPoint</Application>
  <PresentationFormat>Widescreen</PresentationFormat>
  <Paragraphs>32</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Avenir Next LT Pro</vt:lpstr>
      <vt:lpstr>Footlight MT Light</vt:lpstr>
      <vt:lpstr>Georgia</vt:lpstr>
      <vt:lpstr>ArchVTI</vt:lpstr>
      <vt:lpstr>What killed Nashville?</vt:lpstr>
      <vt:lpstr>Top Causes of Death by Peak Year in Nashville </vt:lpstr>
      <vt:lpstr>Misunderstood Causes and Civil War Impact</vt:lpstr>
      <vt:lpstr>Yes, People Really Died from These</vt:lpstr>
      <vt:lpstr>Final Reflections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Emelly Valdez De La Roca</dc:creator>
  <cp:lastModifiedBy>Emelly Valdez De La Roca</cp:lastModifiedBy>
  <cp:revision>2</cp:revision>
  <dcterms:created xsi:type="dcterms:W3CDTF">2025-05-23T03:54:45Z</dcterms:created>
  <dcterms:modified xsi:type="dcterms:W3CDTF">2025-05-23T16:20:46Z</dcterms:modified>
</cp:coreProperties>
</file>