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car\Documents\NSS_dda16\Excel\nashville-city-cemetery-VaCarter\data\Historic_Nashville_City_Cemetery_Interments__1846-197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car\Documents\NSS_dda16\Excel\nashville-city-cemetery-VaCarter\data\Historic_Nashville_City_Cemetery_Interments__1846-197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car\Documents\NSS_dda16\Excel\nashville-city-cemetery-VaCarter\data\Historic_Nashville_City_Cemetery_Interments__1846-197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gcar\Documents\NSS_dda16\Excel\nashville-city-cemetery-VaCarter\data\Historic_Nashville_City_Cemetery_Interments__1846-197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[Historic_Nashville_City_Cemetery_Interments__1846-1979.xlsx]Slave or No!PivotTable18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Percentage</a:t>
            </a:r>
            <a:r>
              <a:rPr lang="en-US" baseline="0"/>
              <a:t> of People Identified as "Slave"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'Slave or No'!$B$3:$B$4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'Slave or No'!$A$5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'Slave or No'!$B$5</c:f>
              <c:numCache>
                <c:formatCode>0.00%</c:formatCode>
                <c:ptCount val="1"/>
                <c:pt idx="0">
                  <c:v>0.90448214737908328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AB-4E04-9698-7F0F5F7334AB}"/>
            </c:ext>
          </c:extLst>
        </c:ser>
        <c:ser>
          <c:idx val="1"/>
          <c:order val="1"/>
          <c:tx>
            <c:strRef>
              <c:f>'Slave or No'!$C$3:$C$4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'Slave or No'!$A$5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'Slave or No'!$C$5</c:f>
              <c:numCache>
                <c:formatCode>0.00%</c:formatCode>
                <c:ptCount val="1"/>
                <c:pt idx="0">
                  <c:v>9.5517852620916693E-2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AB-4E04-9698-7F0F5F7334A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0313503"/>
        <c:axId val="580314943"/>
      </c:barChart>
      <c:catAx>
        <c:axId val="5803135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"slave" listed in remarks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314943"/>
        <c:crosses val="autoZero"/>
        <c:auto val="1"/>
        <c:lblAlgn val="ctr"/>
        <c:lblOffset val="100"/>
        <c:noMultiLvlLbl val="0"/>
      </c:catAx>
      <c:valAx>
        <c:axId val="58031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Percentage of 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313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[Historic_Nashville_City_Cemetery_Interments__1846-1979.xlsx]Cause of death by age!PivotTable19</c:name>
    <c:fmtId val="13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'Cause of death by age'!$B$3:$B$4</c:f>
              <c:strCache>
                <c:ptCount val="1"/>
                <c:pt idx="0">
                  <c:v>cholera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'Cause of death by age'!$A$5:$A$10</c:f>
              <c:strCache>
                <c:ptCount val="5"/>
                <c:pt idx="0">
                  <c:v>0-18</c:v>
                </c:pt>
                <c:pt idx="1">
                  <c:v>19-25</c:v>
                </c:pt>
                <c:pt idx="2">
                  <c:v>26-40</c:v>
                </c:pt>
                <c:pt idx="3">
                  <c:v>41-64</c:v>
                </c:pt>
                <c:pt idx="4">
                  <c:v>65+</c:v>
                </c:pt>
              </c:strCache>
            </c:strRef>
          </c:cat>
          <c:val>
            <c:numRef>
              <c:f>'Cause of death by age'!$B$5:$B$10</c:f>
              <c:numCache>
                <c:formatCode>General</c:formatCode>
                <c:ptCount val="5"/>
                <c:pt idx="0">
                  <c:v>256</c:v>
                </c:pt>
                <c:pt idx="1">
                  <c:v>158</c:v>
                </c:pt>
                <c:pt idx="2">
                  <c:v>289</c:v>
                </c:pt>
                <c:pt idx="3">
                  <c:v>199</c:v>
                </c:pt>
                <c:pt idx="4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AC-41E2-AF1D-E132660E4D5B}"/>
            </c:ext>
          </c:extLst>
        </c:ser>
        <c:ser>
          <c:idx val="1"/>
          <c:order val="1"/>
          <c:tx>
            <c:strRef>
              <c:f>'Cause of death by age'!$C$3:$C$4</c:f>
              <c:strCache>
                <c:ptCount val="1"/>
                <c:pt idx="0">
                  <c:v>Complicated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'Cause of death by age'!$A$5:$A$10</c:f>
              <c:strCache>
                <c:ptCount val="5"/>
                <c:pt idx="0">
                  <c:v>0-18</c:v>
                </c:pt>
                <c:pt idx="1">
                  <c:v>19-25</c:v>
                </c:pt>
                <c:pt idx="2">
                  <c:v>26-40</c:v>
                </c:pt>
                <c:pt idx="3">
                  <c:v>41-64</c:v>
                </c:pt>
                <c:pt idx="4">
                  <c:v>65+</c:v>
                </c:pt>
              </c:strCache>
            </c:strRef>
          </c:cat>
          <c:val>
            <c:numRef>
              <c:f>'Cause of death by age'!$C$5:$C$10</c:f>
              <c:numCache>
                <c:formatCode>General</c:formatCode>
                <c:ptCount val="5"/>
                <c:pt idx="0">
                  <c:v>99</c:v>
                </c:pt>
                <c:pt idx="1">
                  <c:v>60</c:v>
                </c:pt>
                <c:pt idx="2">
                  <c:v>108</c:v>
                </c:pt>
                <c:pt idx="3">
                  <c:v>141</c:v>
                </c:pt>
                <c:pt idx="4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AC-41E2-AF1D-E132660E4D5B}"/>
            </c:ext>
          </c:extLst>
        </c:ser>
        <c:ser>
          <c:idx val="2"/>
          <c:order val="2"/>
          <c:tx>
            <c:strRef>
              <c:f>'Cause of death by age'!$D$3:$D$4</c:f>
              <c:strCache>
                <c:ptCount val="1"/>
                <c:pt idx="0">
                  <c:v>Consumption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'Cause of death by age'!$A$5:$A$10</c:f>
              <c:strCache>
                <c:ptCount val="5"/>
                <c:pt idx="0">
                  <c:v>0-18</c:v>
                </c:pt>
                <c:pt idx="1">
                  <c:v>19-25</c:v>
                </c:pt>
                <c:pt idx="2">
                  <c:v>26-40</c:v>
                </c:pt>
                <c:pt idx="3">
                  <c:v>41-64</c:v>
                </c:pt>
                <c:pt idx="4">
                  <c:v>65+</c:v>
                </c:pt>
              </c:strCache>
            </c:strRef>
          </c:cat>
          <c:val>
            <c:numRef>
              <c:f>'Cause of death by age'!$D$5:$D$10</c:f>
              <c:numCache>
                <c:formatCode>General</c:formatCode>
                <c:ptCount val="5"/>
                <c:pt idx="0">
                  <c:v>208</c:v>
                </c:pt>
                <c:pt idx="1">
                  <c:v>413</c:v>
                </c:pt>
                <c:pt idx="2">
                  <c:v>621</c:v>
                </c:pt>
                <c:pt idx="3">
                  <c:v>346</c:v>
                </c:pt>
                <c:pt idx="4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AC-41E2-AF1D-E132660E4D5B}"/>
            </c:ext>
          </c:extLst>
        </c:ser>
        <c:ser>
          <c:idx val="3"/>
          <c:order val="3"/>
          <c:tx>
            <c:strRef>
              <c:f>'Cause of death by age'!$E$3:$E$4</c:f>
              <c:strCache>
                <c:ptCount val="1"/>
                <c:pt idx="0">
                  <c:v>Old Age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'Cause of death by age'!$A$5:$A$10</c:f>
              <c:strCache>
                <c:ptCount val="5"/>
                <c:pt idx="0">
                  <c:v>0-18</c:v>
                </c:pt>
                <c:pt idx="1">
                  <c:v>19-25</c:v>
                </c:pt>
                <c:pt idx="2">
                  <c:v>26-40</c:v>
                </c:pt>
                <c:pt idx="3">
                  <c:v>41-64</c:v>
                </c:pt>
                <c:pt idx="4">
                  <c:v>65+</c:v>
                </c:pt>
              </c:strCache>
            </c:strRef>
          </c:cat>
          <c:val>
            <c:numRef>
              <c:f>'Cause of death by age'!$E$5:$E$10</c:f>
              <c:numCache>
                <c:formatCode>General</c:formatCode>
                <c:ptCount val="5"/>
                <c:pt idx="3">
                  <c:v>33</c:v>
                </c:pt>
                <c:pt idx="4">
                  <c:v>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AC-41E2-AF1D-E132660E4D5B}"/>
            </c:ext>
          </c:extLst>
        </c:ser>
        <c:ser>
          <c:idx val="4"/>
          <c:order val="4"/>
          <c:tx>
            <c:strRef>
              <c:f>'Cause of death by age'!$F$3:$F$4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'Cause of death by age'!$A$5:$A$10</c:f>
              <c:strCache>
                <c:ptCount val="5"/>
                <c:pt idx="0">
                  <c:v>0-18</c:v>
                </c:pt>
                <c:pt idx="1">
                  <c:v>19-25</c:v>
                </c:pt>
                <c:pt idx="2">
                  <c:v>26-40</c:v>
                </c:pt>
                <c:pt idx="3">
                  <c:v>41-64</c:v>
                </c:pt>
                <c:pt idx="4">
                  <c:v>65+</c:v>
                </c:pt>
              </c:strCache>
            </c:strRef>
          </c:cat>
          <c:val>
            <c:numRef>
              <c:f>'Cause of death by age'!$F$5:$F$10</c:f>
              <c:numCache>
                <c:formatCode>General</c:formatCode>
                <c:ptCount val="5"/>
                <c:pt idx="0">
                  <c:v>141</c:v>
                </c:pt>
                <c:pt idx="1">
                  <c:v>83</c:v>
                </c:pt>
                <c:pt idx="2">
                  <c:v>128</c:v>
                </c:pt>
                <c:pt idx="3">
                  <c:v>143</c:v>
                </c:pt>
                <c:pt idx="4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AC-41E2-AF1D-E132660E4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0328383"/>
        <c:axId val="580327903"/>
      </c:barChart>
      <c:catAx>
        <c:axId val="580328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327903"/>
        <c:crosses val="autoZero"/>
        <c:auto val="1"/>
        <c:lblAlgn val="ctr"/>
        <c:lblOffset val="100"/>
        <c:noMultiLvlLbl val="0"/>
      </c:catAx>
      <c:valAx>
        <c:axId val="580327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Burials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328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[Historic_Nashville_City_Cemetery_Interments__1846-1979.xlsx]Sheet30!PivotTable27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Race vs.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Sheet30!$B$3:$B$4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Sheet30!$A$5:$A$18</c:f>
              <c:multiLvlStrCache>
                <c:ptCount val="10"/>
                <c:lvl>
                  <c:pt idx="0">
                    <c:v>0-18</c:v>
                  </c:pt>
                  <c:pt idx="1">
                    <c:v>19-25</c:v>
                  </c:pt>
                  <c:pt idx="2">
                    <c:v>26-40</c:v>
                  </c:pt>
                  <c:pt idx="3">
                    <c:v>41-64</c:v>
                  </c:pt>
                  <c:pt idx="4">
                    <c:v>65+</c:v>
                  </c:pt>
                  <c:pt idx="5">
                    <c:v>0-18</c:v>
                  </c:pt>
                  <c:pt idx="6">
                    <c:v>19-25</c:v>
                  </c:pt>
                  <c:pt idx="7">
                    <c:v>26-40</c:v>
                  </c:pt>
                  <c:pt idx="8">
                    <c:v>41-64</c:v>
                  </c:pt>
                  <c:pt idx="9">
                    <c:v>65+</c:v>
                  </c:pt>
                </c:lvl>
                <c:lvl>
                  <c:pt idx="0">
                    <c:v>B</c:v>
                  </c:pt>
                  <c:pt idx="5">
                    <c:v>W</c:v>
                  </c:pt>
                </c:lvl>
                <c:lvl>
                  <c:pt idx="0">
                    <c:v>1840-1880</c:v>
                  </c:pt>
                </c:lvl>
              </c:multiLvlStrCache>
            </c:multiLvlStrRef>
          </c:cat>
          <c:val>
            <c:numRef>
              <c:f>Sheet30!$B$5:$B$18</c:f>
              <c:numCache>
                <c:formatCode>General</c:formatCode>
                <c:ptCount val="10"/>
                <c:pt idx="0">
                  <c:v>564</c:v>
                </c:pt>
                <c:pt idx="1">
                  <c:v>329</c:v>
                </c:pt>
                <c:pt idx="2">
                  <c:v>402</c:v>
                </c:pt>
                <c:pt idx="3">
                  <c:v>379</c:v>
                </c:pt>
                <c:pt idx="4">
                  <c:v>251</c:v>
                </c:pt>
                <c:pt idx="5">
                  <c:v>654</c:v>
                </c:pt>
                <c:pt idx="6">
                  <c:v>451</c:v>
                </c:pt>
                <c:pt idx="7">
                  <c:v>692</c:v>
                </c:pt>
                <c:pt idx="8">
                  <c:v>497</c:v>
                </c:pt>
                <c:pt idx="9">
                  <c:v>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09-4A9B-98ED-EB7A8058C1B8}"/>
            </c:ext>
          </c:extLst>
        </c:ser>
        <c:ser>
          <c:idx val="1"/>
          <c:order val="1"/>
          <c:tx>
            <c:strRef>
              <c:f>Sheet30!$C$3:$C$4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Sheet30!$A$5:$A$18</c:f>
              <c:multiLvlStrCache>
                <c:ptCount val="10"/>
                <c:lvl>
                  <c:pt idx="0">
                    <c:v>0-18</c:v>
                  </c:pt>
                  <c:pt idx="1">
                    <c:v>19-25</c:v>
                  </c:pt>
                  <c:pt idx="2">
                    <c:v>26-40</c:v>
                  </c:pt>
                  <c:pt idx="3">
                    <c:v>41-64</c:v>
                  </c:pt>
                  <c:pt idx="4">
                    <c:v>65+</c:v>
                  </c:pt>
                  <c:pt idx="5">
                    <c:v>0-18</c:v>
                  </c:pt>
                  <c:pt idx="6">
                    <c:v>19-25</c:v>
                  </c:pt>
                  <c:pt idx="7">
                    <c:v>26-40</c:v>
                  </c:pt>
                  <c:pt idx="8">
                    <c:v>41-64</c:v>
                  </c:pt>
                  <c:pt idx="9">
                    <c:v>65+</c:v>
                  </c:pt>
                </c:lvl>
                <c:lvl>
                  <c:pt idx="0">
                    <c:v>B</c:v>
                  </c:pt>
                  <c:pt idx="5">
                    <c:v>W</c:v>
                  </c:pt>
                </c:lvl>
                <c:lvl>
                  <c:pt idx="0">
                    <c:v>1840-1880</c:v>
                  </c:pt>
                </c:lvl>
              </c:multiLvlStrCache>
            </c:multiLvlStrRef>
          </c:cat>
          <c:val>
            <c:numRef>
              <c:f>Sheet30!$C$5:$C$18</c:f>
              <c:numCache>
                <c:formatCode>General</c:formatCode>
                <c:ptCount val="10"/>
                <c:pt idx="0">
                  <c:v>446</c:v>
                </c:pt>
                <c:pt idx="1">
                  <c:v>256</c:v>
                </c:pt>
                <c:pt idx="2">
                  <c:v>378</c:v>
                </c:pt>
                <c:pt idx="3">
                  <c:v>351</c:v>
                </c:pt>
                <c:pt idx="4">
                  <c:v>196</c:v>
                </c:pt>
                <c:pt idx="5">
                  <c:v>704</c:v>
                </c:pt>
                <c:pt idx="6">
                  <c:v>396</c:v>
                </c:pt>
                <c:pt idx="7">
                  <c:v>843</c:v>
                </c:pt>
                <c:pt idx="8">
                  <c:v>754</c:v>
                </c:pt>
                <c:pt idx="9">
                  <c:v>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09-4A9B-98ED-EB7A8058C1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0965775"/>
        <c:axId val="1230962895"/>
      </c:barChart>
      <c:catAx>
        <c:axId val="12309657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0962895"/>
        <c:crosses val="autoZero"/>
        <c:auto val="1"/>
        <c:lblAlgn val="ctr"/>
        <c:lblOffset val="100"/>
        <c:noMultiLvlLbl val="0"/>
      </c:catAx>
      <c:valAx>
        <c:axId val="1230962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people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0965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[Historic_Nashville_City_Cemetery_Interments__1846-1979.xlsx]Sheet31!PivotTable28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Leading Cause of Death for Kids</a:t>
            </a:r>
            <a:r>
              <a:rPr lang="en-US" baseline="0"/>
              <a:t> under 5yrs 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Sheet31!$B$3:$B$4</c:f>
              <c:strCache>
                <c:ptCount val="1"/>
                <c:pt idx="0">
                  <c:v>cholera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Sheet31!$A$5:$A$11</c:f>
              <c:strCach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strCache>
            </c:strRef>
          </c:cat>
          <c:val>
            <c:numRef>
              <c:f>Sheet31!$B$5:$B$11</c:f>
              <c:numCache>
                <c:formatCode>General</c:formatCode>
                <c:ptCount val="6"/>
                <c:pt idx="1">
                  <c:v>5</c:v>
                </c:pt>
                <c:pt idx="2">
                  <c:v>17</c:v>
                </c:pt>
                <c:pt idx="3">
                  <c:v>9</c:v>
                </c:pt>
                <c:pt idx="4">
                  <c:v>14</c:v>
                </c:pt>
                <c:pt idx="5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D9-411B-AAAC-1E9EFA4674B3}"/>
            </c:ext>
          </c:extLst>
        </c:ser>
        <c:ser>
          <c:idx val="1"/>
          <c:order val="1"/>
          <c:tx>
            <c:strRef>
              <c:f>Sheet31!$C$3:$C$4</c:f>
              <c:strCache>
                <c:ptCount val="1"/>
                <c:pt idx="0">
                  <c:v>Infl of Brain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Sheet31!$A$5:$A$11</c:f>
              <c:strCach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strCache>
            </c:strRef>
          </c:cat>
          <c:val>
            <c:numRef>
              <c:f>Sheet31!$C$5:$C$11</c:f>
              <c:numCache>
                <c:formatCode>General</c:formatCode>
                <c:ptCount val="6"/>
                <c:pt idx="1">
                  <c:v>10</c:v>
                </c:pt>
                <c:pt idx="2">
                  <c:v>7</c:v>
                </c:pt>
                <c:pt idx="3">
                  <c:v>10</c:v>
                </c:pt>
                <c:pt idx="4">
                  <c:v>2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D9-411B-AAAC-1E9EFA4674B3}"/>
            </c:ext>
          </c:extLst>
        </c:ser>
        <c:ser>
          <c:idx val="2"/>
          <c:order val="2"/>
          <c:tx>
            <c:strRef>
              <c:f>Sheet31!$D$3:$D$4</c:f>
              <c:strCache>
                <c:ptCount val="1"/>
                <c:pt idx="0">
                  <c:v>Measles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Sheet31!$A$5:$A$11</c:f>
              <c:strCach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strCache>
            </c:strRef>
          </c:cat>
          <c:val>
            <c:numRef>
              <c:f>Sheet31!$D$5:$D$11</c:f>
              <c:numCache>
                <c:formatCode>General</c:formatCode>
                <c:ptCount val="6"/>
                <c:pt idx="1">
                  <c:v>12</c:v>
                </c:pt>
                <c:pt idx="2">
                  <c:v>20</c:v>
                </c:pt>
                <c:pt idx="3">
                  <c:v>13</c:v>
                </c:pt>
                <c:pt idx="4">
                  <c:v>14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D9-411B-AAAC-1E9EFA4674B3}"/>
            </c:ext>
          </c:extLst>
        </c:ser>
        <c:ser>
          <c:idx val="3"/>
          <c:order val="3"/>
          <c:tx>
            <c:strRef>
              <c:f>Sheet31!$E$3:$E$4</c:f>
              <c:strCache>
                <c:ptCount val="1"/>
                <c:pt idx="0">
                  <c:v>Teething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Sheet31!$A$5:$A$11</c:f>
              <c:strCach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strCache>
            </c:strRef>
          </c:cat>
          <c:val>
            <c:numRef>
              <c:f>Sheet31!$E$5:$E$11</c:f>
              <c:numCache>
                <c:formatCode>General</c:formatCode>
                <c:ptCount val="6"/>
                <c:pt idx="1">
                  <c:v>25</c:v>
                </c:pt>
                <c:pt idx="2">
                  <c:v>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D9-411B-AAAC-1E9EFA4674B3}"/>
            </c:ext>
          </c:extLst>
        </c:ser>
        <c:ser>
          <c:idx val="4"/>
          <c:order val="4"/>
          <c:tx>
            <c:strRef>
              <c:f>Sheet31!$F$3:$F$4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Sheet31!$A$5:$A$11</c:f>
              <c:strCach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strCache>
            </c:strRef>
          </c:cat>
          <c:val>
            <c:numRef>
              <c:f>Sheet31!$F$5:$F$11</c:f>
              <c:numCache>
                <c:formatCode>General</c:formatCode>
                <c:ptCount val="6"/>
                <c:pt idx="0">
                  <c:v>2</c:v>
                </c:pt>
                <c:pt idx="1">
                  <c:v>13</c:v>
                </c:pt>
                <c:pt idx="2">
                  <c:v>17</c:v>
                </c:pt>
                <c:pt idx="3">
                  <c:v>11</c:v>
                </c:pt>
                <c:pt idx="4">
                  <c:v>6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D9-411B-AAAC-1E9EFA4674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1989887"/>
        <c:axId val="1191993247"/>
      </c:barChart>
      <c:catAx>
        <c:axId val="1191989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in Years</a:t>
                </a:r>
                <a:endParaRPr lang="en-US" baseline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1993247"/>
        <c:crosses val="autoZero"/>
        <c:auto val="1"/>
        <c:lblAlgn val="ctr"/>
        <c:lblOffset val="100"/>
        <c:noMultiLvlLbl val="0"/>
      </c:catAx>
      <c:valAx>
        <c:axId val="1191993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1989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B41A7A-4CBD-46C3-B3D8-A2EB48DAE55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FB15EC1-ECA1-4BF1-9249-33A313AB53CE}">
      <dgm:prSet/>
      <dgm:spPr/>
      <dgm:t>
        <a:bodyPr/>
        <a:lstStyle/>
        <a:p>
          <a:r>
            <a:rPr lang="en-US" dirty="0"/>
            <a:t>Average age was 37 years old</a:t>
          </a:r>
        </a:p>
      </dgm:t>
    </dgm:pt>
    <dgm:pt modelId="{1DA65C77-4965-44F7-91CC-EB4D6C7BD909}" type="parTrans" cxnId="{72929DA5-E04D-4093-9174-0B361834AB13}">
      <dgm:prSet/>
      <dgm:spPr/>
      <dgm:t>
        <a:bodyPr/>
        <a:lstStyle/>
        <a:p>
          <a:endParaRPr lang="en-US"/>
        </a:p>
      </dgm:t>
    </dgm:pt>
    <dgm:pt modelId="{BAB01C0F-F4D3-46BB-B153-FFBB0CD0BE91}" type="sibTrans" cxnId="{72929DA5-E04D-4093-9174-0B361834AB13}">
      <dgm:prSet/>
      <dgm:spPr/>
      <dgm:t>
        <a:bodyPr/>
        <a:lstStyle/>
        <a:p>
          <a:endParaRPr lang="en-US"/>
        </a:p>
      </dgm:t>
    </dgm:pt>
    <dgm:pt modelId="{150E0E85-D635-41AD-AFA5-02A74B091E00}">
      <dgm:prSet/>
      <dgm:spPr/>
      <dgm:t>
        <a:bodyPr/>
        <a:lstStyle/>
        <a:p>
          <a:r>
            <a:rPr lang="en-US"/>
            <a:t>Median age was 33years old</a:t>
          </a:r>
        </a:p>
      </dgm:t>
    </dgm:pt>
    <dgm:pt modelId="{50D120BA-A9EB-460B-A9E6-11078EE91389}" type="parTrans" cxnId="{332A4BD2-3AAB-419D-BA3B-094E6D2614B4}">
      <dgm:prSet/>
      <dgm:spPr/>
      <dgm:t>
        <a:bodyPr/>
        <a:lstStyle/>
        <a:p>
          <a:endParaRPr lang="en-US"/>
        </a:p>
      </dgm:t>
    </dgm:pt>
    <dgm:pt modelId="{68B85395-7140-4BFC-937E-1CF8F4161A9B}" type="sibTrans" cxnId="{332A4BD2-3AAB-419D-BA3B-094E6D2614B4}">
      <dgm:prSet/>
      <dgm:spPr/>
      <dgm:t>
        <a:bodyPr/>
        <a:lstStyle/>
        <a:p>
          <a:endParaRPr lang="en-US"/>
        </a:p>
      </dgm:t>
    </dgm:pt>
    <dgm:pt modelId="{F7F9BE2A-7864-48A5-9E24-CCEDF5AAB367}">
      <dgm:prSet/>
      <dgm:spPr/>
      <dgm:t>
        <a:bodyPr/>
        <a:lstStyle/>
        <a:p>
          <a:r>
            <a:rPr lang="en-US" dirty="0"/>
            <a:t>Mode (most common) age was 30 years old</a:t>
          </a:r>
        </a:p>
      </dgm:t>
    </dgm:pt>
    <dgm:pt modelId="{C7994582-7DD0-419F-9091-A534B0CB978D}" type="parTrans" cxnId="{2BCA070F-8149-4A11-8DF0-62CCA3184BDC}">
      <dgm:prSet/>
      <dgm:spPr/>
      <dgm:t>
        <a:bodyPr/>
        <a:lstStyle/>
        <a:p>
          <a:endParaRPr lang="en-US"/>
        </a:p>
      </dgm:t>
    </dgm:pt>
    <dgm:pt modelId="{E503C47C-4F9C-4853-8057-E76FA66F8B9F}" type="sibTrans" cxnId="{2BCA070F-8149-4A11-8DF0-62CCA3184BDC}">
      <dgm:prSet/>
      <dgm:spPr/>
      <dgm:t>
        <a:bodyPr/>
        <a:lstStyle/>
        <a:p>
          <a:endParaRPr lang="en-US"/>
        </a:p>
      </dgm:t>
    </dgm:pt>
    <dgm:pt modelId="{E99CC2F4-DD03-41CC-93A6-9ECB105B371D}" type="pres">
      <dgm:prSet presAssocID="{9DB41A7A-4CBD-46C3-B3D8-A2EB48DAE55D}" presName="linear" presStyleCnt="0">
        <dgm:presLayoutVars>
          <dgm:animLvl val="lvl"/>
          <dgm:resizeHandles val="exact"/>
        </dgm:presLayoutVars>
      </dgm:prSet>
      <dgm:spPr/>
    </dgm:pt>
    <dgm:pt modelId="{7C866D9E-6CE9-4DA0-BB9D-2A6EB016CF48}" type="pres">
      <dgm:prSet presAssocID="{7FB15EC1-ECA1-4BF1-9249-33A313AB53CE}" presName="parentText" presStyleLbl="node1" presStyleIdx="0" presStyleCnt="3" custLinFactY="-19259" custLinFactNeighborX="-13008" custLinFactNeighborY="-100000">
        <dgm:presLayoutVars>
          <dgm:chMax val="0"/>
          <dgm:bulletEnabled val="1"/>
        </dgm:presLayoutVars>
      </dgm:prSet>
      <dgm:spPr/>
    </dgm:pt>
    <dgm:pt modelId="{C87DBDC7-962F-4858-9E94-EF4C10EA2DBB}" type="pres">
      <dgm:prSet presAssocID="{BAB01C0F-F4D3-46BB-B153-FFBB0CD0BE91}" presName="spacer" presStyleCnt="0"/>
      <dgm:spPr/>
    </dgm:pt>
    <dgm:pt modelId="{C53E5474-9690-450C-9261-B4A0743BBB1B}" type="pres">
      <dgm:prSet presAssocID="{150E0E85-D635-41AD-AFA5-02A74B091E0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A25210-7F90-45A1-AAE7-6741CE3840C1}" type="pres">
      <dgm:prSet presAssocID="{68B85395-7140-4BFC-937E-1CF8F4161A9B}" presName="spacer" presStyleCnt="0"/>
      <dgm:spPr/>
    </dgm:pt>
    <dgm:pt modelId="{AD92C32C-5C69-4ACC-A18B-D31A710C3C07}" type="pres">
      <dgm:prSet presAssocID="{F7F9BE2A-7864-48A5-9E24-CCEDF5AAB3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BCA070F-8149-4A11-8DF0-62CCA3184BDC}" srcId="{9DB41A7A-4CBD-46C3-B3D8-A2EB48DAE55D}" destId="{F7F9BE2A-7864-48A5-9E24-CCEDF5AAB367}" srcOrd="2" destOrd="0" parTransId="{C7994582-7DD0-419F-9091-A534B0CB978D}" sibTransId="{E503C47C-4F9C-4853-8057-E76FA66F8B9F}"/>
    <dgm:cxn modelId="{5372B41C-B9D3-4EA0-B733-3D34463F2054}" type="presOf" srcId="{150E0E85-D635-41AD-AFA5-02A74B091E00}" destId="{C53E5474-9690-450C-9261-B4A0743BBB1B}" srcOrd="0" destOrd="0" presId="urn:microsoft.com/office/officeart/2005/8/layout/vList2"/>
    <dgm:cxn modelId="{E1B1C229-D316-4715-BDC6-F3E65558DE6B}" type="presOf" srcId="{9DB41A7A-4CBD-46C3-B3D8-A2EB48DAE55D}" destId="{E99CC2F4-DD03-41CC-93A6-9ECB105B371D}" srcOrd="0" destOrd="0" presId="urn:microsoft.com/office/officeart/2005/8/layout/vList2"/>
    <dgm:cxn modelId="{B5360761-216D-480B-BEEB-902F228C1849}" type="presOf" srcId="{7FB15EC1-ECA1-4BF1-9249-33A313AB53CE}" destId="{7C866D9E-6CE9-4DA0-BB9D-2A6EB016CF48}" srcOrd="0" destOrd="0" presId="urn:microsoft.com/office/officeart/2005/8/layout/vList2"/>
    <dgm:cxn modelId="{72929DA5-E04D-4093-9174-0B361834AB13}" srcId="{9DB41A7A-4CBD-46C3-B3D8-A2EB48DAE55D}" destId="{7FB15EC1-ECA1-4BF1-9249-33A313AB53CE}" srcOrd="0" destOrd="0" parTransId="{1DA65C77-4965-44F7-91CC-EB4D6C7BD909}" sibTransId="{BAB01C0F-F4D3-46BB-B153-FFBB0CD0BE91}"/>
    <dgm:cxn modelId="{027CE4BC-441F-4A59-AAE2-123F754658B0}" type="presOf" srcId="{F7F9BE2A-7864-48A5-9E24-CCEDF5AAB367}" destId="{AD92C32C-5C69-4ACC-A18B-D31A710C3C07}" srcOrd="0" destOrd="0" presId="urn:microsoft.com/office/officeart/2005/8/layout/vList2"/>
    <dgm:cxn modelId="{332A4BD2-3AAB-419D-BA3B-094E6D2614B4}" srcId="{9DB41A7A-4CBD-46C3-B3D8-A2EB48DAE55D}" destId="{150E0E85-D635-41AD-AFA5-02A74B091E00}" srcOrd="1" destOrd="0" parTransId="{50D120BA-A9EB-460B-A9E6-11078EE91389}" sibTransId="{68B85395-7140-4BFC-937E-1CF8F4161A9B}"/>
    <dgm:cxn modelId="{B19FB155-080C-4AB6-B171-02BE81795929}" type="presParOf" srcId="{E99CC2F4-DD03-41CC-93A6-9ECB105B371D}" destId="{7C866D9E-6CE9-4DA0-BB9D-2A6EB016CF48}" srcOrd="0" destOrd="0" presId="urn:microsoft.com/office/officeart/2005/8/layout/vList2"/>
    <dgm:cxn modelId="{58B30BBA-E849-48AC-91F3-55DC357BC2B1}" type="presParOf" srcId="{E99CC2F4-DD03-41CC-93A6-9ECB105B371D}" destId="{C87DBDC7-962F-4858-9E94-EF4C10EA2DBB}" srcOrd="1" destOrd="0" presId="urn:microsoft.com/office/officeart/2005/8/layout/vList2"/>
    <dgm:cxn modelId="{299DA345-7BD5-4376-B398-CA74A7B34BAE}" type="presParOf" srcId="{E99CC2F4-DD03-41CC-93A6-9ECB105B371D}" destId="{C53E5474-9690-450C-9261-B4A0743BBB1B}" srcOrd="2" destOrd="0" presId="urn:microsoft.com/office/officeart/2005/8/layout/vList2"/>
    <dgm:cxn modelId="{E42F5265-9E6B-4A05-B963-7DA5AF0F9563}" type="presParOf" srcId="{E99CC2F4-DD03-41CC-93A6-9ECB105B371D}" destId="{1DA25210-7F90-45A1-AAE7-6741CE3840C1}" srcOrd="3" destOrd="0" presId="urn:microsoft.com/office/officeart/2005/8/layout/vList2"/>
    <dgm:cxn modelId="{2EB5BA81-527C-4765-B2A7-A45A83537D49}" type="presParOf" srcId="{E99CC2F4-DD03-41CC-93A6-9ECB105B371D}" destId="{AD92C32C-5C69-4ACC-A18B-D31A710C3C0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D6013A-18CA-42C7-B626-8621DCAF1EAF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4200051-60F8-4B13-950F-1F0480FF66CE}">
      <dgm:prSet/>
      <dgm:spPr/>
      <dgm:t>
        <a:bodyPr/>
        <a:lstStyle/>
        <a:p>
          <a:r>
            <a:rPr lang="en-US" dirty="0"/>
            <a:t>1. Most people did not live beyond 40 years old	</a:t>
          </a:r>
        </a:p>
      </dgm:t>
    </dgm:pt>
    <dgm:pt modelId="{0FB43904-C623-488E-9030-449D12C46048}" type="parTrans" cxnId="{C5278BF4-42B1-449B-908C-CB323627F957}">
      <dgm:prSet/>
      <dgm:spPr/>
      <dgm:t>
        <a:bodyPr/>
        <a:lstStyle/>
        <a:p>
          <a:endParaRPr lang="en-US"/>
        </a:p>
      </dgm:t>
    </dgm:pt>
    <dgm:pt modelId="{CD33AD2F-D48C-4970-BAD0-4B491142B726}" type="sibTrans" cxnId="{C5278BF4-42B1-449B-908C-CB323627F957}">
      <dgm:prSet/>
      <dgm:spPr/>
      <dgm:t>
        <a:bodyPr/>
        <a:lstStyle/>
        <a:p>
          <a:endParaRPr lang="en-US"/>
        </a:p>
      </dgm:t>
    </dgm:pt>
    <dgm:pt modelId="{A190D8D4-5D74-476E-8EFB-DA76BEFCA1DB}">
      <dgm:prSet/>
      <dgm:spPr/>
      <dgm:t>
        <a:bodyPr/>
        <a:lstStyle/>
        <a:p>
          <a:r>
            <a:rPr lang="en-US"/>
            <a:t>2. </a:t>
          </a:r>
          <a:r>
            <a:rPr lang="en-US">
              <a:solidFill>
                <a:srgbClr val="FFFFFF"/>
              </a:solidFill>
              <a:latin typeface="+mn-lt"/>
              <a:ea typeface="+mn-ea"/>
              <a:cs typeface="+mn-cs"/>
            </a:rPr>
            <a:t>Less than 10% of people buried in NCC were listed as having been a slave.</a:t>
          </a:r>
          <a:endParaRPr lang="en-US" dirty="0"/>
        </a:p>
      </dgm:t>
    </dgm:pt>
    <dgm:pt modelId="{0EAF4B69-6DBA-461C-90E8-DCDFADB1557B}" type="parTrans" cxnId="{B029E2DE-5E19-4E11-8786-C76C939940E0}">
      <dgm:prSet/>
      <dgm:spPr/>
      <dgm:t>
        <a:bodyPr/>
        <a:lstStyle/>
        <a:p>
          <a:endParaRPr lang="en-US"/>
        </a:p>
      </dgm:t>
    </dgm:pt>
    <dgm:pt modelId="{22C4F125-45AE-4C7C-859A-B0CA8B4467BD}" type="sibTrans" cxnId="{B029E2DE-5E19-4E11-8786-C76C939940E0}">
      <dgm:prSet/>
      <dgm:spPr/>
      <dgm:t>
        <a:bodyPr/>
        <a:lstStyle/>
        <a:p>
          <a:endParaRPr lang="en-US"/>
        </a:p>
      </dgm:t>
    </dgm:pt>
    <dgm:pt modelId="{676CB06C-0330-490F-89ED-3C3399207F51}">
      <dgm:prSet/>
      <dgm:spPr/>
      <dgm:t>
        <a:bodyPr/>
        <a:lstStyle/>
        <a:p>
          <a:r>
            <a:rPr lang="en-US"/>
            <a:t>3. </a:t>
          </a:r>
          <a:r>
            <a:rPr lang="en-US">
              <a:solidFill>
                <a:schemeClr val="tx1"/>
              </a:solidFill>
            </a:rPr>
            <a:t>Consumption was the #1 killer of people between the ages of 19-64.</a:t>
          </a:r>
          <a:endParaRPr lang="en-US" dirty="0">
            <a:solidFill>
              <a:schemeClr val="tx1"/>
            </a:solidFill>
          </a:endParaRPr>
        </a:p>
      </dgm:t>
    </dgm:pt>
    <dgm:pt modelId="{A61E6A2D-11FE-43D6-9307-31849AC6F700}" type="parTrans" cxnId="{573307B7-D7C1-433F-A5FE-EE42522245D3}">
      <dgm:prSet/>
      <dgm:spPr/>
      <dgm:t>
        <a:bodyPr/>
        <a:lstStyle/>
        <a:p>
          <a:endParaRPr lang="en-US"/>
        </a:p>
      </dgm:t>
    </dgm:pt>
    <dgm:pt modelId="{5A3AEBA4-EE45-41FD-8B13-1286CBEE7C97}" type="sibTrans" cxnId="{573307B7-D7C1-433F-A5FE-EE42522245D3}">
      <dgm:prSet/>
      <dgm:spPr/>
      <dgm:t>
        <a:bodyPr/>
        <a:lstStyle/>
        <a:p>
          <a:endParaRPr lang="en-US"/>
        </a:p>
      </dgm:t>
    </dgm:pt>
    <dgm:pt modelId="{A12BF77E-B109-4468-8548-2AF4B5340465}">
      <dgm:prSet/>
      <dgm:spPr/>
      <dgm:t>
        <a:bodyPr/>
        <a:lstStyle/>
        <a:p>
          <a:r>
            <a:rPr lang="en-US" dirty="0"/>
            <a:t>4. You were more likely to die if  you were a white man aged 26-40 prior to 1880.</a:t>
          </a:r>
        </a:p>
      </dgm:t>
    </dgm:pt>
    <dgm:pt modelId="{B659327B-FA15-4312-9975-DCD7DFD2A9F5}" type="parTrans" cxnId="{63E2E791-C101-4D52-BE86-67CD050967C9}">
      <dgm:prSet/>
      <dgm:spPr/>
      <dgm:t>
        <a:bodyPr/>
        <a:lstStyle/>
        <a:p>
          <a:endParaRPr lang="en-US"/>
        </a:p>
      </dgm:t>
    </dgm:pt>
    <dgm:pt modelId="{56FC51BF-2DFE-42E7-B29C-3BA8A5ACC95A}" type="sibTrans" cxnId="{63E2E791-C101-4D52-BE86-67CD050967C9}">
      <dgm:prSet/>
      <dgm:spPr/>
      <dgm:t>
        <a:bodyPr/>
        <a:lstStyle/>
        <a:p>
          <a:endParaRPr lang="en-US"/>
        </a:p>
      </dgm:t>
    </dgm:pt>
    <dgm:pt modelId="{751A8639-440F-4AD7-A57C-F2DC726846AA}">
      <dgm:prSet/>
      <dgm:spPr/>
      <dgm:t>
        <a:bodyPr/>
        <a:lstStyle/>
        <a:p>
          <a:r>
            <a:rPr lang="en-US" dirty="0"/>
            <a:t>5. Cholera and measles were the top 2 leading causes of death for kids under the age of 5. </a:t>
          </a:r>
        </a:p>
      </dgm:t>
    </dgm:pt>
    <dgm:pt modelId="{E5C699E8-B56F-403B-94CD-2BDE2CD0BE8C}" type="parTrans" cxnId="{D8A2A3A5-BA10-48B1-B429-56AFD2A2B0B1}">
      <dgm:prSet/>
      <dgm:spPr/>
      <dgm:t>
        <a:bodyPr/>
        <a:lstStyle/>
        <a:p>
          <a:endParaRPr lang="en-US"/>
        </a:p>
      </dgm:t>
    </dgm:pt>
    <dgm:pt modelId="{3D4D26F7-FE86-4A0A-A956-777F1B8B3AF0}" type="sibTrans" cxnId="{D8A2A3A5-BA10-48B1-B429-56AFD2A2B0B1}">
      <dgm:prSet/>
      <dgm:spPr/>
      <dgm:t>
        <a:bodyPr/>
        <a:lstStyle/>
        <a:p>
          <a:endParaRPr lang="en-US"/>
        </a:p>
      </dgm:t>
    </dgm:pt>
    <dgm:pt modelId="{E30A32EA-8DA7-4ACC-94BE-7253B04D7EDB}" type="pres">
      <dgm:prSet presAssocID="{94D6013A-18CA-42C7-B626-8621DCAF1EAF}" presName="vert0" presStyleCnt="0">
        <dgm:presLayoutVars>
          <dgm:dir/>
          <dgm:animOne val="branch"/>
          <dgm:animLvl val="lvl"/>
        </dgm:presLayoutVars>
      </dgm:prSet>
      <dgm:spPr/>
    </dgm:pt>
    <dgm:pt modelId="{3C58E81D-B9B4-4607-B6FA-6139F547EA9C}" type="pres">
      <dgm:prSet presAssocID="{54200051-60F8-4B13-950F-1F0480FF66CE}" presName="thickLine" presStyleLbl="alignNode1" presStyleIdx="0" presStyleCnt="5"/>
      <dgm:spPr/>
    </dgm:pt>
    <dgm:pt modelId="{8D8881AE-868D-4304-8E2D-CEA2926602B4}" type="pres">
      <dgm:prSet presAssocID="{54200051-60F8-4B13-950F-1F0480FF66CE}" presName="horz1" presStyleCnt="0"/>
      <dgm:spPr/>
    </dgm:pt>
    <dgm:pt modelId="{0EAFC97F-244C-451A-BBCC-D7879A1CB09C}" type="pres">
      <dgm:prSet presAssocID="{54200051-60F8-4B13-950F-1F0480FF66CE}" presName="tx1" presStyleLbl="revTx" presStyleIdx="0" presStyleCnt="5"/>
      <dgm:spPr/>
    </dgm:pt>
    <dgm:pt modelId="{7CBB4986-54EE-460B-AEFB-54C7736935E3}" type="pres">
      <dgm:prSet presAssocID="{54200051-60F8-4B13-950F-1F0480FF66CE}" presName="vert1" presStyleCnt="0"/>
      <dgm:spPr/>
    </dgm:pt>
    <dgm:pt modelId="{24796E92-6348-4FD6-B533-F1594B7101AB}" type="pres">
      <dgm:prSet presAssocID="{A190D8D4-5D74-476E-8EFB-DA76BEFCA1DB}" presName="thickLine" presStyleLbl="alignNode1" presStyleIdx="1" presStyleCnt="5"/>
      <dgm:spPr/>
    </dgm:pt>
    <dgm:pt modelId="{8220D915-D706-410D-8108-05DEF552079D}" type="pres">
      <dgm:prSet presAssocID="{A190D8D4-5D74-476E-8EFB-DA76BEFCA1DB}" presName="horz1" presStyleCnt="0"/>
      <dgm:spPr/>
    </dgm:pt>
    <dgm:pt modelId="{CBEA5CF6-A6EB-4DE8-97EE-6B31C61B4C90}" type="pres">
      <dgm:prSet presAssocID="{A190D8D4-5D74-476E-8EFB-DA76BEFCA1DB}" presName="tx1" presStyleLbl="revTx" presStyleIdx="1" presStyleCnt="5"/>
      <dgm:spPr/>
    </dgm:pt>
    <dgm:pt modelId="{01CA4B78-AD62-437A-A07F-C7F98E50B1F2}" type="pres">
      <dgm:prSet presAssocID="{A190D8D4-5D74-476E-8EFB-DA76BEFCA1DB}" presName="vert1" presStyleCnt="0"/>
      <dgm:spPr/>
    </dgm:pt>
    <dgm:pt modelId="{16D1A81C-8017-4852-AF43-E55D4DB893CF}" type="pres">
      <dgm:prSet presAssocID="{676CB06C-0330-490F-89ED-3C3399207F51}" presName="thickLine" presStyleLbl="alignNode1" presStyleIdx="2" presStyleCnt="5"/>
      <dgm:spPr/>
    </dgm:pt>
    <dgm:pt modelId="{FF7D62AF-E32C-48DB-9DD4-B138E7B2F96E}" type="pres">
      <dgm:prSet presAssocID="{676CB06C-0330-490F-89ED-3C3399207F51}" presName="horz1" presStyleCnt="0"/>
      <dgm:spPr/>
    </dgm:pt>
    <dgm:pt modelId="{BC3A2599-2C8C-462A-AC8B-B23B360674F6}" type="pres">
      <dgm:prSet presAssocID="{676CB06C-0330-490F-89ED-3C3399207F51}" presName="tx1" presStyleLbl="revTx" presStyleIdx="2" presStyleCnt="5"/>
      <dgm:spPr/>
    </dgm:pt>
    <dgm:pt modelId="{B33242F9-5F9E-4DBF-ADC1-DBD4A993D308}" type="pres">
      <dgm:prSet presAssocID="{676CB06C-0330-490F-89ED-3C3399207F51}" presName="vert1" presStyleCnt="0"/>
      <dgm:spPr/>
    </dgm:pt>
    <dgm:pt modelId="{311CA3D0-3274-4182-959A-69675990E940}" type="pres">
      <dgm:prSet presAssocID="{A12BF77E-B109-4468-8548-2AF4B5340465}" presName="thickLine" presStyleLbl="alignNode1" presStyleIdx="3" presStyleCnt="5"/>
      <dgm:spPr/>
    </dgm:pt>
    <dgm:pt modelId="{45270179-A53C-4276-B925-0060DB68CB68}" type="pres">
      <dgm:prSet presAssocID="{A12BF77E-B109-4468-8548-2AF4B5340465}" presName="horz1" presStyleCnt="0"/>
      <dgm:spPr/>
    </dgm:pt>
    <dgm:pt modelId="{EE30C72E-DBEB-4F5C-B075-9F7385FAE6EA}" type="pres">
      <dgm:prSet presAssocID="{A12BF77E-B109-4468-8548-2AF4B5340465}" presName="tx1" presStyleLbl="revTx" presStyleIdx="3" presStyleCnt="5"/>
      <dgm:spPr/>
    </dgm:pt>
    <dgm:pt modelId="{B3463B2D-43D4-43DB-8DC6-137D4D2B9001}" type="pres">
      <dgm:prSet presAssocID="{A12BF77E-B109-4468-8548-2AF4B5340465}" presName="vert1" presStyleCnt="0"/>
      <dgm:spPr/>
    </dgm:pt>
    <dgm:pt modelId="{956CB055-D42D-41EA-8A3D-57DEC7FC8156}" type="pres">
      <dgm:prSet presAssocID="{751A8639-440F-4AD7-A57C-F2DC726846AA}" presName="thickLine" presStyleLbl="alignNode1" presStyleIdx="4" presStyleCnt="5"/>
      <dgm:spPr/>
    </dgm:pt>
    <dgm:pt modelId="{E3CCFC45-24DC-4296-B227-660CDEAD5DA6}" type="pres">
      <dgm:prSet presAssocID="{751A8639-440F-4AD7-A57C-F2DC726846AA}" presName="horz1" presStyleCnt="0"/>
      <dgm:spPr/>
    </dgm:pt>
    <dgm:pt modelId="{E269F153-3CCF-4CE3-9BF1-C4BE589CC362}" type="pres">
      <dgm:prSet presAssocID="{751A8639-440F-4AD7-A57C-F2DC726846AA}" presName="tx1" presStyleLbl="revTx" presStyleIdx="4" presStyleCnt="5"/>
      <dgm:spPr/>
    </dgm:pt>
    <dgm:pt modelId="{C0B2B7E0-54AC-4D23-95E5-9A7C21F7E31F}" type="pres">
      <dgm:prSet presAssocID="{751A8639-440F-4AD7-A57C-F2DC726846AA}" presName="vert1" presStyleCnt="0"/>
      <dgm:spPr/>
    </dgm:pt>
  </dgm:ptLst>
  <dgm:cxnLst>
    <dgm:cxn modelId="{AD482210-8496-437C-A3C6-34CAE191881D}" type="presOf" srcId="{A12BF77E-B109-4468-8548-2AF4B5340465}" destId="{EE30C72E-DBEB-4F5C-B075-9F7385FAE6EA}" srcOrd="0" destOrd="0" presId="urn:microsoft.com/office/officeart/2008/layout/LinedList"/>
    <dgm:cxn modelId="{B6E9CE12-7F21-4E01-AEA1-E5CD24BB312A}" type="presOf" srcId="{94D6013A-18CA-42C7-B626-8621DCAF1EAF}" destId="{E30A32EA-8DA7-4ACC-94BE-7253B04D7EDB}" srcOrd="0" destOrd="0" presId="urn:microsoft.com/office/officeart/2008/layout/LinedList"/>
    <dgm:cxn modelId="{1FE0CA60-7E16-473C-B50C-DA6E3D966B76}" type="presOf" srcId="{676CB06C-0330-490F-89ED-3C3399207F51}" destId="{BC3A2599-2C8C-462A-AC8B-B23B360674F6}" srcOrd="0" destOrd="0" presId="urn:microsoft.com/office/officeart/2008/layout/LinedList"/>
    <dgm:cxn modelId="{4487456E-9458-4A7C-8127-A7962B6071B7}" type="presOf" srcId="{A190D8D4-5D74-476E-8EFB-DA76BEFCA1DB}" destId="{CBEA5CF6-A6EB-4DE8-97EE-6B31C61B4C90}" srcOrd="0" destOrd="0" presId="urn:microsoft.com/office/officeart/2008/layout/LinedList"/>
    <dgm:cxn modelId="{63E2E791-C101-4D52-BE86-67CD050967C9}" srcId="{94D6013A-18CA-42C7-B626-8621DCAF1EAF}" destId="{A12BF77E-B109-4468-8548-2AF4B5340465}" srcOrd="3" destOrd="0" parTransId="{B659327B-FA15-4312-9975-DCD7DFD2A9F5}" sibTransId="{56FC51BF-2DFE-42E7-B29C-3BA8A5ACC95A}"/>
    <dgm:cxn modelId="{D8A2A3A5-BA10-48B1-B429-56AFD2A2B0B1}" srcId="{94D6013A-18CA-42C7-B626-8621DCAF1EAF}" destId="{751A8639-440F-4AD7-A57C-F2DC726846AA}" srcOrd="4" destOrd="0" parTransId="{E5C699E8-B56F-403B-94CD-2BDE2CD0BE8C}" sibTransId="{3D4D26F7-FE86-4A0A-A956-777F1B8B3AF0}"/>
    <dgm:cxn modelId="{62993AB1-6F6C-4388-ADF7-D403CA30D65B}" type="presOf" srcId="{751A8639-440F-4AD7-A57C-F2DC726846AA}" destId="{E269F153-3CCF-4CE3-9BF1-C4BE589CC362}" srcOrd="0" destOrd="0" presId="urn:microsoft.com/office/officeart/2008/layout/LinedList"/>
    <dgm:cxn modelId="{573307B7-D7C1-433F-A5FE-EE42522245D3}" srcId="{94D6013A-18CA-42C7-B626-8621DCAF1EAF}" destId="{676CB06C-0330-490F-89ED-3C3399207F51}" srcOrd="2" destOrd="0" parTransId="{A61E6A2D-11FE-43D6-9307-31849AC6F700}" sibTransId="{5A3AEBA4-EE45-41FD-8B13-1286CBEE7C97}"/>
    <dgm:cxn modelId="{7C25F3BC-8238-454B-AC35-E6D5681DC082}" type="presOf" srcId="{54200051-60F8-4B13-950F-1F0480FF66CE}" destId="{0EAFC97F-244C-451A-BBCC-D7879A1CB09C}" srcOrd="0" destOrd="0" presId="urn:microsoft.com/office/officeart/2008/layout/LinedList"/>
    <dgm:cxn modelId="{B029E2DE-5E19-4E11-8786-C76C939940E0}" srcId="{94D6013A-18CA-42C7-B626-8621DCAF1EAF}" destId="{A190D8D4-5D74-476E-8EFB-DA76BEFCA1DB}" srcOrd="1" destOrd="0" parTransId="{0EAF4B69-6DBA-461C-90E8-DCDFADB1557B}" sibTransId="{22C4F125-45AE-4C7C-859A-B0CA8B4467BD}"/>
    <dgm:cxn modelId="{C5278BF4-42B1-449B-908C-CB323627F957}" srcId="{94D6013A-18CA-42C7-B626-8621DCAF1EAF}" destId="{54200051-60F8-4B13-950F-1F0480FF66CE}" srcOrd="0" destOrd="0" parTransId="{0FB43904-C623-488E-9030-449D12C46048}" sibTransId="{CD33AD2F-D48C-4970-BAD0-4B491142B726}"/>
    <dgm:cxn modelId="{B15467B6-0472-4FF0-A501-188EEF4EB02F}" type="presParOf" srcId="{E30A32EA-8DA7-4ACC-94BE-7253B04D7EDB}" destId="{3C58E81D-B9B4-4607-B6FA-6139F547EA9C}" srcOrd="0" destOrd="0" presId="urn:microsoft.com/office/officeart/2008/layout/LinedList"/>
    <dgm:cxn modelId="{F1F4561D-BCDC-4BCF-AD54-77C2A28AF84C}" type="presParOf" srcId="{E30A32EA-8DA7-4ACC-94BE-7253B04D7EDB}" destId="{8D8881AE-868D-4304-8E2D-CEA2926602B4}" srcOrd="1" destOrd="0" presId="urn:microsoft.com/office/officeart/2008/layout/LinedList"/>
    <dgm:cxn modelId="{957540D9-B3A4-4F48-BA6C-512EE6DA19F0}" type="presParOf" srcId="{8D8881AE-868D-4304-8E2D-CEA2926602B4}" destId="{0EAFC97F-244C-451A-BBCC-D7879A1CB09C}" srcOrd="0" destOrd="0" presId="urn:microsoft.com/office/officeart/2008/layout/LinedList"/>
    <dgm:cxn modelId="{E9DF0326-3019-4408-9606-0532C3D4CC49}" type="presParOf" srcId="{8D8881AE-868D-4304-8E2D-CEA2926602B4}" destId="{7CBB4986-54EE-460B-AEFB-54C7736935E3}" srcOrd="1" destOrd="0" presId="urn:microsoft.com/office/officeart/2008/layout/LinedList"/>
    <dgm:cxn modelId="{17EF1185-0B41-4F86-A9D8-49F11E2C53FD}" type="presParOf" srcId="{E30A32EA-8DA7-4ACC-94BE-7253B04D7EDB}" destId="{24796E92-6348-4FD6-B533-F1594B7101AB}" srcOrd="2" destOrd="0" presId="urn:microsoft.com/office/officeart/2008/layout/LinedList"/>
    <dgm:cxn modelId="{FD40D838-9A5F-4B74-AB1B-8B9E9189CBD1}" type="presParOf" srcId="{E30A32EA-8DA7-4ACC-94BE-7253B04D7EDB}" destId="{8220D915-D706-410D-8108-05DEF552079D}" srcOrd="3" destOrd="0" presId="urn:microsoft.com/office/officeart/2008/layout/LinedList"/>
    <dgm:cxn modelId="{CD99385D-EE4F-4BFA-86D1-A3CF0B967898}" type="presParOf" srcId="{8220D915-D706-410D-8108-05DEF552079D}" destId="{CBEA5CF6-A6EB-4DE8-97EE-6B31C61B4C90}" srcOrd="0" destOrd="0" presId="urn:microsoft.com/office/officeart/2008/layout/LinedList"/>
    <dgm:cxn modelId="{93AFF30A-0C4A-4C55-A12B-B64CA41B7A2C}" type="presParOf" srcId="{8220D915-D706-410D-8108-05DEF552079D}" destId="{01CA4B78-AD62-437A-A07F-C7F98E50B1F2}" srcOrd="1" destOrd="0" presId="urn:microsoft.com/office/officeart/2008/layout/LinedList"/>
    <dgm:cxn modelId="{D6307CF6-C8CE-4D07-B80E-435C51920E2B}" type="presParOf" srcId="{E30A32EA-8DA7-4ACC-94BE-7253B04D7EDB}" destId="{16D1A81C-8017-4852-AF43-E55D4DB893CF}" srcOrd="4" destOrd="0" presId="urn:microsoft.com/office/officeart/2008/layout/LinedList"/>
    <dgm:cxn modelId="{E4DB4573-A4DB-4992-B57A-917E4CF39537}" type="presParOf" srcId="{E30A32EA-8DA7-4ACC-94BE-7253B04D7EDB}" destId="{FF7D62AF-E32C-48DB-9DD4-B138E7B2F96E}" srcOrd="5" destOrd="0" presId="urn:microsoft.com/office/officeart/2008/layout/LinedList"/>
    <dgm:cxn modelId="{F7D8EE3E-0435-41D6-AE9C-BDB422FF161B}" type="presParOf" srcId="{FF7D62AF-E32C-48DB-9DD4-B138E7B2F96E}" destId="{BC3A2599-2C8C-462A-AC8B-B23B360674F6}" srcOrd="0" destOrd="0" presId="urn:microsoft.com/office/officeart/2008/layout/LinedList"/>
    <dgm:cxn modelId="{F19B8BBB-1AE4-4492-A88E-CF72A776705C}" type="presParOf" srcId="{FF7D62AF-E32C-48DB-9DD4-B138E7B2F96E}" destId="{B33242F9-5F9E-4DBF-ADC1-DBD4A993D308}" srcOrd="1" destOrd="0" presId="urn:microsoft.com/office/officeart/2008/layout/LinedList"/>
    <dgm:cxn modelId="{320C8FD8-ED79-40D1-B733-A3AE50CBA507}" type="presParOf" srcId="{E30A32EA-8DA7-4ACC-94BE-7253B04D7EDB}" destId="{311CA3D0-3274-4182-959A-69675990E940}" srcOrd="6" destOrd="0" presId="urn:microsoft.com/office/officeart/2008/layout/LinedList"/>
    <dgm:cxn modelId="{F8FE73AF-6D42-420F-89CB-1340F0F136FD}" type="presParOf" srcId="{E30A32EA-8DA7-4ACC-94BE-7253B04D7EDB}" destId="{45270179-A53C-4276-B925-0060DB68CB68}" srcOrd="7" destOrd="0" presId="urn:microsoft.com/office/officeart/2008/layout/LinedList"/>
    <dgm:cxn modelId="{1B9C1862-0C27-445A-AD25-CCD4022065A7}" type="presParOf" srcId="{45270179-A53C-4276-B925-0060DB68CB68}" destId="{EE30C72E-DBEB-4F5C-B075-9F7385FAE6EA}" srcOrd="0" destOrd="0" presId="urn:microsoft.com/office/officeart/2008/layout/LinedList"/>
    <dgm:cxn modelId="{B5B64AF0-A620-4467-A922-0973F788B680}" type="presParOf" srcId="{45270179-A53C-4276-B925-0060DB68CB68}" destId="{B3463B2D-43D4-43DB-8DC6-137D4D2B9001}" srcOrd="1" destOrd="0" presId="urn:microsoft.com/office/officeart/2008/layout/LinedList"/>
    <dgm:cxn modelId="{139D382C-6908-4F84-9AAD-FDE1590572FA}" type="presParOf" srcId="{E30A32EA-8DA7-4ACC-94BE-7253B04D7EDB}" destId="{956CB055-D42D-41EA-8A3D-57DEC7FC8156}" srcOrd="8" destOrd="0" presId="urn:microsoft.com/office/officeart/2008/layout/LinedList"/>
    <dgm:cxn modelId="{D5AA1088-53D5-4C0C-A86F-4397F35E26A8}" type="presParOf" srcId="{E30A32EA-8DA7-4ACC-94BE-7253B04D7EDB}" destId="{E3CCFC45-24DC-4296-B227-660CDEAD5DA6}" srcOrd="9" destOrd="0" presId="urn:microsoft.com/office/officeart/2008/layout/LinedList"/>
    <dgm:cxn modelId="{7A6D8BDE-7E07-4837-A0E9-A884E22E54FA}" type="presParOf" srcId="{E3CCFC45-24DC-4296-B227-660CDEAD5DA6}" destId="{E269F153-3CCF-4CE3-9BF1-C4BE589CC362}" srcOrd="0" destOrd="0" presId="urn:microsoft.com/office/officeart/2008/layout/LinedList"/>
    <dgm:cxn modelId="{6EB7EE1B-2929-40A8-9025-933C83D99F58}" type="presParOf" srcId="{E3CCFC45-24DC-4296-B227-660CDEAD5DA6}" destId="{C0B2B7E0-54AC-4D23-95E5-9A7C21F7E3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66D9E-6CE9-4DA0-BB9D-2A6EB016CF48}">
      <dsp:nvSpPr>
        <dsp:cNvPr id="0" name=""/>
        <dsp:cNvSpPr/>
      </dsp:nvSpPr>
      <dsp:spPr>
        <a:xfrm>
          <a:off x="0" y="83985"/>
          <a:ext cx="7084434" cy="687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Average age was 37 years old</a:t>
          </a:r>
        </a:p>
      </dsp:txBody>
      <dsp:txXfrm>
        <a:off x="33583" y="117568"/>
        <a:ext cx="7017268" cy="620794"/>
      </dsp:txXfrm>
    </dsp:sp>
    <dsp:sp modelId="{C53E5474-9690-450C-9261-B4A0743BBB1B}">
      <dsp:nvSpPr>
        <dsp:cNvPr id="0" name=""/>
        <dsp:cNvSpPr/>
      </dsp:nvSpPr>
      <dsp:spPr>
        <a:xfrm>
          <a:off x="0" y="1065720"/>
          <a:ext cx="7084434" cy="68796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Median age was 33years old</a:t>
          </a:r>
        </a:p>
      </dsp:txBody>
      <dsp:txXfrm>
        <a:off x="33583" y="1099303"/>
        <a:ext cx="7017268" cy="620794"/>
      </dsp:txXfrm>
    </dsp:sp>
    <dsp:sp modelId="{AD92C32C-5C69-4ACC-A18B-D31A710C3C07}">
      <dsp:nvSpPr>
        <dsp:cNvPr id="0" name=""/>
        <dsp:cNvSpPr/>
      </dsp:nvSpPr>
      <dsp:spPr>
        <a:xfrm>
          <a:off x="0" y="1834320"/>
          <a:ext cx="7084434" cy="68796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 (most common) age was 30 years old</a:t>
          </a:r>
        </a:p>
      </dsp:txBody>
      <dsp:txXfrm>
        <a:off x="33583" y="1867903"/>
        <a:ext cx="7017268" cy="620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8E81D-B9B4-4607-B6FA-6139F547EA9C}">
      <dsp:nvSpPr>
        <dsp:cNvPr id="0" name=""/>
        <dsp:cNvSpPr/>
      </dsp:nvSpPr>
      <dsp:spPr>
        <a:xfrm>
          <a:off x="0" y="617"/>
          <a:ext cx="625372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FC97F-244C-451A-BBCC-D7879A1CB09C}">
      <dsp:nvSpPr>
        <dsp:cNvPr id="0" name=""/>
        <dsp:cNvSpPr/>
      </dsp:nvSpPr>
      <dsp:spPr>
        <a:xfrm>
          <a:off x="0" y="617"/>
          <a:ext cx="6253721" cy="101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 Most people did not live beyond 40 years old	</a:t>
          </a:r>
        </a:p>
      </dsp:txBody>
      <dsp:txXfrm>
        <a:off x="0" y="617"/>
        <a:ext cx="6253721" cy="1010987"/>
      </dsp:txXfrm>
    </dsp:sp>
    <dsp:sp modelId="{24796E92-6348-4FD6-B533-F1594B7101AB}">
      <dsp:nvSpPr>
        <dsp:cNvPr id="0" name=""/>
        <dsp:cNvSpPr/>
      </dsp:nvSpPr>
      <dsp:spPr>
        <a:xfrm>
          <a:off x="0" y="1011604"/>
          <a:ext cx="6253721" cy="0"/>
        </a:xfrm>
        <a:prstGeom prst="line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A5CF6-A6EB-4DE8-97EE-6B31C61B4C90}">
      <dsp:nvSpPr>
        <dsp:cNvPr id="0" name=""/>
        <dsp:cNvSpPr/>
      </dsp:nvSpPr>
      <dsp:spPr>
        <a:xfrm>
          <a:off x="0" y="1011604"/>
          <a:ext cx="6253721" cy="101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</a:t>
          </a:r>
          <a:r>
            <a:rPr lang="en-US" sz="2400" kern="1200">
              <a:solidFill>
                <a:srgbClr val="FFFFFF"/>
              </a:solidFill>
              <a:latin typeface="+mn-lt"/>
              <a:ea typeface="+mn-ea"/>
              <a:cs typeface="+mn-cs"/>
            </a:rPr>
            <a:t>Less than 10% of people buried in NCC were listed as having been a slave.</a:t>
          </a:r>
          <a:endParaRPr lang="en-US" sz="2400" kern="1200" dirty="0"/>
        </a:p>
      </dsp:txBody>
      <dsp:txXfrm>
        <a:off x="0" y="1011604"/>
        <a:ext cx="6253721" cy="1010987"/>
      </dsp:txXfrm>
    </dsp:sp>
    <dsp:sp modelId="{16D1A81C-8017-4852-AF43-E55D4DB893CF}">
      <dsp:nvSpPr>
        <dsp:cNvPr id="0" name=""/>
        <dsp:cNvSpPr/>
      </dsp:nvSpPr>
      <dsp:spPr>
        <a:xfrm>
          <a:off x="0" y="2022591"/>
          <a:ext cx="6253721" cy="0"/>
        </a:xfrm>
        <a:prstGeom prst="lin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A2599-2C8C-462A-AC8B-B23B360674F6}">
      <dsp:nvSpPr>
        <dsp:cNvPr id="0" name=""/>
        <dsp:cNvSpPr/>
      </dsp:nvSpPr>
      <dsp:spPr>
        <a:xfrm>
          <a:off x="0" y="2022591"/>
          <a:ext cx="6253721" cy="101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</a:t>
          </a:r>
          <a:r>
            <a:rPr lang="en-US" sz="2400" kern="1200">
              <a:solidFill>
                <a:schemeClr val="tx1"/>
              </a:solidFill>
            </a:rPr>
            <a:t>Consumption was the #1 killer of people between the ages of 19-64.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0" y="2022591"/>
        <a:ext cx="6253721" cy="1010987"/>
      </dsp:txXfrm>
    </dsp:sp>
    <dsp:sp modelId="{311CA3D0-3274-4182-959A-69675990E940}">
      <dsp:nvSpPr>
        <dsp:cNvPr id="0" name=""/>
        <dsp:cNvSpPr/>
      </dsp:nvSpPr>
      <dsp:spPr>
        <a:xfrm>
          <a:off x="0" y="3033578"/>
          <a:ext cx="6253721" cy="0"/>
        </a:xfrm>
        <a:prstGeom prst="line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0C72E-DBEB-4F5C-B075-9F7385FAE6EA}">
      <dsp:nvSpPr>
        <dsp:cNvPr id="0" name=""/>
        <dsp:cNvSpPr/>
      </dsp:nvSpPr>
      <dsp:spPr>
        <a:xfrm>
          <a:off x="0" y="3033578"/>
          <a:ext cx="6253721" cy="101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4. You were more likely to die if  you were a white man aged 26-40 prior to 1880.</a:t>
          </a:r>
        </a:p>
      </dsp:txBody>
      <dsp:txXfrm>
        <a:off x="0" y="3033578"/>
        <a:ext cx="6253721" cy="1010987"/>
      </dsp:txXfrm>
    </dsp:sp>
    <dsp:sp modelId="{956CB055-D42D-41EA-8A3D-57DEC7FC8156}">
      <dsp:nvSpPr>
        <dsp:cNvPr id="0" name=""/>
        <dsp:cNvSpPr/>
      </dsp:nvSpPr>
      <dsp:spPr>
        <a:xfrm>
          <a:off x="0" y="4044565"/>
          <a:ext cx="6253721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9F153-3CCF-4CE3-9BF1-C4BE589CC362}">
      <dsp:nvSpPr>
        <dsp:cNvPr id="0" name=""/>
        <dsp:cNvSpPr/>
      </dsp:nvSpPr>
      <dsp:spPr>
        <a:xfrm>
          <a:off x="0" y="4044565"/>
          <a:ext cx="6253721" cy="101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5. Cholera and measles were the top 2 leading causes of death for kids under the age of 5. </a:t>
          </a:r>
        </a:p>
      </dsp:txBody>
      <dsp:txXfrm>
        <a:off x="0" y="4044565"/>
        <a:ext cx="6253721" cy="1010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2544-2C6A-3755-163D-062514FD9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B9E50-D348-B2D5-A7B9-E5899EF50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89DDC-9A88-63D6-6C26-6B0BF656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90F8-FCAE-49E4-A579-49463B4FC4B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7DB0E-AABA-C981-B0B3-7CC0A150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04CA3-A190-3BA6-619C-BB8F3762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4529-94B8-449F-B18C-49FB5A50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1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942B-3E6A-B6EB-C216-A0E8F516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A5360-EE4D-740F-995E-D5AA5DC7F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CC98E-6D0F-BFCD-1425-22A4CED3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90F8-FCAE-49E4-A579-49463B4FC4B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3C6ED-2986-62F1-5732-A1C2E637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FCD5-E45E-37FD-AA6F-54520197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4529-94B8-449F-B18C-49FB5A50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6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C0587-CEA8-A8AB-533E-17C297B46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40582-53D0-B632-61F0-7D5858265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276F-5443-BB7F-954A-01B75F74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90F8-FCAE-49E4-A579-49463B4FC4B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4F34F-FCAA-6ABB-7AB0-A4B224CA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DDF63-367E-AF9C-6FE5-7038D38F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4529-94B8-449F-B18C-49FB5A50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4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837A-3EA3-4773-CA6F-1A00D41C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410E-11A3-A5E6-9E21-F1436B526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8FA2B-4082-4D4A-3AB7-7231F7D9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90F8-FCAE-49E4-A579-49463B4FC4B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B7119-222D-6534-46CE-4506FA65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47D1-289C-5CAE-FC92-8204699F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4529-94B8-449F-B18C-49FB5A50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5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FE5A-6541-328C-529F-4273F5908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8EE6D-29A1-7D84-DCC0-D7E26E402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90D1A-BABE-5BAE-D8F9-142AC2B7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90F8-FCAE-49E4-A579-49463B4FC4B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B7DC6-3929-2C5C-87F5-CC3FCB52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F2E75-9534-3564-AFE9-20FAAA22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4529-94B8-449F-B18C-49FB5A50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3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84E7-F243-6368-CBE6-2EE307EF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20DD-B857-AFE0-642F-75AECF585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D987F-D459-B4F7-33B4-917E26884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9A235-0AA5-A1E6-FE19-1664AE06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90F8-FCAE-49E4-A579-49463B4FC4B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2D84A-1151-9364-B617-594FC6DC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615E2-6D1F-31A7-35C5-CDD58265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4529-94B8-449F-B18C-49FB5A50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1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37C7-6185-CDEA-DCE1-0A1D176C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FCE33-3547-7111-3F11-20E4F4ACF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6537C-2261-4E7C-C70A-1BA02DFD9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D225F-F682-B6F2-8062-A0E850D7D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DF12F-6F97-9D28-E9D4-E2D161D7A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9F707-BE99-174E-C563-1E6C86E1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90F8-FCAE-49E4-A579-49463B4FC4B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7EC31-AE72-8D4E-B277-DFA630DF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00DF8-3A02-4568-493B-90930FBA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4529-94B8-449F-B18C-49FB5A50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4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2530-08CE-4A27-4EA3-81EAA34C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E90C6-0250-5639-D1C4-7540A46E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90F8-FCAE-49E4-A579-49463B4FC4B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CCEC5-F59D-C76A-8B6F-B3EDB1C0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66DA5-C013-3763-086B-93C58DE8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4529-94B8-449F-B18C-49FB5A50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4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6A7BD-9035-627A-FF22-5EB38A26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90F8-FCAE-49E4-A579-49463B4FC4B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C6530-0102-5994-5788-4D9FA0DF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2AE1A-BC35-E7F9-89D7-0EE65ED0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4529-94B8-449F-B18C-49FB5A50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9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D0A3-842F-235A-9691-5CA23AB5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28AE-789D-07EB-8ABC-F6ECFB9DE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FD11C-271D-F787-AA0C-2E7FEC6A0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88A99-8A72-8815-BA19-5C483675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90F8-FCAE-49E4-A579-49463B4FC4B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3D933-D2F7-38DC-B7AA-174CDD32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264F6-03B2-5A0E-2267-A4034025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4529-94B8-449F-B18C-49FB5A50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8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892E-B6D4-751C-C71C-2937B350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819C8-15A3-844F-0F84-C901CE69D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5FFB4-4093-20CF-C1A6-26610B61A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B324F-2427-FF7C-61C2-5FE80D66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90F8-FCAE-49E4-A579-49463B4FC4B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73805-BA2C-A26F-188D-C16234D2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68696-381F-C862-27B8-536CA050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74529-94B8-449F-B18C-49FB5A50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5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FEA6A-5131-58E4-C5E8-FB5B9F06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44144-5909-2ECA-B680-804068535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56FFA-AAE1-23CC-1FB2-088B3F917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3390F8-FCAE-49E4-A579-49463B4FC4B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137FC-1666-FD53-A866-15FE447F0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3E579-C495-4109-E78D-E01DA9199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474529-94B8-449F-B18C-49FB5A50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B5427-6B19-010D-1089-7627D120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Five Fast Facts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72A4D-5395-0546-719A-5E78F822B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Nashville City Cemetary</a:t>
            </a:r>
          </a:p>
        </p:txBody>
      </p:sp>
    </p:spTree>
    <p:extLst>
      <p:ext uri="{BB962C8B-B14F-4D97-AF65-F5344CB8AC3E}">
        <p14:creationId xmlns:p14="http://schemas.microsoft.com/office/powerpoint/2010/main" val="44361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76CC1-F0DF-8048-2138-79B8DAF2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2500">
                <a:solidFill>
                  <a:srgbClr val="FFFFFF"/>
                </a:solidFill>
              </a:rPr>
              <a:t>What is the average/median/mode age of people buried here?</a:t>
            </a:r>
            <a:endParaRPr lang="en-US" sz="25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5299F6-82E1-8C1E-2151-B942DB8C0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728493"/>
              </p:ext>
            </p:extLst>
          </p:nvPr>
        </p:nvGraphicFramePr>
        <p:xfrm>
          <a:off x="4487452" y="609600"/>
          <a:ext cx="7084434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601E41D-0535-F8D7-4369-2FEEA97212ED}"/>
              </a:ext>
            </a:extLst>
          </p:cNvPr>
          <p:cNvSpPr txBox="1"/>
          <p:nvPr/>
        </p:nvSpPr>
        <p:spPr>
          <a:xfrm>
            <a:off x="4486470" y="4032850"/>
            <a:ext cx="725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Takeaway: You typically did not live past the age of 40 if you were buried in NCC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1734F-C8C6-085B-44B0-0B9473E2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percentage of people buried here were listed as having been a slave?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30CE8-9FF7-5460-21F9-D1B27F25BD9B}"/>
              </a:ext>
            </a:extLst>
          </p:cNvPr>
          <p:cNvSpPr txBox="1"/>
          <p:nvPr/>
        </p:nvSpPr>
        <p:spPr>
          <a:xfrm>
            <a:off x="1127208" y="4756265"/>
            <a:ext cx="4393278" cy="1244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Takeaway: Less than 10% of people buried in NCC were listed as having been a slave.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FA71616-B481-663C-6645-2BC9959531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962636"/>
              </p:ext>
            </p:extLst>
          </p:nvPr>
        </p:nvGraphicFramePr>
        <p:xfrm>
          <a:off x="6920559" y="2108877"/>
          <a:ext cx="3737164" cy="2654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535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D19D6-46D5-AA95-B958-A9C69098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05"/>
            <a:ext cx="6002912" cy="10029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Leading Cause of Death by 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0F25EF-61D3-20B5-5EE1-5DC1EB42A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192109"/>
              </p:ext>
            </p:extLst>
          </p:nvPr>
        </p:nvGraphicFramePr>
        <p:xfrm>
          <a:off x="609601" y="1609725"/>
          <a:ext cx="6576860" cy="4700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A815EA-9AAB-89B0-533C-C55568E1763E}"/>
              </a:ext>
            </a:extLst>
          </p:cNvPr>
          <p:cNvSpPr txBox="1"/>
          <p:nvPr/>
        </p:nvSpPr>
        <p:spPr>
          <a:xfrm>
            <a:off x="8229600" y="1381126"/>
            <a:ext cx="3876675" cy="4219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Takeaway: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Consumption was the #1 killer of people between the ages of 19-64.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47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4E3CC-B611-917D-B390-8FA3FD19C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" y="219456"/>
            <a:ext cx="3649472" cy="715327"/>
          </a:xfrm>
        </p:spPr>
        <p:txBody>
          <a:bodyPr>
            <a:normAutofit/>
          </a:bodyPr>
          <a:lstStyle/>
          <a:p>
            <a:r>
              <a:rPr lang="en-US" sz="3600" dirty="0"/>
              <a:t>Gender vs. Race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4058D-4258-156C-1FD2-120498E2AC83}"/>
              </a:ext>
            </a:extLst>
          </p:cNvPr>
          <p:cNvSpPr txBox="1"/>
          <p:nvPr/>
        </p:nvSpPr>
        <p:spPr>
          <a:xfrm>
            <a:off x="4368800" y="263652"/>
            <a:ext cx="725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Most people buried in NCC died before 1880.  Here’s a look at a breakdown of men vs. women, black vs. white amongst this population.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862AD1-4AFD-7819-3FBA-91AF904E4E84}"/>
              </a:ext>
            </a:extLst>
          </p:cNvPr>
          <p:cNvSpPr txBox="1"/>
          <p:nvPr/>
        </p:nvSpPr>
        <p:spPr>
          <a:xfrm>
            <a:off x="414528" y="1219200"/>
            <a:ext cx="3224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Generally speaking, a higher number of deaths were had by </a:t>
            </a:r>
            <a:r>
              <a:rPr lang="en-US" b="1" dirty="0"/>
              <a:t>white</a:t>
            </a:r>
            <a:r>
              <a:rPr lang="en-US" dirty="0"/>
              <a:t> men and women.</a:t>
            </a:r>
          </a:p>
          <a:p>
            <a:endParaRPr lang="en-US" dirty="0"/>
          </a:p>
          <a:p>
            <a:r>
              <a:rPr lang="en-US" dirty="0"/>
              <a:t>However, white men hold a greater percentage of deaths than white women.</a:t>
            </a:r>
          </a:p>
          <a:p>
            <a:endParaRPr lang="en-US" dirty="0"/>
          </a:p>
          <a:p>
            <a:r>
              <a:rPr lang="en-US" dirty="0"/>
              <a:t>Takeaway:  You were more likely to die if  you were a white man aged 26-40 living in Nashville prior to 1880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BCD59B11-6C3F-0D68-E7D9-1D866DB10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651433"/>
              </p:ext>
            </p:extLst>
          </p:nvPr>
        </p:nvGraphicFramePr>
        <p:xfrm>
          <a:off x="3638550" y="1154239"/>
          <a:ext cx="7715250" cy="422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926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8D85A-09B4-3323-EA71-3B6E7D28864B}"/>
              </a:ext>
            </a:extLst>
          </p:cNvPr>
          <p:cNvSpPr txBox="1"/>
          <p:nvPr/>
        </p:nvSpPr>
        <p:spPr>
          <a:xfrm>
            <a:off x="477216" y="4065142"/>
            <a:ext cx="8332826" cy="111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Surprisingly, “teething” came back as common cause of death for kids under two years old.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Otherwise, cholera and measles were the two leading causes of death for the young ones.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CF96B38-2FAC-157A-D3BC-1891DF599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235209"/>
              </p:ext>
            </p:extLst>
          </p:nvPr>
        </p:nvGraphicFramePr>
        <p:xfrm>
          <a:off x="573024" y="231882"/>
          <a:ext cx="10692384" cy="3754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174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6" y="5940561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D3AFCC-2363-29C0-BD1A-BC361F8D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To Summarize:</a:t>
            </a:r>
            <a:endParaRPr lang="en-US" sz="4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6A35C8-912C-1B4B-21C2-0234393A39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069767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09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1355</TotalTime>
  <Words>372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Five Fast Facts </vt:lpstr>
      <vt:lpstr>What is the average/median/mode age of people buried here?</vt:lpstr>
      <vt:lpstr>What percentage of people buried here were listed as having been a slave?</vt:lpstr>
      <vt:lpstr>Leading Cause of Death by Age</vt:lpstr>
      <vt:lpstr>Gender vs. Race</vt:lpstr>
      <vt:lpstr>PowerPoint Presentation</vt:lpstr>
      <vt:lpstr>To Summarize: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Virginia Carter</dc:creator>
  <cp:lastModifiedBy>Virginia Carter</cp:lastModifiedBy>
  <cp:revision>2</cp:revision>
  <dcterms:created xsi:type="dcterms:W3CDTF">2025-05-22T17:43:01Z</dcterms:created>
  <dcterms:modified xsi:type="dcterms:W3CDTF">2025-05-23T16:18:04Z</dcterms:modified>
</cp:coreProperties>
</file>