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d1ad20277b2062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d1ad20277b2062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be919a138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be919a138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ca6b525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ca6b525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ca6b525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ca6b525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c0399a0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c0399a0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c0399a0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c0399a0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c0399a0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c0399a0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ca6b5256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ca6b5256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ca6b525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ca6b525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FFFF"/>
                </a:solidFill>
              </a:rPr>
              <a:t>Grave Words</a:t>
            </a:r>
            <a:endParaRPr>
              <a:solidFill>
                <a:srgbClr val="FFFFFF"/>
              </a:solidFill>
            </a:endParaRPr>
          </a:p>
        </p:txBody>
      </p:sp>
      <p:sp>
        <p:nvSpPr>
          <p:cNvPr id="55" name="Google Shape;55;p13"/>
          <p:cNvSpPr txBox="1"/>
          <p:nvPr>
            <p:ph idx="1" type="subTitle"/>
          </p:nvPr>
        </p:nvSpPr>
        <p:spPr>
          <a:xfrm>
            <a:off x="1671450" y="27528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Grave History Where Words Matter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isn’t just a campaign to “raise foot traffic”. Getting this information out to the public is an honor and a responsibility as we </a:t>
            </a:r>
            <a:r>
              <a:rPr lang="en"/>
              <a:t>celebrate the great achievements and</a:t>
            </a:r>
            <a:r>
              <a:rPr lang="en"/>
              <a:t> history of the Black community this </a:t>
            </a:r>
            <a:r>
              <a:rPr lang="en"/>
              <a:t>February</a:t>
            </a:r>
            <a:r>
              <a:rPr lang="en"/>
              <a:t>. </a:t>
            </a:r>
            <a:endParaRPr/>
          </a:p>
          <a:p>
            <a:pPr indent="0" lvl="0" marL="0" rtl="0" algn="l">
              <a:spcBef>
                <a:spcPts val="1200"/>
              </a:spcBef>
              <a:spcAft>
                <a:spcPts val="0"/>
              </a:spcAft>
              <a:buNone/>
            </a:pPr>
            <a:r>
              <a:rPr lang="en"/>
              <a:t>At Nashville City Cemetery, let’s be a place where we don’t hide from the painful </a:t>
            </a:r>
            <a:r>
              <a:rPr lang="en"/>
              <a:t>truths</a:t>
            </a:r>
            <a:r>
              <a:rPr lang="en"/>
              <a:t> of our past, but rather, we show the public that words </a:t>
            </a:r>
            <a:r>
              <a:rPr lang="en"/>
              <a:t>truly</a:t>
            </a:r>
            <a:r>
              <a:rPr lang="en"/>
              <a:t> matter - starting with ours.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How can we use data to generate interest in what the Nashville City </a:t>
            </a:r>
            <a:r>
              <a:rPr lang="en"/>
              <a:t>Cemetery</a:t>
            </a:r>
            <a:r>
              <a:rPr lang="en"/>
              <a:t> offers?</a:t>
            </a:r>
            <a:endParaRPr/>
          </a:p>
        </p:txBody>
      </p:sp>
      <p:sp>
        <p:nvSpPr>
          <p:cNvPr id="61" name="Google Shape;61;p14"/>
          <p:cNvSpPr txBox="1"/>
          <p:nvPr>
            <p:ph idx="1" type="body"/>
          </p:nvPr>
        </p:nvSpPr>
        <p:spPr>
          <a:xfrm>
            <a:off x="311700" y="1714500"/>
            <a:ext cx="8615400" cy="28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Nashville City Cemetery aims for a equitable and fair environment for all Nashvillians. This African-</a:t>
            </a:r>
            <a:r>
              <a:rPr lang="en"/>
              <a:t>American</a:t>
            </a:r>
            <a:r>
              <a:rPr lang="en"/>
              <a:t> history month, every Saturday we will </a:t>
            </a:r>
            <a:r>
              <a:rPr lang="en"/>
              <a:t>sponsor</a:t>
            </a:r>
            <a:r>
              <a:rPr lang="en"/>
              <a:t> tours talking about the African Americans </a:t>
            </a:r>
            <a:r>
              <a:rPr lang="en"/>
              <a:t>found</a:t>
            </a:r>
            <a:r>
              <a:rPr lang="en"/>
              <a:t> on the lot, along with some insights on what we can learn </a:t>
            </a:r>
            <a:r>
              <a:rPr lang="en"/>
              <a:t>about</a:t>
            </a:r>
            <a:r>
              <a:rPr lang="en"/>
              <a:t> their lives during this historical period.</a:t>
            </a:r>
            <a:endParaRPr/>
          </a:p>
          <a:p>
            <a:pPr indent="0" lvl="0" marL="0" rtl="0" algn="l">
              <a:spcBef>
                <a:spcPts val="1200"/>
              </a:spcBef>
              <a:spcAft>
                <a:spcPts val="1200"/>
              </a:spcAft>
              <a:buNone/>
            </a:pPr>
            <a:r>
              <a:rPr lang="en"/>
              <a:t>In particular, </a:t>
            </a:r>
            <a:r>
              <a:rPr lang="en"/>
              <a:t>we will be examining the relationship that language has to culture, how they shape each other, and how attitudes about slavery changed over the course of the Civil War. We will teach our target audience, older children and their families, the power that words told and how to use them with respect.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Each and Every Headstone, a Story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nearly two centuries, Nashville City Cemetery has been a final resting place for generations of Nashvillians from all walks of life - among the deceased is Elias Polk, freed sl</a:t>
            </a:r>
            <a:r>
              <a:rPr lang="en"/>
              <a:t>ave turned politician after his emancipation </a:t>
            </a:r>
            <a:r>
              <a:rPr lang="en"/>
              <a:t>in addition to the man who owned him, president James K. Polk (although he was moved later). </a:t>
            </a:r>
            <a:endParaRPr/>
          </a:p>
          <a:p>
            <a:pPr indent="0" lvl="0" marL="0" rtl="0" algn="l">
              <a:spcBef>
                <a:spcPts val="1200"/>
              </a:spcBef>
              <a:spcAft>
                <a:spcPts val="1200"/>
              </a:spcAft>
              <a:buNone/>
            </a:pPr>
            <a:r>
              <a:rPr lang="en"/>
              <a:t>This African American History month, we propose a new kind of tour - one that listens carefully to the language etched in stone, giving new life to often nameless voices so often drowned out by more famous historical figures at the park.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08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Goal: Build empathy, teaching older children the relationship between language and culture, and how the words they choose when interacting with the world around them matters</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79540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 conducted an analysis of language usage by reviewing</a:t>
            </a:r>
            <a:r>
              <a:rPr lang="en"/>
              <a:t> “Remarks” </a:t>
            </a:r>
            <a:r>
              <a:rPr lang="en"/>
              <a:t>on tombstone logs and inscriptions where over 2000 Black Americans saw their final resting place from 1846-1891. </a:t>
            </a:r>
            <a:endParaRPr/>
          </a:p>
          <a:p>
            <a:pPr indent="0" lvl="0" marL="0" rtl="0" algn="l">
              <a:spcBef>
                <a:spcPts val="1200"/>
              </a:spcBef>
              <a:spcAft>
                <a:spcPts val="0"/>
              </a:spcAft>
              <a:buNone/>
            </a:pPr>
            <a:r>
              <a:rPr lang="en"/>
              <a:t>By grouping the “Remarks” into three </a:t>
            </a:r>
            <a:r>
              <a:rPr lang="en"/>
              <a:t>categories, “Free”, “Slave”, and “Servant”, I tracked how references and labelling practices for enslaved or free members of the Black community changed, often in drastic swings, throughout the 19th century.</a:t>
            </a:r>
            <a:endParaRPr/>
          </a:p>
          <a:p>
            <a:pPr indent="0" lvl="0" marL="0" rtl="0" algn="l">
              <a:spcBef>
                <a:spcPts val="1200"/>
              </a:spcBef>
              <a:spcAft>
                <a:spcPts val="1200"/>
              </a:spcAft>
              <a:buNone/>
            </a:pPr>
            <a:r>
              <a:rPr lang="en"/>
              <a:t>Language is not neutral. Anyone who has been the victim of hateful words knows this. Words like “Free” represent a reclaimed humanity, powerful markers of identity and dignity.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664772" y="0"/>
            <a:ext cx="7814456"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There is an extreme upward trend toward using “Servant” as a Remark in the year 1862 that continues until 1864. At the same time, there was an extreme downward trend towards using the Remark “Slave”. Interestingly, 1862 is just </a:t>
            </a:r>
            <a:r>
              <a:rPr lang="en" u="sng"/>
              <a:t>1 year</a:t>
            </a:r>
            <a:r>
              <a:rPr lang="en"/>
              <a:t> after the start of the Civil War. Before 1861, primarily the share of Remarks is a majority “</a:t>
            </a:r>
            <a:r>
              <a:rPr lang="en"/>
              <a:t>Slave” with some “Free”. </a:t>
            </a:r>
            <a:endParaRPr/>
          </a:p>
          <a:p>
            <a:pPr indent="0" lvl="0" marL="0" rtl="0" algn="l">
              <a:spcBef>
                <a:spcPts val="1200"/>
              </a:spcBef>
              <a:spcAft>
                <a:spcPts val="0"/>
              </a:spcAft>
              <a:buNone/>
            </a:pPr>
            <a:r>
              <a:rPr lang="en"/>
              <a:t>In 1864, we see the largest jump of the </a:t>
            </a:r>
            <a:r>
              <a:rPr lang="en"/>
              <a:t>usage</a:t>
            </a:r>
            <a:r>
              <a:rPr lang="en"/>
              <a:t> “Servant”, while </a:t>
            </a:r>
            <a:r>
              <a:rPr lang="en"/>
              <a:t>simultaneously</a:t>
            </a:r>
            <a:r>
              <a:rPr lang="en"/>
              <a:t> seeing 0 instances of “Slave” and only 3 instances of “Free”. This seems to imply that while “Servants” were not free yet, slave-owners seemed to be eager to </a:t>
            </a:r>
            <a:r>
              <a:rPr lang="en"/>
              <a:t>separate</a:t>
            </a:r>
            <a:r>
              <a:rPr lang="en"/>
              <a:t> themselves from the “Slave” label. This indicates a dramatic, possibly abolition-leaning cultural shift that started the year prior in 1862 - by no coincidence, the Emancipation </a:t>
            </a:r>
            <a:r>
              <a:rPr lang="en"/>
              <a:t>Proclamation</a:t>
            </a:r>
            <a:r>
              <a:rPr lang="en"/>
              <a:t> was just the year before in 1863. Another possibility was the rising tide of conspiracy </a:t>
            </a:r>
            <a:r>
              <a:rPr lang="en"/>
              <a:t>theories around</a:t>
            </a:r>
            <a:r>
              <a:rPr lang="en"/>
              <a:t> “Slavocracy”, popularized by </a:t>
            </a:r>
            <a:r>
              <a:rPr lang="en"/>
              <a:t>abolitionists</a:t>
            </a:r>
            <a:r>
              <a:rPr lang="en"/>
              <a:t> </a:t>
            </a:r>
            <a:r>
              <a:rPr lang="en"/>
              <a:t>like</a:t>
            </a:r>
            <a:r>
              <a:rPr lang="en"/>
              <a:t> </a:t>
            </a:r>
            <a:r>
              <a:rPr lang="en"/>
              <a:t>Frederick</a:t>
            </a:r>
            <a:r>
              <a:rPr lang="en"/>
              <a:t> Douglass - the basic </a:t>
            </a:r>
            <a:r>
              <a:rPr lang="en"/>
              <a:t>idea was that slave-owners had the power to control the government with their </a:t>
            </a:r>
            <a:r>
              <a:rPr lang="en"/>
              <a:t>capital, and intended to do so</a:t>
            </a:r>
            <a:r>
              <a:rPr lang="en"/>
              <a:t>. It's possible this anti-slavery rhetoric may have played a part in is what is clearly a change of pace for Nashville's culture at the time. Meaningfully, these </a:t>
            </a:r>
            <a:r>
              <a:rPr lang="en"/>
              <a:t>theories</a:t>
            </a:r>
            <a:r>
              <a:rPr lang="en"/>
              <a:t> assume that slave-owners were the ones burying the individuals in the data. </a:t>
            </a:r>
            <a:endParaRPr/>
          </a:p>
          <a:p>
            <a:pPr indent="0" lvl="0" marL="0" rtl="0" algn="l">
              <a:spcBef>
                <a:spcPts val="1200"/>
              </a:spcBef>
              <a:spcAft>
                <a:spcPts val="0"/>
              </a:spcAft>
              <a:buNone/>
            </a:pPr>
            <a:r>
              <a:rPr lang="en"/>
              <a:t>It </a:t>
            </a:r>
            <a:r>
              <a:rPr lang="en"/>
              <a:t>is also of interest that the Remark “Free” is not also present among “Servant”, and “Free” follows </a:t>
            </a:r>
            <a:r>
              <a:rPr lang="en"/>
              <a:t>its</a:t>
            </a:r>
            <a:r>
              <a:rPr lang="en"/>
              <a:t> own unique trend, with an interesting spike in 1850, the same year as the Fugitive Slave Act, which mandated former slaves be returned to their owners, </a:t>
            </a:r>
            <a:r>
              <a:rPr i="1" lang="en"/>
              <a:t>even if they were free. </a:t>
            </a:r>
            <a:r>
              <a:rPr lang="en"/>
              <a:t>This, possibly, could explain the spike in “Free” remarks.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After 1862, the Remark “Slave” is not seen at all except for 1 single instance; an unnamed infant slave who died January 2nd, 1865 - less than 1 month before Tennessee ratified an amendment outlawing slavery in the state on February 22nd, 1865.</a:t>
            </a:r>
            <a:endParaRPr/>
          </a:p>
          <a:p>
            <a:pPr indent="0" lvl="0" marL="0" rtl="0" algn="l">
              <a:spcBef>
                <a:spcPts val="1200"/>
              </a:spcBef>
              <a:spcAft>
                <a:spcPts val="0"/>
              </a:spcAft>
              <a:buNone/>
            </a:pPr>
            <a:r>
              <a:rPr lang="en"/>
              <a:t>By no coincidence, we see a rise in the use “Free” in the year 1865, rising and ending in 1868, where it is not used again until the dataset ends at 1945, indicating it was considered a redundancy at the time. </a:t>
            </a:r>
            <a:endParaRPr/>
          </a:p>
          <a:p>
            <a:pPr indent="0" lvl="0" marL="0" rtl="0" algn="l">
              <a:spcBef>
                <a:spcPts val="1200"/>
              </a:spcBef>
              <a:spcAft>
                <a:spcPts val="0"/>
              </a:spcAft>
              <a:buClr>
                <a:schemeClr val="dk1"/>
              </a:buClr>
              <a:buSzPct val="61111"/>
              <a:buFont typeface="Arial"/>
              <a:buNone/>
            </a:pPr>
            <a:r>
              <a:rPr lang="en"/>
              <a:t>Interestly, there are two separate instances of “Servant” for the last time in the years 1875 and 1891. This was early Jim Crow era of Tennessee, so racist naming conventions were probably the norm.</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This Matters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this campaign, we can </a:t>
            </a:r>
            <a:r>
              <a:rPr lang="en"/>
              <a:t>turn passive memorials into active learning sites, showing the public that there’s more to history than just dates and people who did important things - history is made by </a:t>
            </a:r>
            <a:r>
              <a:rPr i="1" lang="en"/>
              <a:t>all people</a:t>
            </a:r>
            <a:r>
              <a:rPr lang="en"/>
              <a:t>, and so often, the ones who go unremembered.</a:t>
            </a:r>
            <a:endParaRPr/>
          </a:p>
          <a:p>
            <a:pPr indent="0" lvl="0" marL="0" rtl="0" algn="l">
              <a:spcBef>
                <a:spcPts val="1200"/>
              </a:spcBef>
              <a:spcAft>
                <a:spcPts val="1200"/>
              </a:spcAft>
              <a:buNone/>
            </a:pPr>
            <a:r>
              <a:rPr lang="en"/>
              <a:t>We can offer African American families and educators a space to reflect and honor their great heritage. For the public at large, this is time to connect with the idea that language in a culture has the power to both wound and heal.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Marketing details: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Guided Tours: Feature selected headstones that articulate this linguistic evolution</a:t>
            </a:r>
            <a:endParaRPr/>
          </a:p>
          <a:p>
            <a:pPr indent="0" lvl="0" marL="0" rtl="0" algn="l">
              <a:spcBef>
                <a:spcPts val="1200"/>
              </a:spcBef>
              <a:spcAft>
                <a:spcPts val="0"/>
              </a:spcAft>
              <a:buNone/>
            </a:pPr>
            <a:r>
              <a:rPr lang="en"/>
              <a:t>Digital Companion: With the Nashville City Cemetery app, we can have an interactive map with data overlays and historical context</a:t>
            </a:r>
            <a:endParaRPr/>
          </a:p>
          <a:p>
            <a:pPr indent="0" lvl="0" marL="0" rtl="0" algn="l">
              <a:spcBef>
                <a:spcPts val="1200"/>
              </a:spcBef>
              <a:spcAft>
                <a:spcPts val="0"/>
              </a:spcAft>
              <a:buNone/>
            </a:pPr>
            <a:r>
              <a:rPr lang="en"/>
              <a:t>Media Hook: Invite local professors of African American History and/or Linguistics to speak on the subject for press attention</a:t>
            </a:r>
            <a:endParaRPr/>
          </a:p>
          <a:p>
            <a:pPr indent="0" lvl="0" marL="0" rtl="0" algn="l">
              <a:spcBef>
                <a:spcPts val="1200"/>
              </a:spcBef>
              <a:spcAft>
                <a:spcPts val="1200"/>
              </a:spcAft>
              <a:buNone/>
            </a:pPr>
            <a:r>
              <a:rPr lang="en"/>
              <a:t>Two-pronged approach: Digital and print media will seek to build engagement (metrics are sign-ups for event) through social media and print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