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585" autoAdjust="0"/>
  </p:normalViewPr>
  <p:slideViewPr>
    <p:cSldViewPr snapToGrid="0">
      <p:cViewPr varScale="1">
        <p:scale>
          <a:sx n="127" d="100"/>
          <a:sy n="127" d="100"/>
        </p:scale>
        <p:origin x="140" y="1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and welcome to the world of Disc Golf. Thank you for meeting with me today. Let’s dive into what makes this such an exciting sport. First off, this sport is generally open to the public and does not require a membership, team, or even a legitimate course to be played. If you have a basket or for that matter a target of any sort and a disc you can play anywhere. This sport can be bought at the store and played anywhere. No inherent skill is needed to play either. It does not mater if you are playing for the first time or for the thousand time. We all hit trees two feet in front of us.</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e9322b298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e9322b298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After making the notes about the registered players**** - Now I myself am not a registered player but one of the cool features of the PDGA is that it is an open platform, and anyone can submit info on existing or newly built courses. This means the data set is consistently updating.</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8606f99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8606f99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e9322b298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e9322b298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pdga.com/"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7f254632-2285-44b0-b793-3057d5aeceb2/ReportSection"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00" y="0"/>
            <a:ext cx="9144000" cy="78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600" dirty="0"/>
              <a:t>Welcome to the world of Disc Golf</a:t>
            </a:r>
            <a:endParaRPr sz="4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FBFF"/>
        </a:solidFill>
        <a:effectLst/>
      </p:bgPr>
    </p:bg>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0" y="0"/>
            <a:ext cx="5475900" cy="509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A731A7"/>
                </a:solidFill>
              </a:rPr>
              <a:t>Interesting Facts:</a:t>
            </a:r>
            <a:endParaRPr b="1">
              <a:solidFill>
                <a:srgbClr val="A731A7"/>
              </a:solidFill>
            </a:endParaRPr>
          </a:p>
        </p:txBody>
      </p:sp>
      <p:sp>
        <p:nvSpPr>
          <p:cNvPr id="60" name="Google Shape;60;p14"/>
          <p:cNvSpPr txBox="1">
            <a:spLocks noGrp="1"/>
          </p:cNvSpPr>
          <p:nvPr>
            <p:ph type="body" idx="1"/>
          </p:nvPr>
        </p:nvSpPr>
        <p:spPr>
          <a:xfrm>
            <a:off x="100" y="509100"/>
            <a:ext cx="5475900" cy="463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rgbClr val="A731A7"/>
                </a:solidFill>
                <a:latin typeface="Calibri"/>
                <a:ea typeface="Calibri"/>
                <a:cs typeface="Calibri"/>
                <a:sym typeface="Calibri"/>
              </a:rPr>
              <a:t>Disk Golf was originally invented in the early 1900s and was originally called Tin Lid Golf. It was played by tossing tin lids into 4-foot wide circles drawn on the ground.</a:t>
            </a:r>
            <a:endParaRPr sz="1300" b="1">
              <a:solidFill>
                <a:srgbClr val="A731A7"/>
              </a:solidFill>
              <a:latin typeface="Calibri"/>
              <a:ea typeface="Calibri"/>
              <a:cs typeface="Calibri"/>
              <a:sym typeface="Calibri"/>
            </a:endParaRPr>
          </a:p>
          <a:p>
            <a:pPr marL="0" lvl="0" indent="0" algn="l" rtl="0">
              <a:spcBef>
                <a:spcPts val="1200"/>
              </a:spcBef>
              <a:spcAft>
                <a:spcPts val="0"/>
              </a:spcAft>
              <a:buNone/>
            </a:pPr>
            <a:r>
              <a:rPr lang="en" sz="1300" b="1">
                <a:solidFill>
                  <a:srgbClr val="A731A7"/>
                </a:solidFill>
                <a:latin typeface="Calibri"/>
                <a:ea typeface="Calibri"/>
                <a:cs typeface="Calibri"/>
                <a:sym typeface="Calibri"/>
              </a:rPr>
              <a:t>Ed Headrick a.k.a. (“Steady” Ed Headrick) was an inventor and is known as the father of both the modern day Frisbee and the sport and game of disc golf.  </a:t>
            </a:r>
            <a:endParaRPr sz="1300" b="1">
              <a:solidFill>
                <a:srgbClr val="A731A7"/>
              </a:solidFill>
              <a:latin typeface="Calibri"/>
              <a:ea typeface="Calibri"/>
              <a:cs typeface="Calibri"/>
              <a:sym typeface="Calibri"/>
            </a:endParaRPr>
          </a:p>
          <a:p>
            <a:pPr marL="0" lvl="0" indent="0" algn="l" rtl="0">
              <a:spcBef>
                <a:spcPts val="1200"/>
              </a:spcBef>
              <a:spcAft>
                <a:spcPts val="0"/>
              </a:spcAft>
              <a:buNone/>
            </a:pPr>
            <a:r>
              <a:rPr lang="en" sz="1300" b="1">
                <a:solidFill>
                  <a:srgbClr val="A731A7"/>
                </a:solidFill>
                <a:latin typeface="Calibri"/>
                <a:ea typeface="Calibri"/>
                <a:cs typeface="Calibri"/>
                <a:sym typeface="Calibri"/>
              </a:rPr>
              <a:t>In 1977 Mr. Headrick with the help of his son Ken developed the modern basket for disc golf and they trademarked it “Disc Pole Hole”.</a:t>
            </a:r>
            <a:endParaRPr sz="1300" b="1">
              <a:solidFill>
                <a:srgbClr val="A731A7"/>
              </a:solidFill>
              <a:latin typeface="Calibri"/>
              <a:ea typeface="Calibri"/>
              <a:cs typeface="Calibri"/>
              <a:sym typeface="Calibri"/>
            </a:endParaRPr>
          </a:p>
          <a:p>
            <a:pPr marL="0" lvl="0" indent="0" algn="l" rtl="0">
              <a:spcBef>
                <a:spcPts val="1200"/>
              </a:spcBef>
              <a:spcAft>
                <a:spcPts val="0"/>
              </a:spcAft>
              <a:buNone/>
            </a:pPr>
            <a:r>
              <a:rPr lang="en" sz="1300" b="1">
                <a:solidFill>
                  <a:srgbClr val="A731A7"/>
                </a:solidFill>
                <a:latin typeface="Calibri"/>
                <a:ea typeface="Calibri"/>
                <a:cs typeface="Calibri"/>
                <a:sym typeface="Calibri"/>
              </a:rPr>
              <a:t>In 1993 Mr. Headrick was added to the Disc Golf Hall of Fame. His PDGA number is #1.</a:t>
            </a:r>
            <a:endParaRPr sz="1300" b="1">
              <a:solidFill>
                <a:srgbClr val="A731A7"/>
              </a:solidFill>
              <a:latin typeface="Calibri"/>
              <a:ea typeface="Calibri"/>
              <a:cs typeface="Calibri"/>
              <a:sym typeface="Calibri"/>
            </a:endParaRPr>
          </a:p>
          <a:p>
            <a:pPr marL="0" lvl="0" indent="0" algn="l" rtl="0">
              <a:spcBef>
                <a:spcPts val="1200"/>
              </a:spcBef>
              <a:spcAft>
                <a:spcPts val="0"/>
              </a:spcAft>
              <a:buNone/>
            </a:pPr>
            <a:r>
              <a:rPr lang="en" sz="1300" b="1">
                <a:solidFill>
                  <a:srgbClr val="A731A7"/>
                </a:solidFill>
                <a:latin typeface="Calibri"/>
                <a:ea typeface="Calibri"/>
                <a:cs typeface="Calibri"/>
                <a:sym typeface="Calibri"/>
              </a:rPr>
              <a:t>Currently there are over 187K registered players in the world between 80 different countries.</a:t>
            </a:r>
            <a:endParaRPr sz="1300" b="1">
              <a:solidFill>
                <a:srgbClr val="A731A7"/>
              </a:solidFill>
              <a:latin typeface="Calibri"/>
              <a:ea typeface="Calibri"/>
              <a:cs typeface="Calibri"/>
              <a:sym typeface="Calibri"/>
            </a:endParaRPr>
          </a:p>
          <a:p>
            <a:pPr marL="0" lvl="0" indent="0" algn="l" rtl="0">
              <a:spcBef>
                <a:spcPts val="1200"/>
              </a:spcBef>
              <a:spcAft>
                <a:spcPts val="0"/>
              </a:spcAft>
              <a:buNone/>
            </a:pPr>
            <a:r>
              <a:rPr lang="en" sz="1300" b="1">
                <a:solidFill>
                  <a:srgbClr val="A731A7"/>
                </a:solidFill>
                <a:latin typeface="Calibri"/>
                <a:ea typeface="Calibri"/>
                <a:cs typeface="Calibri"/>
                <a:sym typeface="Calibri"/>
              </a:rPr>
              <a:t>Across those 80 countries there are 9622 courses registered so far.</a:t>
            </a:r>
            <a:endParaRPr sz="1300" b="1">
              <a:solidFill>
                <a:srgbClr val="A731A7"/>
              </a:solidFill>
              <a:latin typeface="Calibri"/>
              <a:ea typeface="Calibri"/>
              <a:cs typeface="Calibri"/>
              <a:sym typeface="Calibri"/>
            </a:endParaRPr>
          </a:p>
          <a:p>
            <a:pPr marL="0" lvl="0" indent="0" algn="l" rtl="0">
              <a:spcBef>
                <a:spcPts val="1200"/>
              </a:spcBef>
              <a:spcAft>
                <a:spcPts val="1200"/>
              </a:spcAft>
              <a:buNone/>
            </a:pPr>
            <a:r>
              <a:rPr lang="en" sz="1300" b="1">
                <a:solidFill>
                  <a:srgbClr val="A731A7"/>
                </a:solidFill>
                <a:latin typeface="Calibri"/>
                <a:ea typeface="Calibri"/>
                <a:cs typeface="Calibri"/>
                <a:sym typeface="Calibri"/>
              </a:rPr>
              <a:t>This link will take you to the official PDGA (Professional Disc Golf Assoc.) website to learn more or add a course that may not yet be known -</a:t>
            </a:r>
            <a:r>
              <a:rPr lang="en" sz="1300" b="1">
                <a:solidFill>
                  <a:srgbClr val="FFFF00"/>
                </a:solidFill>
                <a:latin typeface="Calibri"/>
                <a:ea typeface="Calibri"/>
                <a:cs typeface="Calibri"/>
                <a:sym typeface="Calibri"/>
              </a:rPr>
              <a:t> </a:t>
            </a:r>
            <a:r>
              <a:rPr lang="en" sz="1300" b="1" u="sng">
                <a:solidFill>
                  <a:srgbClr val="0000FF"/>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Professional Disc Golf Association | (pdga.com)</a:t>
            </a:r>
            <a:r>
              <a:rPr lang="en" sz="1300" b="1">
                <a:solidFill>
                  <a:srgbClr val="0000FF"/>
                </a:solidFill>
                <a:latin typeface="Calibri"/>
                <a:ea typeface="Calibri"/>
                <a:cs typeface="Calibri"/>
                <a:sym typeface="Calibri"/>
              </a:rPr>
              <a:t>.</a:t>
            </a:r>
            <a:endParaRPr sz="1300" b="1">
              <a:solidFill>
                <a:srgbClr val="0000FF"/>
              </a:solidFill>
              <a:latin typeface="Calibri"/>
              <a:ea typeface="Calibri"/>
              <a:cs typeface="Calibri"/>
              <a:sym typeface="Calibri"/>
            </a:endParaRPr>
          </a:p>
        </p:txBody>
      </p:sp>
      <p:pic>
        <p:nvPicPr>
          <p:cNvPr id="61" name="Google Shape;61;p14"/>
          <p:cNvPicPr preferRelativeResize="0"/>
          <p:nvPr/>
        </p:nvPicPr>
        <p:blipFill>
          <a:blip r:embed="rId4">
            <a:alphaModFix/>
          </a:blip>
          <a:stretch>
            <a:fillRect/>
          </a:stretch>
        </p:blipFill>
        <p:spPr>
          <a:xfrm>
            <a:off x="5476003" y="0"/>
            <a:ext cx="3668000"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0" y="0"/>
            <a:ext cx="42774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000000"/>
                </a:solidFill>
              </a:rPr>
              <a:t>Objectives:</a:t>
            </a:r>
            <a:endParaRPr b="1">
              <a:solidFill>
                <a:srgbClr val="000000"/>
              </a:solidFill>
            </a:endParaRPr>
          </a:p>
        </p:txBody>
      </p:sp>
      <p:sp>
        <p:nvSpPr>
          <p:cNvPr id="67" name="Google Shape;67;p15"/>
          <p:cNvSpPr txBox="1">
            <a:spLocks noGrp="1"/>
          </p:cNvSpPr>
          <p:nvPr>
            <p:ph type="body" idx="1"/>
          </p:nvPr>
        </p:nvSpPr>
        <p:spPr>
          <a:xfrm>
            <a:off x="0" y="572700"/>
            <a:ext cx="4277400" cy="4570800"/>
          </a:xfrm>
          <a:prstGeom prst="rect">
            <a:avLst/>
          </a:prstGeom>
        </p:spPr>
        <p:txBody>
          <a:bodyPr spcFirstLastPara="1" wrap="square" lIns="91425" tIns="91425" rIns="91425" bIns="91425" anchor="t" anchorCtr="0">
            <a:normAutofit fontScale="70000" lnSpcReduction="10000"/>
          </a:bodyPr>
          <a:lstStyle/>
          <a:p>
            <a:pPr marL="0" lvl="0" indent="0" algn="l" rtl="0">
              <a:spcBef>
                <a:spcPts val="0"/>
              </a:spcBef>
              <a:spcAft>
                <a:spcPts val="0"/>
              </a:spcAft>
              <a:buNone/>
            </a:pPr>
            <a:r>
              <a:rPr lang="en" sz="2591" b="1">
                <a:solidFill>
                  <a:srgbClr val="000000"/>
                </a:solidFill>
                <a:latin typeface="Calibri"/>
                <a:ea typeface="Calibri"/>
                <a:cs typeface="Calibri"/>
                <a:sym typeface="Calibri"/>
              </a:rPr>
              <a:t>Create a user friendly dashboard to find Disc Golf courses in your local area as well as the United States as a whole.</a:t>
            </a:r>
            <a:endParaRPr sz="2591" b="1">
              <a:solidFill>
                <a:srgbClr val="000000"/>
              </a:solidFill>
              <a:latin typeface="Calibri"/>
              <a:ea typeface="Calibri"/>
              <a:cs typeface="Calibri"/>
              <a:sym typeface="Calibri"/>
            </a:endParaRPr>
          </a:p>
          <a:p>
            <a:pPr marL="0" lvl="0" indent="0" algn="l" rtl="0">
              <a:spcBef>
                <a:spcPts val="1200"/>
              </a:spcBef>
              <a:spcAft>
                <a:spcPts val="0"/>
              </a:spcAft>
              <a:buNone/>
            </a:pPr>
            <a:r>
              <a:rPr lang="en" sz="2591" b="1">
                <a:solidFill>
                  <a:srgbClr val="000000"/>
                </a:solidFill>
                <a:latin typeface="Calibri"/>
                <a:ea typeface="Calibri"/>
                <a:cs typeface="Calibri"/>
                <a:sym typeface="Calibri"/>
              </a:rPr>
              <a:t>Build a database to learn more about the course and location to be better prepared for your next adventure.</a:t>
            </a:r>
            <a:endParaRPr sz="2591" b="1">
              <a:solidFill>
                <a:srgbClr val="000000"/>
              </a:solidFill>
              <a:latin typeface="Calibri"/>
              <a:ea typeface="Calibri"/>
              <a:cs typeface="Calibri"/>
              <a:sym typeface="Calibri"/>
            </a:endParaRPr>
          </a:p>
          <a:p>
            <a:pPr marL="0" lvl="0" indent="0" algn="l" rtl="0">
              <a:spcBef>
                <a:spcPts val="1200"/>
              </a:spcBef>
              <a:spcAft>
                <a:spcPts val="0"/>
              </a:spcAft>
              <a:buNone/>
            </a:pPr>
            <a:r>
              <a:rPr lang="en" sz="2591" b="1">
                <a:solidFill>
                  <a:srgbClr val="000000"/>
                </a:solidFill>
                <a:latin typeface="Calibri"/>
                <a:ea typeface="Calibri"/>
                <a:cs typeface="Calibri"/>
                <a:sym typeface="Calibri"/>
              </a:rPr>
              <a:t>Help people know more about an amazing sport that is easy to learn, fun to play, and overall a great experience.  Also a great way to unwind without spending a ton of money.</a:t>
            </a:r>
            <a:endParaRPr sz="2591" b="1">
              <a:solidFill>
                <a:srgbClr val="000000"/>
              </a:solidFill>
              <a:latin typeface="Calibri"/>
              <a:ea typeface="Calibri"/>
              <a:cs typeface="Calibri"/>
              <a:sym typeface="Calibri"/>
            </a:endParaRPr>
          </a:p>
          <a:p>
            <a:pPr marL="0" lvl="0" indent="0" algn="l" rtl="0">
              <a:spcBef>
                <a:spcPts val="1200"/>
              </a:spcBef>
              <a:spcAft>
                <a:spcPts val="0"/>
              </a:spcAft>
              <a:buNone/>
            </a:pPr>
            <a:endParaRPr>
              <a:solidFill>
                <a:srgbClr val="00FF00"/>
              </a:solidFill>
            </a:endParaRPr>
          </a:p>
          <a:p>
            <a:pPr marL="0" lvl="0" indent="0" algn="l" rtl="0">
              <a:spcBef>
                <a:spcPts val="1200"/>
              </a:spcBef>
              <a:spcAft>
                <a:spcPts val="1200"/>
              </a:spcAft>
              <a:buNone/>
            </a:pPr>
            <a:endParaRPr>
              <a:solidFill>
                <a:srgbClr val="00FF00"/>
              </a:solidFill>
            </a:endParaRPr>
          </a:p>
        </p:txBody>
      </p:sp>
      <p:pic>
        <p:nvPicPr>
          <p:cNvPr id="68" name="Google Shape;68;p15"/>
          <p:cNvPicPr preferRelativeResize="0"/>
          <p:nvPr/>
        </p:nvPicPr>
        <p:blipFill>
          <a:blip r:embed="rId3">
            <a:alphaModFix/>
          </a:blip>
          <a:stretch>
            <a:fillRect/>
          </a:stretch>
        </p:blipFill>
        <p:spPr>
          <a:xfrm>
            <a:off x="4277400" y="0"/>
            <a:ext cx="48666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0" y="0"/>
            <a:ext cx="5070000" cy="537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solidFill>
                  <a:schemeClr val="bg1"/>
                </a:solidFill>
              </a:rPr>
              <a:t>Dashboard:</a:t>
            </a:r>
            <a:endParaRPr b="1" dirty="0">
              <a:solidFill>
                <a:schemeClr val="bg1"/>
              </a:solidFill>
            </a:endParaRPr>
          </a:p>
        </p:txBody>
      </p:sp>
      <p:sp>
        <p:nvSpPr>
          <p:cNvPr id="74" name="Google Shape;74;p16"/>
          <p:cNvSpPr txBox="1">
            <a:spLocks noGrp="1"/>
          </p:cNvSpPr>
          <p:nvPr>
            <p:ph type="body" idx="1"/>
          </p:nvPr>
        </p:nvSpPr>
        <p:spPr>
          <a:xfrm>
            <a:off x="0" y="537000"/>
            <a:ext cx="5070000" cy="460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dirty="0">
                <a:solidFill>
                  <a:schemeClr val="bg1"/>
                </a:solidFill>
                <a:latin typeface="Calibri"/>
                <a:ea typeface="Calibri"/>
                <a:cs typeface="Calibri"/>
                <a:sym typeface="Calibri"/>
              </a:rPr>
              <a:t>An interactive dashboard built to make finding as well as knowing about your new (or old) favorite local disc course. </a:t>
            </a:r>
            <a:endParaRPr sz="1500" b="1" dirty="0">
              <a:solidFill>
                <a:schemeClr val="bg1"/>
              </a:solidFill>
              <a:latin typeface="Calibri"/>
              <a:ea typeface="Calibri"/>
              <a:cs typeface="Calibri"/>
              <a:sym typeface="Calibri"/>
            </a:endParaRPr>
          </a:p>
          <a:p>
            <a:pPr marL="0" lvl="0" indent="0" algn="l" rtl="0">
              <a:spcBef>
                <a:spcPts val="1200"/>
              </a:spcBef>
              <a:spcAft>
                <a:spcPts val="0"/>
              </a:spcAft>
              <a:buNone/>
            </a:pPr>
            <a:r>
              <a:rPr lang="en" sz="1500" b="1" dirty="0">
                <a:solidFill>
                  <a:schemeClr val="bg1"/>
                </a:solidFill>
                <a:latin typeface="Calibri"/>
                <a:ea typeface="Calibri"/>
                <a:cs typeface="Calibri"/>
                <a:sym typeface="Calibri"/>
              </a:rPr>
              <a:t>It can look at one or several states across the US and will give a satellite view of the surrounding area.</a:t>
            </a:r>
            <a:endParaRPr sz="1500" b="1" dirty="0">
              <a:solidFill>
                <a:schemeClr val="bg1"/>
              </a:solidFill>
              <a:latin typeface="Calibri"/>
              <a:ea typeface="Calibri"/>
              <a:cs typeface="Calibri"/>
              <a:sym typeface="Calibri"/>
            </a:endParaRPr>
          </a:p>
          <a:p>
            <a:pPr marL="0" lvl="0" indent="0" algn="l" rtl="0">
              <a:spcBef>
                <a:spcPts val="1200"/>
              </a:spcBef>
              <a:spcAft>
                <a:spcPts val="0"/>
              </a:spcAft>
              <a:buNone/>
            </a:pPr>
            <a:r>
              <a:rPr lang="en" sz="1500" b="1" dirty="0">
                <a:solidFill>
                  <a:schemeClr val="bg1"/>
                </a:solidFill>
                <a:latin typeface="Calibri"/>
                <a:ea typeface="Calibri"/>
                <a:cs typeface="Calibri"/>
                <a:sym typeface="Calibri"/>
              </a:rPr>
              <a:t>Using this tool can help you plan out your next trip and answer some looming questions we all have when visiting a disc golf park:</a:t>
            </a:r>
            <a:endParaRPr sz="1500" b="1" dirty="0">
              <a:solidFill>
                <a:schemeClr val="bg1"/>
              </a:solidFill>
              <a:latin typeface="Calibri"/>
              <a:ea typeface="Calibri"/>
              <a:cs typeface="Calibri"/>
              <a:sym typeface="Calibri"/>
            </a:endParaRPr>
          </a:p>
          <a:p>
            <a:pPr marL="419100" indent="-285750">
              <a:spcBef>
                <a:spcPts val="1200"/>
              </a:spcBef>
              <a:buClr>
                <a:schemeClr val="bg1"/>
              </a:buClr>
              <a:buSzPts val="1500"/>
            </a:pPr>
            <a:r>
              <a:rPr lang="en" sz="1500" b="1" dirty="0">
                <a:solidFill>
                  <a:schemeClr val="bg1"/>
                </a:solidFill>
                <a:latin typeface="Calibri"/>
                <a:ea typeface="Calibri"/>
                <a:cs typeface="Calibri"/>
                <a:sym typeface="Calibri"/>
              </a:rPr>
              <a:t>How big is the course? </a:t>
            </a:r>
            <a:endParaRPr sz="1500" b="1" dirty="0">
              <a:solidFill>
                <a:schemeClr val="bg1"/>
              </a:solidFill>
              <a:latin typeface="Calibri"/>
              <a:ea typeface="Calibri"/>
              <a:cs typeface="Calibri"/>
              <a:sym typeface="Calibri"/>
            </a:endParaRPr>
          </a:p>
          <a:p>
            <a:pPr marL="419100" indent="-285750">
              <a:buClr>
                <a:schemeClr val="bg1"/>
              </a:buClr>
              <a:buSzPts val="1500"/>
            </a:pPr>
            <a:r>
              <a:rPr lang="en" sz="1500" b="1" dirty="0">
                <a:solidFill>
                  <a:schemeClr val="bg1"/>
                </a:solidFill>
                <a:latin typeface="Calibri"/>
                <a:ea typeface="Calibri"/>
                <a:cs typeface="Calibri"/>
                <a:sym typeface="Calibri"/>
              </a:rPr>
              <a:t>Are there baskets in the woods?</a:t>
            </a:r>
            <a:endParaRPr sz="1500" b="1" dirty="0">
              <a:solidFill>
                <a:schemeClr val="bg1"/>
              </a:solidFill>
              <a:latin typeface="Calibri"/>
              <a:ea typeface="Calibri"/>
              <a:cs typeface="Calibri"/>
              <a:sym typeface="Calibri"/>
            </a:endParaRPr>
          </a:p>
          <a:p>
            <a:pPr marL="419100" indent="-285750">
              <a:buClr>
                <a:schemeClr val="bg1"/>
              </a:buClr>
              <a:buSzPts val="1500"/>
            </a:pPr>
            <a:r>
              <a:rPr lang="en" sz="1500" b="1" dirty="0">
                <a:solidFill>
                  <a:schemeClr val="bg1"/>
                </a:solidFill>
                <a:latin typeface="Calibri"/>
                <a:ea typeface="Calibri"/>
                <a:cs typeface="Calibri"/>
                <a:sym typeface="Calibri"/>
              </a:rPr>
              <a:t>Does it have any water holes?</a:t>
            </a:r>
            <a:endParaRPr sz="1500" b="1" dirty="0">
              <a:solidFill>
                <a:schemeClr val="bg1"/>
              </a:solidFill>
              <a:latin typeface="Calibri"/>
              <a:ea typeface="Calibri"/>
              <a:cs typeface="Calibri"/>
              <a:sym typeface="Calibri"/>
            </a:endParaRPr>
          </a:p>
          <a:p>
            <a:pPr marL="419100" indent="-285750">
              <a:buClr>
                <a:schemeClr val="bg1"/>
              </a:buClr>
              <a:buSzPts val="1500"/>
            </a:pPr>
            <a:r>
              <a:rPr lang="en" sz="1500" b="1" dirty="0">
                <a:solidFill>
                  <a:schemeClr val="bg1"/>
                </a:solidFill>
                <a:latin typeface="Calibri"/>
                <a:ea typeface="Calibri"/>
                <a:cs typeface="Calibri"/>
                <a:sym typeface="Calibri"/>
              </a:rPr>
              <a:t>Does it cost to enter?</a:t>
            </a:r>
            <a:endParaRPr sz="1500" b="1" dirty="0">
              <a:solidFill>
                <a:schemeClr val="bg1"/>
              </a:solidFill>
              <a:latin typeface="Calibri"/>
              <a:ea typeface="Calibri"/>
              <a:cs typeface="Calibri"/>
              <a:sym typeface="Calibri"/>
            </a:endParaRPr>
          </a:p>
          <a:p>
            <a:pPr marL="419100" indent="-285750">
              <a:buClr>
                <a:schemeClr val="bg1"/>
              </a:buClr>
              <a:buSzPts val="1500"/>
            </a:pPr>
            <a:r>
              <a:rPr lang="en" sz="1500" b="1" dirty="0">
                <a:solidFill>
                  <a:schemeClr val="bg1"/>
                </a:solidFill>
                <a:latin typeface="Calibri"/>
                <a:ea typeface="Calibri"/>
                <a:cs typeface="Calibri"/>
                <a:sym typeface="Calibri"/>
              </a:rPr>
              <a:t>Can I camp on the park grounds?</a:t>
            </a:r>
            <a:endParaRPr sz="1500" b="1" dirty="0">
              <a:solidFill>
                <a:schemeClr val="bg1"/>
              </a:solidFill>
              <a:latin typeface="Calibri"/>
              <a:ea typeface="Calibri"/>
              <a:cs typeface="Calibri"/>
              <a:sym typeface="Calibri"/>
            </a:endParaRPr>
          </a:p>
          <a:p>
            <a:pPr marL="419100" indent="-285750">
              <a:buClr>
                <a:schemeClr val="bg1"/>
              </a:buClr>
              <a:buSzPts val="1500"/>
            </a:pPr>
            <a:r>
              <a:rPr lang="en" sz="1500" b="1" dirty="0">
                <a:solidFill>
                  <a:schemeClr val="bg1"/>
                </a:solidFill>
                <a:latin typeface="Calibri"/>
                <a:ea typeface="Calibri"/>
                <a:cs typeface="Calibri"/>
                <a:sym typeface="Calibri"/>
              </a:rPr>
              <a:t>Most importantly - Does it have a bathroom?</a:t>
            </a:r>
            <a:endParaRPr sz="1500" b="1" dirty="0">
              <a:solidFill>
                <a:schemeClr val="bg1"/>
              </a:solidFill>
              <a:latin typeface="Calibri"/>
              <a:ea typeface="Calibri"/>
              <a:cs typeface="Calibri"/>
              <a:sym typeface="Calibri"/>
            </a:endParaRPr>
          </a:p>
          <a:p>
            <a:pPr marL="0" lvl="0" indent="0" algn="l" rtl="0">
              <a:spcBef>
                <a:spcPts val="1200"/>
              </a:spcBef>
              <a:spcAft>
                <a:spcPts val="1200"/>
              </a:spcAft>
              <a:buNone/>
            </a:pPr>
            <a:r>
              <a:rPr lang="en" sz="1500" b="1" dirty="0">
                <a:solidFill>
                  <a:schemeClr val="bg1"/>
                </a:solidFill>
                <a:latin typeface="Calibri"/>
                <a:ea typeface="Calibri"/>
                <a:cs typeface="Calibri"/>
                <a:sym typeface="Calibri"/>
              </a:rPr>
              <a:t>All of this and more on the dashboard at </a:t>
            </a:r>
            <a:r>
              <a:rPr lang="en" sz="1400" b="1" dirty="0">
                <a:solidFill>
                  <a:schemeClr val="bg1"/>
                </a:solidFill>
                <a:latin typeface="Calibri"/>
                <a:ea typeface="Calibri"/>
                <a:cs typeface="Calibri"/>
                <a:sym typeface="Calibri"/>
              </a:rPr>
              <a:t>- </a:t>
            </a:r>
            <a:r>
              <a:rPr lang="en" sz="1200" b="1" dirty="0">
                <a:solidFill>
                  <a:schemeClr val="bg1"/>
                </a:solidFill>
                <a:latin typeface="Calibri"/>
                <a:ea typeface="Calibri"/>
                <a:cs typeface="Calibri"/>
                <a:sym typeface="Calibri"/>
              </a:rPr>
              <a:t>(</a:t>
            </a:r>
            <a:r>
              <a:rPr lang="en" sz="800" u="sng" dirty="0">
                <a:solidFill>
                  <a:srgbClr val="00B0F0"/>
                </a:solidFill>
                <a:hlinkClick r:id="rId3">
                  <a:extLst>
                    <a:ext uri="{A12FA001-AC4F-418D-AE19-62706E023703}">
                      <ahyp:hlinkClr xmlns:ahyp="http://schemas.microsoft.com/office/drawing/2018/hyperlinkcolor" val="tx"/>
                    </a:ext>
                  </a:extLst>
                </a:hlinkClick>
              </a:rPr>
              <a:t>Dashboard</a:t>
            </a:r>
            <a:r>
              <a:rPr lang="en" sz="1200" b="1" dirty="0">
                <a:solidFill>
                  <a:schemeClr val="bg1"/>
                </a:solidFill>
                <a:latin typeface="Calibri"/>
                <a:ea typeface="Calibri"/>
                <a:cs typeface="Calibri"/>
                <a:sym typeface="Calibri"/>
              </a:rPr>
              <a:t>)</a:t>
            </a:r>
            <a:endParaRPr sz="1200" b="1" dirty="0">
              <a:solidFill>
                <a:schemeClr val="bg1"/>
              </a:solidFill>
              <a:latin typeface="Calibri"/>
              <a:ea typeface="Calibri"/>
              <a:cs typeface="Calibri"/>
              <a:sym typeface="Calibri"/>
            </a:endParaRPr>
          </a:p>
        </p:txBody>
      </p:sp>
      <p:pic>
        <p:nvPicPr>
          <p:cNvPr id="75" name="Google Shape;75;p16"/>
          <p:cNvPicPr preferRelativeResize="0"/>
          <p:nvPr/>
        </p:nvPicPr>
        <p:blipFill>
          <a:blip r:embed="rId4">
            <a:alphaModFix/>
          </a:blip>
          <a:stretch>
            <a:fillRect/>
          </a:stretch>
        </p:blipFill>
        <p:spPr>
          <a:xfrm>
            <a:off x="5069945" y="0"/>
            <a:ext cx="4074060" cy="5143501"/>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597</Words>
  <Application>Microsoft Office PowerPoint</Application>
  <PresentationFormat>On-screen Show (16:9)</PresentationFormat>
  <Paragraphs>26</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Simple Light</vt:lpstr>
      <vt:lpstr>Welcome to the world of Disc Golf</vt:lpstr>
      <vt:lpstr>Interesting Facts:</vt:lpstr>
      <vt:lpstr>Objectives:</vt:lpstr>
      <vt:lpstr>Dashboard: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world of Disc Golf</dc:title>
  <cp:lastModifiedBy>Scott Moore</cp:lastModifiedBy>
  <cp:revision>2</cp:revision>
  <dcterms:modified xsi:type="dcterms:W3CDTF">2021-08-12T21:47:55Z</dcterms:modified>
</cp:coreProperties>
</file>