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Lato" panose="020F0502020204030203" pitchFamily="34" charset="0"/>
      <p:regular r:id="rId29"/>
      <p:bold r:id="rId30"/>
      <p:italic r:id="rId31"/>
      <p:boldItalic r:id="rId32"/>
    </p:embeddedFont>
    <p:embeddedFont>
      <p:font typeface="Montserrat" pitchFamily="2" charset="77"/>
      <p:regular r:id="rId33"/>
      <p:bold r:id="rId34"/>
      <p:italic r:id="rId35"/>
      <p:boldItalic r:id="rId36"/>
    </p:embeddedFont>
    <p:embeddedFont>
      <p:font typeface="Ubuntu" panose="020B050403060203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60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35"/>
    <p:restoredTop sz="79050" autoAdjust="0"/>
  </p:normalViewPr>
  <p:slideViewPr>
    <p:cSldViewPr snapToGrid="0">
      <p:cViewPr varScale="1">
        <p:scale>
          <a:sx n="150" d="100"/>
          <a:sy n="150" d="100"/>
        </p:scale>
        <p:origin x="360" y="160"/>
      </p:cViewPr>
      <p:guideLst>
        <p:guide orient="horz" pos="1620"/>
        <p:guide pos="2880"/>
      </p:guideLst>
    </p:cSldViewPr>
  </p:slideViewPr>
  <p:notesTextViewPr>
    <p:cViewPr>
      <p:scale>
        <a:sx n="1" d="1"/>
        <a:sy n="1" d="1"/>
      </p:scale>
      <p:origin x="0" y="-424"/>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3ce56bca85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3ce56bca85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Second Question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3ce56bca85_0_7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3ce56bca85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3ce56bca85_0_7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3ce56bca85_0_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3ce56bca85_0_10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3ce56bca85_0_1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3ce56bca85_3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3ce56bca85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Third Question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3ce56bca85_0_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3ce56bca85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Calculated by subtracting the date of birth from the notification date converted to age in months</a:t>
            </a:r>
          </a:p>
          <a:p>
            <a:pPr marL="171450" lvl="0" indent="-171450" algn="l" rtl="0">
              <a:spcBef>
                <a:spcPts val="0"/>
              </a:spcBef>
              <a:spcAft>
                <a:spcPts val="0"/>
              </a:spcAft>
            </a:pPr>
            <a:r>
              <a:rPr lang="en-US" dirty="0"/>
              <a:t>The black line represents the target of 15 months (maximum age of concern)</a:t>
            </a:r>
          </a:p>
          <a:p>
            <a:pPr marL="171450" lvl="0" indent="-171450" algn="l" rtl="0">
              <a:spcBef>
                <a:spcPts val="0"/>
              </a:spcBef>
              <a:spcAft>
                <a:spcPts val="0"/>
              </a:spcAft>
            </a:pPr>
            <a:r>
              <a:rPr lang="en-US" dirty="0"/>
              <a:t>4 potential POEs of concern (listed on slide)</a:t>
            </a:r>
          </a:p>
          <a:p>
            <a:pPr marL="0" lvl="0" indent="0" algn="l" rtl="0">
              <a:spcBef>
                <a:spcPts val="0"/>
              </a:spcBef>
              <a:spcAft>
                <a:spcPts val="0"/>
              </a:spcAft>
              <a:buNone/>
            </a:pPr>
            <a:endParaRPr lang="en-US" dirty="0"/>
          </a:p>
          <a:p>
            <a:pPr marL="171450" lvl="0" indent="-171450" algn="l" rtl="0">
              <a:spcBef>
                <a:spcPts val="0"/>
              </a:spcBef>
              <a:spcAft>
                <a:spcPts val="0"/>
              </a:spcAft>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3ce56bca85_0_10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3ce56bca85_0_10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b="1" dirty="0"/>
              <a:t>Fig 1 (on the left)</a:t>
            </a:r>
          </a:p>
          <a:p>
            <a:pPr marL="628650" lvl="1" indent="-171450" algn="l" rtl="0">
              <a:spcBef>
                <a:spcPts val="0"/>
              </a:spcBef>
              <a:spcAft>
                <a:spcPts val="0"/>
              </a:spcAft>
            </a:pPr>
            <a:r>
              <a:rPr lang="en-US" dirty="0"/>
              <a:t>Represents the percentage of total referrals that resulted in an IFSP broken down by POE</a:t>
            </a:r>
          </a:p>
          <a:p>
            <a:pPr marL="628650" lvl="1" indent="-171450" algn="l" rtl="0">
              <a:spcBef>
                <a:spcPts val="0"/>
              </a:spcBef>
              <a:spcAft>
                <a:spcPts val="0"/>
              </a:spcAft>
            </a:pPr>
            <a:r>
              <a:rPr lang="en-US" dirty="0"/>
              <a:t>The black line represents the target percentage of 35%</a:t>
            </a:r>
          </a:p>
          <a:p>
            <a:pPr marL="628650" lvl="1" indent="-171450" algn="l" rtl="0">
              <a:spcBef>
                <a:spcPts val="0"/>
              </a:spcBef>
              <a:spcAft>
                <a:spcPts val="0"/>
              </a:spcAft>
            </a:pPr>
            <a:r>
              <a:rPr lang="en-US" dirty="0"/>
              <a:t>2 POEs of potential concern (listed on the slide) fell below 35%</a:t>
            </a:r>
          </a:p>
          <a:p>
            <a:pPr marL="171450" lvl="0" indent="-171450" algn="l" rtl="0">
              <a:spcBef>
                <a:spcPts val="0"/>
              </a:spcBef>
              <a:spcAft>
                <a:spcPts val="0"/>
              </a:spcAft>
            </a:pPr>
            <a:r>
              <a:rPr lang="en-US" b="1" dirty="0"/>
              <a:t>Fig 2 (on the right)</a:t>
            </a:r>
          </a:p>
          <a:p>
            <a:pPr marL="628650" lvl="1" indent="-171450" algn="l" rtl="0">
              <a:spcBef>
                <a:spcPts val="0"/>
              </a:spcBef>
              <a:spcAft>
                <a:spcPts val="0"/>
              </a:spcAft>
            </a:pPr>
            <a:r>
              <a:rPr lang="en-US" dirty="0"/>
              <a:t>Represents the percentage of all eligible referrals that resulted in an IFSP broken down by POE</a:t>
            </a:r>
          </a:p>
          <a:p>
            <a:pPr marL="628650" lvl="1" indent="-171450" algn="l" rtl="0">
              <a:spcBef>
                <a:spcPts val="0"/>
              </a:spcBef>
              <a:spcAft>
                <a:spcPts val="0"/>
              </a:spcAft>
            </a:pPr>
            <a:r>
              <a:rPr lang="en-US" dirty="0"/>
              <a:t>The black line represents the target percentage of 75%</a:t>
            </a:r>
          </a:p>
          <a:p>
            <a:pPr marL="628650" lvl="1" indent="-171450" algn="l" rtl="0">
              <a:spcBef>
                <a:spcPts val="0"/>
              </a:spcBef>
              <a:spcAft>
                <a:spcPts val="0"/>
              </a:spcAft>
            </a:pPr>
            <a:r>
              <a:rPr lang="en-US" dirty="0"/>
              <a:t>NO POE’s of concern for this metric</a:t>
            </a:r>
          </a:p>
          <a:p>
            <a:pPr marL="171450" lvl="0" indent="-171450" algn="l" rtl="0">
              <a:spcBef>
                <a:spcPts val="0"/>
              </a:spcBef>
              <a:spcAft>
                <a:spcPts val="0"/>
              </a:spcAft>
            </a:pPr>
            <a:r>
              <a:rPr lang="en-US" b="1" dirty="0"/>
              <a:t>Takeaway</a:t>
            </a:r>
            <a:r>
              <a:rPr lang="en-US" b="0" dirty="0"/>
              <a:t> – </a:t>
            </a:r>
          </a:p>
          <a:p>
            <a:pPr marL="628650" lvl="1" indent="-171450" algn="l" rtl="0">
              <a:spcBef>
                <a:spcPts val="0"/>
              </a:spcBef>
              <a:spcAft>
                <a:spcPts val="0"/>
              </a:spcAft>
            </a:pPr>
            <a:r>
              <a:rPr lang="en-US" b="0" dirty="0"/>
              <a:t>Memphis Delta has a higher age of referral and a lower percent of total referrals resulting in an IFSP </a:t>
            </a:r>
          </a:p>
          <a:p>
            <a:pPr marL="628650" lvl="1" indent="-171450" algn="l" rtl="0">
              <a:spcBef>
                <a:spcPts val="0"/>
              </a:spcBef>
              <a:spcAft>
                <a:spcPts val="0"/>
              </a:spcAft>
            </a:pPr>
            <a:r>
              <a:rPr lang="en-US" b="0" dirty="0"/>
              <a:t>Eligible children have a higher percentage of resulting in an IFSP. </a:t>
            </a:r>
          </a:p>
          <a:p>
            <a:pPr marL="628650" lvl="1" indent="-171450" algn="l" rtl="0">
              <a:spcBef>
                <a:spcPts val="0"/>
              </a:spcBef>
              <a:spcAft>
                <a:spcPts val="0"/>
              </a:spcAft>
            </a:pPr>
            <a:r>
              <a:rPr lang="en-US" b="0" dirty="0"/>
              <a:t>Parental consent/understanding is a critical component in reaching eligibility (extra data of this is available upon request please refer to Michael Norman)</a:t>
            </a:r>
          </a:p>
          <a:p>
            <a:pPr marL="628650" marR="0" lvl="1"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dirty="0"/>
              <a:t>Did not attempt to establish a correlation between the average age of referral and successful referrals, further research is recommended</a:t>
            </a:r>
          </a:p>
          <a:p>
            <a:pPr marL="628650" lvl="1" indent="-171450" algn="l" rtl="0">
              <a:spcBef>
                <a:spcPts val="0"/>
              </a:spcBef>
              <a:spcAft>
                <a:spcPts val="0"/>
              </a:spcAft>
            </a:pPr>
            <a:endParaRPr lang="en-US" b="1"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3ce56bca85_0_10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3ce56bca85_0_10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1" indent="0" algn="l" rtl="0">
              <a:spcBef>
                <a:spcPts val="0"/>
              </a:spcBef>
              <a:spcAft>
                <a:spcPts val="0"/>
              </a:spcAft>
              <a:buNone/>
            </a:pPr>
            <a:endParaRPr lang="en-US" b="1" dirty="0"/>
          </a:p>
        </p:txBody>
      </p:sp>
    </p:spTree>
    <p:extLst>
      <p:ext uri="{BB962C8B-B14F-4D97-AF65-F5344CB8AC3E}">
        <p14:creationId xmlns:p14="http://schemas.microsoft.com/office/powerpoint/2010/main" val="2036144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3ce56bca85_3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3ce56bca85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Fourth question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3ce56bca85_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3ce56bca85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3ce56bca85_3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3ce56bca85_3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3ce56bca85_0_10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3ce56bca85_0_10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3ce56bca85_7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3ce56bca85_7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3ce56bca85_3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3ce56bca85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Last question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3ce56bca85_7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3ce56bca85_7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3ce56bca85_0_10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3ce56bca85_0_10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3ce56bca85_7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3ce56bca85_7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3ce56bca85_3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3ce56bca85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 Recommendations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3ce56bca85_3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3ce56bca85_3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ce56bca85_3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3ce56bca85_3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ce56bca85_3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3ce56bca85_3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3ce56bca85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3ce56bca8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 question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3ce56bca85_0_7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3ce56bca85_0_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3ce56bca85_0_7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3ce56bca85_0_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3ce56bca85_0_10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3ce56bca85_0_10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Ubuntu"/>
                <a:ea typeface="Ubuntu"/>
                <a:cs typeface="Ubuntu"/>
                <a:sym typeface="Ubuntu"/>
              </a:rPr>
              <a:t>TEIS Referral </a:t>
            </a:r>
            <a:endParaRPr>
              <a:latin typeface="Ubuntu"/>
              <a:ea typeface="Ubuntu"/>
              <a:cs typeface="Ubuntu"/>
              <a:sym typeface="Ubuntu"/>
            </a:endParaRPr>
          </a:p>
          <a:p>
            <a:pPr marL="0" lvl="0" indent="0" algn="l" rtl="0">
              <a:spcBef>
                <a:spcPts val="0"/>
              </a:spcBef>
              <a:spcAft>
                <a:spcPts val="0"/>
              </a:spcAft>
              <a:buNone/>
            </a:pPr>
            <a:r>
              <a:rPr lang="en">
                <a:latin typeface="Ubuntu"/>
                <a:ea typeface="Ubuntu"/>
                <a:cs typeface="Ubuntu"/>
                <a:sym typeface="Ubuntu"/>
              </a:rPr>
              <a:t>Data Analysis</a:t>
            </a:r>
            <a:endParaRPr>
              <a:latin typeface="Ubuntu"/>
              <a:ea typeface="Ubuntu"/>
              <a:cs typeface="Ubuntu"/>
              <a:sym typeface="Ubuntu"/>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a:latin typeface="Ubuntu"/>
                <a:ea typeface="Ubuntu"/>
                <a:cs typeface="Ubuntu"/>
                <a:sym typeface="Ubuntu"/>
              </a:rPr>
              <a:t>Nashville Software School</a:t>
            </a:r>
            <a:endParaRPr>
              <a:latin typeface="Ubuntu"/>
              <a:ea typeface="Ubuntu"/>
              <a:cs typeface="Ubuntu"/>
              <a:sym typeface="Ubuntu"/>
            </a:endParaRPr>
          </a:p>
          <a:p>
            <a:pPr marL="0" lvl="0" indent="0" algn="l" rtl="0">
              <a:lnSpc>
                <a:spcPct val="200000"/>
              </a:lnSpc>
              <a:spcBef>
                <a:spcPts val="0"/>
              </a:spcBef>
              <a:spcAft>
                <a:spcPts val="0"/>
              </a:spcAft>
              <a:buNone/>
            </a:pPr>
            <a:r>
              <a:rPr lang="en" sz="1000">
                <a:latin typeface="Ubuntu"/>
                <a:ea typeface="Ubuntu"/>
                <a:cs typeface="Ubuntu"/>
                <a:sym typeface="Ubuntu"/>
              </a:rPr>
              <a:t>Data Analytics | Cohort 7</a:t>
            </a:r>
            <a:endParaRPr sz="1000">
              <a:latin typeface="Ubuntu"/>
              <a:ea typeface="Ubuntu"/>
              <a:cs typeface="Ubuntu"/>
              <a:sym typeface="Ubuntu"/>
            </a:endParaRPr>
          </a:p>
        </p:txBody>
      </p:sp>
      <p:pic>
        <p:nvPicPr>
          <p:cNvPr id="136" name="Google Shape;136;p13"/>
          <p:cNvPicPr preferRelativeResize="0"/>
          <p:nvPr/>
        </p:nvPicPr>
        <p:blipFill>
          <a:blip r:embed="rId3">
            <a:alphaModFix amt="94000"/>
          </a:blip>
          <a:stretch>
            <a:fillRect/>
          </a:stretch>
        </p:blipFill>
        <p:spPr>
          <a:xfrm>
            <a:off x="6051850" y="123400"/>
            <a:ext cx="2962800" cy="739200"/>
          </a:xfrm>
          <a:prstGeom prst="snip2DiagRect">
            <a:avLst>
              <a:gd name="adj1" fmla="val 0"/>
              <a:gd name="adj2" fmla="val 16667"/>
            </a:avLst>
          </a:prstGeom>
          <a:noFill/>
          <a:ln>
            <a:noFill/>
          </a:ln>
          <a:effectLst>
            <a:outerShdw blurRad="57150" dist="19050" dir="5400000" algn="bl" rotWithShape="0">
              <a:srgbClr val="000000">
                <a:alpha val="7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2"/>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a:t>Question 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98"/>
        <p:cNvGrpSpPr/>
        <p:nvPr/>
      </p:nvGrpSpPr>
      <p:grpSpPr>
        <a:xfrm>
          <a:off x="0" y="0"/>
          <a:ext cx="0" cy="0"/>
          <a:chOff x="0" y="0"/>
          <a:chExt cx="0" cy="0"/>
        </a:xfrm>
      </p:grpSpPr>
      <p:sp>
        <p:nvSpPr>
          <p:cNvPr id="199" name="Google Shape;199;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00" name="Google Shape;200;p23"/>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01" name="Google Shape;201;p23"/>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05"/>
        <p:cNvGrpSpPr/>
        <p:nvPr/>
      </p:nvGrpSpPr>
      <p:grpSpPr>
        <a:xfrm>
          <a:off x="0" y="0"/>
          <a:ext cx="0" cy="0"/>
          <a:chOff x="0" y="0"/>
          <a:chExt cx="0" cy="0"/>
        </a:xfrm>
      </p:grpSpPr>
      <p:sp>
        <p:nvSpPr>
          <p:cNvPr id="206" name="Google Shape;206;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07" name="Google Shape;207;p24"/>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08" name="Google Shape;208;p24"/>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14" name="Google Shape;214;p2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15" name="Google Shape;215;p2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6"/>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a:t>Question 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24"/>
        <p:cNvGrpSpPr/>
        <p:nvPr/>
      </p:nvGrpSpPr>
      <p:grpSpPr>
        <a:xfrm>
          <a:off x="0" y="0"/>
          <a:ext cx="0" cy="0"/>
          <a:chOff x="0" y="0"/>
          <a:chExt cx="0" cy="0"/>
        </a:xfrm>
      </p:grpSpPr>
      <p:sp>
        <p:nvSpPr>
          <p:cNvPr id="225" name="Google Shape;225;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b="1" dirty="0"/>
              <a:t>What is a child’s average age at referral?</a:t>
            </a:r>
            <a:br>
              <a:rPr lang="en-US" b="1" dirty="0"/>
            </a:br>
            <a:r>
              <a:rPr lang="en-US" sz="1600" b="1" i="1" dirty="0"/>
              <a:t>How do POE’s compare? </a:t>
            </a:r>
            <a:endParaRPr sz="1600" b="1" i="1" dirty="0"/>
          </a:p>
        </p:txBody>
      </p:sp>
      <p:sp>
        <p:nvSpPr>
          <p:cNvPr id="5" name="TextBox 4">
            <a:extLst>
              <a:ext uri="{FF2B5EF4-FFF2-40B4-BE49-F238E27FC236}">
                <a16:creationId xmlns:a16="http://schemas.microsoft.com/office/drawing/2014/main" id="{4FD4D51C-1BD5-E1F9-ED9C-AEB53F95A90F}"/>
              </a:ext>
            </a:extLst>
          </p:cNvPr>
          <p:cNvSpPr txBox="1"/>
          <p:nvPr/>
        </p:nvSpPr>
        <p:spPr>
          <a:xfrm>
            <a:off x="5042970" y="1307850"/>
            <a:ext cx="3381502" cy="1569660"/>
          </a:xfrm>
          <a:prstGeom prst="rect">
            <a:avLst/>
          </a:prstGeom>
          <a:noFill/>
        </p:spPr>
        <p:txBody>
          <a:bodyPr wrap="square" rtlCol="0">
            <a:spAutoFit/>
          </a:bodyPr>
          <a:lstStyle/>
          <a:p>
            <a:pPr algn="ctr"/>
            <a:r>
              <a:rPr lang="en-US" sz="1200" b="1" dirty="0">
                <a:latin typeface="Montserrat" panose="00000500000000000000" pitchFamily="2" charset="0"/>
              </a:rPr>
              <a:t>*Potential POEs of concern where average age of referral is greater than 15 months are </a:t>
            </a:r>
          </a:p>
          <a:p>
            <a:pPr algn="ctr"/>
            <a:endParaRPr lang="en-US" sz="1200" b="1" dirty="0">
              <a:latin typeface="Montserrat" panose="00000500000000000000" pitchFamily="2" charset="0"/>
            </a:endParaRPr>
          </a:p>
          <a:p>
            <a:pPr marL="171450" indent="-171450">
              <a:buFont typeface="Arial" panose="020B0604020202020204" pitchFamily="34" charset="0"/>
              <a:buChar char="•"/>
            </a:pPr>
            <a:r>
              <a:rPr lang="en-US" sz="1200" b="1" dirty="0">
                <a:latin typeface="Montserrat" panose="00000500000000000000" pitchFamily="2" charset="0"/>
              </a:rPr>
              <a:t>South Central (17.01 months)</a:t>
            </a:r>
          </a:p>
          <a:p>
            <a:pPr marL="171450" indent="-171450">
              <a:buFont typeface="Arial" panose="020B0604020202020204" pitchFamily="34" charset="0"/>
              <a:buChar char="•"/>
            </a:pPr>
            <a:r>
              <a:rPr lang="en-US" sz="1200" b="1" dirty="0">
                <a:latin typeface="Montserrat" panose="00000500000000000000" pitchFamily="2" charset="0"/>
              </a:rPr>
              <a:t>Greater Nashville (16.49 months)</a:t>
            </a:r>
          </a:p>
          <a:p>
            <a:pPr marL="171450" indent="-171450">
              <a:buFont typeface="Arial" panose="020B0604020202020204" pitchFamily="34" charset="0"/>
              <a:buChar char="•"/>
            </a:pPr>
            <a:r>
              <a:rPr lang="en-US" sz="1200" b="1" dirty="0">
                <a:latin typeface="Montserrat" panose="00000500000000000000" pitchFamily="2" charset="0"/>
              </a:rPr>
              <a:t>Upper Cumberland (15.54 months)</a:t>
            </a:r>
          </a:p>
          <a:p>
            <a:pPr marL="171450" indent="-171450">
              <a:buFont typeface="Arial" panose="020B0604020202020204" pitchFamily="34" charset="0"/>
              <a:buChar char="•"/>
            </a:pPr>
            <a:r>
              <a:rPr lang="en-US" sz="1200" b="1" dirty="0">
                <a:latin typeface="Montserrat" panose="00000500000000000000" pitchFamily="2" charset="0"/>
              </a:rPr>
              <a:t>Memphis Delta (15.40 months)</a:t>
            </a:r>
          </a:p>
        </p:txBody>
      </p:sp>
      <p:pic>
        <p:nvPicPr>
          <p:cNvPr id="3" name="Picture 2" descr="Chart, bar chart&#10;&#10;Description automatically generated">
            <a:extLst>
              <a:ext uri="{FF2B5EF4-FFF2-40B4-BE49-F238E27FC236}">
                <a16:creationId xmlns:a16="http://schemas.microsoft.com/office/drawing/2014/main" id="{055B4FA5-B1E0-E00E-1E2C-F969DBD02BDE}"/>
              </a:ext>
            </a:extLst>
          </p:cNvPr>
          <p:cNvPicPr>
            <a:picLocks noChangeAspect="1"/>
          </p:cNvPicPr>
          <p:nvPr/>
        </p:nvPicPr>
        <p:blipFill>
          <a:blip r:embed="rId3"/>
          <a:stretch>
            <a:fillRect/>
          </a:stretch>
        </p:blipFill>
        <p:spPr>
          <a:xfrm>
            <a:off x="844840" y="891455"/>
            <a:ext cx="4334262" cy="4334262"/>
          </a:xfrm>
          <a:prstGeom prst="rect">
            <a:avLst/>
          </a:prstGeom>
        </p:spPr>
      </p:pic>
      <p:sp>
        <p:nvSpPr>
          <p:cNvPr id="4" name="TextBox 3">
            <a:extLst>
              <a:ext uri="{FF2B5EF4-FFF2-40B4-BE49-F238E27FC236}">
                <a16:creationId xmlns:a16="http://schemas.microsoft.com/office/drawing/2014/main" id="{777715FF-A8C6-2ED3-7B35-BF797BA6CAB1}"/>
              </a:ext>
            </a:extLst>
          </p:cNvPr>
          <p:cNvSpPr txBox="1"/>
          <p:nvPr/>
        </p:nvSpPr>
        <p:spPr>
          <a:xfrm>
            <a:off x="6626964" y="4856385"/>
            <a:ext cx="2517036" cy="369332"/>
          </a:xfrm>
          <a:prstGeom prst="rect">
            <a:avLst/>
          </a:prstGeom>
          <a:noFill/>
        </p:spPr>
        <p:txBody>
          <a:bodyPr wrap="none" rtlCol="0">
            <a:spAutoFit/>
          </a:bodyPr>
          <a:lstStyle/>
          <a:p>
            <a:r>
              <a:rPr lang="en-US" sz="900" b="1" i="1" dirty="0">
                <a:latin typeface="Montserrat" panose="00000500000000000000" pitchFamily="2" charset="0"/>
              </a:rPr>
              <a:t>*Notification date used for calculation</a:t>
            </a:r>
          </a:p>
          <a:p>
            <a:endParaRPr lang="en-US" sz="900" dirty="0"/>
          </a:p>
        </p:txBody>
      </p:sp>
      <p:sp>
        <p:nvSpPr>
          <p:cNvPr id="9" name="TextBox 8">
            <a:extLst>
              <a:ext uri="{FF2B5EF4-FFF2-40B4-BE49-F238E27FC236}">
                <a16:creationId xmlns:a16="http://schemas.microsoft.com/office/drawing/2014/main" id="{4C5EFF49-0E89-D90D-64DE-7C7AA2219AF9}"/>
              </a:ext>
            </a:extLst>
          </p:cNvPr>
          <p:cNvSpPr txBox="1"/>
          <p:nvPr/>
        </p:nvSpPr>
        <p:spPr>
          <a:xfrm>
            <a:off x="293699" y="1801401"/>
            <a:ext cx="1003801" cy="276999"/>
          </a:xfrm>
          <a:prstGeom prst="rect">
            <a:avLst/>
          </a:prstGeom>
          <a:noFill/>
        </p:spPr>
        <p:txBody>
          <a:bodyPr wrap="none" rtlCol="0">
            <a:spAutoFit/>
          </a:bodyPr>
          <a:lstStyle/>
          <a:p>
            <a:r>
              <a:rPr lang="en-US" sz="1200" b="1" dirty="0">
                <a:latin typeface="Montserrat" panose="00000500000000000000" pitchFamily="2" charset="0"/>
              </a:rPr>
              <a:t>15 months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31"/>
        <p:cNvGrpSpPr/>
        <p:nvPr/>
      </p:nvGrpSpPr>
      <p:grpSpPr>
        <a:xfrm>
          <a:off x="0" y="0"/>
          <a:ext cx="0" cy="0"/>
          <a:chOff x="0" y="0"/>
          <a:chExt cx="0" cy="0"/>
        </a:xfrm>
      </p:grpSpPr>
      <p:sp>
        <p:nvSpPr>
          <p:cNvPr id="232" name="Google Shape;232;p28"/>
          <p:cNvSpPr txBox="1">
            <a:spLocks noGrp="1"/>
          </p:cNvSpPr>
          <p:nvPr>
            <p:ph type="title"/>
          </p:nvPr>
        </p:nvSpPr>
        <p:spPr>
          <a:xfrm>
            <a:off x="1159350" y="393750"/>
            <a:ext cx="717705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dirty="0"/>
              <a:t>Total Referral vs Eligible Referral IFSP Result</a:t>
            </a:r>
            <a:br>
              <a:rPr lang="en-US" b="1" dirty="0"/>
            </a:br>
            <a:r>
              <a:rPr lang="en-US" sz="1600" b="1" i="1" dirty="0"/>
              <a:t>How do POE’s compare?</a:t>
            </a:r>
            <a:endParaRPr sz="1600" b="1" i="1" dirty="0"/>
          </a:p>
        </p:txBody>
      </p:sp>
      <p:sp>
        <p:nvSpPr>
          <p:cNvPr id="4" name="TextBox 3">
            <a:extLst>
              <a:ext uri="{FF2B5EF4-FFF2-40B4-BE49-F238E27FC236}">
                <a16:creationId xmlns:a16="http://schemas.microsoft.com/office/drawing/2014/main" id="{6D8CBA68-F492-39CF-24CC-176850133DE6}"/>
              </a:ext>
            </a:extLst>
          </p:cNvPr>
          <p:cNvSpPr txBox="1"/>
          <p:nvPr/>
        </p:nvSpPr>
        <p:spPr>
          <a:xfrm>
            <a:off x="1090275" y="4559954"/>
            <a:ext cx="3657600" cy="369332"/>
          </a:xfrm>
          <a:prstGeom prst="rect">
            <a:avLst/>
          </a:prstGeom>
          <a:noFill/>
        </p:spPr>
        <p:txBody>
          <a:bodyPr wrap="square" rtlCol="0">
            <a:spAutoFit/>
          </a:bodyPr>
          <a:lstStyle/>
          <a:p>
            <a:pPr algn="ctr"/>
            <a:r>
              <a:rPr lang="en-US" sz="900" b="1" i="1" dirty="0">
                <a:latin typeface="Montserrat" panose="00000500000000000000" pitchFamily="2" charset="0"/>
              </a:rPr>
              <a:t>*Only POE’s of potential concern are </a:t>
            </a:r>
          </a:p>
          <a:p>
            <a:pPr algn="ctr"/>
            <a:r>
              <a:rPr lang="en-US" sz="900" b="1" i="1" dirty="0">
                <a:latin typeface="Montserrat" panose="00000500000000000000" pitchFamily="2" charset="0"/>
              </a:rPr>
              <a:t>Memphis Delta (35.45%) and Northwest (31.87%) </a:t>
            </a:r>
          </a:p>
        </p:txBody>
      </p:sp>
      <p:pic>
        <p:nvPicPr>
          <p:cNvPr id="8" name="Picture 7" descr="Chart&#10;&#10;Description automatically generated with low confidence">
            <a:extLst>
              <a:ext uri="{FF2B5EF4-FFF2-40B4-BE49-F238E27FC236}">
                <a16:creationId xmlns:a16="http://schemas.microsoft.com/office/drawing/2014/main" id="{4F6FF698-112E-27F8-93AF-62F452E0524E}"/>
              </a:ext>
            </a:extLst>
          </p:cNvPr>
          <p:cNvPicPr>
            <a:picLocks noChangeAspect="1"/>
          </p:cNvPicPr>
          <p:nvPr/>
        </p:nvPicPr>
        <p:blipFill>
          <a:blip r:embed="rId3"/>
          <a:stretch>
            <a:fillRect/>
          </a:stretch>
        </p:blipFill>
        <p:spPr>
          <a:xfrm>
            <a:off x="4747875" y="904140"/>
            <a:ext cx="3840480" cy="3840480"/>
          </a:xfrm>
          <a:prstGeom prst="rect">
            <a:avLst/>
          </a:prstGeom>
        </p:spPr>
      </p:pic>
      <p:pic>
        <p:nvPicPr>
          <p:cNvPr id="12" name="Picture 11" descr="Chart, bar chart&#10;&#10;Description automatically generated">
            <a:extLst>
              <a:ext uri="{FF2B5EF4-FFF2-40B4-BE49-F238E27FC236}">
                <a16:creationId xmlns:a16="http://schemas.microsoft.com/office/drawing/2014/main" id="{7BFDE76B-8225-799C-3433-72C7BA2782A5}"/>
              </a:ext>
            </a:extLst>
          </p:cNvPr>
          <p:cNvPicPr>
            <a:picLocks noChangeAspect="1"/>
          </p:cNvPicPr>
          <p:nvPr/>
        </p:nvPicPr>
        <p:blipFill>
          <a:blip r:embed="rId4"/>
          <a:stretch>
            <a:fillRect/>
          </a:stretch>
        </p:blipFill>
        <p:spPr>
          <a:xfrm>
            <a:off x="907395" y="904140"/>
            <a:ext cx="3840480" cy="3840480"/>
          </a:xfrm>
          <a:prstGeom prst="rect">
            <a:avLst/>
          </a:prstGeom>
        </p:spPr>
      </p:pic>
      <p:sp>
        <p:nvSpPr>
          <p:cNvPr id="13" name="TextBox 12">
            <a:extLst>
              <a:ext uri="{FF2B5EF4-FFF2-40B4-BE49-F238E27FC236}">
                <a16:creationId xmlns:a16="http://schemas.microsoft.com/office/drawing/2014/main" id="{A6084A08-DACE-3185-3154-0D56C5B73199}"/>
              </a:ext>
            </a:extLst>
          </p:cNvPr>
          <p:cNvSpPr txBox="1"/>
          <p:nvPr/>
        </p:nvSpPr>
        <p:spPr>
          <a:xfrm>
            <a:off x="4320969" y="3110400"/>
            <a:ext cx="502061" cy="276999"/>
          </a:xfrm>
          <a:prstGeom prst="rect">
            <a:avLst/>
          </a:prstGeom>
          <a:noFill/>
        </p:spPr>
        <p:txBody>
          <a:bodyPr wrap="none" rtlCol="0">
            <a:spAutoFit/>
          </a:bodyPr>
          <a:lstStyle/>
          <a:p>
            <a:r>
              <a:rPr lang="en-US" sz="1200" b="1" dirty="0">
                <a:latin typeface="Montserrat" panose="00000500000000000000" pitchFamily="2" charset="0"/>
              </a:rPr>
              <a:t>35%</a:t>
            </a:r>
          </a:p>
        </p:txBody>
      </p:sp>
      <p:sp>
        <p:nvSpPr>
          <p:cNvPr id="15" name="TextBox 14">
            <a:extLst>
              <a:ext uri="{FF2B5EF4-FFF2-40B4-BE49-F238E27FC236}">
                <a16:creationId xmlns:a16="http://schemas.microsoft.com/office/drawing/2014/main" id="{613807E7-1732-7058-8C27-90264D87108F}"/>
              </a:ext>
            </a:extLst>
          </p:cNvPr>
          <p:cNvSpPr txBox="1"/>
          <p:nvPr/>
        </p:nvSpPr>
        <p:spPr>
          <a:xfrm>
            <a:off x="8236605" y="1932125"/>
            <a:ext cx="506870" cy="276999"/>
          </a:xfrm>
          <a:prstGeom prst="rect">
            <a:avLst/>
          </a:prstGeom>
          <a:noFill/>
        </p:spPr>
        <p:txBody>
          <a:bodyPr wrap="none" rtlCol="0">
            <a:spAutoFit/>
          </a:bodyPr>
          <a:lstStyle/>
          <a:p>
            <a:r>
              <a:rPr lang="en-US" sz="1200" b="1" dirty="0">
                <a:latin typeface="Montserrat" panose="00000500000000000000" pitchFamily="2" charset="0"/>
              </a:rPr>
              <a:t>75%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31"/>
        <p:cNvGrpSpPr/>
        <p:nvPr/>
      </p:nvGrpSpPr>
      <p:grpSpPr>
        <a:xfrm>
          <a:off x="0" y="0"/>
          <a:ext cx="0" cy="0"/>
          <a:chOff x="0" y="0"/>
          <a:chExt cx="0" cy="0"/>
        </a:xfrm>
      </p:grpSpPr>
      <p:sp>
        <p:nvSpPr>
          <p:cNvPr id="232" name="Google Shape;232;p28"/>
          <p:cNvSpPr txBox="1">
            <a:spLocks noGrp="1"/>
          </p:cNvSpPr>
          <p:nvPr>
            <p:ph type="title"/>
          </p:nvPr>
        </p:nvSpPr>
        <p:spPr>
          <a:xfrm>
            <a:off x="3514067" y="285684"/>
            <a:ext cx="2115865"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b="1" dirty="0"/>
              <a:t>Key Points</a:t>
            </a:r>
            <a:endParaRPr sz="1600" b="1" i="1" dirty="0"/>
          </a:p>
        </p:txBody>
      </p:sp>
      <p:sp>
        <p:nvSpPr>
          <p:cNvPr id="3" name="TextBox 2">
            <a:extLst>
              <a:ext uri="{FF2B5EF4-FFF2-40B4-BE49-F238E27FC236}">
                <a16:creationId xmlns:a16="http://schemas.microsoft.com/office/drawing/2014/main" id="{DDFCC699-0185-BFDE-6C20-A717F95D7CE5}"/>
              </a:ext>
            </a:extLst>
          </p:cNvPr>
          <p:cNvSpPr txBox="1"/>
          <p:nvPr/>
        </p:nvSpPr>
        <p:spPr>
          <a:xfrm>
            <a:off x="622243" y="1299537"/>
            <a:ext cx="7899511" cy="3293209"/>
          </a:xfrm>
          <a:prstGeom prst="rect">
            <a:avLst/>
          </a:prstGeom>
          <a:noFill/>
        </p:spPr>
        <p:txBody>
          <a:bodyPr wrap="square" rtlCol="0">
            <a:spAutoFit/>
          </a:bodyPr>
          <a:lstStyle/>
          <a:p>
            <a:pPr marL="742950" lvl="1" indent="-285750" algn="l" rtl="0">
              <a:spcBef>
                <a:spcPts val="0"/>
              </a:spcBef>
              <a:spcAft>
                <a:spcPts val="0"/>
              </a:spcAft>
              <a:buFont typeface="Arial" panose="020B0604020202020204" pitchFamily="34" charset="0"/>
              <a:buChar char="•"/>
            </a:pPr>
            <a:r>
              <a:rPr lang="en-US" sz="1600" b="1" dirty="0">
                <a:latin typeface="Montserrat" panose="00000500000000000000" pitchFamily="2" charset="0"/>
              </a:rPr>
              <a:t>Memphis Delta </a:t>
            </a:r>
            <a:r>
              <a:rPr lang="en-US" sz="1600" dirty="0">
                <a:latin typeface="Montserrat" panose="00000500000000000000" pitchFamily="2" charset="0"/>
              </a:rPr>
              <a:t>is a potential POE of concern with</a:t>
            </a:r>
            <a:r>
              <a:rPr lang="en-US" sz="1600" b="0" dirty="0">
                <a:latin typeface="Montserrat" panose="00000500000000000000" pitchFamily="2" charset="0"/>
              </a:rPr>
              <a:t> a higher average age of referral and a lower percent of total referrals resulting in an IFSP </a:t>
            </a:r>
          </a:p>
          <a:p>
            <a:pPr marL="457200" lvl="1" algn="l" rtl="0">
              <a:spcBef>
                <a:spcPts val="0"/>
              </a:spcBef>
              <a:spcAft>
                <a:spcPts val="0"/>
              </a:spcAft>
            </a:pPr>
            <a:endParaRPr lang="en-US" sz="1600" b="0" dirty="0">
              <a:latin typeface="Montserrat" panose="00000500000000000000" pitchFamily="2" charset="0"/>
            </a:endParaRPr>
          </a:p>
          <a:p>
            <a:pPr marL="742950" lvl="1" indent="-285750" algn="l" rtl="0">
              <a:spcBef>
                <a:spcPts val="0"/>
              </a:spcBef>
              <a:spcAft>
                <a:spcPts val="0"/>
              </a:spcAft>
              <a:buFont typeface="Arial" panose="020B0604020202020204" pitchFamily="34" charset="0"/>
              <a:buChar char="•"/>
            </a:pPr>
            <a:r>
              <a:rPr lang="en-US" sz="1600" b="1" dirty="0">
                <a:latin typeface="Montserrat" panose="00000500000000000000" pitchFamily="2" charset="0"/>
              </a:rPr>
              <a:t>Eligible children </a:t>
            </a:r>
            <a:r>
              <a:rPr lang="en-US" sz="1600" b="0" dirty="0">
                <a:latin typeface="Montserrat" panose="00000500000000000000" pitchFamily="2" charset="0"/>
              </a:rPr>
              <a:t>have a </a:t>
            </a:r>
            <a:r>
              <a:rPr lang="en-US" sz="1600" b="1" dirty="0">
                <a:latin typeface="Montserrat" panose="00000500000000000000" pitchFamily="2" charset="0"/>
              </a:rPr>
              <a:t>higher percentage </a:t>
            </a:r>
            <a:r>
              <a:rPr lang="en-US" sz="1600" b="0" dirty="0">
                <a:latin typeface="Montserrat" panose="00000500000000000000" pitchFamily="2" charset="0"/>
              </a:rPr>
              <a:t>of </a:t>
            </a:r>
            <a:r>
              <a:rPr lang="en-US" sz="1600" b="1" dirty="0">
                <a:latin typeface="Montserrat" panose="00000500000000000000" pitchFamily="2" charset="0"/>
              </a:rPr>
              <a:t>resulting in an IFSP</a:t>
            </a:r>
            <a:r>
              <a:rPr lang="en-US" sz="1600" b="0" dirty="0">
                <a:latin typeface="Montserrat" panose="00000500000000000000" pitchFamily="2" charset="0"/>
              </a:rPr>
              <a:t>. </a:t>
            </a:r>
          </a:p>
          <a:p>
            <a:pPr marL="457200" lvl="1" algn="l" rtl="0">
              <a:spcBef>
                <a:spcPts val="0"/>
              </a:spcBef>
              <a:spcAft>
                <a:spcPts val="0"/>
              </a:spcAft>
            </a:pPr>
            <a:endParaRPr lang="en-US" sz="1600" b="0" dirty="0">
              <a:latin typeface="Montserrat" panose="00000500000000000000" pitchFamily="2" charset="0"/>
            </a:endParaRPr>
          </a:p>
          <a:p>
            <a:pPr marL="742950" lvl="7" indent="-285750">
              <a:buFont typeface="Arial" panose="020B0604020202020204" pitchFamily="34" charset="0"/>
              <a:buChar char="•"/>
            </a:pPr>
            <a:r>
              <a:rPr lang="en-US" sz="1600" b="0" dirty="0">
                <a:latin typeface="Montserrat" panose="00000500000000000000" pitchFamily="2" charset="0"/>
              </a:rPr>
              <a:t>Parental consent/understanding is a critical component in reaching eligibility (extra data of this is available upon request please refer to Michael Norman)</a:t>
            </a:r>
          </a:p>
          <a:p>
            <a:pPr marL="457200" lvl="1" algn="l" rtl="0">
              <a:spcBef>
                <a:spcPts val="0"/>
              </a:spcBef>
              <a:spcAft>
                <a:spcPts val="0"/>
              </a:spcAft>
            </a:pPr>
            <a:endParaRPr lang="en-US" sz="1600" b="0" dirty="0">
              <a:latin typeface="Montserrat" panose="00000500000000000000" pitchFamily="2" charset="0"/>
            </a:endParaRPr>
          </a:p>
          <a:p>
            <a:pPr marL="742950" lvl="1" indent="-285750" algn="l" rtl="0">
              <a:spcBef>
                <a:spcPts val="0"/>
              </a:spcBef>
              <a:spcAft>
                <a:spcPts val="0"/>
              </a:spcAft>
              <a:buFont typeface="Arial" panose="020B0604020202020204" pitchFamily="34" charset="0"/>
              <a:buChar char="•"/>
            </a:pPr>
            <a:r>
              <a:rPr lang="en-US" sz="1600" b="0" dirty="0">
                <a:latin typeface="Montserrat" panose="00000500000000000000" pitchFamily="2" charset="0"/>
              </a:rPr>
              <a:t>Did not attempt to establish a correlation between the average age of referral and successful referrals, further research is recommended</a:t>
            </a:r>
          </a:p>
          <a:p>
            <a:endParaRPr lang="en-US" sz="1600" dirty="0">
              <a:latin typeface="Montserrat" panose="00000500000000000000" pitchFamily="2" charset="0"/>
            </a:endParaRPr>
          </a:p>
        </p:txBody>
      </p:sp>
    </p:spTree>
    <p:extLst>
      <p:ext uri="{BB962C8B-B14F-4D97-AF65-F5344CB8AC3E}">
        <p14:creationId xmlns:p14="http://schemas.microsoft.com/office/powerpoint/2010/main" val="3375169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0"/>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a:t>Question 4</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50"/>
        <p:cNvGrpSpPr/>
        <p:nvPr/>
      </p:nvGrpSpPr>
      <p:grpSpPr>
        <a:xfrm>
          <a:off x="0" y="0"/>
          <a:ext cx="0" cy="0"/>
          <a:chOff x="0" y="0"/>
          <a:chExt cx="0" cy="0"/>
        </a:xfrm>
      </p:grpSpPr>
      <p:sp>
        <p:nvSpPr>
          <p:cNvPr id="251" name="Google Shape;251;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52" name="Google Shape;252;p31"/>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53" name="Google Shape;253;p31"/>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361875" y="4366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Working Together: Getting Started</a:t>
            </a:r>
            <a:endParaRPr/>
          </a:p>
        </p:txBody>
      </p:sp>
      <p:sp>
        <p:nvSpPr>
          <p:cNvPr id="142" name="Google Shape;142;p14"/>
          <p:cNvSpPr txBox="1">
            <a:spLocks noGrp="1"/>
          </p:cNvSpPr>
          <p:nvPr>
            <p:ph type="body" idx="1"/>
          </p:nvPr>
        </p:nvSpPr>
        <p:spPr>
          <a:xfrm>
            <a:off x="1297500" y="1173200"/>
            <a:ext cx="7038900" cy="33057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Font typeface="Arial"/>
              <a:buChar char="●"/>
            </a:pPr>
            <a:r>
              <a:rPr lang="en" sz="1200">
                <a:latin typeface="Arial"/>
                <a:ea typeface="Arial"/>
                <a:cs typeface="Arial"/>
                <a:sym typeface="Arial"/>
              </a:rPr>
              <a:t>For simplicity and clarity, we are going to </a:t>
            </a:r>
            <a:r>
              <a:rPr lang="en" sz="1200" b="1">
                <a:solidFill>
                  <a:srgbClr val="6D9EEB"/>
                </a:solidFill>
                <a:latin typeface="Arial"/>
                <a:ea typeface="Arial"/>
                <a:cs typeface="Arial"/>
                <a:sym typeface="Arial"/>
              </a:rPr>
              <a:t>follow the order of the questions</a:t>
            </a:r>
            <a:r>
              <a:rPr lang="en" sz="1200" b="1">
                <a:latin typeface="Arial"/>
                <a:ea typeface="Arial"/>
                <a:cs typeface="Arial"/>
                <a:sym typeface="Arial"/>
              </a:rPr>
              <a:t> </a:t>
            </a:r>
            <a:r>
              <a:rPr lang="en" sz="1200">
                <a:latin typeface="Arial"/>
                <a:ea typeface="Arial"/>
                <a:cs typeface="Arial"/>
                <a:sym typeface="Arial"/>
              </a:rPr>
              <a:t>in the readme.</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 sz="1200">
                <a:latin typeface="Arial"/>
                <a:ea typeface="Arial"/>
                <a:cs typeface="Arial"/>
                <a:sym typeface="Arial"/>
              </a:rPr>
              <a:t>You will need to </a:t>
            </a:r>
            <a:r>
              <a:rPr lang="en" sz="1200" b="1">
                <a:solidFill>
                  <a:srgbClr val="6FA8DC"/>
                </a:solidFill>
                <a:latin typeface="Arial"/>
                <a:ea typeface="Arial"/>
                <a:cs typeface="Arial"/>
                <a:sym typeface="Arial"/>
              </a:rPr>
              <a:t>designate a speaker</a:t>
            </a:r>
            <a:r>
              <a:rPr lang="en" sz="1200">
                <a:latin typeface="Arial"/>
                <a:ea typeface="Arial"/>
                <a:cs typeface="Arial"/>
                <a:sym typeface="Arial"/>
              </a:rPr>
              <a:t> for the data that was found in your group.</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 sz="1200">
                <a:latin typeface="Arial"/>
                <a:ea typeface="Arial"/>
                <a:cs typeface="Arial"/>
                <a:sym typeface="Arial"/>
              </a:rPr>
              <a:t>We will need to know </a:t>
            </a:r>
            <a:r>
              <a:rPr lang="en" sz="1200" b="1">
                <a:solidFill>
                  <a:srgbClr val="6D9EEB"/>
                </a:solidFill>
                <a:latin typeface="Arial"/>
                <a:ea typeface="Arial"/>
                <a:cs typeface="Arial"/>
                <a:sym typeface="Arial"/>
              </a:rPr>
              <a:t>how many slides</a:t>
            </a:r>
            <a:r>
              <a:rPr lang="en" sz="1200">
                <a:latin typeface="Arial"/>
                <a:ea typeface="Arial"/>
                <a:cs typeface="Arial"/>
                <a:sym typeface="Arial"/>
              </a:rPr>
              <a:t> you will need for your portion of the presentation (per group/ question). </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 sz="1200">
                <a:latin typeface="Arial"/>
                <a:ea typeface="Arial"/>
                <a:cs typeface="Arial"/>
                <a:sym typeface="Arial"/>
              </a:rPr>
              <a:t>If requesting multiple slides, provide the </a:t>
            </a:r>
            <a:r>
              <a:rPr lang="en" sz="1200" b="1">
                <a:solidFill>
                  <a:schemeClr val="accent5"/>
                </a:solidFill>
                <a:latin typeface="Arial"/>
                <a:ea typeface="Arial"/>
                <a:cs typeface="Arial"/>
                <a:sym typeface="Arial"/>
              </a:rPr>
              <a:t>order</a:t>
            </a:r>
            <a:r>
              <a:rPr lang="en" sz="1200">
                <a:latin typeface="Arial"/>
                <a:ea typeface="Arial"/>
                <a:cs typeface="Arial"/>
                <a:sym typeface="Arial"/>
              </a:rPr>
              <a:t> that you would like the slides to be in.</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 sz="1200">
                <a:latin typeface="Arial"/>
                <a:ea typeface="Arial"/>
                <a:cs typeface="Arial"/>
                <a:sym typeface="Arial"/>
              </a:rPr>
              <a:t>If you would like specific </a:t>
            </a:r>
            <a:r>
              <a:rPr lang="en" sz="1200" b="1">
                <a:solidFill>
                  <a:srgbClr val="6D9EEB"/>
                </a:solidFill>
                <a:latin typeface="Arial"/>
                <a:ea typeface="Arial"/>
                <a:cs typeface="Arial"/>
                <a:sym typeface="Arial"/>
              </a:rPr>
              <a:t>titles</a:t>
            </a:r>
            <a:r>
              <a:rPr lang="en" sz="1200">
                <a:latin typeface="Arial"/>
                <a:ea typeface="Arial"/>
                <a:cs typeface="Arial"/>
                <a:sym typeface="Arial"/>
              </a:rPr>
              <a:t> on your slides, please also provide that information. We will otherwise provide a simplified reiteration of the question that the slide will be answering. </a:t>
            </a:r>
            <a:endParaRPr sz="1200">
              <a:latin typeface="Arial"/>
              <a:ea typeface="Arial"/>
              <a:cs typeface="Arial"/>
              <a:sym typeface="Arial"/>
            </a:endParaRPr>
          </a:p>
          <a:p>
            <a:pPr marL="457200" lvl="0" indent="0" algn="l" rtl="0">
              <a:spcBef>
                <a:spcPts val="1200"/>
              </a:spcBef>
              <a:spcAft>
                <a:spcPts val="0"/>
              </a:spcAft>
              <a:buNone/>
            </a:pPr>
            <a:r>
              <a:rPr lang="en" sz="1200">
                <a:latin typeface="Arial"/>
                <a:ea typeface="Arial"/>
                <a:cs typeface="Arial"/>
                <a:sym typeface="Arial"/>
              </a:rPr>
              <a:t>EXAMPLE:</a:t>
            </a:r>
            <a:endParaRPr sz="1200">
              <a:latin typeface="Arial"/>
              <a:ea typeface="Arial"/>
              <a:cs typeface="Arial"/>
              <a:sym typeface="Arial"/>
            </a:endParaRPr>
          </a:p>
          <a:p>
            <a:pPr marL="457200" lvl="0" indent="0" algn="l" rtl="0">
              <a:spcBef>
                <a:spcPts val="1200"/>
              </a:spcBef>
              <a:spcAft>
                <a:spcPts val="0"/>
              </a:spcAft>
              <a:buNone/>
            </a:pPr>
            <a:r>
              <a:rPr lang="en" sz="1200">
                <a:latin typeface="Arial"/>
                <a:ea typeface="Arial"/>
                <a:cs typeface="Arial"/>
                <a:sym typeface="Arial"/>
              </a:rPr>
              <a:t>QUESTION :What is the rate of re-referral?</a:t>
            </a:r>
            <a:endParaRPr sz="1200">
              <a:latin typeface="Arial"/>
              <a:ea typeface="Arial"/>
              <a:cs typeface="Arial"/>
              <a:sym typeface="Arial"/>
            </a:endParaRPr>
          </a:p>
          <a:p>
            <a:pPr marL="457200" lvl="0" indent="0" algn="l" rtl="0">
              <a:spcBef>
                <a:spcPts val="1200"/>
              </a:spcBef>
              <a:spcAft>
                <a:spcPts val="0"/>
              </a:spcAft>
              <a:buNone/>
            </a:pPr>
            <a:r>
              <a:rPr lang="en" sz="1200">
                <a:latin typeface="Arial"/>
                <a:ea typeface="Arial"/>
                <a:cs typeface="Arial"/>
                <a:sym typeface="Arial"/>
              </a:rPr>
              <a:t>SLIDE TITLE : Re-referral Rate</a:t>
            </a:r>
            <a:endParaRPr sz="1200">
              <a:latin typeface="Arial"/>
              <a:ea typeface="Arial"/>
              <a:cs typeface="Arial"/>
              <a:sym typeface="Arial"/>
            </a:endParaRPr>
          </a:p>
          <a:p>
            <a:pPr marL="0" lvl="0" indent="0" algn="l" rtl="0">
              <a:spcBef>
                <a:spcPts val="1200"/>
              </a:spcBef>
              <a:spcAft>
                <a:spcPts val="0"/>
              </a:spcAft>
              <a:buNone/>
            </a:pPr>
            <a:r>
              <a:rPr lang="en" sz="1200">
                <a:latin typeface="Arial"/>
                <a:ea typeface="Arial"/>
                <a:cs typeface="Arial"/>
                <a:sym typeface="Arial"/>
              </a:rPr>
              <a:t>** We will be posting a form to fill out/ gather this information for each group in the DDA7 Slack Channel. </a:t>
            </a:r>
            <a:endParaRPr sz="1200">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57"/>
        <p:cNvGrpSpPr/>
        <p:nvPr/>
      </p:nvGrpSpPr>
      <p:grpSpPr>
        <a:xfrm>
          <a:off x="0" y="0"/>
          <a:ext cx="0" cy="0"/>
          <a:chOff x="0" y="0"/>
          <a:chExt cx="0" cy="0"/>
        </a:xfrm>
      </p:grpSpPr>
      <p:sp>
        <p:nvSpPr>
          <p:cNvPr id="258" name="Google Shape;258;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59" name="Google Shape;259;p32"/>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60" name="Google Shape;260;p32"/>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64"/>
        <p:cNvGrpSpPr/>
        <p:nvPr/>
      </p:nvGrpSpPr>
      <p:grpSpPr>
        <a:xfrm>
          <a:off x="0" y="0"/>
          <a:ext cx="0" cy="0"/>
          <a:chOff x="0" y="0"/>
          <a:chExt cx="0" cy="0"/>
        </a:xfrm>
      </p:grpSpPr>
      <p:sp>
        <p:nvSpPr>
          <p:cNvPr id="265" name="Google Shape;265;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66" name="Google Shape;266;p33"/>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67" name="Google Shape;267;p33"/>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4"/>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a:t>Question 5</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76"/>
        <p:cNvGrpSpPr/>
        <p:nvPr/>
      </p:nvGrpSpPr>
      <p:grpSpPr>
        <a:xfrm>
          <a:off x="0" y="0"/>
          <a:ext cx="0" cy="0"/>
          <a:chOff x="0" y="0"/>
          <a:chExt cx="0" cy="0"/>
        </a:xfrm>
      </p:grpSpPr>
      <p:sp>
        <p:nvSpPr>
          <p:cNvPr id="277" name="Google Shape;277;p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78" name="Google Shape;278;p3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79" name="Google Shape;279;p3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83"/>
        <p:cNvGrpSpPr/>
        <p:nvPr/>
      </p:nvGrpSpPr>
      <p:grpSpPr>
        <a:xfrm>
          <a:off x="0" y="0"/>
          <a:ext cx="0" cy="0"/>
          <a:chOff x="0" y="0"/>
          <a:chExt cx="0" cy="0"/>
        </a:xfrm>
      </p:grpSpPr>
      <p:sp>
        <p:nvSpPr>
          <p:cNvPr id="284" name="Google Shape;284;p3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85" name="Google Shape;285;p36"/>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86" name="Google Shape;286;p36"/>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90"/>
        <p:cNvGrpSpPr/>
        <p:nvPr/>
      </p:nvGrpSpPr>
      <p:grpSpPr>
        <a:xfrm>
          <a:off x="0" y="0"/>
          <a:ext cx="0" cy="0"/>
          <a:chOff x="0" y="0"/>
          <a:chExt cx="0" cy="0"/>
        </a:xfrm>
      </p:grpSpPr>
      <p:sp>
        <p:nvSpPr>
          <p:cNvPr id="291" name="Google Shape;291;p3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92" name="Google Shape;292;p37"/>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93" name="Google Shape;293;p37"/>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8"/>
          <p:cNvSpPr txBox="1">
            <a:spLocks noGrp="1"/>
          </p:cNvSpPr>
          <p:nvPr>
            <p:ph type="title"/>
          </p:nvPr>
        </p:nvSpPr>
        <p:spPr>
          <a:xfrm>
            <a:off x="1066400" y="393750"/>
            <a:ext cx="7269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b="1">
                <a:latin typeface="Arial"/>
                <a:ea typeface="Arial"/>
                <a:cs typeface="Arial"/>
                <a:sym typeface="Arial"/>
              </a:rPr>
              <a:t>Key Takeaways</a:t>
            </a:r>
            <a:endParaRPr/>
          </a:p>
        </p:txBody>
      </p:sp>
      <p:sp>
        <p:nvSpPr>
          <p:cNvPr id="299" name="Google Shape;299;p38"/>
          <p:cNvSpPr txBox="1">
            <a:spLocks noGrp="1"/>
          </p:cNvSpPr>
          <p:nvPr>
            <p:ph type="body" idx="1"/>
          </p:nvPr>
        </p:nvSpPr>
        <p:spPr>
          <a:xfrm>
            <a:off x="996300" y="1227450"/>
            <a:ext cx="71514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Please bullet point out 1-3 of the key trends you saw in your specific question.</a:t>
            </a:r>
            <a:endParaRPr sz="1800"/>
          </a:p>
          <a:p>
            <a:pPr marL="457200" lvl="0" indent="-342900" algn="l" rtl="0">
              <a:spcBef>
                <a:spcPts val="0"/>
              </a:spcBef>
              <a:spcAft>
                <a:spcPts val="0"/>
              </a:spcAft>
              <a:buSzPts val="1800"/>
              <a:buChar char="●"/>
            </a:pPr>
            <a:r>
              <a:rPr lang="en" sz="1800"/>
              <a:t> These will serve as  a good reference point for TEIS in reviewing the key trends identified for each question.</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Working Together: Getting Us the Info</a:t>
            </a:r>
            <a:endParaRPr/>
          </a:p>
        </p:txBody>
      </p:sp>
      <p:sp>
        <p:nvSpPr>
          <p:cNvPr id="148" name="Google Shape;148;p15"/>
          <p:cNvSpPr txBox="1">
            <a:spLocks noGrp="1"/>
          </p:cNvSpPr>
          <p:nvPr>
            <p:ph type="body" idx="1"/>
          </p:nvPr>
        </p:nvSpPr>
        <p:spPr>
          <a:xfrm>
            <a:off x="883600" y="1307850"/>
            <a:ext cx="7452900" cy="317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latin typeface="Arial"/>
                <a:ea typeface="Arial"/>
                <a:cs typeface="Arial"/>
                <a:sym typeface="Arial"/>
              </a:rPr>
              <a:t>Send all project info in the </a:t>
            </a:r>
            <a:r>
              <a:rPr lang="en" sz="1200" b="1">
                <a:solidFill>
                  <a:srgbClr val="B6D7A8"/>
                </a:solidFill>
                <a:latin typeface="Arial"/>
                <a:ea typeface="Arial"/>
                <a:cs typeface="Arial"/>
                <a:sym typeface="Arial"/>
              </a:rPr>
              <a:t>TEIS Project Slack</a:t>
            </a:r>
            <a:r>
              <a:rPr lang="en" sz="1200" b="1">
                <a:latin typeface="Arial"/>
                <a:ea typeface="Arial"/>
                <a:cs typeface="Arial"/>
                <a:sym typeface="Arial"/>
              </a:rPr>
              <a:t> </a:t>
            </a:r>
            <a:r>
              <a:rPr lang="en" sz="1200">
                <a:latin typeface="Arial"/>
                <a:ea typeface="Arial"/>
                <a:cs typeface="Arial"/>
                <a:sym typeface="Arial"/>
              </a:rPr>
              <a:t>thread within the </a:t>
            </a:r>
            <a:r>
              <a:rPr lang="en" sz="1200" b="1">
                <a:solidFill>
                  <a:srgbClr val="B6D7A8"/>
                </a:solidFill>
                <a:latin typeface="Arial"/>
                <a:ea typeface="Arial"/>
                <a:cs typeface="Arial"/>
                <a:sym typeface="Arial"/>
              </a:rPr>
              <a:t>DDA7 Channel</a:t>
            </a:r>
            <a:r>
              <a:rPr lang="en" sz="1200">
                <a:latin typeface="Arial"/>
                <a:ea typeface="Arial"/>
                <a:cs typeface="Arial"/>
                <a:sym typeface="Arial"/>
              </a:rPr>
              <a:t>.</a:t>
            </a:r>
            <a:endParaRPr sz="1200">
              <a:latin typeface="Arial"/>
              <a:ea typeface="Arial"/>
              <a:cs typeface="Arial"/>
              <a:sym typeface="Arial"/>
            </a:endParaRPr>
          </a:p>
          <a:p>
            <a:pPr marL="0" lvl="0" indent="0" algn="l" rtl="0">
              <a:lnSpc>
                <a:spcPct val="100000"/>
              </a:lnSpc>
              <a:spcBef>
                <a:spcPts val="1200"/>
              </a:spcBef>
              <a:spcAft>
                <a:spcPts val="0"/>
              </a:spcAft>
              <a:buNone/>
            </a:pPr>
            <a:r>
              <a:rPr lang="en" sz="1200">
                <a:latin typeface="Arial"/>
                <a:ea typeface="Arial"/>
                <a:cs typeface="Arial"/>
                <a:sym typeface="Arial"/>
              </a:rPr>
              <a:t>When sending info/ charts etc, please make sure to </a:t>
            </a:r>
            <a:r>
              <a:rPr lang="en" sz="1200" b="1">
                <a:solidFill>
                  <a:srgbClr val="B6D7A8"/>
                </a:solidFill>
                <a:latin typeface="Arial"/>
                <a:ea typeface="Arial"/>
                <a:cs typeface="Arial"/>
                <a:sym typeface="Arial"/>
              </a:rPr>
              <a:t>list the question</a:t>
            </a:r>
            <a:r>
              <a:rPr lang="en" sz="1200">
                <a:latin typeface="Arial"/>
                <a:ea typeface="Arial"/>
                <a:cs typeface="Arial"/>
                <a:sym typeface="Arial"/>
              </a:rPr>
              <a:t> you are working on and </a:t>
            </a:r>
            <a:r>
              <a:rPr lang="en" sz="1200" b="1">
                <a:solidFill>
                  <a:srgbClr val="B6D7A8"/>
                </a:solidFill>
                <a:latin typeface="Arial"/>
                <a:ea typeface="Arial"/>
                <a:cs typeface="Arial"/>
                <a:sym typeface="Arial"/>
              </a:rPr>
              <a:t>slide title/ number</a:t>
            </a:r>
            <a:r>
              <a:rPr lang="en" sz="1200">
                <a:latin typeface="Arial"/>
                <a:ea typeface="Arial"/>
                <a:cs typeface="Arial"/>
                <a:sym typeface="Arial"/>
              </a:rPr>
              <a:t> if you have multiple.</a:t>
            </a:r>
            <a:endParaRPr sz="1200">
              <a:latin typeface="Arial"/>
              <a:ea typeface="Arial"/>
              <a:cs typeface="Arial"/>
              <a:sym typeface="Arial"/>
            </a:endParaRPr>
          </a:p>
          <a:p>
            <a:pPr marL="0" lvl="0" indent="0" algn="l" rtl="0">
              <a:lnSpc>
                <a:spcPct val="100000"/>
              </a:lnSpc>
              <a:spcBef>
                <a:spcPts val="1200"/>
              </a:spcBef>
              <a:spcAft>
                <a:spcPts val="0"/>
              </a:spcAft>
              <a:buNone/>
            </a:pPr>
            <a:r>
              <a:rPr lang="en" sz="1200">
                <a:latin typeface="Arial"/>
                <a:ea typeface="Arial"/>
                <a:cs typeface="Arial"/>
                <a:sym typeface="Arial"/>
              </a:rPr>
              <a:t>Please send visuals and text a</a:t>
            </a:r>
            <a:r>
              <a:rPr lang="en" sz="1200" b="1">
                <a:solidFill>
                  <a:srgbClr val="B6D7A8"/>
                </a:solidFill>
                <a:latin typeface="Arial"/>
                <a:ea typeface="Arial"/>
                <a:cs typeface="Arial"/>
                <a:sym typeface="Arial"/>
              </a:rPr>
              <a:t>s soon as it is completed</a:t>
            </a:r>
            <a:r>
              <a:rPr lang="en" sz="1200">
                <a:latin typeface="Arial"/>
                <a:ea typeface="Arial"/>
                <a:cs typeface="Arial"/>
                <a:sym typeface="Arial"/>
              </a:rPr>
              <a:t> in your group. If your question has multiple questions within it that you are answering, please send us each sub-question as you finish it so we can be building out the presentation as you continue to work. </a:t>
            </a:r>
            <a:endParaRPr sz="1200">
              <a:latin typeface="Arial"/>
              <a:ea typeface="Arial"/>
              <a:cs typeface="Arial"/>
              <a:sym typeface="Arial"/>
            </a:endParaRPr>
          </a:p>
          <a:p>
            <a:pPr marL="0" lvl="0" indent="0" algn="l" rtl="0">
              <a:lnSpc>
                <a:spcPct val="100000"/>
              </a:lnSpc>
              <a:spcBef>
                <a:spcPts val="1200"/>
              </a:spcBef>
              <a:spcAft>
                <a:spcPts val="0"/>
              </a:spcAft>
              <a:buNone/>
            </a:pPr>
            <a:r>
              <a:rPr lang="en" sz="1200" b="1">
                <a:solidFill>
                  <a:srgbClr val="B6D7A8"/>
                </a:solidFill>
                <a:latin typeface="Arial"/>
                <a:ea typeface="Arial"/>
                <a:cs typeface="Arial"/>
                <a:sym typeface="Arial"/>
              </a:rPr>
              <a:t>Timeframe:</a:t>
            </a:r>
            <a:r>
              <a:rPr lang="en" sz="1200">
                <a:latin typeface="Arial"/>
                <a:ea typeface="Arial"/>
                <a:cs typeface="Arial"/>
                <a:sym typeface="Arial"/>
              </a:rPr>
              <a:t> our goal is to have all the visuals and text needed for the slides by the </a:t>
            </a:r>
            <a:r>
              <a:rPr lang="en" sz="1200" b="1">
                <a:solidFill>
                  <a:srgbClr val="B6D7A8"/>
                </a:solidFill>
                <a:latin typeface="Arial"/>
                <a:ea typeface="Arial"/>
                <a:cs typeface="Arial"/>
                <a:sym typeface="Arial"/>
              </a:rPr>
              <a:t>END OF DAY</a:t>
            </a:r>
            <a:r>
              <a:rPr lang="en" sz="1200">
                <a:latin typeface="Arial"/>
                <a:ea typeface="Arial"/>
                <a:cs typeface="Arial"/>
                <a:sym typeface="Arial"/>
              </a:rPr>
              <a:t>. We understand that may not be possible for all the questions, but please make sure to send us what you have that is completed so that we can continue to format and work through the layout.</a:t>
            </a:r>
            <a:endParaRPr sz="1200">
              <a:latin typeface="Arial"/>
              <a:ea typeface="Arial"/>
              <a:cs typeface="Arial"/>
              <a:sym typeface="Arial"/>
            </a:endParaRPr>
          </a:p>
          <a:p>
            <a:pPr marL="0" lvl="0" indent="0" algn="l" rtl="0">
              <a:spcBef>
                <a:spcPts val="1200"/>
              </a:spcBef>
              <a:spcAft>
                <a:spcPts val="0"/>
              </a:spcAft>
              <a:buSzPts val="440"/>
              <a:buNone/>
            </a:pPr>
            <a:r>
              <a:rPr lang="en" sz="1200" b="1">
                <a:solidFill>
                  <a:srgbClr val="B6D7A8"/>
                </a:solidFill>
                <a:latin typeface="Arial"/>
                <a:ea typeface="Arial"/>
                <a:cs typeface="Arial"/>
                <a:sym typeface="Arial"/>
              </a:rPr>
              <a:t>EOD: </a:t>
            </a:r>
            <a:r>
              <a:rPr lang="en" sz="1200">
                <a:latin typeface="Arial"/>
                <a:ea typeface="Arial"/>
                <a:cs typeface="Arial"/>
                <a:sym typeface="Arial"/>
              </a:rPr>
              <a:t>If you are still finishing up visuals/ answering the questions by end of day, please communicate to us what you still have left to do so we can coordinate amf gae our work load for the morning. </a:t>
            </a:r>
            <a:endParaRPr sz="1200">
              <a:latin typeface="Arial"/>
              <a:ea typeface="Arial"/>
              <a:cs typeface="Arial"/>
              <a:sym typeface="Arial"/>
            </a:endParaRPr>
          </a:p>
          <a:p>
            <a:pPr marL="0" lvl="0" indent="0" algn="l" rtl="0">
              <a:spcBef>
                <a:spcPts val="1200"/>
              </a:spcBef>
              <a:spcAft>
                <a:spcPts val="0"/>
              </a:spcAft>
              <a:buSzPts val="440"/>
              <a:buNone/>
            </a:pPr>
            <a:endParaRPr sz="1200">
              <a:latin typeface="Arial"/>
              <a:ea typeface="Arial"/>
              <a:cs typeface="Arial"/>
              <a:sym typeface="Arial"/>
            </a:endParaRPr>
          </a:p>
          <a:p>
            <a:pPr marL="0" lvl="0" indent="0" algn="l" rtl="0">
              <a:spcBef>
                <a:spcPts val="1200"/>
              </a:spcBef>
              <a:spcAft>
                <a:spcPts val="1200"/>
              </a:spcAft>
              <a:buSzPts val="440"/>
              <a:buNone/>
            </a:pPr>
            <a:endParaRPr sz="52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Working Together: Colors &amp; Content</a:t>
            </a:r>
            <a:endParaRPr/>
          </a:p>
        </p:txBody>
      </p:sp>
      <p:sp>
        <p:nvSpPr>
          <p:cNvPr id="154" name="Google Shape;154;p16"/>
          <p:cNvSpPr txBox="1">
            <a:spLocks noGrp="1"/>
          </p:cNvSpPr>
          <p:nvPr>
            <p:ph type="body" idx="1"/>
          </p:nvPr>
        </p:nvSpPr>
        <p:spPr>
          <a:xfrm>
            <a:off x="1297500" y="1307850"/>
            <a:ext cx="7038900" cy="317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Colors:  Blue/ Green</a:t>
            </a:r>
            <a:br>
              <a:rPr lang="en"/>
            </a:br>
            <a:r>
              <a:rPr lang="en"/>
              <a:t>Font: Default in Python: Open Sans (varieties)</a:t>
            </a:r>
            <a:endParaRPr/>
          </a:p>
          <a:p>
            <a:pPr marL="0" lvl="0" indent="0" algn="l" rtl="0">
              <a:spcBef>
                <a:spcPts val="1200"/>
              </a:spcBef>
              <a:spcAft>
                <a:spcPts val="0"/>
              </a:spcAft>
              <a:buNone/>
            </a:pPr>
            <a:r>
              <a:rPr lang="en" sz="1150">
                <a:solidFill>
                  <a:srgbClr val="D1D2D3"/>
                </a:solidFill>
                <a:highlight>
                  <a:srgbClr val="1A1D21"/>
                </a:highlight>
                <a:latin typeface="Arial"/>
                <a:ea typeface="Arial"/>
                <a:cs typeface="Arial"/>
                <a:sym typeface="Arial"/>
              </a:rPr>
              <a:t>Visuals: Please provide some sort of table or chart for each question (questions can be grouped into a single visual). </a:t>
            </a:r>
            <a:endParaRPr sz="1150">
              <a:solidFill>
                <a:srgbClr val="D1D2D3"/>
              </a:solidFill>
              <a:highlight>
                <a:srgbClr val="1A1D21"/>
              </a:highlight>
              <a:latin typeface="Arial"/>
              <a:ea typeface="Arial"/>
              <a:cs typeface="Arial"/>
              <a:sym typeface="Arial"/>
            </a:endParaRPr>
          </a:p>
          <a:p>
            <a:pPr marL="0" lvl="0" indent="0" algn="l" rtl="0">
              <a:spcBef>
                <a:spcPts val="1200"/>
              </a:spcBef>
              <a:spcAft>
                <a:spcPts val="0"/>
              </a:spcAft>
              <a:buNone/>
            </a:pPr>
            <a:r>
              <a:rPr lang="en" sz="1150">
                <a:solidFill>
                  <a:srgbClr val="D1D2D3"/>
                </a:solidFill>
                <a:highlight>
                  <a:srgbClr val="1A1D21"/>
                </a:highlight>
                <a:latin typeface="Arial"/>
                <a:ea typeface="Arial"/>
                <a:cs typeface="Arial"/>
                <a:sym typeface="Arial"/>
              </a:rPr>
              <a:t>Save visuals as a PNG. </a:t>
            </a:r>
            <a:br>
              <a:rPr lang="en" sz="1150">
                <a:solidFill>
                  <a:srgbClr val="D1D2D3"/>
                </a:solidFill>
                <a:highlight>
                  <a:srgbClr val="1A1D21"/>
                </a:highlight>
                <a:latin typeface="Arial"/>
                <a:ea typeface="Arial"/>
                <a:cs typeface="Arial"/>
                <a:sym typeface="Arial"/>
              </a:rPr>
            </a:br>
            <a:br>
              <a:rPr lang="en" sz="1150">
                <a:solidFill>
                  <a:srgbClr val="D1D2D3"/>
                </a:solidFill>
                <a:highlight>
                  <a:srgbClr val="1A1D21"/>
                </a:highlight>
                <a:latin typeface="Arial"/>
                <a:ea typeface="Arial"/>
                <a:cs typeface="Arial"/>
                <a:sym typeface="Arial"/>
              </a:rPr>
            </a:br>
            <a:r>
              <a:rPr lang="en" sz="1150">
                <a:solidFill>
                  <a:srgbClr val="D1D2D3"/>
                </a:solidFill>
                <a:highlight>
                  <a:srgbClr val="1A1D21"/>
                </a:highlight>
                <a:latin typeface="Arial"/>
                <a:ea typeface="Arial"/>
                <a:cs typeface="Arial"/>
                <a:sym typeface="Arial"/>
              </a:rPr>
              <a:t>Trends/ Takeaways: Provide statements of trends in bullet point format. Each team can provide multiple statements of trends as reflected in their data. There is no limit, but so to not be overwhelming to the client, try to limit  to 2-3 per group. </a:t>
            </a:r>
            <a:endParaRPr sz="1150">
              <a:solidFill>
                <a:srgbClr val="D1D2D3"/>
              </a:solidFill>
              <a:highlight>
                <a:srgbClr val="1A1D21"/>
              </a:highlight>
              <a:latin typeface="Arial"/>
              <a:ea typeface="Arial"/>
              <a:cs typeface="Arial"/>
              <a:sym typeface="Arial"/>
            </a:endParaRPr>
          </a:p>
          <a:p>
            <a:pPr marL="0" lvl="0" indent="0" algn="l" rtl="0">
              <a:spcBef>
                <a:spcPts val="1200"/>
              </a:spcBef>
              <a:spcAft>
                <a:spcPts val="1200"/>
              </a:spcAft>
              <a:buNone/>
            </a:pPr>
            <a:endParaRPr sz="1150">
              <a:solidFill>
                <a:srgbClr val="D1D2D3"/>
              </a:solidFill>
              <a:highlight>
                <a:srgbClr val="1A1D21"/>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Working Together: Next Steps</a:t>
            </a:r>
            <a:endParaRPr/>
          </a:p>
        </p:txBody>
      </p:sp>
      <p:sp>
        <p:nvSpPr>
          <p:cNvPr id="160" name="Google Shape;160;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00">
                <a:latin typeface="Arial"/>
                <a:ea typeface="Arial"/>
                <a:cs typeface="Arial"/>
                <a:sym typeface="Arial"/>
              </a:rPr>
              <a:t>1.) Fill out the group form posted in the </a:t>
            </a:r>
            <a:r>
              <a:rPr lang="en" sz="1100" b="1">
                <a:solidFill>
                  <a:srgbClr val="9FC5E8"/>
                </a:solidFill>
                <a:latin typeface="Arial"/>
                <a:ea typeface="Arial"/>
                <a:cs typeface="Arial"/>
                <a:sym typeface="Arial"/>
              </a:rPr>
              <a:t>TEIS Slack Thread in the DDA7 Channel</a:t>
            </a:r>
            <a:r>
              <a:rPr lang="en" sz="1100">
                <a:latin typeface="Arial"/>
                <a:ea typeface="Arial"/>
                <a:cs typeface="Arial"/>
                <a:sym typeface="Arial"/>
              </a:rPr>
              <a:t>  ASAP.</a:t>
            </a:r>
            <a:endParaRPr sz="1100">
              <a:latin typeface="Arial"/>
              <a:ea typeface="Arial"/>
              <a:cs typeface="Arial"/>
              <a:sym typeface="Arial"/>
            </a:endParaRPr>
          </a:p>
          <a:p>
            <a:pPr marL="762000" lvl="0" indent="0" algn="l" rtl="0">
              <a:spcBef>
                <a:spcPts val="1200"/>
              </a:spcBef>
              <a:spcAft>
                <a:spcPts val="0"/>
              </a:spcAft>
              <a:buNone/>
            </a:pPr>
            <a:r>
              <a:rPr lang="en" sz="1100">
                <a:latin typeface="Arial"/>
                <a:ea typeface="Arial"/>
                <a:cs typeface="Arial"/>
                <a:sym typeface="Arial"/>
              </a:rPr>
              <a:t>QUESTION: (This value should be 1-5 as it corresponds to the ReadMe)</a:t>
            </a:r>
            <a:endParaRPr sz="1100">
              <a:latin typeface="Arial"/>
              <a:ea typeface="Arial"/>
              <a:cs typeface="Arial"/>
              <a:sym typeface="Arial"/>
            </a:endParaRPr>
          </a:p>
          <a:p>
            <a:pPr marL="762000" lvl="0" indent="0" algn="l" rtl="0">
              <a:spcBef>
                <a:spcPts val="0"/>
              </a:spcBef>
              <a:spcAft>
                <a:spcPts val="0"/>
              </a:spcAft>
              <a:buNone/>
            </a:pPr>
            <a:r>
              <a:rPr lang="en" sz="1100">
                <a:latin typeface="Arial"/>
                <a:ea typeface="Arial"/>
                <a:cs typeface="Arial"/>
                <a:sym typeface="Arial"/>
              </a:rPr>
              <a:t>SPEAKER:</a:t>
            </a:r>
            <a:endParaRPr sz="1100">
              <a:latin typeface="Arial"/>
              <a:ea typeface="Arial"/>
              <a:cs typeface="Arial"/>
              <a:sym typeface="Arial"/>
            </a:endParaRPr>
          </a:p>
          <a:p>
            <a:pPr marL="762000" lvl="0" indent="0" algn="l" rtl="0">
              <a:spcBef>
                <a:spcPts val="0"/>
              </a:spcBef>
              <a:spcAft>
                <a:spcPts val="0"/>
              </a:spcAft>
              <a:buNone/>
            </a:pPr>
            <a:r>
              <a:rPr lang="en" sz="1100">
                <a:latin typeface="Arial"/>
                <a:ea typeface="Arial"/>
                <a:cs typeface="Arial"/>
                <a:sym typeface="Arial"/>
              </a:rPr>
              <a:t>NUMBER OF SLIDES:</a:t>
            </a:r>
            <a:endParaRPr sz="1100">
              <a:latin typeface="Arial"/>
              <a:ea typeface="Arial"/>
              <a:cs typeface="Arial"/>
              <a:sym typeface="Arial"/>
            </a:endParaRPr>
          </a:p>
          <a:p>
            <a:pPr marL="762000" lvl="0" indent="0" algn="l" rtl="0">
              <a:spcBef>
                <a:spcPts val="0"/>
              </a:spcBef>
              <a:spcAft>
                <a:spcPts val="0"/>
              </a:spcAft>
              <a:buNone/>
            </a:pPr>
            <a:r>
              <a:rPr lang="en" sz="1100">
                <a:latin typeface="Arial"/>
                <a:ea typeface="Arial"/>
                <a:cs typeface="Arial"/>
                <a:sym typeface="Arial"/>
              </a:rPr>
              <a:t>TITLES/ORDER OF SLIDES:</a:t>
            </a:r>
            <a:endParaRPr sz="1100">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0"/>
              </a:spcBef>
              <a:spcAft>
                <a:spcPts val="0"/>
              </a:spcAft>
              <a:buNone/>
            </a:pPr>
            <a:r>
              <a:rPr lang="en" sz="1100">
                <a:latin typeface="Arial"/>
                <a:ea typeface="Arial"/>
                <a:cs typeface="Arial"/>
                <a:sym typeface="Arial"/>
              </a:rPr>
              <a:t>2.) Send us any visuals or info for your slides </a:t>
            </a:r>
            <a:r>
              <a:rPr lang="en" sz="1100" b="1">
                <a:solidFill>
                  <a:srgbClr val="A4C2F4"/>
                </a:solidFill>
                <a:latin typeface="Arial"/>
                <a:ea typeface="Arial"/>
                <a:cs typeface="Arial"/>
                <a:sym typeface="Arial"/>
              </a:rPr>
              <a:t>as it become available</a:t>
            </a:r>
            <a:r>
              <a:rPr lang="en" sz="1100">
                <a:latin typeface="Arial"/>
                <a:ea typeface="Arial"/>
                <a:cs typeface="Arial"/>
                <a:sym typeface="Arial"/>
              </a:rPr>
              <a:t>.</a:t>
            </a:r>
            <a:endParaRPr sz="1100">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1200"/>
              </a:spcBef>
              <a:spcAft>
                <a:spcPts val="0"/>
              </a:spcAft>
              <a:buNone/>
            </a:pPr>
            <a:r>
              <a:rPr lang="en" sz="1100">
                <a:latin typeface="Arial"/>
                <a:ea typeface="Arial"/>
                <a:cs typeface="Arial"/>
                <a:sym typeface="Arial"/>
              </a:rPr>
              <a:t>3.) Create bullet points of the </a:t>
            </a:r>
            <a:r>
              <a:rPr lang="en" sz="1100" b="1">
                <a:solidFill>
                  <a:srgbClr val="9FC5E8"/>
                </a:solidFill>
                <a:latin typeface="Arial"/>
                <a:ea typeface="Arial"/>
                <a:cs typeface="Arial"/>
                <a:sym typeface="Arial"/>
              </a:rPr>
              <a:t>main takeaways</a:t>
            </a:r>
            <a:r>
              <a:rPr lang="en" sz="1100">
                <a:latin typeface="Arial"/>
                <a:ea typeface="Arial"/>
                <a:cs typeface="Arial"/>
                <a:sym typeface="Arial"/>
              </a:rPr>
              <a:t> from your findings. These should be in a simplified, statement format that identifies specific trends. </a:t>
            </a:r>
            <a:endParaRPr sz="1100">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Question 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Re-Referral Rate By Year</a:t>
            </a:r>
            <a:endParaRPr b="1">
              <a:solidFill>
                <a:schemeClr val="dk1"/>
              </a:solidFill>
            </a:endParaRPr>
          </a:p>
        </p:txBody>
      </p:sp>
      <p:sp>
        <p:nvSpPr>
          <p:cNvPr id="171" name="Google Shape;171;p19"/>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Info</a:t>
            </a:r>
            <a:endParaRPr/>
          </a:p>
        </p:txBody>
      </p:sp>
      <p:sp>
        <p:nvSpPr>
          <p:cNvPr id="172" name="Google Shape;172;p19"/>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3" name="Google Shape;173;p19"/>
          <p:cNvPicPr preferRelativeResize="0"/>
          <p:nvPr/>
        </p:nvPicPr>
        <p:blipFill>
          <a:blip r:embed="rId3">
            <a:alphaModFix/>
          </a:blip>
          <a:stretch>
            <a:fillRect/>
          </a:stretch>
        </p:blipFill>
        <p:spPr>
          <a:xfrm>
            <a:off x="3774550" y="1760575"/>
            <a:ext cx="4853900" cy="2718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Re-Referral Rate By POE</a:t>
            </a:r>
            <a:endParaRPr/>
          </a:p>
        </p:txBody>
      </p:sp>
      <p:sp>
        <p:nvSpPr>
          <p:cNvPr id="179" name="Google Shape;179;p20"/>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80" name="Google Shape;180;p20"/>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1" name="Google Shape;181;p20"/>
          <p:cNvPicPr preferRelativeResize="0"/>
          <p:nvPr/>
        </p:nvPicPr>
        <p:blipFill>
          <a:blip r:embed="rId3">
            <a:alphaModFix/>
          </a:blip>
          <a:stretch>
            <a:fillRect/>
          </a:stretch>
        </p:blipFill>
        <p:spPr>
          <a:xfrm>
            <a:off x="3143250" y="1771650"/>
            <a:ext cx="2857500" cy="160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Re-Referral Rate By POE</a:t>
            </a:r>
            <a:endParaRPr/>
          </a:p>
        </p:txBody>
      </p:sp>
      <p:sp>
        <p:nvSpPr>
          <p:cNvPr id="187" name="Google Shape;187;p21"/>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88" name="Google Shape;188;p21"/>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9" name="Google Shape;189;p21"/>
          <p:cNvPicPr preferRelativeResize="0"/>
          <p:nvPr/>
        </p:nvPicPr>
        <p:blipFill>
          <a:blip r:embed="rId3">
            <a:alphaModFix/>
          </a:blip>
          <a:stretch>
            <a:fillRect/>
          </a:stretch>
        </p:blipFill>
        <p:spPr>
          <a:xfrm>
            <a:off x="3143250" y="1771650"/>
            <a:ext cx="2857500" cy="160020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TotalTime>
  <Words>1035</Words>
  <Application>Microsoft Macintosh PowerPoint</Application>
  <PresentationFormat>On-screen Show (16:9)</PresentationFormat>
  <Paragraphs>91</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Montserrat</vt:lpstr>
      <vt:lpstr>Lato</vt:lpstr>
      <vt:lpstr>Arial</vt:lpstr>
      <vt:lpstr>Ubuntu</vt:lpstr>
      <vt:lpstr>Focus</vt:lpstr>
      <vt:lpstr>TEIS Referral  Data Analysis</vt:lpstr>
      <vt:lpstr>Working Together: Getting Started</vt:lpstr>
      <vt:lpstr>Working Together: Getting Us the Info</vt:lpstr>
      <vt:lpstr>Working Together: Colors &amp; Content</vt:lpstr>
      <vt:lpstr>Working Together: Next Steps</vt:lpstr>
      <vt:lpstr>Question 1</vt:lpstr>
      <vt:lpstr>Re-Referral Rate By Year</vt:lpstr>
      <vt:lpstr>Re-Referral Rate By POE</vt:lpstr>
      <vt:lpstr>Re-Referral Rate By POE</vt:lpstr>
      <vt:lpstr>Question 2</vt:lpstr>
      <vt:lpstr>PowerPoint Presentation</vt:lpstr>
      <vt:lpstr>PowerPoint Presentation</vt:lpstr>
      <vt:lpstr>PowerPoint Presentation</vt:lpstr>
      <vt:lpstr>Question 3</vt:lpstr>
      <vt:lpstr>What is a child’s average age at referral? How do POE’s compare? </vt:lpstr>
      <vt:lpstr>Total Referral vs Eligible Referral IFSP Result How do POE’s compare?</vt:lpstr>
      <vt:lpstr>Key Points</vt:lpstr>
      <vt:lpstr>Question 4</vt:lpstr>
      <vt:lpstr>PowerPoint Presentation</vt:lpstr>
      <vt:lpstr>PowerPoint Presentation</vt:lpstr>
      <vt:lpstr>PowerPoint Presentation</vt:lpstr>
      <vt:lpstr>Question 5</vt:lpstr>
      <vt:lpstr>PowerPoint Presentation</vt:lpstr>
      <vt:lpstr>PowerPoint Presentation</vt:lpstr>
      <vt:lpstr>PowerPoint Presentation</vt:lpstr>
      <vt:lpstr>Key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TEIS Referral  Data Analysis</dc:title>
  <dc:creator>Deme Khamken</dc:creator>
  <cp:lastModifiedBy>Lisa Wagar</cp:lastModifiedBy>
  <cp:revision>7</cp:revision>
  <dcterms:modified xsi:type="dcterms:W3CDTF">2022-07-14T18:31:51Z</dcterms:modified>
</cp:coreProperties>
</file>