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Primary Genre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psa_genres_table!$K$5:$K$37</c:f>
              <c:numCache>
                <c:formatCode>General</c:formatCode>
                <c:ptCount val="33"/>
                <c:pt idx="0">
                  <c:v>4.47</c:v>
                </c:pt>
                <c:pt idx="1">
                  <c:v>4.4400000000000004</c:v>
                </c:pt>
                <c:pt idx="2">
                  <c:v>4.42</c:v>
                </c:pt>
                <c:pt idx="3">
                  <c:v>4.42</c:v>
                </c:pt>
                <c:pt idx="4">
                  <c:v>4.41</c:v>
                </c:pt>
                <c:pt idx="5">
                  <c:v>4.3899999999999997</c:v>
                </c:pt>
                <c:pt idx="6">
                  <c:v>4.38</c:v>
                </c:pt>
                <c:pt idx="7">
                  <c:v>4.37</c:v>
                </c:pt>
                <c:pt idx="8">
                  <c:v>4.37</c:v>
                </c:pt>
                <c:pt idx="9">
                  <c:v>4.3600000000000003</c:v>
                </c:pt>
                <c:pt idx="10">
                  <c:v>4.3499999999999996</c:v>
                </c:pt>
                <c:pt idx="11">
                  <c:v>4.3499999999999996</c:v>
                </c:pt>
                <c:pt idx="12">
                  <c:v>4.34</c:v>
                </c:pt>
                <c:pt idx="13">
                  <c:v>4.34</c:v>
                </c:pt>
                <c:pt idx="14">
                  <c:v>4.34</c:v>
                </c:pt>
                <c:pt idx="15">
                  <c:v>4.3099999999999996</c:v>
                </c:pt>
                <c:pt idx="16">
                  <c:v>4.3</c:v>
                </c:pt>
                <c:pt idx="17">
                  <c:v>4.3</c:v>
                </c:pt>
                <c:pt idx="18">
                  <c:v>4.3</c:v>
                </c:pt>
                <c:pt idx="19">
                  <c:v>4.29</c:v>
                </c:pt>
                <c:pt idx="20">
                  <c:v>4.29</c:v>
                </c:pt>
                <c:pt idx="21">
                  <c:v>4.29</c:v>
                </c:pt>
                <c:pt idx="22">
                  <c:v>4.28</c:v>
                </c:pt>
                <c:pt idx="23">
                  <c:v>4.28</c:v>
                </c:pt>
                <c:pt idx="24">
                  <c:v>4.28</c:v>
                </c:pt>
                <c:pt idx="25">
                  <c:v>4.2699999999999996</c:v>
                </c:pt>
                <c:pt idx="26">
                  <c:v>4.26</c:v>
                </c:pt>
                <c:pt idx="27">
                  <c:v>4.26</c:v>
                </c:pt>
                <c:pt idx="28">
                  <c:v>4.25</c:v>
                </c:pt>
                <c:pt idx="29">
                  <c:v>4.24</c:v>
                </c:pt>
                <c:pt idx="30">
                  <c:v>4.24</c:v>
                </c:pt>
                <c:pt idx="31">
                  <c:v>4.24</c:v>
                </c:pt>
                <c:pt idx="32">
                  <c:v>4.24</c:v>
                </c:pt>
              </c:numCache>
            </c:numRef>
          </c:xVal>
          <c:yVal>
            <c:numRef>
              <c:f>psa_genres_table!$L$5:$L$37</c:f>
              <c:numCache>
                <c:formatCode>General</c:formatCode>
                <c:ptCount val="33"/>
                <c:pt idx="0">
                  <c:v>13</c:v>
                </c:pt>
                <c:pt idx="1">
                  <c:v>64</c:v>
                </c:pt>
                <c:pt idx="2">
                  <c:v>13</c:v>
                </c:pt>
                <c:pt idx="3">
                  <c:v>11</c:v>
                </c:pt>
                <c:pt idx="4">
                  <c:v>29</c:v>
                </c:pt>
                <c:pt idx="5">
                  <c:v>140</c:v>
                </c:pt>
                <c:pt idx="6">
                  <c:v>23</c:v>
                </c:pt>
                <c:pt idx="7">
                  <c:v>19</c:v>
                </c:pt>
                <c:pt idx="8">
                  <c:v>50</c:v>
                </c:pt>
                <c:pt idx="9">
                  <c:v>58</c:v>
                </c:pt>
                <c:pt idx="10">
                  <c:v>16</c:v>
                </c:pt>
                <c:pt idx="11">
                  <c:v>231</c:v>
                </c:pt>
                <c:pt idx="12">
                  <c:v>46</c:v>
                </c:pt>
                <c:pt idx="13">
                  <c:v>15</c:v>
                </c:pt>
                <c:pt idx="14">
                  <c:v>392</c:v>
                </c:pt>
                <c:pt idx="15">
                  <c:v>17</c:v>
                </c:pt>
                <c:pt idx="16">
                  <c:v>220</c:v>
                </c:pt>
                <c:pt idx="17">
                  <c:v>549</c:v>
                </c:pt>
                <c:pt idx="18">
                  <c:v>20</c:v>
                </c:pt>
                <c:pt idx="19">
                  <c:v>44</c:v>
                </c:pt>
                <c:pt idx="20">
                  <c:v>39</c:v>
                </c:pt>
                <c:pt idx="21">
                  <c:v>365</c:v>
                </c:pt>
                <c:pt idx="22">
                  <c:v>341</c:v>
                </c:pt>
                <c:pt idx="23">
                  <c:v>109</c:v>
                </c:pt>
                <c:pt idx="24">
                  <c:v>53</c:v>
                </c:pt>
                <c:pt idx="25">
                  <c:v>21</c:v>
                </c:pt>
                <c:pt idx="26">
                  <c:v>295</c:v>
                </c:pt>
                <c:pt idx="27">
                  <c:v>260</c:v>
                </c:pt>
                <c:pt idx="28">
                  <c:v>107</c:v>
                </c:pt>
                <c:pt idx="29">
                  <c:v>82</c:v>
                </c:pt>
                <c:pt idx="30">
                  <c:v>398</c:v>
                </c:pt>
                <c:pt idx="31">
                  <c:v>19</c:v>
                </c:pt>
                <c:pt idx="32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EF-4770-8850-477A8E3AD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247935"/>
        <c:axId val="99926083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Number of Apps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strRef>
                    <c:extLst>
                      <c:ext uri="{02D57815-91ED-43cb-92C2-25804820EDAC}">
                        <c15:formulaRef>
                          <c15:sqref>psa_genres_table!$J$5:$J$66</c15:sqref>
                        </c15:formulaRef>
                      </c:ext>
                    </c:extLst>
                    <c:strCache>
                      <c:ptCount val="62"/>
                      <c:pt idx="0">
                        <c:v>Casual;Brain Games</c:v>
                      </c:pt>
                      <c:pt idx="1">
                        <c:v>Events</c:v>
                      </c:pt>
                      <c:pt idx="2">
                        <c:v>Adventure;Action &amp; Adventure</c:v>
                      </c:pt>
                      <c:pt idx="3">
                        <c:v>Simulation;Action &amp; Adventure</c:v>
                      </c:pt>
                      <c:pt idx="4">
                        <c:v>Word</c:v>
                      </c:pt>
                      <c:pt idx="5">
                        <c:v>Puzzle</c:v>
                      </c:pt>
                      <c:pt idx="6">
                        <c:v>Education;Pretend Play</c:v>
                      </c:pt>
                      <c:pt idx="7">
                        <c:v>Puzzle;Brain Games</c:v>
                      </c:pt>
                      <c:pt idx="8">
                        <c:v>Education;Education</c:v>
                      </c:pt>
                      <c:pt idx="9">
                        <c:v>Art &amp; Design</c:v>
                      </c:pt>
                      <c:pt idx="10">
                        <c:v>Arcade;Action &amp; Adventure</c:v>
                      </c:pt>
                      <c:pt idx="11">
                        <c:v>Books &amp; Reference</c:v>
                      </c:pt>
                      <c:pt idx="12">
                        <c:v>Parenting</c:v>
                      </c:pt>
                      <c:pt idx="13">
                        <c:v>Board;Brain Games</c:v>
                      </c:pt>
                      <c:pt idx="14">
                        <c:v>Personalization</c:v>
                      </c:pt>
                      <c:pt idx="15">
                        <c:v>Action;Action &amp; Adventure</c:v>
                      </c:pt>
                      <c:pt idx="16">
                        <c:v>Arcade</c:v>
                      </c:pt>
                      <c:pt idx="17">
                        <c:v>Education</c:v>
                      </c:pt>
                      <c:pt idx="18">
                        <c:v>Racing;Action &amp; Adventure</c:v>
                      </c:pt>
                      <c:pt idx="19">
                        <c:v>Board</c:v>
                      </c:pt>
                      <c:pt idx="20">
                        <c:v>Casino</c:v>
                      </c:pt>
                      <c:pt idx="21">
                        <c:v>Action</c:v>
                      </c:pt>
                      <c:pt idx="22">
                        <c:v>Health &amp; Fitness</c:v>
                      </c:pt>
                      <c:pt idx="23">
                        <c:v>Role Playing</c:v>
                      </c:pt>
                      <c:pt idx="24">
                        <c:v>Beauty</c:v>
                      </c:pt>
                      <c:pt idx="25">
                        <c:v>Casual;Action &amp; Adventure</c:v>
                      </c:pt>
                      <c:pt idx="26">
                        <c:v>Social</c:v>
                      </c:pt>
                      <c:pt idx="27">
                        <c:v>Shopping</c:v>
                      </c:pt>
                      <c:pt idx="28">
                        <c:v>Strategy</c:v>
                      </c:pt>
                      <c:pt idx="29">
                        <c:v>Weather</c:v>
                      </c:pt>
                      <c:pt idx="30">
                        <c:v>Sports</c:v>
                      </c:pt>
                      <c:pt idx="31">
                        <c:v>Educational;Pretend Play</c:v>
                      </c:pt>
                      <c:pt idx="32">
                        <c:v>Educational;Education</c:v>
                      </c:pt>
                      <c:pt idx="33">
                        <c:v>Productivity</c:v>
                      </c:pt>
                      <c:pt idx="34">
                        <c:v>Entertainment;Music &amp; Video</c:v>
                      </c:pt>
                      <c:pt idx="35">
                        <c:v>Music</c:v>
                      </c:pt>
                      <c:pt idx="36">
                        <c:v>House &amp; Home</c:v>
                      </c:pt>
                      <c:pt idx="37">
                        <c:v>Photography</c:v>
                      </c:pt>
                      <c:pt idx="38">
                        <c:v>Auto &amp; Vehicles</c:v>
                      </c:pt>
                      <c:pt idx="39">
                        <c:v>Medical</c:v>
                      </c:pt>
                      <c:pt idx="40">
                        <c:v>Adventure</c:v>
                      </c:pt>
                      <c:pt idx="41">
                        <c:v>Libraries &amp; Demo</c:v>
                      </c:pt>
                      <c:pt idx="42">
                        <c:v>Casual;Pretend Play</c:v>
                      </c:pt>
                      <c:pt idx="43">
                        <c:v>Food &amp; Drink</c:v>
                      </c:pt>
                      <c:pt idx="44">
                        <c:v>Racing</c:v>
                      </c:pt>
                      <c:pt idx="45">
                        <c:v>Communication</c:v>
                      </c:pt>
                      <c:pt idx="46">
                        <c:v>Simulation</c:v>
                      </c:pt>
                      <c:pt idx="47">
                        <c:v>Casual</c:v>
                      </c:pt>
                      <c:pt idx="48">
                        <c:v>Comics</c:v>
                      </c:pt>
                      <c:pt idx="49">
                        <c:v>News &amp; Magazines</c:v>
                      </c:pt>
                      <c:pt idx="50">
                        <c:v>Finance</c:v>
                      </c:pt>
                      <c:pt idx="51">
                        <c:v>Business</c:v>
                      </c:pt>
                      <c:pt idx="52">
                        <c:v>Travel &amp; Local</c:v>
                      </c:pt>
                      <c:pt idx="53">
                        <c:v>Lifestyle</c:v>
                      </c:pt>
                      <c:pt idx="54">
                        <c:v>Card</c:v>
                      </c:pt>
                      <c:pt idx="55">
                        <c:v>Entertainment</c:v>
                      </c:pt>
                      <c:pt idx="56">
                        <c:v>Video Players &amp; Editors</c:v>
                      </c:pt>
                      <c:pt idx="57">
                        <c:v>Maps &amp; Navigation</c:v>
                      </c:pt>
                      <c:pt idx="58">
                        <c:v>Tools</c:v>
                      </c:pt>
                      <c:pt idx="59">
                        <c:v>Trivia</c:v>
                      </c:pt>
                      <c:pt idx="60">
                        <c:v>Dating</c:v>
                      </c:pt>
                      <c:pt idx="61">
                        <c:v>Educational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psa_genres_table!$L$5:$L$66</c15:sqref>
                        </c15:formulaRef>
                      </c:ext>
                    </c:extLst>
                    <c:numCache>
                      <c:formatCode>General</c:formatCode>
                      <c:ptCount val="62"/>
                      <c:pt idx="0">
                        <c:v>13</c:v>
                      </c:pt>
                      <c:pt idx="1">
                        <c:v>64</c:v>
                      </c:pt>
                      <c:pt idx="2">
                        <c:v>13</c:v>
                      </c:pt>
                      <c:pt idx="3">
                        <c:v>11</c:v>
                      </c:pt>
                      <c:pt idx="4">
                        <c:v>29</c:v>
                      </c:pt>
                      <c:pt idx="5">
                        <c:v>140</c:v>
                      </c:pt>
                      <c:pt idx="6">
                        <c:v>23</c:v>
                      </c:pt>
                      <c:pt idx="7">
                        <c:v>19</c:v>
                      </c:pt>
                      <c:pt idx="8">
                        <c:v>50</c:v>
                      </c:pt>
                      <c:pt idx="9">
                        <c:v>58</c:v>
                      </c:pt>
                      <c:pt idx="10">
                        <c:v>16</c:v>
                      </c:pt>
                      <c:pt idx="11">
                        <c:v>231</c:v>
                      </c:pt>
                      <c:pt idx="12">
                        <c:v>46</c:v>
                      </c:pt>
                      <c:pt idx="13">
                        <c:v>15</c:v>
                      </c:pt>
                      <c:pt idx="14">
                        <c:v>392</c:v>
                      </c:pt>
                      <c:pt idx="15">
                        <c:v>17</c:v>
                      </c:pt>
                      <c:pt idx="16">
                        <c:v>220</c:v>
                      </c:pt>
                      <c:pt idx="17">
                        <c:v>549</c:v>
                      </c:pt>
                      <c:pt idx="18">
                        <c:v>20</c:v>
                      </c:pt>
                      <c:pt idx="19">
                        <c:v>44</c:v>
                      </c:pt>
                      <c:pt idx="20">
                        <c:v>39</c:v>
                      </c:pt>
                      <c:pt idx="21">
                        <c:v>365</c:v>
                      </c:pt>
                      <c:pt idx="22">
                        <c:v>341</c:v>
                      </c:pt>
                      <c:pt idx="23">
                        <c:v>109</c:v>
                      </c:pt>
                      <c:pt idx="24">
                        <c:v>53</c:v>
                      </c:pt>
                      <c:pt idx="25">
                        <c:v>21</c:v>
                      </c:pt>
                      <c:pt idx="26">
                        <c:v>295</c:v>
                      </c:pt>
                      <c:pt idx="27">
                        <c:v>260</c:v>
                      </c:pt>
                      <c:pt idx="28">
                        <c:v>107</c:v>
                      </c:pt>
                      <c:pt idx="29">
                        <c:v>82</c:v>
                      </c:pt>
                      <c:pt idx="30">
                        <c:v>398</c:v>
                      </c:pt>
                      <c:pt idx="31">
                        <c:v>19</c:v>
                      </c:pt>
                      <c:pt idx="32">
                        <c:v>41</c:v>
                      </c:pt>
                      <c:pt idx="33">
                        <c:v>424</c:v>
                      </c:pt>
                      <c:pt idx="34">
                        <c:v>27</c:v>
                      </c:pt>
                      <c:pt idx="35">
                        <c:v>22</c:v>
                      </c:pt>
                      <c:pt idx="36">
                        <c:v>88</c:v>
                      </c:pt>
                      <c:pt idx="37">
                        <c:v>335</c:v>
                      </c:pt>
                      <c:pt idx="38">
                        <c:v>85</c:v>
                      </c:pt>
                      <c:pt idx="39">
                        <c:v>463</c:v>
                      </c:pt>
                      <c:pt idx="40">
                        <c:v>75</c:v>
                      </c:pt>
                      <c:pt idx="41">
                        <c:v>85</c:v>
                      </c:pt>
                      <c:pt idx="42">
                        <c:v>31</c:v>
                      </c:pt>
                      <c:pt idx="43">
                        <c:v>127</c:v>
                      </c:pt>
                      <c:pt idx="44">
                        <c:v>98</c:v>
                      </c:pt>
                      <c:pt idx="45">
                        <c:v>387</c:v>
                      </c:pt>
                      <c:pt idx="46">
                        <c:v>200</c:v>
                      </c:pt>
                      <c:pt idx="47">
                        <c:v>193</c:v>
                      </c:pt>
                      <c:pt idx="48">
                        <c:v>59</c:v>
                      </c:pt>
                      <c:pt idx="49">
                        <c:v>283</c:v>
                      </c:pt>
                      <c:pt idx="50">
                        <c:v>366</c:v>
                      </c:pt>
                      <c:pt idx="51">
                        <c:v>460</c:v>
                      </c:pt>
                      <c:pt idx="52">
                        <c:v>257</c:v>
                      </c:pt>
                      <c:pt idx="53">
                        <c:v>381</c:v>
                      </c:pt>
                      <c:pt idx="54">
                        <c:v>48</c:v>
                      </c:pt>
                      <c:pt idx="55">
                        <c:v>623</c:v>
                      </c:pt>
                      <c:pt idx="56">
                        <c:v>173</c:v>
                      </c:pt>
                      <c:pt idx="57">
                        <c:v>137</c:v>
                      </c:pt>
                      <c:pt idx="58">
                        <c:v>842</c:v>
                      </c:pt>
                      <c:pt idx="59">
                        <c:v>38</c:v>
                      </c:pt>
                      <c:pt idx="60">
                        <c:v>234</c:v>
                      </c:pt>
                      <c:pt idx="61">
                        <c:v>37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F2EF-4770-8850-477A8E3AD17A}"/>
                  </c:ext>
                </c:extLst>
              </c15:ser>
            </c15:filteredScatterSeries>
          </c:ext>
        </c:extLst>
      </c:scatterChart>
      <c:valAx>
        <c:axId val="99924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60831"/>
        <c:crosses val="autoZero"/>
        <c:crossBetween val="midCat"/>
      </c:valAx>
      <c:valAx>
        <c:axId val="99926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Apps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4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psa_category!$B$1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psa_category!$A$2:$A$36</c:f>
              <c:strCache>
                <c:ptCount val="35"/>
                <c:pt idx="0">
                  <c:v>EVENTS</c:v>
                </c:pt>
                <c:pt idx="1">
                  <c:v>EDUCATION</c:v>
                </c:pt>
                <c:pt idx="2">
                  <c:v>ART_AND_DESIGN</c:v>
                </c:pt>
                <c:pt idx="3">
                  <c:v>BOOKS_AND_REFERENCE</c:v>
                </c:pt>
                <c:pt idx="4">
                  <c:v>PERSONALIZATION</c:v>
                </c:pt>
                <c:pt idx="5">
                  <c:v>PARENTING</c:v>
                </c:pt>
                <c:pt idx="6">
                  <c:v>GAME</c:v>
                </c:pt>
                <c:pt idx="7">
                  <c:v>BEAUTY</c:v>
                </c:pt>
                <c:pt idx="8">
                  <c:v>HEALTH_AND_FITNESS</c:v>
                </c:pt>
                <c:pt idx="9">
                  <c:v>SHOPPING</c:v>
                </c:pt>
                <c:pt idx="10">
                  <c:v>SOCIAL</c:v>
                </c:pt>
                <c:pt idx="11">
                  <c:v>WEATHER</c:v>
                </c:pt>
                <c:pt idx="12">
                  <c:v>SPORTS</c:v>
                </c:pt>
                <c:pt idx="13">
                  <c:v>PRODUCTIVITY</c:v>
                </c:pt>
                <c:pt idx="14">
                  <c:v>HOUSE_AND_HOME</c:v>
                </c:pt>
                <c:pt idx="15">
                  <c:v>FAMILY</c:v>
                </c:pt>
                <c:pt idx="16">
                  <c:v>PHOTOGRAPHY</c:v>
                </c:pt>
                <c:pt idx="17">
                  <c:v>AUTO_AND_VEHICLES</c:v>
                </c:pt>
                <c:pt idx="18">
                  <c:v>MEDICAL</c:v>
                </c:pt>
                <c:pt idx="19">
                  <c:v>LIBRARIES_AND_DEMO</c:v>
                </c:pt>
                <c:pt idx="20">
                  <c:v>FOOD_AND_DRINK</c:v>
                </c:pt>
                <c:pt idx="21">
                  <c:v>COMMUNICATION</c:v>
                </c:pt>
                <c:pt idx="22">
                  <c:v>COMICS</c:v>
                </c:pt>
                <c:pt idx="23">
                  <c:v>NEWS_AND_MAGAZINES</c:v>
                </c:pt>
                <c:pt idx="24">
                  <c:v>FINANCE</c:v>
                </c:pt>
                <c:pt idx="25">
                  <c:v>ENTERTAINMENT</c:v>
                </c:pt>
                <c:pt idx="26">
                  <c:v>BUSINESS</c:v>
                </c:pt>
                <c:pt idx="27">
                  <c:v>TRAVEL_AND_LOCAL</c:v>
                </c:pt>
                <c:pt idx="28">
                  <c:v>LIFESTYLE</c:v>
                </c:pt>
                <c:pt idx="29">
                  <c:v>VIDEO_PLAYERS</c:v>
                </c:pt>
                <c:pt idx="30">
                  <c:v>MAPS_AND_NAVIGATION</c:v>
                </c:pt>
                <c:pt idx="31">
                  <c:v>TOOLS</c:v>
                </c:pt>
                <c:pt idx="32">
                  <c:v>Productivity</c:v>
                </c:pt>
                <c:pt idx="33">
                  <c:v>Music</c:v>
                </c:pt>
                <c:pt idx="34">
                  <c:v>DATING</c:v>
                </c:pt>
              </c:strCache>
            </c:strRef>
          </c:cat>
          <c:val>
            <c:numRef>
              <c:f>psa_category!$B$2:$B$36</c:f>
              <c:numCache>
                <c:formatCode>General</c:formatCode>
                <c:ptCount val="35"/>
                <c:pt idx="0">
                  <c:v>4.4355555555555499</c:v>
                </c:pt>
                <c:pt idx="1">
                  <c:v>4.3890322580645096</c:v>
                </c:pt>
                <c:pt idx="2">
                  <c:v>4.3580645161290299</c:v>
                </c:pt>
                <c:pt idx="3">
                  <c:v>4.3460674157303298</c:v>
                </c:pt>
                <c:pt idx="4">
                  <c:v>4.3359872611464896</c:v>
                </c:pt>
                <c:pt idx="5">
                  <c:v>4.3</c:v>
                </c:pt>
                <c:pt idx="6">
                  <c:v>4.2863263445761097</c:v>
                </c:pt>
                <c:pt idx="7">
                  <c:v>4.2785714285714196</c:v>
                </c:pt>
                <c:pt idx="8">
                  <c:v>4.2771043771043704</c:v>
                </c:pt>
                <c:pt idx="9">
                  <c:v>4.2596638655462096</c:v>
                </c:pt>
                <c:pt idx="10">
                  <c:v>4.2555984555984496</c:v>
                </c:pt>
                <c:pt idx="11">
                  <c:v>4.2439999999999998</c:v>
                </c:pt>
                <c:pt idx="12">
                  <c:v>4.2235109717868298</c:v>
                </c:pt>
                <c:pt idx="13">
                  <c:v>4.2113960113960101</c:v>
                </c:pt>
                <c:pt idx="14">
                  <c:v>4.1973684210526301</c:v>
                </c:pt>
                <c:pt idx="15">
                  <c:v>4.19227246708643</c:v>
                </c:pt>
                <c:pt idx="16">
                  <c:v>4.1921135646687597</c:v>
                </c:pt>
                <c:pt idx="17">
                  <c:v>4.1904109589041001</c:v>
                </c:pt>
                <c:pt idx="18">
                  <c:v>4.1891428571428504</c:v>
                </c:pt>
                <c:pt idx="19">
                  <c:v>4.17846153846153</c:v>
                </c:pt>
                <c:pt idx="20">
                  <c:v>4.1669724770642196</c:v>
                </c:pt>
                <c:pt idx="21">
                  <c:v>4.1585365853658498</c:v>
                </c:pt>
                <c:pt idx="22">
                  <c:v>4.1551724137930997</c:v>
                </c:pt>
                <c:pt idx="23">
                  <c:v>4.1321888412017103</c:v>
                </c:pt>
                <c:pt idx="24">
                  <c:v>4.1318885448916403</c:v>
                </c:pt>
                <c:pt idx="25">
                  <c:v>4.1261744966442899</c:v>
                </c:pt>
                <c:pt idx="26">
                  <c:v>4.1214521452145201</c:v>
                </c:pt>
                <c:pt idx="27">
                  <c:v>4.1092920353982301</c:v>
                </c:pt>
                <c:pt idx="28">
                  <c:v>4.0949044585987204</c:v>
                </c:pt>
                <c:pt idx="29">
                  <c:v>4.0637499999999998</c:v>
                </c:pt>
                <c:pt idx="30">
                  <c:v>4.0516129032258004</c:v>
                </c:pt>
                <c:pt idx="31">
                  <c:v>4.0474114441416802</c:v>
                </c:pt>
                <c:pt idx="32">
                  <c:v>4.0056179775280798</c:v>
                </c:pt>
                <c:pt idx="33">
                  <c:v>3.9782608695652102</c:v>
                </c:pt>
                <c:pt idx="34">
                  <c:v>3.9707692307692302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8-4498-BF6A-4ECE01866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4924591"/>
        <c:axId val="1074924175"/>
      </c:barChart>
      <c:catAx>
        <c:axId val="107492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175"/>
        <c:crosses val="autoZero"/>
        <c:auto val="1"/>
        <c:lblAlgn val="ctr"/>
        <c:lblOffset val="100"/>
        <c:noMultiLvlLbl val="0"/>
      </c:catAx>
      <c:valAx>
        <c:axId val="1074924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 by Content Rating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content_rating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0A689D2-123B-4B99-9C34-0677F218DD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55B-4ED9-9F6C-D86B1DBB5A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5FAB87D-9C94-423B-B666-1C1CF3280C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55B-4ED9-9F6C-D86B1DBB5A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D46D650-51C3-4E1E-AAF1-37FD1906EE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55B-4ED9-9F6C-D86B1DBB5A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FED4B66-8F08-4623-B94A-08776E944E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55B-4ED9-9F6C-D86B1DBB5A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4CC69F1-3B34-4637-9808-7F029F3272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55B-4ED9-9F6C-D86B1DBB5A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FC47C7-B88D-4D7A-A172-350CC04AB6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55B-4ED9-9F6C-D86B1DBB5A0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71AABF5-CB2E-4860-808D-C53E0ADBED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55B-4ED9-9F6C-D86B1DBB5A0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80A0D30-10E1-4CA4-85AB-504E9DFDA5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55B-4ED9-9F6C-D86B1DBB5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Sheet2!$I$5:$I$12</c:f>
              <c:numCache>
                <c:formatCode>General</c:formatCode>
                <c:ptCount val="8"/>
                <c:pt idx="0">
                  <c:v>3.57</c:v>
                </c:pt>
                <c:pt idx="1">
                  <c:v>2.76</c:v>
                </c:pt>
                <c:pt idx="2">
                  <c:v>3.57</c:v>
                </c:pt>
                <c:pt idx="3">
                  <c:v>3.77</c:v>
                </c:pt>
                <c:pt idx="4">
                  <c:v>4.1900000000000004</c:v>
                </c:pt>
                <c:pt idx="5">
                  <c:v>4.26</c:v>
                </c:pt>
                <c:pt idx="6">
                  <c:v>4.12</c:v>
                </c:pt>
                <c:pt idx="7">
                  <c:v>4.2300000000000004</c:v>
                </c:pt>
              </c:numCache>
            </c:numRef>
          </c:xVal>
          <c:yVal>
            <c:numRef>
              <c:f>Sheet2!$H$5:$H$12</c:f>
              <c:numCache>
                <c:formatCode>General</c:formatCode>
                <c:ptCount val="8"/>
                <c:pt idx="0">
                  <c:v>1155</c:v>
                </c:pt>
                <c:pt idx="1">
                  <c:v>622</c:v>
                </c:pt>
                <c:pt idx="2">
                  <c:v>4433</c:v>
                </c:pt>
                <c:pt idx="3">
                  <c:v>987</c:v>
                </c:pt>
                <c:pt idx="4">
                  <c:v>8714</c:v>
                </c:pt>
                <c:pt idx="5">
                  <c:v>414</c:v>
                </c:pt>
                <c:pt idx="6">
                  <c:v>499</c:v>
                </c:pt>
                <c:pt idx="7">
                  <c:v>1208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Sheet2!$G$5:$G$12</c15:f>
                <c15:dlblRangeCache>
                  <c:ptCount val="8"/>
                  <c:pt idx="0">
                    <c:v>12+</c:v>
                  </c:pt>
                  <c:pt idx="1">
                    <c:v>17+</c:v>
                  </c:pt>
                  <c:pt idx="2">
                    <c:v>4+</c:v>
                  </c:pt>
                  <c:pt idx="3">
                    <c:v>9+</c:v>
                  </c:pt>
                  <c:pt idx="4">
                    <c:v>Everyone</c:v>
                  </c:pt>
                  <c:pt idx="5">
                    <c:v>E 10+</c:v>
                  </c:pt>
                  <c:pt idx="6">
                    <c:v>Mature 17+</c:v>
                  </c:pt>
                  <c:pt idx="7">
                    <c:v>Teen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55B-4ED9-9F6C-D86B1DBB5A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1465263"/>
        <c:axId val="10146567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Sheet2!$I$4</c15:sqref>
                        </c15:formulaRef>
                      </c:ext>
                    </c:extLst>
                    <c:strCache>
                      <c:ptCount val="1"/>
                      <c:pt idx="0">
                        <c:v>primary genre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strRef>
                    <c:extLst>
                      <c:ext uri="{02D57815-91ED-43cb-92C2-25804820EDAC}">
                        <c15:formulaRef>
                          <c15:sqref>Sheet2!$G$5:$G$12</c15:sqref>
                        </c15:formulaRef>
                      </c:ext>
                    </c:extLst>
                    <c:strCache>
                      <c:ptCount val="8"/>
                      <c:pt idx="0">
                        <c:v>12+</c:v>
                      </c:pt>
                      <c:pt idx="1">
                        <c:v>17+</c:v>
                      </c:pt>
                      <c:pt idx="2">
                        <c:v>4+</c:v>
                      </c:pt>
                      <c:pt idx="3">
                        <c:v>9+</c:v>
                      </c:pt>
                      <c:pt idx="4">
                        <c:v>Everyone</c:v>
                      </c:pt>
                      <c:pt idx="5">
                        <c:v>E 10+</c:v>
                      </c:pt>
                      <c:pt idx="6">
                        <c:v>Mature 17+</c:v>
                      </c:pt>
                      <c:pt idx="7">
                        <c:v>Teen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Sheet2!$I$5:$I$12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3.57</c:v>
                      </c:pt>
                      <c:pt idx="1">
                        <c:v>2.76</c:v>
                      </c:pt>
                      <c:pt idx="2">
                        <c:v>3.57</c:v>
                      </c:pt>
                      <c:pt idx="3">
                        <c:v>3.77</c:v>
                      </c:pt>
                      <c:pt idx="4">
                        <c:v>4.1900000000000004</c:v>
                      </c:pt>
                      <c:pt idx="5">
                        <c:v>4.26</c:v>
                      </c:pt>
                      <c:pt idx="6">
                        <c:v>4.12</c:v>
                      </c:pt>
                      <c:pt idx="7">
                        <c:v>4.2300000000000004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855B-4ED9-9F6C-D86B1DBB5A05}"/>
                  </c:ext>
                </c:extLst>
              </c15:ser>
            </c15:filteredScatterSeries>
          </c:ext>
        </c:extLst>
      </c:scatterChart>
      <c:valAx>
        <c:axId val="101465263"/>
        <c:scaling>
          <c:orientation val="minMax"/>
          <c:max val="5"/>
          <c:min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679"/>
        <c:crosses val="autoZero"/>
        <c:crossBetween val="midCat"/>
        <c:majorUnit val="0.25"/>
      </c:valAx>
      <c:valAx>
        <c:axId val="101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by App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psa_app_price_type!$A$2:$A$7</c:f>
              <c:strCache>
                <c:ptCount val="6"/>
                <c:pt idx="0">
                  <c:v>ps-Free</c:v>
                </c:pt>
                <c:pt idx="1">
                  <c:v>ps-Paid</c:v>
                </c:pt>
                <c:pt idx="2">
                  <c:v>as-high-cost</c:v>
                </c:pt>
                <c:pt idx="3">
                  <c:v>as-medium-cost</c:v>
                </c:pt>
                <c:pt idx="4">
                  <c:v>as-low-cost</c:v>
                </c:pt>
                <c:pt idx="5">
                  <c:v>as-free</c:v>
                </c:pt>
              </c:strCache>
            </c:strRef>
          </c:cat>
          <c:val>
            <c:numRef>
              <c:f>psa_app_price_type!$B$2:$B$7</c:f>
              <c:numCache>
                <c:formatCode>General</c:formatCode>
                <c:ptCount val="6"/>
                <c:pt idx="0">
                  <c:v>4.1862025461635497</c:v>
                </c:pt>
                <c:pt idx="1">
                  <c:v>4.2666151468315299</c:v>
                </c:pt>
                <c:pt idx="2">
                  <c:v>3.8747684470000001</c:v>
                </c:pt>
                <c:pt idx="3">
                  <c:v>3.8688453360000001</c:v>
                </c:pt>
                <c:pt idx="4">
                  <c:v>3.579366007</c:v>
                </c:pt>
                <c:pt idx="5">
                  <c:v>3.376725838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4-4C68-A2B0-70F1A72C3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228959"/>
        <c:axId val="1111228543"/>
      </c:barChart>
      <c:catAx>
        <c:axId val="111122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543"/>
        <c:crosses val="autoZero"/>
        <c:auto val="1"/>
        <c:lblAlgn val="ctr"/>
        <c:lblOffset val="100"/>
        <c:noMultiLvlLbl val="0"/>
      </c:catAx>
      <c:valAx>
        <c:axId val="111122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3C3A-AEDA-7C1F-0715-FA536B4D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5531-03E6-847E-A511-60F3FE9F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04F4-77BA-6E96-3A58-AD6F8D8A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D623-75B7-8A6F-D5C8-ABD7DCB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D974-6153-F022-6BCF-03A807AE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850-0EAC-2E2A-091E-3FCEFB9C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B6E66-E697-EFCF-8C01-FFBFCD6C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F2C4-04E9-12F6-DF57-2A20F9F2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7D39-8861-DE5E-40BC-8499E18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274E-2075-9CFD-A35E-F1438ECD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B8514-1363-465E-E30B-32D75FF05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253A5-4060-2A4F-C23F-0F098838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CD15-07BF-9BFC-4D1B-F5700811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6EDF-9F3D-6EB4-797D-CE38FCC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1BDB-C31F-4A33-A606-9B4B5171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A638-F5F3-E1F3-B747-2A908D0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FB54-85E9-30D0-9895-EA837A19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F47D-D41D-5621-F343-2CCF1908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1897-896F-22C6-4739-ED2030F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2EC3-33FF-C12B-02DE-04AA79E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AC8-B37C-6A5F-F218-538775DD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EEFB-0F57-0566-0C50-48470063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E9A5-9C7B-7CA3-4069-A185F172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C359-6486-FBE4-9667-73D06690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7BA3-4B22-0E90-FF2D-243EECB4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0404-7817-4652-8C48-F047C2EA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B8FE-CED1-0123-B8F9-49F58775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C7A8-76CA-DD90-CE64-48992E9F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6C08-08C2-4FC4-13B6-928A550E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BFE5-73DD-79D7-6F2D-19F1FC9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B16C-8143-A8DD-A042-99CBCD6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892D-692A-1B90-D183-955455F2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C2CF-21B6-2EF9-1FC9-C043D5CB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680A-5F2E-B8DC-242E-3333251F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910DE-38E6-DB59-1A83-0163F0CC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D267A-E996-0C65-4E4D-3674E9DE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573F7-0E94-9BBC-FB80-AB49A3DC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E9DE3-1FD5-1E61-1228-7AF9CAA2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42097-D4B1-9A98-0DAE-92BE27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58F-ECA9-606E-DB3D-FC9EF366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64367-CDCB-0B6E-B754-44F7836A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705C9-458A-02C7-201A-533E1B0B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82185-4371-22D2-D574-FF0A215F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9D948-84F4-8180-A762-145B004F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BF0EB-CFE8-663F-4675-1B0115BA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D2E9F-9FED-E5B2-3DDA-D30EF956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BA27-BB81-AB81-DFC7-3CF89BA1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A56B-79CF-045B-5513-87D57F8E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1C34-8894-2512-B382-AAA8A59C2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A8BF-B203-6437-B4F7-F0F25F91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5A43B-349E-14A4-134B-1902877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DFFB3-2CF8-0C7B-BB8A-59CA4E9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144-477A-FBE9-3B75-13E88A7B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2E085-B05D-FEE5-D2B6-6E9FDEB37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FBFA-DD7A-3D08-57EE-BE562150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3867D-2877-6176-1A11-BB954860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64A2-6908-54FE-B002-99CE08D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8337-3DB1-503C-323A-17478AB4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E8B8B-48EF-48F1-E43B-5BE6112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D8E4-C2DD-B6F8-3F7D-C8A7914F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F422-10D2-8F73-F9C4-3E4F77A1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55F6-0D39-3C92-6730-AF0756BB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B2C6-820A-FB19-D2A0-B59803D18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Play Store – Primary Genre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store also has a </a:t>
            </a:r>
            <a:r>
              <a:rPr lang="en-US" sz="2400" dirty="0" err="1"/>
              <a:t>primary_genre</a:t>
            </a:r>
            <a:r>
              <a:rPr lang="en-US" sz="2400" dirty="0"/>
              <a:t> category in addition to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</a:t>
            </a:r>
            <a:r>
              <a:rPr lang="en-US" sz="2400" dirty="0" err="1"/>
              <a:t>primary_genre</a:t>
            </a:r>
            <a:r>
              <a:rPr lang="en-US" sz="2400" dirty="0"/>
              <a:t> rating is 4.23.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Shown here is both average rating and the number of apps. Genres with less than 10 apps were removed for sample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so, the outliers on average rating usually come from genres with few apps.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D260E84E-3AA5-3163-ED57-9C63281C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52264"/>
              </p:ext>
            </p:extLst>
          </p:nvPr>
        </p:nvGraphicFramePr>
        <p:xfrm>
          <a:off x="6288832" y="232611"/>
          <a:ext cx="5798894" cy="594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0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Category / Genre (Both App and Play Store)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2C1388-C237-ECCA-65AB-30592405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47820"/>
              </p:ext>
            </p:extLst>
          </p:nvPr>
        </p:nvGraphicFramePr>
        <p:xfrm>
          <a:off x="6464968" y="365125"/>
          <a:ext cx="5561932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shown have above-average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category/genre rating is 3.81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with other genres, there’s not a significant difference between genres. Individual app rating matters more than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26630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Content Rating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content ratings (Adults Only and Unrated) were removed due to having &lt;5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supports 17+ ratings as being more harshly criticized, and due to reaching a smaller audience aren’t recommended investments.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F1F7FC-CADC-4928-2283-1E208CAA8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09375"/>
              </p:ext>
            </p:extLst>
          </p:nvPr>
        </p:nvGraphicFramePr>
        <p:xfrm>
          <a:off x="6288833" y="1287546"/>
          <a:ext cx="4572000" cy="446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5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App Price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Store apps are divided into paid/free.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 Store apps are sorted into free, low-cost (&lt;$2), medium cost ($2-$5), and high cost (&gt;$5).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 and low-cost apps are rated slightly lowered but not a significant amount.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89EC79-4230-C92E-531D-E233D0410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1371"/>
              </p:ext>
            </p:extLst>
          </p:nvPr>
        </p:nvGraphicFramePr>
        <p:xfrm>
          <a:off x="6481010" y="1546686"/>
          <a:ext cx="4572000" cy="354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2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Play Store – Primary Genre    </vt:lpstr>
      <vt:lpstr>Rating By Category / Genre (Both App and Play Store)    </vt:lpstr>
      <vt:lpstr>Rating By Content Rating    </vt:lpstr>
      <vt:lpstr>Rating By App Price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Store – Primary Genre    </dc:title>
  <dc:creator>Markus Matheny</dc:creator>
  <cp:lastModifiedBy>Markus Matheny</cp:lastModifiedBy>
  <cp:revision>1</cp:revision>
  <dcterms:created xsi:type="dcterms:W3CDTF">2023-02-13T15:31:30Z</dcterms:created>
  <dcterms:modified xsi:type="dcterms:W3CDTF">2023-02-13T16:16:34Z</dcterms:modified>
</cp:coreProperties>
</file>