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9"/>
  </p:notesMasterIdLst>
  <p:sldIdLst>
    <p:sldId id="263" r:id="rId2"/>
    <p:sldId id="265" r:id="rId3"/>
    <p:sldId id="264" r:id="rId4"/>
    <p:sldId id="258" r:id="rId5"/>
    <p:sldId id="256" r:id="rId6"/>
    <p:sldId id="260"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05" autoAdjust="0"/>
  </p:normalViewPr>
  <p:slideViewPr>
    <p:cSldViewPr snapToGrid="0">
      <p:cViewPr>
        <p:scale>
          <a:sx n="52" d="100"/>
          <a:sy n="52" d="100"/>
        </p:scale>
        <p:origin x="47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740FC-47ED-4FCA-BF61-967DB90CCDEF}"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33B6C-BE5C-44B8-AD0F-B36E0A43E1D2}" type="slidenum">
              <a:rPr lang="en-US" smtClean="0"/>
              <a:t>‹#›</a:t>
            </a:fld>
            <a:endParaRPr lang="en-US"/>
          </a:p>
        </p:txBody>
      </p:sp>
    </p:spTree>
    <p:extLst>
      <p:ext uri="{BB962C8B-B14F-4D97-AF65-F5344CB8AC3E}">
        <p14:creationId xmlns:p14="http://schemas.microsoft.com/office/powerpoint/2010/main" val="615393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Guidelines.</a:t>
            </a:r>
          </a:p>
        </p:txBody>
      </p:sp>
      <p:sp>
        <p:nvSpPr>
          <p:cNvPr id="4" name="Slide Number Placeholder 3"/>
          <p:cNvSpPr>
            <a:spLocks noGrp="1"/>
          </p:cNvSpPr>
          <p:nvPr>
            <p:ph type="sldNum" sz="quarter" idx="5"/>
          </p:nvPr>
        </p:nvSpPr>
        <p:spPr/>
        <p:txBody>
          <a:bodyPr/>
          <a:lstStyle/>
          <a:p>
            <a:fld id="{69E33B6C-BE5C-44B8-AD0F-B36E0A43E1D2}" type="slidenum">
              <a:rPr lang="en-US" smtClean="0"/>
              <a:t>1</a:t>
            </a:fld>
            <a:endParaRPr lang="en-US"/>
          </a:p>
        </p:txBody>
      </p:sp>
    </p:spTree>
    <p:extLst>
      <p:ext uri="{BB962C8B-B14F-4D97-AF65-F5344CB8AC3E}">
        <p14:creationId xmlns:p14="http://schemas.microsoft.com/office/powerpoint/2010/main" val="292671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average rating for a given application was obtained by combining the ratings from each store and dividing by two. There are some instances where the ratings vary greatly between the given stores, but they fail to be considered for our selection due to other criteria. </a:t>
            </a:r>
          </a:p>
        </p:txBody>
      </p:sp>
      <p:sp>
        <p:nvSpPr>
          <p:cNvPr id="4" name="Slide Number Placeholder 3"/>
          <p:cNvSpPr>
            <a:spLocks noGrp="1"/>
          </p:cNvSpPr>
          <p:nvPr>
            <p:ph type="sldNum" sz="quarter" idx="5"/>
          </p:nvPr>
        </p:nvSpPr>
        <p:spPr/>
        <p:txBody>
          <a:bodyPr/>
          <a:lstStyle/>
          <a:p>
            <a:fld id="{69E33B6C-BE5C-44B8-AD0F-B36E0A43E1D2}" type="slidenum">
              <a:rPr lang="en-US" smtClean="0"/>
              <a:t>2</a:t>
            </a:fld>
            <a:endParaRPr lang="en-US"/>
          </a:p>
        </p:txBody>
      </p:sp>
    </p:spTree>
    <p:extLst>
      <p:ext uri="{BB962C8B-B14F-4D97-AF65-F5344CB8AC3E}">
        <p14:creationId xmlns:p14="http://schemas.microsoft.com/office/powerpoint/2010/main" val="93798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estimated lifespan for the top 10 applications. </a:t>
            </a:r>
          </a:p>
        </p:txBody>
      </p:sp>
      <p:sp>
        <p:nvSpPr>
          <p:cNvPr id="4" name="Slide Number Placeholder 3"/>
          <p:cNvSpPr>
            <a:spLocks noGrp="1"/>
          </p:cNvSpPr>
          <p:nvPr>
            <p:ph type="sldNum" sz="quarter" idx="5"/>
          </p:nvPr>
        </p:nvSpPr>
        <p:spPr/>
        <p:txBody>
          <a:bodyPr/>
          <a:lstStyle/>
          <a:p>
            <a:fld id="{69E33B6C-BE5C-44B8-AD0F-B36E0A43E1D2}" type="slidenum">
              <a:rPr lang="en-US" smtClean="0"/>
              <a:t>3</a:t>
            </a:fld>
            <a:endParaRPr lang="en-US"/>
          </a:p>
        </p:txBody>
      </p:sp>
    </p:spTree>
    <p:extLst>
      <p:ext uri="{BB962C8B-B14F-4D97-AF65-F5344CB8AC3E}">
        <p14:creationId xmlns:p14="http://schemas.microsoft.com/office/powerpoint/2010/main" val="116892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top 10 applications from both stores by average rating. </a:t>
            </a:r>
          </a:p>
        </p:txBody>
      </p:sp>
      <p:sp>
        <p:nvSpPr>
          <p:cNvPr id="4" name="Slide Number Placeholder 3"/>
          <p:cNvSpPr>
            <a:spLocks noGrp="1"/>
          </p:cNvSpPr>
          <p:nvPr>
            <p:ph type="sldNum" sz="quarter" idx="5"/>
          </p:nvPr>
        </p:nvSpPr>
        <p:spPr/>
        <p:txBody>
          <a:bodyPr/>
          <a:lstStyle/>
          <a:p>
            <a:fld id="{69E33B6C-BE5C-44B8-AD0F-B36E0A43E1D2}" type="slidenum">
              <a:rPr lang="en-US" smtClean="0"/>
              <a:t>4</a:t>
            </a:fld>
            <a:endParaRPr lang="en-US"/>
          </a:p>
        </p:txBody>
      </p:sp>
    </p:spTree>
    <p:extLst>
      <p:ext uri="{BB962C8B-B14F-4D97-AF65-F5344CB8AC3E}">
        <p14:creationId xmlns:p14="http://schemas.microsoft.com/office/powerpoint/2010/main" val="408330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Guidelines for determining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5</a:t>
            </a:fld>
            <a:endParaRPr lang="en-US"/>
          </a:p>
        </p:txBody>
      </p:sp>
    </p:spTree>
    <p:extLst>
      <p:ext uri="{BB962C8B-B14F-4D97-AF65-F5344CB8AC3E}">
        <p14:creationId xmlns:p14="http://schemas.microsoft.com/office/powerpoint/2010/main" val="396449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applications based on estimated gross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6</a:t>
            </a:fld>
            <a:endParaRPr lang="en-US"/>
          </a:p>
        </p:txBody>
      </p:sp>
    </p:spTree>
    <p:extLst>
      <p:ext uri="{BB962C8B-B14F-4D97-AF65-F5344CB8AC3E}">
        <p14:creationId xmlns:p14="http://schemas.microsoft.com/office/powerpoint/2010/main" val="47563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for consideration, ranked by estimated gross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7</a:t>
            </a:fld>
            <a:endParaRPr lang="en-US"/>
          </a:p>
        </p:txBody>
      </p:sp>
    </p:spTree>
    <p:extLst>
      <p:ext uri="{BB962C8B-B14F-4D97-AF65-F5344CB8AC3E}">
        <p14:creationId xmlns:p14="http://schemas.microsoft.com/office/powerpoint/2010/main" val="302310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8715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4384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6991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72849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08338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11999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79067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6638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10593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ECF6DA-8990-4CA1-9D42-2E813B74C9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4509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ECF6DA-8990-4CA1-9D42-2E813B74C90A}"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420683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ECF6DA-8990-4CA1-9D42-2E813B74C90A}"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58746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F6DA-8990-4CA1-9D42-2E813B74C90A}"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0463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ECF6DA-8990-4CA1-9D42-2E813B74C9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303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ECF6DA-8990-4CA1-9D42-2E813B74C9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403996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ECF6DA-8990-4CA1-9D42-2E813B74C90A}" type="datetimeFigureOut">
              <a:rPr lang="en-US" smtClean="0"/>
              <a:t>2/13/2023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90949D6-E4C2-4295-9C7E-300564DFF577}" type="slidenum">
              <a:rPr lang="en-US" smtClean="0"/>
              <a:t>‹#›</a:t>
            </a:fld>
            <a:endParaRPr lang="en-US"/>
          </a:p>
        </p:txBody>
      </p:sp>
    </p:spTree>
    <p:extLst>
      <p:ext uri="{BB962C8B-B14F-4D97-AF65-F5344CB8AC3E}">
        <p14:creationId xmlns:p14="http://schemas.microsoft.com/office/powerpoint/2010/main" val="368590653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53" y="1250891"/>
            <a:ext cx="10162447" cy="4962225"/>
          </a:xfrm>
          <a:prstGeom prst="rect">
            <a:avLst/>
          </a:prstGeom>
        </p:spPr>
      </p:pic>
      <p:pic>
        <p:nvPicPr>
          <p:cNvPr id="6" name="Picture 5">
            <a:extLst>
              <a:ext uri="{FF2B5EF4-FFF2-40B4-BE49-F238E27FC236}">
                <a16:creationId xmlns:a16="http://schemas.microsoft.com/office/drawing/2014/main" id="{1D457726-865C-E5BD-0BF8-661D15493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29259">
            <a:off x="9539411" y="3905406"/>
            <a:ext cx="2861349" cy="2861349"/>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303777"/>
            <a:ext cx="9144000" cy="907773"/>
          </a:xfrm>
        </p:spPr>
        <p:txBody>
          <a:bodyPr>
            <a:normAutofit fontScale="90000"/>
          </a:bodyPr>
          <a:lstStyle/>
          <a:p>
            <a:pPr algn="ctr"/>
            <a:r>
              <a:rPr lang="en-US" b="1" dirty="0">
                <a:solidFill>
                  <a:schemeClr val="tx1"/>
                </a:solidFill>
                <a:latin typeface="Trebuchet MS" panose="020B0603020202020204" pitchFamily="34" charset="0"/>
                <a:ea typeface="Verdana" panose="020B0604030504040204" pitchFamily="34" charset="0"/>
              </a:rPr>
              <a:t>App</a:t>
            </a:r>
            <a:r>
              <a:rPr lang="en-US" b="1" dirty="0">
                <a:solidFill>
                  <a:schemeClr val="tx1"/>
                </a:solidFill>
                <a:latin typeface="Verdana" panose="020B0604030504040204" pitchFamily="34" charset="0"/>
                <a:ea typeface="Verdana" panose="020B0604030504040204" pitchFamily="34" charset="0"/>
              </a:rPr>
              <a:t> </a:t>
            </a:r>
            <a:r>
              <a:rPr lang="en-US" b="1" dirty="0">
                <a:solidFill>
                  <a:schemeClr val="tx1"/>
                </a:solidFill>
                <a:latin typeface="Trebuchet MS" panose="020B0603020202020204" pitchFamily="34" charset="0"/>
                <a:ea typeface="Verdana" panose="020B0604030504040204" pitchFamily="34" charset="0"/>
              </a:rPr>
              <a:t>Selection</a:t>
            </a:r>
          </a:p>
        </p:txBody>
      </p:sp>
      <p:sp>
        <p:nvSpPr>
          <p:cNvPr id="4" name="TextBox 3">
            <a:extLst>
              <a:ext uri="{FF2B5EF4-FFF2-40B4-BE49-F238E27FC236}">
                <a16:creationId xmlns:a16="http://schemas.microsoft.com/office/drawing/2014/main" id="{A5616488-CB69-6189-23CD-EFB562ECCD21}"/>
              </a:ext>
            </a:extLst>
          </p:cNvPr>
          <p:cNvSpPr txBox="1"/>
          <p:nvPr/>
        </p:nvSpPr>
        <p:spPr>
          <a:xfrm>
            <a:off x="2499049" y="1707503"/>
            <a:ext cx="7193902" cy="3970318"/>
          </a:xfrm>
          <a:prstGeom prst="rect">
            <a:avLst/>
          </a:prstGeom>
          <a:noFill/>
        </p:spPr>
        <p:txBody>
          <a:bodyPr wrap="square" rtlCol="0">
            <a:spAutoFit/>
          </a:bodyPr>
          <a:lstStyle/>
          <a:p>
            <a:r>
              <a:rPr lang="en-US" dirty="0">
                <a:latin typeface="Trebuchet MS" panose="020B0603020202020204" pitchFamily="34" charset="0"/>
              </a:rPr>
              <a:t>Goal: To select applications with the highest expected ROI given a set of parameters from prior research.</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Anticipated app cost is $25,000 or 10,000 times the market price of a given app.</a:t>
            </a:r>
          </a:p>
          <a:p>
            <a:pPr marL="285750" indent="-285750">
              <a:buFont typeface="Arial" panose="020B0604020202020204" pitchFamily="34" charset="0"/>
              <a:buChar char="•"/>
            </a:pPr>
            <a:r>
              <a:rPr lang="en-US" dirty="0">
                <a:latin typeface="Trebuchet MS" panose="020B0603020202020204" pitchFamily="34" charset="0"/>
              </a:rPr>
              <a:t>App Trader commits to spending $1000 per month for marketing.</a:t>
            </a:r>
          </a:p>
          <a:p>
            <a:pPr marL="742950" lvl="1" indent="-285750">
              <a:buFont typeface="Arial" panose="020B0604020202020204" pitchFamily="34" charset="0"/>
              <a:buChar char="•"/>
            </a:pPr>
            <a:r>
              <a:rPr lang="en-US" dirty="0">
                <a:latin typeface="Trebuchet MS" panose="020B0603020202020204" pitchFamily="34" charset="0"/>
              </a:rPr>
              <a:t>Marketing budget is combined for both stores, so availability in both stores is </a:t>
            </a:r>
            <a:r>
              <a:rPr lang="en-US" b="1" dirty="0">
                <a:latin typeface="Trebuchet MS" panose="020B0603020202020204" pitchFamily="34" charset="0"/>
              </a:rPr>
              <a:t>preferred</a:t>
            </a:r>
            <a:r>
              <a:rPr lang="en-US" dirty="0">
                <a:latin typeface="Trebuchet MS" panose="020B0603020202020204" pitchFamily="34" charset="0"/>
              </a:rPr>
              <a:t>.</a:t>
            </a:r>
          </a:p>
          <a:p>
            <a:pPr marL="285750" indent="-285750">
              <a:buFont typeface="Arial" panose="020B0604020202020204" pitchFamily="34" charset="0"/>
              <a:buChar char="•"/>
            </a:pPr>
            <a:r>
              <a:rPr lang="en-US" dirty="0">
                <a:latin typeface="Trebuchet MS" panose="020B0603020202020204" pitchFamily="34" charset="0"/>
              </a:rPr>
              <a:t>Each app is expected to generate $5,000 per month from in-app purchases and advertising. This revenue will be split with the developer and App Trader.</a:t>
            </a:r>
          </a:p>
          <a:p>
            <a:pPr marL="285750" indent="-285750">
              <a:buFont typeface="Arial" panose="020B0604020202020204" pitchFamily="34" charset="0"/>
              <a:buChar char="•"/>
            </a:pPr>
            <a:r>
              <a:rPr lang="en-US" dirty="0">
                <a:latin typeface="Trebuchet MS" panose="020B0603020202020204" pitchFamily="34" charset="0"/>
              </a:rPr>
              <a:t>Developer retains all proceeds from market sales.</a:t>
            </a:r>
          </a:p>
          <a:p>
            <a:pPr marL="285750" indent="-285750">
              <a:buFont typeface="Arial" panose="020B0604020202020204" pitchFamily="34" charset="0"/>
              <a:buChar char="•"/>
            </a:pPr>
            <a:r>
              <a:rPr lang="en-US" dirty="0">
                <a:latin typeface="Trebuchet MS" panose="020B0603020202020204" pitchFamily="34" charset="0"/>
              </a:rPr>
              <a:t>Estimated lifespan is measured by rating, where a 0 rating equals 1-year and each additional .25 in rating adds 6 months. </a:t>
            </a:r>
          </a:p>
        </p:txBody>
      </p:sp>
    </p:spTree>
    <p:extLst>
      <p:ext uri="{BB962C8B-B14F-4D97-AF65-F5344CB8AC3E}">
        <p14:creationId xmlns:p14="http://schemas.microsoft.com/office/powerpoint/2010/main" val="19499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Initial Selection</a:t>
            </a:r>
          </a:p>
        </p:txBody>
      </p:sp>
      <p:sp>
        <p:nvSpPr>
          <p:cNvPr id="3" name="TextBox 2">
            <a:extLst>
              <a:ext uri="{FF2B5EF4-FFF2-40B4-BE49-F238E27FC236}">
                <a16:creationId xmlns:a16="http://schemas.microsoft.com/office/drawing/2014/main" id="{7B1BC71A-A0F7-1908-A5D9-FFBDF5CC12B2}"/>
              </a:ext>
            </a:extLst>
          </p:cNvPr>
          <p:cNvSpPr txBox="1"/>
          <p:nvPr/>
        </p:nvSpPr>
        <p:spPr>
          <a:xfrm>
            <a:off x="2438400" y="2080591"/>
            <a:ext cx="7315200" cy="2862322"/>
          </a:xfrm>
          <a:prstGeom prst="rect">
            <a:avLst/>
          </a:prstGeom>
          <a:noFill/>
        </p:spPr>
        <p:txBody>
          <a:bodyPr wrap="square" rtlCol="0">
            <a:spAutoFit/>
          </a:bodyPr>
          <a:lstStyle/>
          <a:p>
            <a:r>
              <a:rPr lang="en-US" dirty="0"/>
              <a:t>Goal: To narrow the list of apps to be considered. </a:t>
            </a:r>
          </a:p>
          <a:p>
            <a:endParaRPr lang="en-US" dirty="0"/>
          </a:p>
          <a:p>
            <a:pPr marL="285750" indent="-285750">
              <a:buFont typeface="Arial" panose="020B0604020202020204" pitchFamily="34" charset="0"/>
              <a:buChar char="•"/>
            </a:pPr>
            <a:r>
              <a:rPr lang="en-US" dirty="0"/>
              <a:t>Considering marketing budget goes farther when the application is represented in both stores, we chose to select only the applications with a presence in both stores. The total number of applications that exist in both stores is 328.</a:t>
            </a:r>
          </a:p>
          <a:p>
            <a:pPr marL="285750" indent="-285750">
              <a:buFont typeface="Arial" panose="020B0604020202020204" pitchFamily="34" charset="0"/>
              <a:buChar char="•"/>
            </a:pPr>
            <a:r>
              <a:rPr lang="en-US" dirty="0"/>
              <a:t>To further narrow our selection, we opted for applications with an above average life expectancy. Lifespan for a given app was estimated based on criteria from prior research. Average lifespan for an application that exists in both tables is ~110 months.  </a:t>
            </a:r>
          </a:p>
        </p:txBody>
      </p:sp>
    </p:spTree>
    <p:extLst>
      <p:ext uri="{BB962C8B-B14F-4D97-AF65-F5344CB8AC3E}">
        <p14:creationId xmlns:p14="http://schemas.microsoft.com/office/powerpoint/2010/main" val="32587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81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4F5245-9DE1-8474-C754-EF78815E4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861" y="1814486"/>
            <a:ext cx="7752521" cy="4268261"/>
          </a:xfrm>
          <a:prstGeom prst="rect">
            <a:avLst/>
          </a:prstGeom>
        </p:spPr>
      </p:pic>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Life Expectancy</a:t>
            </a:r>
          </a:p>
        </p:txBody>
      </p:sp>
    </p:spTree>
    <p:extLst>
      <p:ext uri="{BB962C8B-B14F-4D97-AF65-F5344CB8AC3E}">
        <p14:creationId xmlns:p14="http://schemas.microsoft.com/office/powerpoint/2010/main" val="263755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818906-5469-72A2-DFCB-81D23E40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320" y="1789043"/>
            <a:ext cx="7803360" cy="4399721"/>
          </a:xfrm>
          <a:prstGeom prst="rect">
            <a:avLst/>
          </a:prstGeom>
        </p:spPr>
      </p:pic>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Average Rating</a:t>
            </a:r>
          </a:p>
        </p:txBody>
      </p:sp>
    </p:spTree>
    <p:extLst>
      <p:ext uri="{BB962C8B-B14F-4D97-AF65-F5344CB8AC3E}">
        <p14:creationId xmlns:p14="http://schemas.microsoft.com/office/powerpoint/2010/main" val="217859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Gross Profit</a:t>
            </a:r>
          </a:p>
        </p:txBody>
      </p:sp>
      <p:sp>
        <p:nvSpPr>
          <p:cNvPr id="10" name="TextBox 9">
            <a:extLst>
              <a:ext uri="{FF2B5EF4-FFF2-40B4-BE49-F238E27FC236}">
                <a16:creationId xmlns:a16="http://schemas.microsoft.com/office/drawing/2014/main" id="{F90E856A-E08D-223D-DA74-F1CC84C24360}"/>
              </a:ext>
            </a:extLst>
          </p:cNvPr>
          <p:cNvSpPr txBox="1"/>
          <p:nvPr/>
        </p:nvSpPr>
        <p:spPr>
          <a:xfrm>
            <a:off x="2352261" y="2001078"/>
            <a:ext cx="7487478" cy="4801314"/>
          </a:xfrm>
          <a:prstGeom prst="rect">
            <a:avLst/>
          </a:prstGeom>
          <a:noFill/>
        </p:spPr>
        <p:txBody>
          <a:bodyPr wrap="square" rtlCol="0">
            <a:spAutoFit/>
          </a:bodyPr>
          <a:lstStyle/>
          <a:p>
            <a:r>
              <a:rPr lang="en-US" dirty="0"/>
              <a:t>Goal: To estimate gross profit for a given application.</a:t>
            </a:r>
          </a:p>
          <a:p>
            <a:endParaRPr lang="en-US" dirty="0"/>
          </a:p>
          <a:p>
            <a:pPr marL="285750" indent="-285750">
              <a:buFont typeface="Arial" panose="020B0604020202020204" pitchFamily="34" charset="0"/>
              <a:buChar char="•"/>
            </a:pPr>
            <a:r>
              <a:rPr lang="en-US" dirty="0"/>
              <a:t>Gross Profit is the measure of a given applications lifetime revenue minus its expected purchase and marketing costs. </a:t>
            </a:r>
          </a:p>
          <a:p>
            <a:pPr marL="742950" lvl="1" indent="-285750">
              <a:buFont typeface="Arial" panose="020B0604020202020204" pitchFamily="34" charset="0"/>
              <a:buChar char="•"/>
            </a:pPr>
            <a:r>
              <a:rPr lang="en-US" dirty="0"/>
              <a:t>Lifetime revenue was calculated by multiplying the lifespan of an application in months by the monthly revenue as estimated by prior research. </a:t>
            </a:r>
          </a:p>
          <a:p>
            <a:pPr marL="285750" indent="-285750">
              <a:buFont typeface="Arial" panose="020B0604020202020204" pitchFamily="34" charset="0"/>
              <a:buChar char="•"/>
            </a:pPr>
            <a:r>
              <a:rPr lang="en-US" dirty="0"/>
              <a:t>Applications with the lowest purchase cost and greatest expected lifespan will generate more gross profit. </a:t>
            </a:r>
          </a:p>
          <a:p>
            <a:pPr marL="285750" indent="-285750">
              <a:buFont typeface="Arial" panose="020B0604020202020204" pitchFamily="34" charset="0"/>
              <a:buChar char="•"/>
            </a:pPr>
            <a:r>
              <a:rPr lang="en-US" dirty="0"/>
              <a:t>App Traders purchase cost was determined by whichever store had the highest listed price for a given application.  </a:t>
            </a:r>
          </a:p>
          <a:p>
            <a:pPr marL="285750" indent="-285750">
              <a:buFont typeface="Arial" panose="020B0604020202020204" pitchFamily="34" charset="0"/>
              <a:buChar char="•"/>
            </a:pPr>
            <a:r>
              <a:rPr lang="en-US" dirty="0"/>
              <a:t>Applications with a store purchase cost greater than $2.50 are generally not as profitable as those at or under $2.50.</a:t>
            </a:r>
          </a:p>
          <a:p>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70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Estimated Gross Profit</a:t>
            </a:r>
          </a:p>
        </p:txBody>
      </p:sp>
      <p:pic>
        <p:nvPicPr>
          <p:cNvPr id="7" name="Picture 6">
            <a:extLst>
              <a:ext uri="{FF2B5EF4-FFF2-40B4-BE49-F238E27FC236}">
                <a16:creationId xmlns:a16="http://schemas.microsoft.com/office/drawing/2014/main" id="{A654BC2B-773C-21DA-B457-47C422CD3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008" y="1819470"/>
            <a:ext cx="7623110" cy="4292082"/>
          </a:xfrm>
          <a:prstGeom prst="rect">
            <a:avLst/>
          </a:prstGeom>
        </p:spPr>
      </p:pic>
    </p:spTree>
    <p:extLst>
      <p:ext uri="{BB962C8B-B14F-4D97-AF65-F5344CB8AC3E}">
        <p14:creationId xmlns:p14="http://schemas.microsoft.com/office/powerpoint/2010/main" val="242174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rPr>
              <a:t>Final Selections</a:t>
            </a:r>
          </a:p>
        </p:txBody>
      </p:sp>
      <p:sp>
        <p:nvSpPr>
          <p:cNvPr id="4" name="TextBox 3">
            <a:extLst>
              <a:ext uri="{FF2B5EF4-FFF2-40B4-BE49-F238E27FC236}">
                <a16:creationId xmlns:a16="http://schemas.microsoft.com/office/drawing/2014/main" id="{654D77B1-F992-7C5C-F136-F69FD1691502}"/>
              </a:ext>
            </a:extLst>
          </p:cNvPr>
          <p:cNvSpPr txBox="1"/>
          <p:nvPr/>
        </p:nvSpPr>
        <p:spPr>
          <a:xfrm>
            <a:off x="2885164" y="2391782"/>
            <a:ext cx="6002216" cy="2862322"/>
          </a:xfrm>
          <a:prstGeom prst="rect">
            <a:avLst/>
          </a:prstGeom>
          <a:noFill/>
        </p:spPr>
        <p:txBody>
          <a:bodyPr wrap="square" rtlCol="0">
            <a:spAutoFit/>
          </a:bodyPr>
          <a:lstStyle/>
          <a:p>
            <a:pPr algn="ctr"/>
            <a:r>
              <a:rPr lang="en-US" dirty="0"/>
              <a:t>PewDiePie’s Tuber Simulator</a:t>
            </a:r>
          </a:p>
          <a:p>
            <a:pPr algn="ctr"/>
            <a:r>
              <a:rPr lang="en-US" dirty="0"/>
              <a:t>ASOS</a:t>
            </a:r>
          </a:p>
          <a:p>
            <a:pPr algn="ctr"/>
            <a:r>
              <a:rPr lang="en-US" dirty="0" err="1"/>
              <a:t>Cytus</a:t>
            </a:r>
            <a:endParaRPr lang="en-US" dirty="0"/>
          </a:p>
          <a:p>
            <a:pPr algn="ctr"/>
            <a:r>
              <a:rPr lang="en-US" dirty="0"/>
              <a:t>Domino’s Pizza USA </a:t>
            </a:r>
          </a:p>
          <a:p>
            <a:pPr algn="ctr"/>
            <a:r>
              <a:rPr lang="en-US" dirty="0"/>
              <a:t>Egg, Inc.</a:t>
            </a:r>
          </a:p>
          <a:p>
            <a:pPr algn="ctr"/>
            <a:r>
              <a:rPr lang="en-US" dirty="0"/>
              <a:t>The Guardian</a:t>
            </a:r>
          </a:p>
          <a:p>
            <a:pPr algn="ctr"/>
            <a:r>
              <a:rPr lang="en-US" dirty="0"/>
              <a:t>Geometry Dash Lite</a:t>
            </a:r>
          </a:p>
          <a:p>
            <a:pPr algn="ctr"/>
            <a:r>
              <a:rPr lang="en-US" dirty="0"/>
              <a:t>Honest Meditation</a:t>
            </a:r>
          </a:p>
          <a:p>
            <a:pPr algn="ctr"/>
            <a:r>
              <a:rPr lang="en-US" dirty="0" err="1"/>
              <a:t>Fernanfloo</a:t>
            </a:r>
            <a:endParaRPr lang="en-US" dirty="0"/>
          </a:p>
          <a:p>
            <a:pPr algn="ctr"/>
            <a:r>
              <a:rPr lang="en-US" dirty="0"/>
              <a:t>Bible </a:t>
            </a:r>
          </a:p>
        </p:txBody>
      </p:sp>
      <p:pic>
        <p:nvPicPr>
          <p:cNvPr id="10" name="Picture 9">
            <a:extLst>
              <a:ext uri="{FF2B5EF4-FFF2-40B4-BE49-F238E27FC236}">
                <a16:creationId xmlns:a16="http://schemas.microsoft.com/office/drawing/2014/main" id="{D549F2DC-331F-79F3-E8F5-9690D7367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418">
            <a:off x="2065106" y="3006181"/>
            <a:ext cx="2917217" cy="2917217"/>
          </a:xfrm>
          <a:prstGeom prst="rect">
            <a:avLst/>
          </a:prstGeom>
        </p:spPr>
      </p:pic>
      <p:pic>
        <p:nvPicPr>
          <p:cNvPr id="16" name="Picture 15">
            <a:extLst>
              <a:ext uri="{FF2B5EF4-FFF2-40B4-BE49-F238E27FC236}">
                <a16:creationId xmlns:a16="http://schemas.microsoft.com/office/drawing/2014/main" id="{915A6E19-29D4-B1D8-9B5B-9B4DF0D61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7989" y="2532301"/>
            <a:ext cx="4296653" cy="3580544"/>
          </a:xfrm>
          <a:prstGeom prst="rect">
            <a:avLst/>
          </a:prstGeom>
        </p:spPr>
      </p:pic>
    </p:spTree>
    <p:extLst>
      <p:ext uri="{BB962C8B-B14F-4D97-AF65-F5344CB8AC3E}">
        <p14:creationId xmlns:p14="http://schemas.microsoft.com/office/powerpoint/2010/main" val="1327839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159</TotalTime>
  <Words>476</Words>
  <Application>Microsoft Office PowerPoint</Application>
  <PresentationFormat>Widescreen</PresentationFormat>
  <Paragraphs>52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Verdana</vt:lpstr>
      <vt:lpstr>Wingdings 3</vt:lpstr>
      <vt:lpstr>Facet</vt:lpstr>
      <vt:lpstr>App Selection</vt:lpstr>
      <vt:lpstr>Initial Selection</vt:lpstr>
      <vt:lpstr>Life Expectancy</vt:lpstr>
      <vt:lpstr>Average Rating</vt:lpstr>
      <vt:lpstr>Gross Profit</vt:lpstr>
      <vt:lpstr>Estimated Gross Profit</vt:lpstr>
      <vt:lpstr>Final Selections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Selection</dc:title>
  <dc:creator>william.m.prunty@gmail.com</dc:creator>
  <cp:lastModifiedBy>Elizabeth Kinnard</cp:lastModifiedBy>
  <cp:revision>7</cp:revision>
  <dcterms:created xsi:type="dcterms:W3CDTF">2023-02-10T20:07:12Z</dcterms:created>
  <dcterms:modified xsi:type="dcterms:W3CDTF">2023-02-13T16:12:46Z</dcterms:modified>
</cp:coreProperties>
</file>