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5"/>
  </p:notesMasterIdLst>
  <p:handoutMasterIdLst>
    <p:handoutMasterId r:id="rId26"/>
  </p:handoutMasterIdLst>
  <p:sldIdLst>
    <p:sldId id="256" r:id="rId5"/>
    <p:sldId id="277" r:id="rId6"/>
    <p:sldId id="289" r:id="rId7"/>
    <p:sldId id="294" r:id="rId8"/>
    <p:sldId id="296" r:id="rId9"/>
    <p:sldId id="264" r:id="rId10"/>
    <p:sldId id="278" r:id="rId11"/>
    <p:sldId id="261" r:id="rId12"/>
    <p:sldId id="262" r:id="rId13"/>
    <p:sldId id="295" r:id="rId14"/>
    <p:sldId id="297" r:id="rId15"/>
    <p:sldId id="298" r:id="rId16"/>
    <p:sldId id="303" r:id="rId17"/>
    <p:sldId id="302" r:id="rId18"/>
    <p:sldId id="266" r:id="rId19"/>
    <p:sldId id="304" r:id="rId20"/>
    <p:sldId id="309" r:id="rId21"/>
    <p:sldId id="310" r:id="rId22"/>
    <p:sldId id="311" r:id="rId23"/>
    <p:sldId id="31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076" autoAdjust="0"/>
  </p:normalViewPr>
  <p:slideViewPr>
    <p:cSldViewPr snapToGrid="0">
      <p:cViewPr varScale="1">
        <p:scale>
          <a:sx n="101" d="100"/>
          <a:sy n="101" d="100"/>
        </p:scale>
        <p:origin x="936" y="11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4.bin"/><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solidFill>
          <a:schemeClr val="accent1"/>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total_handed!$H$2</c:f>
              <c:strCache>
                <c:ptCount val="1"/>
                <c:pt idx="0">
                  <c:v>pitchers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018-4E02-9590-83336687FF1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018-4E02-9590-83336687FF1C}"/>
              </c:ext>
            </c:extLst>
          </c:dPt>
          <c:cat>
            <c:strRef>
              <c:f>total_handed!$G$3:$G$4</c:f>
              <c:strCache>
                <c:ptCount val="2"/>
                <c:pt idx="0">
                  <c:v>R</c:v>
                </c:pt>
                <c:pt idx="1">
                  <c:v>L</c:v>
                </c:pt>
              </c:strCache>
            </c:strRef>
          </c:cat>
          <c:val>
            <c:numRef>
              <c:f>total_handed!$H$3:$H$4</c:f>
              <c:numCache>
                <c:formatCode>General</c:formatCode>
                <c:ptCount val="2"/>
                <c:pt idx="0">
                  <c:v>4499</c:v>
                </c:pt>
                <c:pt idx="1">
                  <c:v>1696</c:v>
                </c:pt>
              </c:numCache>
            </c:numRef>
          </c:val>
          <c:extLst>
            <c:ext xmlns:c16="http://schemas.microsoft.com/office/drawing/2014/chart" uri="{C3380CC4-5D6E-409C-BE32-E72D297353CC}">
              <c16:uniqueId val="{00000004-0018-4E02-9590-83336687FF1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solidFill>
          <a:schemeClr val="accent1"/>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cy_young_winners!$B$1</c:f>
              <c:strCache>
                <c:ptCount val="1"/>
                <c:pt idx="0">
                  <c:v>cy_young_winners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A73-471D-B018-4CEC04B1CD5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A73-471D-B018-4CEC04B1CD5F}"/>
              </c:ext>
            </c:extLst>
          </c:dPt>
          <c:cat>
            <c:strRef>
              <c:f>cy_young_winners!$A$2:$A$3</c:f>
              <c:strCache>
                <c:ptCount val="2"/>
                <c:pt idx="0">
                  <c:v>R</c:v>
                </c:pt>
                <c:pt idx="1">
                  <c:v>L</c:v>
                </c:pt>
              </c:strCache>
            </c:strRef>
          </c:cat>
          <c:val>
            <c:numRef>
              <c:f>cy_young_winners!$B$2:$B$3</c:f>
              <c:numCache>
                <c:formatCode>General</c:formatCode>
                <c:ptCount val="2"/>
                <c:pt idx="0">
                  <c:v>75</c:v>
                </c:pt>
                <c:pt idx="1">
                  <c:v>37</c:v>
                </c:pt>
              </c:numCache>
            </c:numRef>
          </c:val>
          <c:extLst>
            <c:ext xmlns:c16="http://schemas.microsoft.com/office/drawing/2014/chart" uri="{C3380CC4-5D6E-409C-BE32-E72D297353CC}">
              <c16:uniqueId val="{00000004-9A73-471D-B018-4CEC04B1CD5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hall_of_fame_pitchers</a:t>
            </a:r>
          </a:p>
        </c:rich>
      </c:tx>
      <c:overlay val="0"/>
      <c:spPr>
        <a:solidFill>
          <a:schemeClr val="accent1"/>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A29-4E12-8DB9-BCE14F650DB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A29-4E12-8DB9-BCE14F650DBE}"/>
              </c:ext>
            </c:extLst>
          </c:dPt>
          <c:cat>
            <c:strRef>
              <c:f>hof_pitchers!$G$5:$G$6</c:f>
              <c:strCache>
                <c:ptCount val="2"/>
                <c:pt idx="0">
                  <c:v>R</c:v>
                </c:pt>
                <c:pt idx="1">
                  <c:v>L</c:v>
                </c:pt>
              </c:strCache>
            </c:strRef>
          </c:cat>
          <c:val>
            <c:numRef>
              <c:f>hof_pitchers!$H$5:$H$6</c:f>
              <c:numCache>
                <c:formatCode>General</c:formatCode>
                <c:ptCount val="2"/>
                <c:pt idx="0">
                  <c:v>56</c:v>
                </c:pt>
                <c:pt idx="1">
                  <c:v>18</c:v>
                </c:pt>
              </c:numCache>
            </c:numRef>
          </c:val>
          <c:extLst>
            <c:ext xmlns:c16="http://schemas.microsoft.com/office/drawing/2014/chart" uri="{C3380CC4-5D6E-409C-BE32-E72D297353CC}">
              <c16:uniqueId val="{00000004-6A29-4E12-8DB9-BCE14F650DB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Multiple</a:t>
            </a:r>
            <a:r>
              <a:rPr lang="en-US" baseline="0"/>
              <a:t> Cy Young Award Winners</a:t>
            </a:r>
            <a:endParaRPr lang="en-US"/>
          </a:p>
        </c:rich>
      </c:tx>
      <c:overlay val="0"/>
      <c:spPr>
        <a:solidFill>
          <a:schemeClr val="accent1"/>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multiple_cy_young_winners!$B$1</c:f>
              <c:strCache>
                <c:ptCount val="1"/>
                <c:pt idx="0">
                  <c:v>total_cy_young_winners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24D-4C4D-A034-4BA945D39D6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24D-4C4D-A034-4BA945D39D67}"/>
              </c:ext>
            </c:extLst>
          </c:dPt>
          <c:cat>
            <c:strRef>
              <c:f>multiple_cy_young_winners!$A$2:$A$3</c:f>
              <c:strCache>
                <c:ptCount val="2"/>
                <c:pt idx="0">
                  <c:v>R</c:v>
                </c:pt>
                <c:pt idx="1">
                  <c:v>L</c:v>
                </c:pt>
              </c:strCache>
            </c:strRef>
          </c:cat>
          <c:val>
            <c:numRef>
              <c:f>multiple_cy_young_winners!$B$2:$B$3</c:f>
              <c:numCache>
                <c:formatCode>General</c:formatCode>
                <c:ptCount val="2"/>
                <c:pt idx="0">
                  <c:v>12</c:v>
                </c:pt>
                <c:pt idx="1">
                  <c:v>6</c:v>
                </c:pt>
              </c:numCache>
            </c:numRef>
          </c:val>
          <c:extLst>
            <c:ext xmlns:c16="http://schemas.microsoft.com/office/drawing/2014/chart" uri="{C3380CC4-5D6E-409C-BE32-E72D297353CC}">
              <c16:uniqueId val="{00000004-924D-4C4D-A034-4BA945D39D6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a:t>
            </a:r>
            <a:r>
              <a:rPr lang="en-US" baseline="0"/>
              <a:t> CY Awards Won by Pitchers Who Won Multiple Times</a:t>
            </a:r>
            <a:endParaRPr lang="en-US"/>
          </a:p>
        </c:rich>
      </c:tx>
      <c:overlay val="0"/>
      <c:spPr>
        <a:solidFill>
          <a:schemeClr val="accent1"/>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751-417A-9637-036A7507B87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751-417A-9637-036A7507B87B}"/>
              </c:ext>
            </c:extLst>
          </c:dPt>
          <c:cat>
            <c:strRef>
              <c:f>multiple_cy_young_winners!$A$5:$A$6</c:f>
              <c:strCache>
                <c:ptCount val="2"/>
                <c:pt idx="0">
                  <c:v>R</c:v>
                </c:pt>
                <c:pt idx="1">
                  <c:v>L</c:v>
                </c:pt>
              </c:strCache>
            </c:strRef>
          </c:cat>
          <c:val>
            <c:numRef>
              <c:f>multiple_cy_young_winners!$B$5:$B$6</c:f>
              <c:numCache>
                <c:formatCode>General</c:formatCode>
                <c:ptCount val="2"/>
                <c:pt idx="0">
                  <c:v>34</c:v>
                </c:pt>
                <c:pt idx="1">
                  <c:v>19</c:v>
                </c:pt>
              </c:numCache>
            </c:numRef>
          </c:val>
          <c:extLst>
            <c:ext xmlns:c16="http://schemas.microsoft.com/office/drawing/2014/chart" uri="{C3380CC4-5D6E-409C-BE32-E72D297353CC}">
              <c16:uniqueId val="{00000004-7751-417A-9637-036A7507B87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singular cy_young</a:t>
            </a:r>
            <a:r>
              <a:rPr lang="en-US" baseline="0"/>
              <a:t> winners</a:t>
            </a:r>
            <a:endParaRPr lang="en-US"/>
          </a:p>
        </c:rich>
      </c:tx>
      <c:overlay val="0"/>
      <c:spPr>
        <a:solidFill>
          <a:schemeClr val="accent1"/>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singular_cy_young_winners!$B$1</c:f>
              <c:strCache>
                <c:ptCount val="1"/>
                <c:pt idx="0">
                  <c:v>cy_young_winners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110-4AB1-A904-09AE06A6F60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110-4AB1-A904-09AE06A6F60C}"/>
              </c:ext>
            </c:extLst>
          </c:dPt>
          <c:cat>
            <c:strRef>
              <c:f>singular_cy_young_winners!$A$2:$A$3</c:f>
              <c:strCache>
                <c:ptCount val="2"/>
                <c:pt idx="0">
                  <c:v>R</c:v>
                </c:pt>
                <c:pt idx="1">
                  <c:v>L</c:v>
                </c:pt>
              </c:strCache>
            </c:strRef>
          </c:cat>
          <c:val>
            <c:numRef>
              <c:f>singular_cy_young_winners!$B$2:$B$3</c:f>
              <c:numCache>
                <c:formatCode>General</c:formatCode>
                <c:ptCount val="2"/>
                <c:pt idx="0">
                  <c:v>41</c:v>
                </c:pt>
                <c:pt idx="1">
                  <c:v>18</c:v>
                </c:pt>
              </c:numCache>
            </c:numRef>
          </c:val>
          <c:extLst>
            <c:ext xmlns:c16="http://schemas.microsoft.com/office/drawing/2014/chart" uri="{C3380CC4-5D6E-409C-BE32-E72D297353CC}">
              <c16:uniqueId val="{00000004-F110-4AB1-A904-09AE06A6F60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2/16/2023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69907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1839269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3574955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732056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14</a:t>
            </a:fld>
            <a:endParaRPr lang="en-US" dirty="0"/>
          </a:p>
        </p:txBody>
      </p:sp>
    </p:spTree>
    <p:extLst>
      <p:ext uri="{BB962C8B-B14F-4D97-AF65-F5344CB8AC3E}">
        <p14:creationId xmlns:p14="http://schemas.microsoft.com/office/powerpoint/2010/main" val="3948893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Additionally, I investigated if there is a correlation between number of wins and average attendance at home games within a season. Calculating the correlation coefficient on average home attendance and the number of wins returns a value of .36, indicating a slight correlation.  </a:t>
            </a:r>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15</a:t>
            </a:fld>
            <a:endParaRPr lang="en-US" dirty="0"/>
          </a:p>
        </p:txBody>
      </p:sp>
    </p:spTree>
    <p:extLst>
      <p:ext uri="{BB962C8B-B14F-4D97-AF65-F5344CB8AC3E}">
        <p14:creationId xmlns:p14="http://schemas.microsoft.com/office/powerpoint/2010/main" val="30064565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Lahman Baseball</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Markus Matheny || Elizabeth Kinnard || William Prunty</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Question 9</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1498315"/>
          </a:xfrm>
        </p:spPr>
        <p:txBody>
          <a:bodyPr vert="horz" lIns="91440" tIns="45720" rIns="91440" bIns="45720" rtlCol="0" anchor="t">
            <a:normAutofit fontScale="92500" lnSpcReduction="10000"/>
          </a:bodyPr>
          <a:lstStyle/>
          <a:p>
            <a:r>
              <a:rPr lang="en-US" dirty="0"/>
              <a:t>Which managers have won the TSN Manager of the Year award in both the National League (NL) and the American League (AL)? Give their full name and the teams that they were managing when they won the award.</a:t>
            </a:r>
          </a:p>
        </p:txBody>
      </p:sp>
      <p:sp>
        <p:nvSpPr>
          <p:cNvPr id="26" name="Text Placeholder 9">
            <a:extLst>
              <a:ext uri="{FF2B5EF4-FFF2-40B4-BE49-F238E27FC236}">
                <a16:creationId xmlns:a16="http://schemas.microsoft.com/office/drawing/2014/main" id="{761FBC8B-72D7-4390-3663-B69441D46D95}"/>
              </a:ext>
            </a:extLst>
          </p:cNvPr>
          <p:cNvSpPr txBox="1">
            <a:spLocks/>
          </p:cNvSpPr>
          <p:nvPr/>
        </p:nvSpPr>
        <p:spPr>
          <a:xfrm>
            <a:off x="6781800" y="4071202"/>
            <a:ext cx="4573658" cy="557950"/>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dirty="0"/>
              <a:t> Jim Leyland</a:t>
            </a:r>
          </a:p>
          <a:p>
            <a:pPr algn="r"/>
            <a:r>
              <a:rPr lang="en-US" dirty="0"/>
              <a:t>Detroit Tigers || Pittsburgh Pirates</a:t>
            </a:r>
          </a:p>
        </p:txBody>
      </p:sp>
      <p:sp>
        <p:nvSpPr>
          <p:cNvPr id="27" name="Text Placeholder 9">
            <a:extLst>
              <a:ext uri="{FF2B5EF4-FFF2-40B4-BE49-F238E27FC236}">
                <a16:creationId xmlns:a16="http://schemas.microsoft.com/office/drawing/2014/main" id="{97BDBAF4-EA49-8CD0-6DD0-E462EAE6DD6D}"/>
              </a:ext>
            </a:extLst>
          </p:cNvPr>
          <p:cNvSpPr>
            <a:spLocks noGrp="1"/>
          </p:cNvSpPr>
          <p:nvPr>
            <p:ph type="body" sz="quarter" idx="28"/>
          </p:nvPr>
        </p:nvSpPr>
        <p:spPr>
          <a:xfrm>
            <a:off x="6781800" y="3271838"/>
            <a:ext cx="4573588" cy="557212"/>
          </a:xfrm>
        </p:spPr>
        <p:txBody>
          <a:bodyPr>
            <a:normAutofit fontScale="92500" lnSpcReduction="20000"/>
          </a:bodyPr>
          <a:lstStyle/>
          <a:p>
            <a:pPr algn="r"/>
            <a:r>
              <a:rPr lang="en-US" dirty="0"/>
              <a:t> Davey Johnson </a:t>
            </a:r>
          </a:p>
          <a:p>
            <a:pPr algn="r"/>
            <a:r>
              <a:rPr lang="en-US" dirty="0"/>
              <a:t>Baltimore Orioles || Washington Nationals</a:t>
            </a:r>
          </a:p>
        </p:txBody>
      </p:sp>
    </p:spTree>
    <p:extLst>
      <p:ext uri="{BB962C8B-B14F-4D97-AF65-F5344CB8AC3E}">
        <p14:creationId xmlns:p14="http://schemas.microsoft.com/office/powerpoint/2010/main" val="1035607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Question 10</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0169" y="1704457"/>
            <a:ext cx="5433204" cy="1114944"/>
          </a:xfrm>
        </p:spPr>
        <p:txBody>
          <a:bodyPr vert="horz" lIns="91440" tIns="45720" rIns="91440" bIns="45720" rtlCol="0" anchor="t">
            <a:normAutofit fontScale="55000" lnSpcReduction="20000"/>
          </a:bodyPr>
          <a:lstStyle/>
          <a:p>
            <a:pPr>
              <a:lnSpc>
                <a:spcPct val="120000"/>
              </a:lnSpc>
            </a:pPr>
            <a:r>
              <a:rPr lang="en-US" dirty="0"/>
              <a:t>Find all players who hit their career highest number of home runs in 2016. Consider only players who have played in the league for at least 10 years, and who hit at least one home run in 2016. Report the players' first and last names and the number of home runs they hit in 2016.</a:t>
            </a:r>
          </a:p>
        </p:txBody>
      </p:sp>
      <p:pic>
        <p:nvPicPr>
          <p:cNvPr id="12" name="Picture 11" descr="Table&#10;&#10;Description automatically generated">
            <a:extLst>
              <a:ext uri="{FF2B5EF4-FFF2-40B4-BE49-F238E27FC236}">
                <a16:creationId xmlns:a16="http://schemas.microsoft.com/office/drawing/2014/main" id="{F263CA00-A74B-92F5-851E-266BDDF7A40A}"/>
              </a:ext>
            </a:extLst>
          </p:cNvPr>
          <p:cNvPicPr>
            <a:picLocks noChangeAspect="1"/>
          </p:cNvPicPr>
          <p:nvPr/>
        </p:nvPicPr>
        <p:blipFill>
          <a:blip r:embed="rId2"/>
          <a:stretch>
            <a:fillRect/>
          </a:stretch>
        </p:blipFill>
        <p:spPr>
          <a:xfrm>
            <a:off x="6754652" y="3108040"/>
            <a:ext cx="3763004" cy="2476741"/>
          </a:xfrm>
          <a:prstGeom prst="rect">
            <a:avLst/>
          </a:prstGeom>
        </p:spPr>
      </p:pic>
    </p:spTree>
    <p:extLst>
      <p:ext uri="{BB962C8B-B14F-4D97-AF65-F5344CB8AC3E}">
        <p14:creationId xmlns:p14="http://schemas.microsoft.com/office/powerpoint/2010/main" val="431111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4B1D5-C6D4-0B78-992B-B1282B601859}"/>
              </a:ext>
            </a:extLst>
          </p:cNvPr>
          <p:cNvSpPr>
            <a:spLocks noGrp="1"/>
          </p:cNvSpPr>
          <p:nvPr>
            <p:ph type="title"/>
          </p:nvPr>
        </p:nvSpPr>
        <p:spPr>
          <a:xfrm>
            <a:off x="1885156" y="892177"/>
            <a:ext cx="8421688" cy="582662"/>
          </a:xfrm>
          <a:solidFill>
            <a:schemeClr val="accent6">
              <a:lumMod val="20000"/>
              <a:lumOff val="80000"/>
            </a:schemeClr>
          </a:solidFill>
        </p:spPr>
        <p:txBody>
          <a:bodyPr>
            <a:normAutofit/>
          </a:bodyPr>
          <a:lstStyle/>
          <a:p>
            <a:r>
              <a:rPr lang="en-US" dirty="0"/>
              <a:t>Question 11</a:t>
            </a:r>
          </a:p>
        </p:txBody>
      </p:sp>
      <p:sp>
        <p:nvSpPr>
          <p:cNvPr id="9" name="Text Placeholder 3">
            <a:extLst>
              <a:ext uri="{FF2B5EF4-FFF2-40B4-BE49-F238E27FC236}">
                <a16:creationId xmlns:a16="http://schemas.microsoft.com/office/drawing/2014/main" id="{BD3471BC-593B-0624-D6BA-ACF477349EFE}"/>
              </a:ext>
            </a:extLst>
          </p:cNvPr>
          <p:cNvSpPr txBox="1">
            <a:spLocks/>
          </p:cNvSpPr>
          <p:nvPr/>
        </p:nvSpPr>
        <p:spPr>
          <a:xfrm>
            <a:off x="3014662" y="1512635"/>
            <a:ext cx="6162675" cy="319049"/>
          </a:xfrm>
          <a:prstGeom prst="rect">
            <a:avLst/>
          </a:prstGeom>
          <a:solidFill>
            <a:schemeClr val="accent6">
              <a:lumMod val="20000"/>
              <a:lumOff val="80000"/>
            </a:schemeClr>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Is there any correlation between number of wins and team salary?</a:t>
            </a:r>
          </a:p>
        </p:txBody>
      </p:sp>
      <p:pic>
        <p:nvPicPr>
          <p:cNvPr id="13" name="Content Placeholder 6" descr="Chart, histogram&#10;&#10;Description automatically generated">
            <a:extLst>
              <a:ext uri="{FF2B5EF4-FFF2-40B4-BE49-F238E27FC236}">
                <a16:creationId xmlns:a16="http://schemas.microsoft.com/office/drawing/2014/main" id="{B8EE4DBD-011C-8FF1-1ACA-9CC8AC4D3B1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588962" y="2043252"/>
            <a:ext cx="9014073" cy="3372465"/>
          </a:xfrm>
        </p:spPr>
      </p:pic>
      <p:sp>
        <p:nvSpPr>
          <p:cNvPr id="14" name="Text Placeholder 3">
            <a:extLst>
              <a:ext uri="{FF2B5EF4-FFF2-40B4-BE49-F238E27FC236}">
                <a16:creationId xmlns:a16="http://schemas.microsoft.com/office/drawing/2014/main" id="{4C97903A-CA52-15FC-4B32-0C3B3373F237}"/>
              </a:ext>
            </a:extLst>
          </p:cNvPr>
          <p:cNvSpPr txBox="1">
            <a:spLocks/>
          </p:cNvSpPr>
          <p:nvPr/>
        </p:nvSpPr>
        <p:spPr>
          <a:xfrm>
            <a:off x="3014662" y="5519805"/>
            <a:ext cx="6162675" cy="900660"/>
          </a:xfrm>
          <a:prstGeom prst="rect">
            <a:avLst/>
          </a:prstGeom>
          <a:solidFill>
            <a:schemeClr val="accent6">
              <a:lumMod val="20000"/>
              <a:lumOff val="80000"/>
            </a:schemeClr>
          </a:solidFill>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Analysis suggest there is a correlation between number of wins and team salary. In this slide and the next two, you will see both a gradual increase in salaries due to inflation as well as an increase in salary relative to the number of wins. </a:t>
            </a:r>
          </a:p>
        </p:txBody>
      </p:sp>
    </p:spTree>
    <p:extLst>
      <p:ext uri="{BB962C8B-B14F-4D97-AF65-F5344CB8AC3E}">
        <p14:creationId xmlns:p14="http://schemas.microsoft.com/office/powerpoint/2010/main" val="2032008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4B1D5-C6D4-0B78-992B-B1282B601859}"/>
              </a:ext>
            </a:extLst>
          </p:cNvPr>
          <p:cNvSpPr>
            <a:spLocks noGrp="1"/>
          </p:cNvSpPr>
          <p:nvPr>
            <p:ph type="title"/>
          </p:nvPr>
        </p:nvSpPr>
        <p:spPr>
          <a:xfrm>
            <a:off x="1885156" y="892177"/>
            <a:ext cx="8421688" cy="582662"/>
          </a:xfrm>
          <a:solidFill>
            <a:schemeClr val="accent6">
              <a:lumMod val="20000"/>
              <a:lumOff val="80000"/>
            </a:schemeClr>
          </a:solidFill>
        </p:spPr>
        <p:txBody>
          <a:bodyPr>
            <a:normAutofit/>
          </a:bodyPr>
          <a:lstStyle/>
          <a:p>
            <a:r>
              <a:rPr lang="en-US" dirty="0"/>
              <a:t>Question 11</a:t>
            </a:r>
          </a:p>
        </p:txBody>
      </p:sp>
      <p:sp>
        <p:nvSpPr>
          <p:cNvPr id="9" name="Text Placeholder 3">
            <a:extLst>
              <a:ext uri="{FF2B5EF4-FFF2-40B4-BE49-F238E27FC236}">
                <a16:creationId xmlns:a16="http://schemas.microsoft.com/office/drawing/2014/main" id="{BD3471BC-593B-0624-D6BA-ACF477349EFE}"/>
              </a:ext>
            </a:extLst>
          </p:cNvPr>
          <p:cNvSpPr txBox="1">
            <a:spLocks/>
          </p:cNvSpPr>
          <p:nvPr/>
        </p:nvSpPr>
        <p:spPr>
          <a:xfrm>
            <a:off x="3014662" y="1512635"/>
            <a:ext cx="6162675" cy="319049"/>
          </a:xfrm>
          <a:prstGeom prst="rect">
            <a:avLst/>
          </a:prstGeom>
          <a:solidFill>
            <a:schemeClr val="accent6">
              <a:lumMod val="20000"/>
              <a:lumOff val="80000"/>
            </a:schemeClr>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Is there any correlation between number of wins and team salary?</a:t>
            </a:r>
          </a:p>
        </p:txBody>
      </p:sp>
      <p:pic>
        <p:nvPicPr>
          <p:cNvPr id="3" name="Content Placeholder 4" descr="Years 2006-2011">
            <a:extLst>
              <a:ext uri="{FF2B5EF4-FFF2-40B4-BE49-F238E27FC236}">
                <a16:creationId xmlns:a16="http://schemas.microsoft.com/office/drawing/2014/main" id="{77D7275C-1666-C9C0-0B15-AC9D52260C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1584" y="2067811"/>
            <a:ext cx="9208831" cy="3898012"/>
          </a:xfrm>
          <a:prstGeom prst="rect">
            <a:avLst/>
          </a:prstGeom>
        </p:spPr>
      </p:pic>
    </p:spTree>
    <p:extLst>
      <p:ext uri="{BB962C8B-B14F-4D97-AF65-F5344CB8AC3E}">
        <p14:creationId xmlns:p14="http://schemas.microsoft.com/office/powerpoint/2010/main" val="187860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4B1D5-C6D4-0B78-992B-B1282B601859}"/>
              </a:ext>
            </a:extLst>
          </p:cNvPr>
          <p:cNvSpPr>
            <a:spLocks noGrp="1"/>
          </p:cNvSpPr>
          <p:nvPr>
            <p:ph type="title"/>
          </p:nvPr>
        </p:nvSpPr>
        <p:spPr>
          <a:xfrm>
            <a:off x="1885156" y="892177"/>
            <a:ext cx="8421688" cy="582662"/>
          </a:xfrm>
          <a:solidFill>
            <a:schemeClr val="accent6">
              <a:lumMod val="20000"/>
              <a:lumOff val="80000"/>
            </a:schemeClr>
          </a:solidFill>
        </p:spPr>
        <p:txBody>
          <a:bodyPr>
            <a:normAutofit/>
          </a:bodyPr>
          <a:lstStyle/>
          <a:p>
            <a:r>
              <a:rPr lang="en-US" dirty="0"/>
              <a:t>Question 11</a:t>
            </a:r>
          </a:p>
        </p:txBody>
      </p:sp>
      <p:sp>
        <p:nvSpPr>
          <p:cNvPr id="9" name="Text Placeholder 3">
            <a:extLst>
              <a:ext uri="{FF2B5EF4-FFF2-40B4-BE49-F238E27FC236}">
                <a16:creationId xmlns:a16="http://schemas.microsoft.com/office/drawing/2014/main" id="{BD3471BC-593B-0624-D6BA-ACF477349EFE}"/>
              </a:ext>
            </a:extLst>
          </p:cNvPr>
          <p:cNvSpPr txBox="1">
            <a:spLocks/>
          </p:cNvSpPr>
          <p:nvPr/>
        </p:nvSpPr>
        <p:spPr>
          <a:xfrm>
            <a:off x="3014662" y="1512635"/>
            <a:ext cx="6162675" cy="319049"/>
          </a:xfrm>
          <a:prstGeom prst="rect">
            <a:avLst/>
          </a:prstGeom>
          <a:solidFill>
            <a:schemeClr val="accent6">
              <a:lumMod val="20000"/>
              <a:lumOff val="80000"/>
            </a:schemeClr>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Is there any correlation between number of wins and team salary?</a:t>
            </a:r>
          </a:p>
        </p:txBody>
      </p:sp>
      <p:pic>
        <p:nvPicPr>
          <p:cNvPr id="8" name="Content Placeholder 6" descr="Chart, line chart, histogram&#10;&#10;Description automatically generated">
            <a:extLst>
              <a:ext uri="{FF2B5EF4-FFF2-40B4-BE49-F238E27FC236}">
                <a16:creationId xmlns:a16="http://schemas.microsoft.com/office/drawing/2014/main" id="{DA11E1C6-7C0D-D933-D3D6-5932679F2F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383" y="1995948"/>
            <a:ext cx="8115231" cy="4319945"/>
          </a:xfrm>
          <a:prstGeom prst="rect">
            <a:avLst/>
          </a:prstGeom>
        </p:spPr>
      </p:pic>
    </p:spTree>
    <p:extLst>
      <p:ext uri="{BB962C8B-B14F-4D97-AF65-F5344CB8AC3E}">
        <p14:creationId xmlns:p14="http://schemas.microsoft.com/office/powerpoint/2010/main" val="102843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7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606420"/>
            <a:ext cx="8421688" cy="548344"/>
          </a:xfrm>
        </p:spPr>
        <p:txBody>
          <a:bodyPr/>
          <a:lstStyle/>
          <a:p>
            <a:r>
              <a:rPr lang="en-US" dirty="0"/>
              <a:t>Question 12</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438488" y="2431051"/>
            <a:ext cx="4163009" cy="393813"/>
          </a:xfrm>
        </p:spPr>
        <p:txBody>
          <a:bodyPr/>
          <a:lstStyle/>
          <a:p>
            <a:pPr algn="l"/>
            <a:r>
              <a:rPr lang="en-US" sz="1200" dirty="0"/>
              <a:t>Do teams that make the Playoffs see a boost in attendance the following year? </a:t>
            </a:r>
            <a:endParaRPr lang="en-ZA" sz="1200" dirty="0"/>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8"/>
          </p:nvPr>
        </p:nvSpPr>
        <p:spPr>
          <a:xfrm>
            <a:off x="7492181" y="1148468"/>
            <a:ext cx="4261331" cy="429626"/>
          </a:xfrm>
        </p:spPr>
        <p:txBody>
          <a:bodyPr vert="horz" lIns="91440" tIns="45720" rIns="91440" bIns="45720" rtlCol="0" anchor="b">
            <a:normAutofit fontScale="92500" lnSpcReduction="10000"/>
          </a:bodyPr>
          <a:lstStyle/>
          <a:p>
            <a:pPr algn="r"/>
            <a:r>
              <a:rPr lang="en-US" sz="1400" dirty="0"/>
              <a:t>Do teams that win the world series see a boost in attendance the following year? </a:t>
            </a:r>
            <a:endParaRPr lang="en-ZA" sz="1400" dirty="0"/>
          </a:p>
        </p:txBody>
      </p:sp>
      <p:sp>
        <p:nvSpPr>
          <p:cNvPr id="24" name="Text Placeholder 3">
            <a:extLst>
              <a:ext uri="{FF2B5EF4-FFF2-40B4-BE49-F238E27FC236}">
                <a16:creationId xmlns:a16="http://schemas.microsoft.com/office/drawing/2014/main" id="{F730C354-90AF-1A67-53EF-B15251F54408}"/>
              </a:ext>
            </a:extLst>
          </p:cNvPr>
          <p:cNvSpPr txBox="1">
            <a:spLocks/>
          </p:cNvSpPr>
          <p:nvPr/>
        </p:nvSpPr>
        <p:spPr>
          <a:xfrm>
            <a:off x="3669552" y="4900459"/>
            <a:ext cx="4852896" cy="481207"/>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1200" dirty="0"/>
          </a:p>
        </p:txBody>
      </p:sp>
      <p:sp>
        <p:nvSpPr>
          <p:cNvPr id="25" name="Text Placeholder 3">
            <a:extLst>
              <a:ext uri="{FF2B5EF4-FFF2-40B4-BE49-F238E27FC236}">
                <a16:creationId xmlns:a16="http://schemas.microsoft.com/office/drawing/2014/main" id="{8D9187C2-C594-F336-89AF-D506DD5DA277}"/>
              </a:ext>
            </a:extLst>
          </p:cNvPr>
          <p:cNvSpPr txBox="1">
            <a:spLocks/>
          </p:cNvSpPr>
          <p:nvPr/>
        </p:nvSpPr>
        <p:spPr>
          <a:xfrm>
            <a:off x="3669552" y="4936272"/>
            <a:ext cx="4852896" cy="481207"/>
          </a:xfrm>
          <a:prstGeom prst="rect">
            <a:avLst/>
          </a:prstGeom>
        </p:spPr>
        <p:txBody>
          <a:bodyPr vert="horz" lIns="91440" tIns="45720" rIns="91440" bIns="45720" rtlCol="0" anchor="t" anchorCtr="1">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1200" dirty="0">
              <a:latin typeface="+mn-lt"/>
            </a:endParaRPr>
          </a:p>
        </p:txBody>
      </p:sp>
      <p:sp>
        <p:nvSpPr>
          <p:cNvPr id="28" name="Text Placeholder 9">
            <a:extLst>
              <a:ext uri="{FF2B5EF4-FFF2-40B4-BE49-F238E27FC236}">
                <a16:creationId xmlns:a16="http://schemas.microsoft.com/office/drawing/2014/main" id="{247AFAFC-44C8-6D39-9364-F73CA6BC8735}"/>
              </a:ext>
            </a:extLst>
          </p:cNvPr>
          <p:cNvSpPr txBox="1">
            <a:spLocks/>
          </p:cNvSpPr>
          <p:nvPr/>
        </p:nvSpPr>
        <p:spPr>
          <a:xfrm>
            <a:off x="5958348" y="4305231"/>
            <a:ext cx="5795164" cy="2286420"/>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300" dirty="0"/>
              <a:t>To determine if there is a correlation between winning the World Series, I first found all teams who have won the World Series and have an attendance greater than 0. </a:t>
            </a:r>
          </a:p>
          <a:p>
            <a:pPr marL="0" indent="0">
              <a:buNone/>
            </a:pPr>
            <a:r>
              <a:rPr lang="en-US" sz="1300" dirty="0"/>
              <a:t>Following the initial selection, I performed a self join to add necessary information for each teams next year attendance. </a:t>
            </a:r>
          </a:p>
          <a:p>
            <a:pPr marL="0" indent="0">
              <a:buNone/>
            </a:pPr>
            <a:r>
              <a:rPr lang="en-US" sz="1300" dirty="0"/>
              <a:t>From there, I created a column to find the difference between each year's attendance, exported to Excel and plotted on the above table. </a:t>
            </a:r>
          </a:p>
          <a:p>
            <a:pPr marL="0" indent="0">
              <a:buNone/>
            </a:pPr>
            <a:r>
              <a:rPr lang="en-US" sz="1300" dirty="0"/>
              <a:t>From this chart, you can see there is some correlation between a World Series win and future attendance. </a:t>
            </a:r>
          </a:p>
          <a:p>
            <a:pPr marL="0" indent="0">
              <a:buNone/>
            </a:pPr>
            <a:r>
              <a:rPr lang="en-US" sz="1300" dirty="0"/>
              <a:t>The same thought process was applied to teams who participated in the playoffs. The chart shows a  moderate correlation between teams that made the playoffs and future attendance.</a:t>
            </a:r>
          </a:p>
          <a:p>
            <a:pPr marL="0" indent="0" algn="ctr">
              <a:buNone/>
            </a:pPr>
            <a:endParaRPr lang="en-US" sz="1300" dirty="0"/>
          </a:p>
        </p:txBody>
      </p:sp>
      <p:pic>
        <p:nvPicPr>
          <p:cNvPr id="31" name="Picture 30" descr="Chart, scatter chart&#10;&#10;Description automatically generated">
            <a:extLst>
              <a:ext uri="{FF2B5EF4-FFF2-40B4-BE49-F238E27FC236}">
                <a16:creationId xmlns:a16="http://schemas.microsoft.com/office/drawing/2014/main" id="{29516166-C020-31AF-B662-C04131C3F22A}"/>
              </a:ext>
            </a:extLst>
          </p:cNvPr>
          <p:cNvPicPr>
            <a:picLocks noChangeAspect="1"/>
          </p:cNvPicPr>
          <p:nvPr/>
        </p:nvPicPr>
        <p:blipFill>
          <a:blip r:embed="rId3"/>
          <a:stretch>
            <a:fillRect/>
          </a:stretch>
        </p:blipFill>
        <p:spPr>
          <a:xfrm>
            <a:off x="438488" y="2934931"/>
            <a:ext cx="5329084" cy="2756847"/>
          </a:xfrm>
          <a:prstGeom prst="rect">
            <a:avLst/>
          </a:prstGeom>
        </p:spPr>
      </p:pic>
      <p:pic>
        <p:nvPicPr>
          <p:cNvPr id="33" name="Picture 32" descr="Chart, scatter chart&#10;&#10;Description automatically generated">
            <a:extLst>
              <a:ext uri="{FF2B5EF4-FFF2-40B4-BE49-F238E27FC236}">
                <a16:creationId xmlns:a16="http://schemas.microsoft.com/office/drawing/2014/main" id="{0D920D60-8361-839D-5105-09789132F18C}"/>
              </a:ext>
            </a:extLst>
          </p:cNvPr>
          <p:cNvPicPr>
            <a:picLocks noChangeAspect="1"/>
          </p:cNvPicPr>
          <p:nvPr/>
        </p:nvPicPr>
        <p:blipFill>
          <a:blip r:embed="rId4"/>
          <a:stretch>
            <a:fillRect/>
          </a:stretch>
        </p:blipFill>
        <p:spPr>
          <a:xfrm>
            <a:off x="6097936" y="1673756"/>
            <a:ext cx="5655576" cy="2426296"/>
          </a:xfrm>
          <a:prstGeom prst="rect">
            <a:avLst/>
          </a:prstGeom>
        </p:spPr>
      </p:pic>
    </p:spTree>
    <p:extLst>
      <p:ext uri="{BB962C8B-B14F-4D97-AF65-F5344CB8AC3E}">
        <p14:creationId xmlns:p14="http://schemas.microsoft.com/office/powerpoint/2010/main" val="2121178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265266B9-943B-D761-8327-2EE0A622D103}"/>
              </a:ext>
            </a:extLst>
          </p:cNvPr>
          <p:cNvSpPr>
            <a:spLocks noGrp="1"/>
          </p:cNvSpPr>
          <p:nvPr>
            <p:ph type="title"/>
          </p:nvPr>
        </p:nvSpPr>
        <p:spPr>
          <a:xfrm>
            <a:off x="6440128" y="2438555"/>
            <a:ext cx="4148497" cy="530787"/>
          </a:xfrm>
        </p:spPr>
        <p:txBody>
          <a:bodyPr/>
          <a:lstStyle/>
          <a:p>
            <a:pPr algn="ctr"/>
            <a:r>
              <a:rPr lang="en-US" dirty="0"/>
              <a:t>Total pitchers</a:t>
            </a:r>
          </a:p>
        </p:txBody>
      </p:sp>
      <p:sp>
        <p:nvSpPr>
          <p:cNvPr id="19" name="Text Placeholder 18">
            <a:extLst>
              <a:ext uri="{FF2B5EF4-FFF2-40B4-BE49-F238E27FC236}">
                <a16:creationId xmlns:a16="http://schemas.microsoft.com/office/drawing/2014/main" id="{3864787A-2E4F-42A4-1E74-AB9361105879}"/>
              </a:ext>
            </a:extLst>
          </p:cNvPr>
          <p:cNvSpPr>
            <a:spLocks noGrp="1"/>
          </p:cNvSpPr>
          <p:nvPr>
            <p:ph type="body" idx="1"/>
          </p:nvPr>
        </p:nvSpPr>
        <p:spPr>
          <a:xfrm>
            <a:off x="6440129" y="3134328"/>
            <a:ext cx="4148496" cy="3136492"/>
          </a:xfrm>
        </p:spPr>
        <p:txBody>
          <a:bodyPr/>
          <a:lstStyle/>
          <a:p>
            <a:pPr marL="285750" indent="-285750">
              <a:buFont typeface="Arial" panose="020B0604020202020204" pitchFamily="34" charset="0"/>
              <a:buChar char="•"/>
            </a:pPr>
            <a:r>
              <a:rPr lang="en-US" dirty="0"/>
              <a:t>There are 4,499 right-handed pitchers and 1,696 left-handed pitchers selected from the data.</a:t>
            </a:r>
          </a:p>
          <a:p>
            <a:pPr marL="285750" indent="-285750">
              <a:buFont typeface="Arial" panose="020B0604020202020204" pitchFamily="34" charset="0"/>
              <a:buChar char="•"/>
            </a:pPr>
            <a:r>
              <a:rPr lang="en-US" dirty="0"/>
              <a:t>Only players with 10 or more games pitched was selected. This does remove pitchers that only had a handful of games, but also removes non-pitchers who pitched in a couple games (such as in late extra innings).</a:t>
            </a:r>
          </a:p>
          <a:p>
            <a:pPr marL="285750" indent="-285750">
              <a:buFont typeface="Arial" panose="020B0604020202020204" pitchFamily="34" charset="0"/>
              <a:buChar char="•"/>
            </a:pPr>
            <a:r>
              <a:rPr lang="en-US" dirty="0"/>
              <a:t>Unsurprisingly, there are a lot more right-handed pitchers than left-handed ones.</a:t>
            </a:r>
          </a:p>
          <a:p>
            <a:endParaRPr lang="en-US" dirty="0"/>
          </a:p>
        </p:txBody>
      </p:sp>
      <p:sp>
        <p:nvSpPr>
          <p:cNvPr id="20" name="Title 17">
            <a:extLst>
              <a:ext uri="{FF2B5EF4-FFF2-40B4-BE49-F238E27FC236}">
                <a16:creationId xmlns:a16="http://schemas.microsoft.com/office/drawing/2014/main" id="{AD64A6EF-0184-CDEE-A696-AF26E6C49AE5}"/>
              </a:ext>
            </a:extLst>
          </p:cNvPr>
          <p:cNvSpPr txBox="1">
            <a:spLocks/>
          </p:cNvSpPr>
          <p:nvPr/>
        </p:nvSpPr>
        <p:spPr>
          <a:xfrm>
            <a:off x="3540125" y="400792"/>
            <a:ext cx="5111750" cy="53078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ctr"/>
            <a:r>
              <a:rPr lang="en-US" dirty="0"/>
              <a:t>Question 13</a:t>
            </a:r>
          </a:p>
        </p:txBody>
      </p:sp>
      <p:graphicFrame>
        <p:nvGraphicFramePr>
          <p:cNvPr id="21" name="Content Placeholder 3">
            <a:extLst>
              <a:ext uri="{FF2B5EF4-FFF2-40B4-BE49-F238E27FC236}">
                <a16:creationId xmlns:a16="http://schemas.microsoft.com/office/drawing/2014/main" id="{F6EBC25C-004F-A686-5F93-7799B7C0368D}"/>
              </a:ext>
            </a:extLst>
          </p:cNvPr>
          <p:cNvGraphicFramePr>
            <a:graphicFrameLocks/>
          </p:cNvGraphicFramePr>
          <p:nvPr>
            <p:extLst>
              <p:ext uri="{D42A27DB-BD31-4B8C-83A1-F6EECF244321}">
                <p14:modId xmlns:p14="http://schemas.microsoft.com/office/powerpoint/2010/main" val="3114356003"/>
              </p:ext>
            </p:extLst>
          </p:nvPr>
        </p:nvGraphicFramePr>
        <p:xfrm>
          <a:off x="541104" y="2066389"/>
          <a:ext cx="5466184"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23" name="Text Placeholder 18">
            <a:extLst>
              <a:ext uri="{FF2B5EF4-FFF2-40B4-BE49-F238E27FC236}">
                <a16:creationId xmlns:a16="http://schemas.microsoft.com/office/drawing/2014/main" id="{59644B9F-8BFE-0749-D506-F817C2F97AFC}"/>
              </a:ext>
            </a:extLst>
          </p:cNvPr>
          <p:cNvSpPr txBox="1">
            <a:spLocks/>
          </p:cNvSpPr>
          <p:nvPr/>
        </p:nvSpPr>
        <p:spPr>
          <a:xfrm>
            <a:off x="3048278" y="1401096"/>
            <a:ext cx="4148496" cy="3136492"/>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dirty="0"/>
          </a:p>
        </p:txBody>
      </p:sp>
      <p:sp>
        <p:nvSpPr>
          <p:cNvPr id="24" name="Text Placeholder 18">
            <a:extLst>
              <a:ext uri="{FF2B5EF4-FFF2-40B4-BE49-F238E27FC236}">
                <a16:creationId xmlns:a16="http://schemas.microsoft.com/office/drawing/2014/main" id="{76BF51EA-8642-8E60-BB19-006E87985048}"/>
              </a:ext>
            </a:extLst>
          </p:cNvPr>
          <p:cNvSpPr txBox="1">
            <a:spLocks/>
          </p:cNvSpPr>
          <p:nvPr/>
        </p:nvSpPr>
        <p:spPr>
          <a:xfrm>
            <a:off x="2925097" y="1105566"/>
            <a:ext cx="4148496" cy="3136492"/>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dirty="0"/>
          </a:p>
        </p:txBody>
      </p:sp>
      <p:sp>
        <p:nvSpPr>
          <p:cNvPr id="26" name="TextBox 25">
            <a:extLst>
              <a:ext uri="{FF2B5EF4-FFF2-40B4-BE49-F238E27FC236}">
                <a16:creationId xmlns:a16="http://schemas.microsoft.com/office/drawing/2014/main" id="{5D12EECA-BBF3-B01A-725C-06B215777C86}"/>
              </a:ext>
            </a:extLst>
          </p:cNvPr>
          <p:cNvSpPr txBox="1"/>
          <p:nvPr/>
        </p:nvSpPr>
        <p:spPr>
          <a:xfrm>
            <a:off x="1661651" y="959827"/>
            <a:ext cx="8868697" cy="954107"/>
          </a:xfrm>
          <a:prstGeom prst="rect">
            <a:avLst/>
          </a:prstGeom>
          <a:solidFill>
            <a:schemeClr val="accent1"/>
          </a:solidFill>
        </p:spPr>
        <p:txBody>
          <a:bodyPr wrap="square">
            <a:spAutoFit/>
          </a:bodyPr>
          <a:lstStyle/>
          <a:p>
            <a:r>
              <a:rPr lang="en-US" sz="1400" b="0" dirty="0">
                <a:effectLst/>
              </a:rPr>
              <a:t>It is thought that since left-handed pitchers are more rare, causing batters to face them less often, that they are more effective. Investigate this claim and present evidence to either support or dispute this claim. First, determine just how rare left-handed pitchers are compared with right-handed pitchers. Are left-handed pitchers more likely to win the Cy Young Award? Are they more likely to make it into the hall of fame?</a:t>
            </a:r>
          </a:p>
        </p:txBody>
      </p:sp>
    </p:spTree>
    <p:extLst>
      <p:ext uri="{BB962C8B-B14F-4D97-AF65-F5344CB8AC3E}">
        <p14:creationId xmlns:p14="http://schemas.microsoft.com/office/powerpoint/2010/main" val="3655957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90000"/>
            <a:alpha val="34000"/>
          </a:schemeClr>
        </a:solidFill>
        <a:effectLst/>
      </p:bgPr>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265266B9-943B-D761-8327-2EE0A622D103}"/>
              </a:ext>
            </a:extLst>
          </p:cNvPr>
          <p:cNvSpPr>
            <a:spLocks noGrp="1"/>
          </p:cNvSpPr>
          <p:nvPr>
            <p:ph type="title"/>
          </p:nvPr>
        </p:nvSpPr>
        <p:spPr>
          <a:xfrm>
            <a:off x="6440127" y="1671639"/>
            <a:ext cx="4148497" cy="530787"/>
          </a:xfrm>
        </p:spPr>
        <p:txBody>
          <a:bodyPr>
            <a:normAutofit fontScale="90000"/>
          </a:bodyPr>
          <a:lstStyle/>
          <a:p>
            <a:pPr algn="ctr"/>
            <a:r>
              <a:rPr lang="en-US" dirty="0"/>
              <a:t>Cy Young award winners</a:t>
            </a:r>
          </a:p>
        </p:txBody>
      </p:sp>
      <p:sp>
        <p:nvSpPr>
          <p:cNvPr id="19" name="Text Placeholder 18">
            <a:extLst>
              <a:ext uri="{FF2B5EF4-FFF2-40B4-BE49-F238E27FC236}">
                <a16:creationId xmlns:a16="http://schemas.microsoft.com/office/drawing/2014/main" id="{3864787A-2E4F-42A4-1E74-AB9361105879}"/>
              </a:ext>
            </a:extLst>
          </p:cNvPr>
          <p:cNvSpPr>
            <a:spLocks noGrp="1"/>
          </p:cNvSpPr>
          <p:nvPr>
            <p:ph type="body" idx="1"/>
          </p:nvPr>
        </p:nvSpPr>
        <p:spPr>
          <a:xfrm>
            <a:off x="6440129" y="2340077"/>
            <a:ext cx="4148496" cy="3136492"/>
          </a:xfrm>
        </p:spPr>
        <p:txBody>
          <a:bodyPr/>
          <a:lstStyle/>
          <a:p>
            <a:pPr marL="285750" indent="-285750">
              <a:buFont typeface="Arial" panose="020B0604020202020204" pitchFamily="34" charset="0"/>
              <a:buChar char="•"/>
            </a:pPr>
            <a:r>
              <a:rPr lang="en-US" dirty="0"/>
              <a:t>The Cy Young Award, given to the best pitcher, has been awarded to a total of 112 players. This accounts for ties, years when the award was given to a single player, and years where the award goes to one pitcher in each league (the current format).</a:t>
            </a:r>
          </a:p>
          <a:p>
            <a:pPr marL="285750" indent="-285750">
              <a:buFont typeface="Arial" panose="020B0604020202020204" pitchFamily="34" charset="0"/>
              <a:buChar char="•"/>
            </a:pPr>
            <a:r>
              <a:rPr lang="en-US" dirty="0"/>
              <a:t>The award has been given to a right-handed pitcher 75 times and a left-handed pitcher 37 times. This skews slightly towards left-handed pitchers compared to our total pitchers.</a:t>
            </a:r>
          </a:p>
          <a:p>
            <a:endParaRPr lang="en-US" dirty="0"/>
          </a:p>
        </p:txBody>
      </p:sp>
      <p:sp>
        <p:nvSpPr>
          <p:cNvPr id="20" name="Title 17">
            <a:extLst>
              <a:ext uri="{FF2B5EF4-FFF2-40B4-BE49-F238E27FC236}">
                <a16:creationId xmlns:a16="http://schemas.microsoft.com/office/drawing/2014/main" id="{AD64A6EF-0184-CDEE-A696-AF26E6C49AE5}"/>
              </a:ext>
            </a:extLst>
          </p:cNvPr>
          <p:cNvSpPr txBox="1">
            <a:spLocks/>
          </p:cNvSpPr>
          <p:nvPr/>
        </p:nvSpPr>
        <p:spPr>
          <a:xfrm>
            <a:off x="3540125" y="400792"/>
            <a:ext cx="5111750" cy="53078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ctr"/>
            <a:r>
              <a:rPr lang="en-US"/>
              <a:t>Question 13</a:t>
            </a:r>
          </a:p>
        </p:txBody>
      </p:sp>
      <p:graphicFrame>
        <p:nvGraphicFramePr>
          <p:cNvPr id="21" name="Content Placeholder 3">
            <a:extLst>
              <a:ext uri="{FF2B5EF4-FFF2-40B4-BE49-F238E27FC236}">
                <a16:creationId xmlns:a16="http://schemas.microsoft.com/office/drawing/2014/main" id="{F6EBC25C-004F-A686-5F93-7799B7C0368D}"/>
              </a:ext>
            </a:extLst>
          </p:cNvPr>
          <p:cNvGraphicFramePr>
            <a:graphicFrameLocks/>
          </p:cNvGraphicFramePr>
          <p:nvPr/>
        </p:nvGraphicFramePr>
        <p:xfrm>
          <a:off x="315186" y="1401096"/>
          <a:ext cx="5466184"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Chart 1">
            <a:extLst>
              <a:ext uri="{FF2B5EF4-FFF2-40B4-BE49-F238E27FC236}">
                <a16:creationId xmlns:a16="http://schemas.microsoft.com/office/drawing/2014/main" id="{74C70BE7-B2F6-D509-D59C-571CF967572C}"/>
              </a:ext>
            </a:extLst>
          </p:cNvPr>
          <p:cNvGraphicFramePr>
            <a:graphicFrameLocks/>
          </p:cNvGraphicFramePr>
          <p:nvPr>
            <p:extLst>
              <p:ext uri="{D42A27DB-BD31-4B8C-83A1-F6EECF244321}">
                <p14:modId xmlns:p14="http://schemas.microsoft.com/office/powerpoint/2010/main" val="3023524015"/>
              </p:ext>
            </p:extLst>
          </p:nvPr>
        </p:nvGraphicFramePr>
        <p:xfrm>
          <a:off x="1179872" y="1536039"/>
          <a:ext cx="4572000" cy="43331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54586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265266B9-943B-D761-8327-2EE0A622D103}"/>
              </a:ext>
            </a:extLst>
          </p:cNvPr>
          <p:cNvSpPr>
            <a:spLocks noGrp="1"/>
          </p:cNvSpPr>
          <p:nvPr>
            <p:ph type="title"/>
          </p:nvPr>
        </p:nvSpPr>
        <p:spPr>
          <a:xfrm>
            <a:off x="6440127" y="1671639"/>
            <a:ext cx="4148497" cy="530787"/>
          </a:xfrm>
        </p:spPr>
        <p:txBody>
          <a:bodyPr/>
          <a:lstStyle/>
          <a:p>
            <a:pPr algn="ctr"/>
            <a:r>
              <a:rPr lang="en-US" dirty="0"/>
              <a:t>Hall of famers</a:t>
            </a:r>
          </a:p>
        </p:txBody>
      </p:sp>
      <p:sp>
        <p:nvSpPr>
          <p:cNvPr id="19" name="Text Placeholder 18">
            <a:extLst>
              <a:ext uri="{FF2B5EF4-FFF2-40B4-BE49-F238E27FC236}">
                <a16:creationId xmlns:a16="http://schemas.microsoft.com/office/drawing/2014/main" id="{3864787A-2E4F-42A4-1E74-AB9361105879}"/>
              </a:ext>
            </a:extLst>
          </p:cNvPr>
          <p:cNvSpPr>
            <a:spLocks noGrp="1"/>
          </p:cNvSpPr>
          <p:nvPr>
            <p:ph type="body" idx="1"/>
          </p:nvPr>
        </p:nvSpPr>
        <p:spPr>
          <a:xfrm>
            <a:off x="6440129" y="2340077"/>
            <a:ext cx="4148496" cy="3136492"/>
          </a:xfrm>
        </p:spPr>
        <p:txBody>
          <a:bodyPr>
            <a:normAutofit fontScale="92500" lnSpcReduction="10000"/>
          </a:bodyPr>
          <a:lstStyle/>
          <a:p>
            <a:pPr marL="285750" indent="-285750">
              <a:buFont typeface="Arial" panose="020B0604020202020204" pitchFamily="34" charset="0"/>
              <a:buChar char="•"/>
            </a:pPr>
            <a:r>
              <a:rPr lang="en-US" dirty="0"/>
              <a:t>There are a total of 74 pitchers in the Hall of Fame. This again excludes players who have pitched less than 10 games. I also only selected Hall of Famers who were specifically inducted as players, as some managers and other contributors were former players, albeit not selected for their prowess on the field.</a:t>
            </a:r>
          </a:p>
          <a:p>
            <a:pPr marL="285750" indent="-285750">
              <a:buFont typeface="Arial" panose="020B0604020202020204" pitchFamily="34" charset="0"/>
              <a:buChar char="•"/>
            </a:pPr>
            <a:r>
              <a:rPr lang="en-US" dirty="0"/>
              <a:t>Caveat: This does include Babe Ruth, who began his career as a pitcher before switching to an outfielder. Barring removing him specifically I didn’t see a way to filter out him and cases like him from the dataset.</a:t>
            </a:r>
          </a:p>
          <a:p>
            <a:pPr marL="285750" indent="-285750">
              <a:buFont typeface="Arial" panose="020B0604020202020204" pitchFamily="34" charset="0"/>
              <a:buChar char="•"/>
            </a:pPr>
            <a:r>
              <a:rPr lang="en-US" dirty="0"/>
              <a:t>There are 18 left-handed pitchers and 56 right-handed ones in the Hall of Fame. This aligns closely with our representative sample.</a:t>
            </a:r>
          </a:p>
        </p:txBody>
      </p:sp>
      <p:sp>
        <p:nvSpPr>
          <p:cNvPr id="20" name="Title 17">
            <a:extLst>
              <a:ext uri="{FF2B5EF4-FFF2-40B4-BE49-F238E27FC236}">
                <a16:creationId xmlns:a16="http://schemas.microsoft.com/office/drawing/2014/main" id="{AD64A6EF-0184-CDEE-A696-AF26E6C49AE5}"/>
              </a:ext>
            </a:extLst>
          </p:cNvPr>
          <p:cNvSpPr txBox="1">
            <a:spLocks/>
          </p:cNvSpPr>
          <p:nvPr/>
        </p:nvSpPr>
        <p:spPr>
          <a:xfrm>
            <a:off x="3540125" y="400792"/>
            <a:ext cx="5111750" cy="53078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ctr"/>
            <a:r>
              <a:rPr lang="en-US"/>
              <a:t>Question 13</a:t>
            </a:r>
          </a:p>
        </p:txBody>
      </p:sp>
      <p:graphicFrame>
        <p:nvGraphicFramePr>
          <p:cNvPr id="2" name="Chart 1">
            <a:extLst>
              <a:ext uri="{FF2B5EF4-FFF2-40B4-BE49-F238E27FC236}">
                <a16:creationId xmlns:a16="http://schemas.microsoft.com/office/drawing/2014/main" id="{2A460D8E-B2F7-3432-756E-85BD334AE264}"/>
              </a:ext>
            </a:extLst>
          </p:cNvPr>
          <p:cNvGraphicFramePr>
            <a:graphicFrameLocks/>
          </p:cNvGraphicFramePr>
          <p:nvPr>
            <p:extLst>
              <p:ext uri="{D42A27DB-BD31-4B8C-83A1-F6EECF244321}">
                <p14:modId xmlns:p14="http://schemas.microsoft.com/office/powerpoint/2010/main" val="3206502889"/>
              </p:ext>
            </p:extLst>
          </p:nvPr>
        </p:nvGraphicFramePr>
        <p:xfrm>
          <a:off x="1227899" y="1489655"/>
          <a:ext cx="4408142" cy="44538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34876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50000"/>
            <a:alpha val="14000"/>
          </a:schemeClr>
        </a:solidFill>
        <a:effectLst/>
      </p:bgPr>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265266B9-943B-D761-8327-2EE0A622D103}"/>
              </a:ext>
            </a:extLst>
          </p:cNvPr>
          <p:cNvSpPr>
            <a:spLocks noGrp="1"/>
          </p:cNvSpPr>
          <p:nvPr>
            <p:ph type="title"/>
          </p:nvPr>
        </p:nvSpPr>
        <p:spPr>
          <a:xfrm>
            <a:off x="6440127" y="1671639"/>
            <a:ext cx="4148497" cy="530787"/>
          </a:xfrm>
        </p:spPr>
        <p:txBody>
          <a:bodyPr/>
          <a:lstStyle/>
          <a:p>
            <a:pPr algn="ctr"/>
            <a:r>
              <a:rPr lang="en-US" dirty="0"/>
              <a:t>CY young, revisited</a:t>
            </a:r>
          </a:p>
        </p:txBody>
      </p:sp>
      <p:sp>
        <p:nvSpPr>
          <p:cNvPr id="19" name="Text Placeholder 18">
            <a:extLst>
              <a:ext uri="{FF2B5EF4-FFF2-40B4-BE49-F238E27FC236}">
                <a16:creationId xmlns:a16="http://schemas.microsoft.com/office/drawing/2014/main" id="{3864787A-2E4F-42A4-1E74-AB9361105879}"/>
              </a:ext>
            </a:extLst>
          </p:cNvPr>
          <p:cNvSpPr>
            <a:spLocks noGrp="1"/>
          </p:cNvSpPr>
          <p:nvPr>
            <p:ph type="body" idx="1"/>
          </p:nvPr>
        </p:nvSpPr>
        <p:spPr>
          <a:xfrm>
            <a:off x="6440129" y="2202426"/>
            <a:ext cx="4148496" cy="3726426"/>
          </a:xfrm>
        </p:spPr>
        <p:txBody>
          <a:bodyPr>
            <a:normAutofit lnSpcReduction="10000"/>
          </a:bodyPr>
          <a:lstStyle/>
          <a:p>
            <a:pPr marL="285750" indent="-285750">
              <a:buFont typeface="Arial" panose="020B0604020202020204" pitchFamily="34" charset="0"/>
              <a:buChar char="•"/>
            </a:pPr>
            <a:r>
              <a:rPr lang="en-US" dirty="0"/>
              <a:t>I feel confident in the conclusion that left-handed pitchers aren’t any more likely to a higher-level of success than right-handed pitchers. However, I wanted to look at Cy Young winners more closely, since the dataset was slightly skewed to lefties compared to the representative population.</a:t>
            </a:r>
          </a:p>
          <a:p>
            <a:pPr marL="285750" indent="-285750">
              <a:buFont typeface="Arial" panose="020B0604020202020204" pitchFamily="34" charset="0"/>
              <a:buChar char="•"/>
            </a:pPr>
            <a:r>
              <a:rPr lang="en-US" dirty="0"/>
              <a:t>My hypothesis was that a few left-handed pitchers of a high caliber won a disproportionate amount of the Award, causing the discrepancy. To do this, I looked at pitchers who won the award multiple times.</a:t>
            </a:r>
          </a:p>
          <a:p>
            <a:pPr marL="285750" indent="-285750">
              <a:buFont typeface="Arial" panose="020B0604020202020204" pitchFamily="34" charset="0"/>
              <a:buChar char="•"/>
            </a:pPr>
            <a:r>
              <a:rPr lang="en-US" dirty="0"/>
              <a:t>18 pitchers won the award multiple times, 6 left-handers and 12 right-handers. 19 awards were won by these 6 lefties, and 34 by the right-handers.</a:t>
            </a:r>
          </a:p>
        </p:txBody>
      </p:sp>
      <p:sp>
        <p:nvSpPr>
          <p:cNvPr id="20" name="Title 17">
            <a:extLst>
              <a:ext uri="{FF2B5EF4-FFF2-40B4-BE49-F238E27FC236}">
                <a16:creationId xmlns:a16="http://schemas.microsoft.com/office/drawing/2014/main" id="{AD64A6EF-0184-CDEE-A696-AF26E6C49AE5}"/>
              </a:ext>
            </a:extLst>
          </p:cNvPr>
          <p:cNvSpPr txBox="1">
            <a:spLocks/>
          </p:cNvSpPr>
          <p:nvPr/>
        </p:nvSpPr>
        <p:spPr>
          <a:xfrm>
            <a:off x="6706112" y="201181"/>
            <a:ext cx="5111750" cy="53078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ctr"/>
            <a:r>
              <a:rPr lang="en-US" dirty="0"/>
              <a:t>Question 13</a:t>
            </a:r>
          </a:p>
        </p:txBody>
      </p:sp>
      <p:graphicFrame>
        <p:nvGraphicFramePr>
          <p:cNvPr id="2" name="Chart 1">
            <a:extLst>
              <a:ext uri="{FF2B5EF4-FFF2-40B4-BE49-F238E27FC236}">
                <a16:creationId xmlns:a16="http://schemas.microsoft.com/office/drawing/2014/main" id="{EE377717-CEF1-A158-81B5-A9BE283EC67C}"/>
              </a:ext>
            </a:extLst>
          </p:cNvPr>
          <p:cNvGraphicFramePr>
            <a:graphicFrameLocks/>
          </p:cNvGraphicFramePr>
          <p:nvPr>
            <p:extLst>
              <p:ext uri="{D42A27DB-BD31-4B8C-83A1-F6EECF244321}">
                <p14:modId xmlns:p14="http://schemas.microsoft.com/office/powerpoint/2010/main" val="81546804"/>
              </p:ext>
            </p:extLst>
          </p:nvPr>
        </p:nvGraphicFramePr>
        <p:xfrm>
          <a:off x="1269075" y="390091"/>
          <a:ext cx="4315843" cy="30938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9A04A8CF-E474-04D8-7B72-8B64C9AB6ED3}"/>
              </a:ext>
            </a:extLst>
          </p:cNvPr>
          <p:cNvGraphicFramePr>
            <a:graphicFrameLocks/>
          </p:cNvGraphicFramePr>
          <p:nvPr>
            <p:extLst>
              <p:ext uri="{D42A27DB-BD31-4B8C-83A1-F6EECF244321}">
                <p14:modId xmlns:p14="http://schemas.microsoft.com/office/powerpoint/2010/main" val="1303604649"/>
              </p:ext>
            </p:extLst>
          </p:nvPr>
        </p:nvGraphicFramePr>
        <p:xfrm>
          <a:off x="1490269" y="3429000"/>
          <a:ext cx="3873454" cy="316844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55975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7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Goals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pPr marL="285750" indent="-285750">
              <a:buFont typeface="Arial" panose="020B0604020202020204" pitchFamily="34" charset="0"/>
              <a:buChar char="•"/>
            </a:pPr>
            <a:r>
              <a:rPr lang="en-US" dirty="0"/>
              <a:t>Utilize PostgreSQL to analyze the lahman_baseball_database.</a:t>
            </a:r>
          </a:p>
          <a:p>
            <a:pPr marL="285750" indent="-285750">
              <a:buFont typeface="Arial" panose="020B0604020202020204" pitchFamily="34" charset="0"/>
              <a:buChar char="•"/>
            </a:pPr>
            <a:r>
              <a:rPr lang="en-US" dirty="0"/>
              <a:t>Utilize GitHub to facilitate working as a team.</a:t>
            </a:r>
          </a:p>
          <a:p>
            <a:pPr marL="285750" indent="-285750">
              <a:buFont typeface="Arial" panose="020B0604020202020204" pitchFamily="34" charset="0"/>
              <a:buChar char="•"/>
            </a:pPr>
            <a:r>
              <a:rPr lang="en-US" dirty="0"/>
              <a:t>Present our findings and processes in an easy-to-understand format.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90000"/>
            <a:alpha val="72000"/>
          </a:schemeClr>
        </a:solidFill>
        <a:effectLst/>
      </p:bgPr>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265266B9-943B-D761-8327-2EE0A622D103}"/>
              </a:ext>
            </a:extLst>
          </p:cNvPr>
          <p:cNvSpPr>
            <a:spLocks noGrp="1"/>
          </p:cNvSpPr>
          <p:nvPr>
            <p:ph type="title"/>
          </p:nvPr>
        </p:nvSpPr>
        <p:spPr>
          <a:xfrm>
            <a:off x="6440129" y="1234024"/>
            <a:ext cx="4148497" cy="530787"/>
          </a:xfrm>
        </p:spPr>
        <p:txBody>
          <a:bodyPr>
            <a:normAutofit fontScale="90000"/>
          </a:bodyPr>
          <a:lstStyle/>
          <a:p>
            <a:pPr algn="ctr"/>
            <a:r>
              <a:rPr lang="en-US" dirty="0"/>
              <a:t>CY Young, Single winners</a:t>
            </a:r>
          </a:p>
        </p:txBody>
      </p:sp>
      <p:sp>
        <p:nvSpPr>
          <p:cNvPr id="19" name="Text Placeholder 18">
            <a:extLst>
              <a:ext uri="{FF2B5EF4-FFF2-40B4-BE49-F238E27FC236}">
                <a16:creationId xmlns:a16="http://schemas.microsoft.com/office/drawing/2014/main" id="{3864787A-2E4F-42A4-1E74-AB9361105879}"/>
              </a:ext>
            </a:extLst>
          </p:cNvPr>
          <p:cNvSpPr>
            <a:spLocks noGrp="1"/>
          </p:cNvSpPr>
          <p:nvPr>
            <p:ph type="body" idx="1"/>
          </p:nvPr>
        </p:nvSpPr>
        <p:spPr>
          <a:xfrm>
            <a:off x="6440129" y="1927123"/>
            <a:ext cx="4148496" cy="4283242"/>
          </a:xfrm>
        </p:spPr>
        <p:txBody>
          <a:bodyPr>
            <a:normAutofit fontScale="92500" lnSpcReduction="10000"/>
          </a:bodyPr>
          <a:lstStyle/>
          <a:p>
            <a:pPr marL="285750" indent="-285750">
              <a:buFont typeface="Arial" panose="020B0604020202020204" pitchFamily="34" charset="0"/>
              <a:buChar char="•"/>
            </a:pPr>
            <a:r>
              <a:rPr lang="en-US" dirty="0"/>
              <a:t>To fully look at the data to support my hypothesis, I also looked at the pitchers who only won the Cy Young one year.</a:t>
            </a:r>
          </a:p>
          <a:p>
            <a:pPr marL="285750" indent="-285750">
              <a:buFont typeface="Arial" panose="020B0604020202020204" pitchFamily="34" charset="0"/>
              <a:buChar char="•"/>
            </a:pPr>
            <a:r>
              <a:rPr lang="en-US" dirty="0"/>
              <a:t>The result is a total of 59 players who won the Award once. 41 of these were right-handed, 18 left. This a smaller percentage, with about 30% being left-handed and 70% being right-handed.</a:t>
            </a:r>
          </a:p>
          <a:p>
            <a:pPr marL="285750" indent="-285750">
              <a:buFont typeface="Arial" panose="020B0604020202020204" pitchFamily="34" charset="0"/>
              <a:buChar char="•"/>
            </a:pPr>
            <a:r>
              <a:rPr lang="en-US" dirty="0"/>
              <a:t>At this point, my hypothesis looks correct. A disproportionately large amount of Cy Young awards have been won by left-handers winning multiple times (36% of awards going to multiple winners as opposed to the 25% of total pitchers), despite the single-year Cy Young winners and multiple-year Cy Young winners having the same proportion of about 33% lefties.</a:t>
            </a:r>
          </a:p>
          <a:p>
            <a:pPr marL="285750" indent="-285750">
              <a:buFont typeface="Arial" panose="020B0604020202020204" pitchFamily="34" charset="0"/>
              <a:buChar char="•"/>
            </a:pPr>
            <a:r>
              <a:rPr lang="en-US" dirty="0"/>
              <a:t>It should be noted that the small sample size does seem to disproportionately favor lefties, as even the single-year winners have more left-handers than the representative population (30% to 25%). </a:t>
            </a:r>
          </a:p>
        </p:txBody>
      </p:sp>
      <p:sp>
        <p:nvSpPr>
          <p:cNvPr id="20" name="Title 17">
            <a:extLst>
              <a:ext uri="{FF2B5EF4-FFF2-40B4-BE49-F238E27FC236}">
                <a16:creationId xmlns:a16="http://schemas.microsoft.com/office/drawing/2014/main" id="{AD64A6EF-0184-CDEE-A696-AF26E6C49AE5}"/>
              </a:ext>
            </a:extLst>
          </p:cNvPr>
          <p:cNvSpPr txBox="1">
            <a:spLocks/>
          </p:cNvSpPr>
          <p:nvPr/>
        </p:nvSpPr>
        <p:spPr>
          <a:xfrm>
            <a:off x="3540125" y="400792"/>
            <a:ext cx="5111750" cy="53078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ctr"/>
            <a:r>
              <a:rPr lang="en-US"/>
              <a:t>Question 13</a:t>
            </a:r>
          </a:p>
        </p:txBody>
      </p:sp>
      <p:graphicFrame>
        <p:nvGraphicFramePr>
          <p:cNvPr id="2" name="Chart 1">
            <a:extLst>
              <a:ext uri="{FF2B5EF4-FFF2-40B4-BE49-F238E27FC236}">
                <a16:creationId xmlns:a16="http://schemas.microsoft.com/office/drawing/2014/main" id="{9BDB351E-BDDD-0BEA-5B73-13B7F0DF8C3B}"/>
              </a:ext>
            </a:extLst>
          </p:cNvPr>
          <p:cNvGraphicFramePr>
            <a:graphicFrameLocks/>
          </p:cNvGraphicFramePr>
          <p:nvPr>
            <p:extLst>
              <p:ext uri="{D42A27DB-BD31-4B8C-83A1-F6EECF244321}">
                <p14:modId xmlns:p14="http://schemas.microsoft.com/office/powerpoint/2010/main" val="2495583689"/>
              </p:ext>
            </p:extLst>
          </p:nvPr>
        </p:nvGraphicFramePr>
        <p:xfrm>
          <a:off x="1356207" y="1499417"/>
          <a:ext cx="3963546" cy="428324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13043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Questions 1 &amp; 2</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318213"/>
            <a:ext cx="5433204" cy="577547"/>
          </a:xfrm>
        </p:spPr>
        <p:txBody>
          <a:bodyPr vert="horz" lIns="91440" tIns="45720" rIns="91440" bIns="45720" rtlCol="0" anchor="t">
            <a:normAutofit/>
          </a:bodyPr>
          <a:lstStyle/>
          <a:p>
            <a:r>
              <a:rPr lang="en-US" sz="1600" dirty="0"/>
              <a:t>What range of years for baseball games played does the provided database cover? </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6378774" y="1895759"/>
            <a:ext cx="4972877" cy="557950"/>
          </a:xfrm>
        </p:spPr>
        <p:txBody>
          <a:bodyPr>
            <a:normAutofit/>
          </a:bodyPr>
          <a:lstStyle/>
          <a:p>
            <a:pPr algn="r"/>
            <a:r>
              <a:rPr lang="en-US" dirty="0"/>
              <a:t>The database covers from year 1871 to 2016.</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320905"/>
            <a:ext cx="5433204" cy="674652"/>
          </a:xfrm>
        </p:spPr>
        <p:txBody>
          <a:bodyPr>
            <a:noAutofit/>
          </a:bodyPr>
          <a:lstStyle/>
          <a:p>
            <a:r>
              <a:rPr lang="en-US" sz="1600" dirty="0"/>
              <a:t>Find the name and height of the shortest player in the database. How many games did he play in? What is the name of the team for which he played?</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6378774" y="3368655"/>
            <a:ext cx="4972877" cy="557950"/>
          </a:xfrm>
        </p:spPr>
        <p:txBody>
          <a:bodyPr/>
          <a:lstStyle/>
          <a:p>
            <a:pPr algn="r"/>
            <a:r>
              <a:rPr lang="en-US" dirty="0"/>
              <a:t>The shortest player is Eddie Gaedel at 43 inches tall. He played in only 1 game for the St. Louis Browns</a:t>
            </a:r>
            <a:endParaRPr lang="en-ZA" dirty="0"/>
          </a:p>
        </p:txBody>
      </p:sp>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36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Question 3</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795963"/>
            <a:ext cx="5433204" cy="1429221"/>
          </a:xfrm>
        </p:spPr>
        <p:txBody>
          <a:bodyPr vert="horz" lIns="91440" tIns="45720" rIns="91440" bIns="45720" rtlCol="0" anchor="t">
            <a:noAutofit/>
          </a:bodyPr>
          <a:lstStyle/>
          <a:p>
            <a:r>
              <a:rPr lang="en-US" sz="1600" dirty="0"/>
              <a:t>Find all players in the database who played at Vanderbilt University. Create a list showing each player’s first and last names as well as the total salary they earned in the major leagues. Sort this list in descending order by the total salary earned. Which Vanderbilt player earned the most money in the majors?</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6577556" y="2419755"/>
            <a:ext cx="4774095" cy="557950"/>
          </a:xfrm>
        </p:spPr>
        <p:txBody>
          <a:bodyPr/>
          <a:lstStyle/>
          <a:p>
            <a:pPr algn="r"/>
            <a:r>
              <a:rPr lang="en-US" dirty="0"/>
              <a:t>David Price is the top earner from Vanderbilt University with a total salary of $245,553,88.00</a:t>
            </a:r>
            <a:endParaRPr lang="en-ZA" dirty="0"/>
          </a:p>
        </p:txBody>
      </p:sp>
      <p:pic>
        <p:nvPicPr>
          <p:cNvPr id="27" name="Picture 26" descr="Table, Excel&#10;&#10;Description automatically generated">
            <a:extLst>
              <a:ext uri="{FF2B5EF4-FFF2-40B4-BE49-F238E27FC236}">
                <a16:creationId xmlns:a16="http://schemas.microsoft.com/office/drawing/2014/main" id="{4C183C29-2BE2-B447-5E40-E59C23EC6EAC}"/>
              </a:ext>
            </a:extLst>
          </p:cNvPr>
          <p:cNvPicPr>
            <a:picLocks noChangeAspect="1"/>
          </p:cNvPicPr>
          <p:nvPr/>
        </p:nvPicPr>
        <p:blipFill>
          <a:blip r:embed="rId2"/>
          <a:stretch>
            <a:fillRect/>
          </a:stretch>
        </p:blipFill>
        <p:spPr>
          <a:xfrm>
            <a:off x="6577556" y="3390660"/>
            <a:ext cx="4073193" cy="2727805"/>
          </a:xfrm>
          <a:prstGeom prst="rect">
            <a:avLst/>
          </a:prstGeom>
        </p:spPr>
      </p:pic>
    </p:spTree>
    <p:extLst>
      <p:ext uri="{BB962C8B-B14F-4D97-AF65-F5344CB8AC3E}">
        <p14:creationId xmlns:p14="http://schemas.microsoft.com/office/powerpoint/2010/main" val="2934557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91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Question 4</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080027" y="2286898"/>
            <a:ext cx="4031945" cy="1614208"/>
          </a:xfrm>
        </p:spPr>
        <p:txBody>
          <a:bodyPr vert="horz" lIns="91440" tIns="45720" rIns="91440" bIns="45720" rtlCol="0" anchor="t">
            <a:noAutofit/>
          </a:bodyPr>
          <a:lstStyle/>
          <a:p>
            <a:r>
              <a:rPr lang="en-US" sz="1600" dirty="0"/>
              <a:t>Using the fielding table, group players into three groups based on their position: label players with position OF as "Outfield", those with position "SS", "1B", "2B", and "3B" as "Infield", and those with position "P" or "C" as "Battery". Determine the number of putouts made by each of these three groups in 2016.</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4080942" y="5041485"/>
            <a:ext cx="4031030" cy="924338"/>
          </a:xfrm>
        </p:spPr>
        <p:txBody>
          <a:bodyPr/>
          <a:lstStyle/>
          <a:p>
            <a:r>
              <a:rPr lang="en-US" dirty="0"/>
              <a:t>There were 317472 putouts in the battery position, 689431 putouts in the infield position and 285322 in the outfield position</a:t>
            </a:r>
          </a:p>
        </p:txBody>
      </p:sp>
    </p:spTree>
    <p:extLst>
      <p:ext uri="{BB962C8B-B14F-4D97-AF65-F5344CB8AC3E}">
        <p14:creationId xmlns:p14="http://schemas.microsoft.com/office/powerpoint/2010/main" val="3638749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shadeToTitle="1">
        <a:solidFill>
          <a:schemeClr val="bg1">
            <a:alpha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Question 5</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292501" y="3074365"/>
            <a:ext cx="5111750" cy="907085"/>
          </a:xfrm>
        </p:spPr>
        <p:txBody>
          <a:bodyPr vert="horz" lIns="91440" tIns="45720" rIns="91440" bIns="45720" rtlCol="0" anchor="t">
            <a:noAutofit/>
          </a:bodyPr>
          <a:lstStyle/>
          <a:p>
            <a:r>
              <a:rPr lang="en-US" sz="1600" noProof="1"/>
              <a:t>Find the average number of strikeouts per game by decade since 1920. Round the numbers you report to 2 decimal places. Do the same for home runs per game. Do you see any trends?</a:t>
            </a:r>
            <a:endParaRPr lang="en-ZA" sz="1600" noProof="1"/>
          </a:p>
        </p:txBody>
      </p:sp>
      <p:sp>
        <p:nvSpPr>
          <p:cNvPr id="7" name="Content Placeholder 2">
            <a:extLst>
              <a:ext uri="{FF2B5EF4-FFF2-40B4-BE49-F238E27FC236}">
                <a16:creationId xmlns:a16="http://schemas.microsoft.com/office/drawing/2014/main" id="{FE398EB5-8187-E122-CB86-7EC6AF85E7AB}"/>
              </a:ext>
            </a:extLst>
          </p:cNvPr>
          <p:cNvSpPr txBox="1">
            <a:spLocks/>
          </p:cNvSpPr>
          <p:nvPr/>
        </p:nvSpPr>
        <p:spPr>
          <a:xfrm>
            <a:off x="1292501" y="4034319"/>
            <a:ext cx="5111750" cy="1525588"/>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r"/>
            <a:endParaRPr lang="en-ZA" noProof="1"/>
          </a:p>
        </p:txBody>
      </p:sp>
      <p:sp>
        <p:nvSpPr>
          <p:cNvPr id="8" name="Content Placeholder 2">
            <a:extLst>
              <a:ext uri="{FF2B5EF4-FFF2-40B4-BE49-F238E27FC236}">
                <a16:creationId xmlns:a16="http://schemas.microsoft.com/office/drawing/2014/main" id="{6784973C-FC34-6800-9340-32402F1927CA}"/>
              </a:ext>
            </a:extLst>
          </p:cNvPr>
          <p:cNvSpPr txBox="1">
            <a:spLocks/>
          </p:cNvSpPr>
          <p:nvPr/>
        </p:nvSpPr>
        <p:spPr>
          <a:xfrm>
            <a:off x="1362075" y="4279276"/>
            <a:ext cx="5111750" cy="907085"/>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ZA" noProof="1"/>
          </a:p>
        </p:txBody>
      </p:sp>
      <p:sp>
        <p:nvSpPr>
          <p:cNvPr id="9" name="Content Placeholder 2">
            <a:extLst>
              <a:ext uri="{FF2B5EF4-FFF2-40B4-BE49-F238E27FC236}">
                <a16:creationId xmlns:a16="http://schemas.microsoft.com/office/drawing/2014/main" id="{DD40AAF8-E27D-23AA-0F5F-DF747DCFAE24}"/>
              </a:ext>
            </a:extLst>
          </p:cNvPr>
          <p:cNvSpPr txBox="1">
            <a:spLocks/>
          </p:cNvSpPr>
          <p:nvPr/>
        </p:nvSpPr>
        <p:spPr>
          <a:xfrm>
            <a:off x="1362075" y="4386053"/>
            <a:ext cx="5111750" cy="907085"/>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ZA" noProof="1"/>
          </a:p>
        </p:txBody>
      </p:sp>
      <p:sp>
        <p:nvSpPr>
          <p:cNvPr id="12" name="TextBox 11">
            <a:extLst>
              <a:ext uri="{FF2B5EF4-FFF2-40B4-BE49-F238E27FC236}">
                <a16:creationId xmlns:a16="http://schemas.microsoft.com/office/drawing/2014/main" id="{BE722183-D4D3-44DC-C946-B5C543FD6620}"/>
              </a:ext>
            </a:extLst>
          </p:cNvPr>
          <p:cNvSpPr txBox="1"/>
          <p:nvPr/>
        </p:nvSpPr>
        <p:spPr>
          <a:xfrm>
            <a:off x="1898374" y="4211750"/>
            <a:ext cx="4575451" cy="738664"/>
          </a:xfrm>
          <a:prstGeom prst="rect">
            <a:avLst/>
          </a:prstGeom>
          <a:noFill/>
        </p:spPr>
        <p:txBody>
          <a:bodyPr wrap="square">
            <a:spAutoFit/>
          </a:bodyPr>
          <a:lstStyle/>
          <a:p>
            <a:pPr algn="r"/>
            <a:r>
              <a:rPr lang="en-US" sz="1400" dirty="0"/>
              <a:t>Its not a perfect correlation, but both the strikeouts per game and homeruns per game have risen steadily since 1920.</a:t>
            </a:r>
          </a:p>
        </p:txBody>
      </p:sp>
      <p:pic>
        <p:nvPicPr>
          <p:cNvPr id="14" name="Picture 13" descr="Table&#10;&#10;Description automatically generated">
            <a:extLst>
              <a:ext uri="{FF2B5EF4-FFF2-40B4-BE49-F238E27FC236}">
                <a16:creationId xmlns:a16="http://schemas.microsoft.com/office/drawing/2014/main" id="{0F0269B2-E10E-8FDA-9788-F4AB04E70EFE}"/>
              </a:ext>
            </a:extLst>
          </p:cNvPr>
          <p:cNvPicPr>
            <a:picLocks noChangeAspect="1"/>
          </p:cNvPicPr>
          <p:nvPr/>
        </p:nvPicPr>
        <p:blipFill>
          <a:blip r:embed="rId2"/>
          <a:stretch>
            <a:fillRect/>
          </a:stretch>
        </p:blipFill>
        <p:spPr>
          <a:xfrm>
            <a:off x="7649930" y="2314437"/>
            <a:ext cx="3623938" cy="2426940"/>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ZA" dirty="0"/>
              <a:t>Question 6</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18936" y="1772756"/>
            <a:ext cx="5433204" cy="365125"/>
          </a:xfrm>
        </p:spPr>
        <p:txBody>
          <a:bodyPr vert="horz" lIns="91440" tIns="45720" rIns="91440" bIns="45720" rtlCol="0" anchor="t">
            <a:noAutofit/>
          </a:bodyPr>
          <a:lstStyle/>
          <a:p>
            <a:r>
              <a:rPr lang="en-US" sz="1400" noProof="1"/>
              <a:t>Find the player who had the most success stealing bases in 2016, where __success__ is measured as the percentage of stolen base attempts which are successful. (A stolen base attempt results either in a stolen base or being caught stealing.) Consider only players who attempted _at least_ 20 stolen bases.</a:t>
            </a:r>
            <a:endParaRPr lang="en-ZA" sz="1400" noProof="1"/>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6734175" y="3321190"/>
            <a:ext cx="4616732" cy="557950"/>
          </a:xfrm>
        </p:spPr>
        <p:txBody>
          <a:bodyPr>
            <a:normAutofit/>
          </a:bodyPr>
          <a:lstStyle/>
          <a:p>
            <a:pPr algn="r"/>
            <a:r>
              <a:rPr lang="en-US" noProof="1"/>
              <a:t>The most successful is Chris Owings, who successfully stole bases 91.3% of the time.</a:t>
            </a:r>
            <a:endParaRPr lang="en-ZA" noProof="1"/>
          </a:p>
        </p:txBody>
      </p:sp>
      <p:pic>
        <p:nvPicPr>
          <p:cNvPr id="20" name="Picture 19" descr="Table&#10;&#10;Description automatically generated">
            <a:extLst>
              <a:ext uri="{FF2B5EF4-FFF2-40B4-BE49-F238E27FC236}">
                <a16:creationId xmlns:a16="http://schemas.microsoft.com/office/drawing/2014/main" id="{A88C3CA4-4F42-4BAA-1B10-CBB0258E0A00}"/>
              </a:ext>
            </a:extLst>
          </p:cNvPr>
          <p:cNvPicPr>
            <a:picLocks noChangeAspect="1"/>
          </p:cNvPicPr>
          <p:nvPr/>
        </p:nvPicPr>
        <p:blipFill>
          <a:blip r:embed="rId2"/>
          <a:stretch>
            <a:fillRect/>
          </a:stretch>
        </p:blipFill>
        <p:spPr>
          <a:xfrm>
            <a:off x="3721989" y="3879140"/>
            <a:ext cx="4393894" cy="2222084"/>
          </a:xfrm>
          <a:prstGeom prst="rect">
            <a:avLst/>
          </a:prstGeom>
        </p:spPr>
      </p:pic>
    </p:spTree>
    <p:extLst>
      <p:ext uri="{BB962C8B-B14F-4D97-AF65-F5344CB8AC3E}">
        <p14:creationId xmlns:p14="http://schemas.microsoft.com/office/powerpoint/2010/main" val="206939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Question 7</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lnSpcReduction="10000"/>
          </a:bodyPr>
          <a:lstStyle/>
          <a:p>
            <a:r>
              <a:rPr lang="en-US" dirty="0"/>
              <a:t>Seattle mariners (116)</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LA dodgers (63)</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ST louis Cardinals (83)</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26.09%</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From 1970 – 2016, what is the largest number of wins for a team that did not win the world series? </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447778"/>
            <a:ext cx="5539095" cy="1236392"/>
          </a:xfrm>
        </p:spPr>
        <p:txBody>
          <a:bodyPr>
            <a:normAutofit/>
          </a:bodyPr>
          <a:lstStyle/>
          <a:p>
            <a:r>
              <a:rPr lang="en-US" dirty="0"/>
              <a:t>What is the smallest number of wins for a team that did win the world series? This query will probably result in an unusually small number of wins for a world series champion – determine why this is the case. There was a strike in 1981 causing 1/3 of games to be cancelled.</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62869" y="3800194"/>
            <a:ext cx="5539095" cy="514350"/>
          </a:xfrm>
        </p:spPr>
        <p:txBody>
          <a:bodyPr/>
          <a:lstStyle/>
          <a:p>
            <a:r>
              <a:rPr lang="en-US" dirty="0"/>
              <a:t>Then redo your query, excluding the problem year.</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How often from 1970 – 2016 was it the case that a team with the most wins also won the world series? What percentage of the time?</a:t>
            </a:r>
          </a:p>
        </p:txBody>
      </p:sp>
    </p:spTree>
    <p:extLst>
      <p:ext uri="{BB962C8B-B14F-4D97-AF65-F5344CB8AC3E}">
        <p14:creationId xmlns:p14="http://schemas.microsoft.com/office/powerpoint/2010/main" val="1738561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506377"/>
          </a:xfrm>
        </p:spPr>
        <p:txBody>
          <a:bodyPr/>
          <a:lstStyle/>
          <a:p>
            <a:r>
              <a:rPr lang="en-US" dirty="0">
                <a:solidFill>
                  <a:schemeClr val="tx1"/>
                </a:solidFill>
              </a:rPr>
              <a:t>Question 8</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3014662" y="1460590"/>
            <a:ext cx="6162675" cy="1396910"/>
          </a:xfrm>
        </p:spPr>
        <p:txBody>
          <a:bodyPr>
            <a:normAutofit/>
          </a:bodyPr>
          <a:lstStyle/>
          <a:p>
            <a:r>
              <a:rPr lang="en-US" dirty="0">
                <a:solidFill>
                  <a:schemeClr val="tx1"/>
                </a:solidFill>
              </a:rPr>
              <a:t>Using the attendance figures from the homegames table, find the teams and parks which had the top 5 average attendance per game in 2016 (where average attendance is defined as total attendance divided by number of games). Only consider parks where there were at least 10 games played. Report the park name, team name, and average attendance. Repeat for the lowest 5 average attendance.</a:t>
            </a:r>
          </a:p>
        </p:txBody>
      </p:sp>
      <p:pic>
        <p:nvPicPr>
          <p:cNvPr id="26" name="Picture 25" descr="Text, table, Excel&#10;&#10;Description automatically generated">
            <a:extLst>
              <a:ext uri="{FF2B5EF4-FFF2-40B4-BE49-F238E27FC236}">
                <a16:creationId xmlns:a16="http://schemas.microsoft.com/office/drawing/2014/main" id="{24A75288-78F8-6541-8519-8B4EE040B5A2}"/>
              </a:ext>
            </a:extLst>
          </p:cNvPr>
          <p:cNvPicPr>
            <a:picLocks noChangeAspect="1"/>
          </p:cNvPicPr>
          <p:nvPr/>
        </p:nvPicPr>
        <p:blipFill>
          <a:blip r:embed="rId2"/>
          <a:stretch>
            <a:fillRect/>
          </a:stretch>
        </p:blipFill>
        <p:spPr>
          <a:xfrm>
            <a:off x="6815683" y="3631168"/>
            <a:ext cx="4010585" cy="1152686"/>
          </a:xfrm>
          <a:prstGeom prst="rect">
            <a:avLst/>
          </a:prstGeom>
        </p:spPr>
      </p:pic>
      <p:pic>
        <p:nvPicPr>
          <p:cNvPr id="28" name="Picture 27" descr="Graphical user interface, text, application, table, Excel&#10;&#10;Description automatically generated">
            <a:extLst>
              <a:ext uri="{FF2B5EF4-FFF2-40B4-BE49-F238E27FC236}">
                <a16:creationId xmlns:a16="http://schemas.microsoft.com/office/drawing/2014/main" id="{3C1762EA-FAC1-EE0D-9534-340939FAA4E0}"/>
              </a:ext>
            </a:extLst>
          </p:cNvPr>
          <p:cNvPicPr>
            <a:picLocks noChangeAspect="1"/>
          </p:cNvPicPr>
          <p:nvPr/>
        </p:nvPicPr>
        <p:blipFill>
          <a:blip r:embed="rId3"/>
          <a:stretch>
            <a:fillRect/>
          </a:stretch>
        </p:blipFill>
        <p:spPr>
          <a:xfrm>
            <a:off x="1447006" y="3631168"/>
            <a:ext cx="4010585" cy="1152686"/>
          </a:xfrm>
          <a:prstGeom prst="rect">
            <a:avLst/>
          </a:prstGeom>
        </p:spPr>
      </p:pic>
      <p:sp>
        <p:nvSpPr>
          <p:cNvPr id="29" name="TextBox 28">
            <a:extLst>
              <a:ext uri="{FF2B5EF4-FFF2-40B4-BE49-F238E27FC236}">
                <a16:creationId xmlns:a16="http://schemas.microsoft.com/office/drawing/2014/main" id="{1B4ED1E7-0688-6DA7-242B-37BDB1A90A85}"/>
              </a:ext>
            </a:extLst>
          </p:cNvPr>
          <p:cNvSpPr txBox="1"/>
          <p:nvPr/>
        </p:nvSpPr>
        <p:spPr>
          <a:xfrm>
            <a:off x="2221256" y="3059668"/>
            <a:ext cx="2462084" cy="369332"/>
          </a:xfrm>
          <a:prstGeom prst="rect">
            <a:avLst/>
          </a:prstGeom>
          <a:noFill/>
        </p:spPr>
        <p:txBody>
          <a:bodyPr wrap="none" rtlCol="0">
            <a:spAutoFit/>
          </a:bodyPr>
          <a:lstStyle/>
          <a:p>
            <a:r>
              <a:rPr lang="en-US" dirty="0"/>
              <a:t>Top 5 Attendance 2016</a:t>
            </a:r>
          </a:p>
        </p:txBody>
      </p:sp>
      <p:sp>
        <p:nvSpPr>
          <p:cNvPr id="31" name="TextBox 30">
            <a:extLst>
              <a:ext uri="{FF2B5EF4-FFF2-40B4-BE49-F238E27FC236}">
                <a16:creationId xmlns:a16="http://schemas.microsoft.com/office/drawing/2014/main" id="{8DCFF9BB-55CA-B725-D305-3CAB762D11B4}"/>
              </a:ext>
            </a:extLst>
          </p:cNvPr>
          <p:cNvSpPr txBox="1"/>
          <p:nvPr/>
        </p:nvSpPr>
        <p:spPr>
          <a:xfrm>
            <a:off x="7403088" y="3099467"/>
            <a:ext cx="2835776" cy="369332"/>
          </a:xfrm>
          <a:prstGeom prst="rect">
            <a:avLst/>
          </a:prstGeom>
          <a:noFill/>
        </p:spPr>
        <p:txBody>
          <a:bodyPr wrap="none" rtlCol="0">
            <a:spAutoFit/>
          </a:bodyPr>
          <a:lstStyle/>
          <a:p>
            <a:r>
              <a:rPr lang="en-US" dirty="0"/>
              <a:t>Bottom 5 Attendance 2016</a:t>
            </a:r>
          </a:p>
        </p:txBody>
      </p:sp>
    </p:spTree>
    <p:extLst>
      <p:ext uri="{BB962C8B-B14F-4D97-AF65-F5344CB8AC3E}">
        <p14:creationId xmlns:p14="http://schemas.microsoft.com/office/powerpoint/2010/main" val="1593920805"/>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D446390-8521-40A2-A462-EA068123BED9}">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210</TotalTime>
  <Words>1781</Words>
  <Application>Microsoft Office PowerPoint</Application>
  <PresentationFormat>Widescreen</PresentationFormat>
  <Paragraphs>98</Paragraphs>
  <Slides>20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Tenorite</vt:lpstr>
      <vt:lpstr>Monoline</vt:lpstr>
      <vt:lpstr>Lahman Baseball</vt:lpstr>
      <vt:lpstr>Goals</vt:lpstr>
      <vt:lpstr>Questions 1 &amp; 2</vt:lpstr>
      <vt:lpstr>Question 3</vt:lpstr>
      <vt:lpstr>Question 4</vt:lpstr>
      <vt:lpstr>Question 5</vt:lpstr>
      <vt:lpstr>Question 6</vt:lpstr>
      <vt:lpstr>Question 7</vt:lpstr>
      <vt:lpstr>Question 8</vt:lpstr>
      <vt:lpstr>Question 9</vt:lpstr>
      <vt:lpstr>Question 10</vt:lpstr>
      <vt:lpstr>Question 11</vt:lpstr>
      <vt:lpstr>Question 11</vt:lpstr>
      <vt:lpstr>Question 11</vt:lpstr>
      <vt:lpstr>Question 12</vt:lpstr>
      <vt:lpstr>Total pitchers</vt:lpstr>
      <vt:lpstr>Cy Young award winners</vt:lpstr>
      <vt:lpstr>Hall of famers</vt:lpstr>
      <vt:lpstr>CY young, revisited</vt:lpstr>
      <vt:lpstr>CY Young, Single winners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Lahman Baseball</dc:title>
  <dc:creator>william.m.prunty@gmail.com</dc:creator>
  <cp:lastModifiedBy>Markus Matheny</cp:lastModifiedBy>
  <cp:revision>11</cp:revision>
  <dcterms:created xsi:type="dcterms:W3CDTF">2023-02-16T16:41:30Z</dcterms:created>
  <dcterms:modified xsi:type="dcterms:W3CDTF">2023-02-16T20:59:27Z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