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44" r:id="rId2"/>
  </p:sldMasterIdLst>
  <p:notesMasterIdLst>
    <p:notesMasterId r:id="rId36"/>
  </p:notesMasterIdLst>
  <p:sldIdLst>
    <p:sldId id="257" r:id="rId3"/>
    <p:sldId id="326" r:id="rId4"/>
    <p:sldId id="329" r:id="rId5"/>
    <p:sldId id="327" r:id="rId6"/>
    <p:sldId id="328" r:id="rId7"/>
    <p:sldId id="304" r:id="rId8"/>
    <p:sldId id="330" r:id="rId9"/>
    <p:sldId id="306" r:id="rId10"/>
    <p:sldId id="305" r:id="rId11"/>
    <p:sldId id="307" r:id="rId12"/>
    <p:sldId id="308" r:id="rId13"/>
    <p:sldId id="309" r:id="rId14"/>
    <p:sldId id="335" r:id="rId15"/>
    <p:sldId id="312" r:id="rId16"/>
    <p:sldId id="313" r:id="rId17"/>
    <p:sldId id="317" r:id="rId18"/>
    <p:sldId id="318" r:id="rId19"/>
    <p:sldId id="319" r:id="rId20"/>
    <p:sldId id="316" r:id="rId21"/>
    <p:sldId id="333" r:id="rId22"/>
    <p:sldId id="315" r:id="rId23"/>
    <p:sldId id="314" r:id="rId24"/>
    <p:sldId id="332" r:id="rId25"/>
    <p:sldId id="331" r:id="rId26"/>
    <p:sldId id="336" r:id="rId27"/>
    <p:sldId id="320" r:id="rId28"/>
    <p:sldId id="321" r:id="rId29"/>
    <p:sldId id="322" r:id="rId30"/>
    <p:sldId id="324" r:id="rId31"/>
    <p:sldId id="323" r:id="rId32"/>
    <p:sldId id="325" r:id="rId33"/>
    <p:sldId id="334" r:id="rId34"/>
    <p:sldId id="31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E7272E-B899-4CCC-9AE8-E665BE17E1F4}">
          <p14:sldIdLst>
            <p14:sldId id="257"/>
            <p14:sldId id="326"/>
            <p14:sldId id="329"/>
            <p14:sldId id="327"/>
            <p14:sldId id="328"/>
            <p14:sldId id="304"/>
          </p14:sldIdLst>
        </p14:section>
        <p14:section name="Алгоритмы" id="{4D9E5CF2-A4B7-4AAC-ADE3-2343F307DD0F}">
          <p14:sldIdLst>
            <p14:sldId id="330"/>
            <p14:sldId id="306"/>
            <p14:sldId id="305"/>
            <p14:sldId id="307"/>
            <p14:sldId id="308"/>
            <p14:sldId id="309"/>
            <p14:sldId id="335"/>
            <p14:sldId id="312"/>
            <p14:sldId id="313"/>
            <p14:sldId id="317"/>
            <p14:sldId id="318"/>
            <p14:sldId id="319"/>
            <p14:sldId id="316"/>
            <p14:sldId id="333"/>
            <p14:sldId id="315"/>
            <p14:sldId id="314"/>
            <p14:sldId id="332"/>
            <p14:sldId id="331"/>
            <p14:sldId id="336"/>
            <p14:sldId id="320"/>
            <p14:sldId id="321"/>
            <p14:sldId id="322"/>
            <p14:sldId id="324"/>
            <p14:sldId id="323"/>
            <p14:sldId id="325"/>
            <p14:sldId id="334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5E26"/>
    <a:srgbClr val="958054"/>
    <a:srgbClr val="0000FF"/>
    <a:srgbClr val="267F99"/>
    <a:srgbClr val="404CA0"/>
    <a:srgbClr val="FFFFFF"/>
    <a:srgbClr val="344E6D"/>
    <a:srgbClr val="A5B592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69" autoAdjust="0"/>
  </p:normalViewPr>
  <p:slideViewPr>
    <p:cSldViewPr snapToGrid="0">
      <p:cViewPr varScale="1">
        <p:scale>
          <a:sx n="82" d="100"/>
          <a:sy n="82" d="100"/>
        </p:scale>
        <p:origin x="643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798"/>
    </p:cViewPr>
  </p:sorter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6376-5D96-4E74-8EBB-980FADF5D3EB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9D3DE-2631-431A-8029-4C4AC73C4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06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94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89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601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1865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365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699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723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6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002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891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16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302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715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275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93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88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6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1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34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9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04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06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92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c3L/iterators-in-c-meetup-cpp-6ce2da982c8e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bogotobogo.com/cplusplus/stl3_iterators.php" TargetMode="Externa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rxiv.org/list/cs.DS/recent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27849-212E-49B2-B839-A3FA895F7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485" y="2676387"/>
            <a:ext cx="10096107" cy="1118077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Программирование на </a:t>
            </a:r>
            <a:r>
              <a:rPr lang="en-US" sz="3200" i="1" dirty="0"/>
              <a:t>C++ </a:t>
            </a:r>
            <a:r>
              <a:rPr lang="ru-RU" sz="3200" dirty="0"/>
              <a:t>и </a:t>
            </a:r>
            <a:r>
              <a:rPr lang="en-US" sz="3200" dirty="0"/>
              <a:t>Python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0E9277-D821-46E7-ABB5-7C51AE689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3" y="3904361"/>
            <a:ext cx="7602903" cy="1961966"/>
          </a:xfrm>
        </p:spPr>
        <p:txBody>
          <a:bodyPr>
            <a:normAutofit/>
          </a:bodyPr>
          <a:lstStyle/>
          <a:p>
            <a:pPr algn="ctr">
              <a:spcBef>
                <a:spcPts val="1800"/>
              </a:spcBef>
            </a:pPr>
            <a:r>
              <a:rPr lang="ru-RU" sz="1900" dirty="0">
                <a:solidFill>
                  <a:schemeClr val="tx2"/>
                </a:solidFill>
              </a:rPr>
              <a:t>Лекция </a:t>
            </a:r>
            <a:r>
              <a:rPr lang="en-US" sz="1900" dirty="0">
                <a:solidFill>
                  <a:schemeClr val="tx2"/>
                </a:solidFill>
              </a:rPr>
              <a:t>2</a:t>
            </a:r>
            <a:endParaRPr lang="ru-RU" sz="1900" dirty="0">
              <a:solidFill>
                <a:schemeClr val="tx2"/>
              </a:solidFill>
            </a:endParaRPr>
          </a:p>
          <a:p>
            <a:pPr algn="ctr">
              <a:lnSpc>
                <a:spcPct val="85000"/>
              </a:lnSpc>
              <a:spcBef>
                <a:spcPts val="1200"/>
              </a:spcBef>
            </a:pPr>
            <a:r>
              <a:rPr lang="ru-RU" sz="2800" dirty="0">
                <a:solidFill>
                  <a:schemeClr val="tx2"/>
                </a:solidFill>
              </a:rPr>
              <a:t>Алгоритмы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ru-RU" sz="2800" dirty="0">
                <a:solidFill>
                  <a:schemeClr val="tx2"/>
                </a:solidFill>
              </a:rPr>
              <a:t>и структуры данных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ru-RU" sz="2800" dirty="0">
                <a:solidFill>
                  <a:schemeClr val="tx2"/>
                </a:solidFill>
              </a:rPr>
              <a:t>в </a:t>
            </a:r>
            <a:r>
              <a:rPr lang="en-US" sz="2800" i="1" dirty="0">
                <a:solidFill>
                  <a:schemeClr val="tx2"/>
                </a:solidFill>
              </a:rPr>
              <a:t>C++</a:t>
            </a:r>
            <a:endParaRPr lang="ru-RU" sz="2800" i="1" dirty="0">
              <a:solidFill>
                <a:schemeClr val="tx2"/>
              </a:solidFill>
            </a:endParaRPr>
          </a:p>
          <a:p>
            <a:pPr algn="ctr">
              <a:lnSpc>
                <a:spcPct val="75000"/>
              </a:lnSpc>
              <a:spcBef>
                <a:spcPts val="1200"/>
              </a:spcBef>
            </a:pPr>
            <a:endParaRPr lang="ru-RU" sz="1800" dirty="0">
              <a:solidFill>
                <a:schemeClr val="tx2"/>
              </a:solidFill>
            </a:endParaRPr>
          </a:p>
          <a:p>
            <a:pPr algn="ctr">
              <a:lnSpc>
                <a:spcPct val="75000"/>
              </a:lnSpc>
              <a:spcBef>
                <a:spcPts val="3000"/>
              </a:spcBef>
            </a:pPr>
            <a:r>
              <a:rPr lang="ru-RU" sz="1700" dirty="0">
                <a:solidFill>
                  <a:schemeClr val="tx2"/>
                </a:solidFill>
              </a:rPr>
              <a:t>Воробьев Виталий Сергеевич (ИЯФ, НГУ)</a:t>
            </a:r>
            <a:endParaRPr lang="en-US" sz="1700" dirty="0">
              <a:solidFill>
                <a:schemeClr val="tx2"/>
              </a:solidFill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72D59F5D-7420-47B3-A9BA-2C3A05F4230A}"/>
              </a:ext>
            </a:extLst>
          </p:cNvPr>
          <p:cNvSpPr txBox="1">
            <a:spLocks/>
          </p:cNvSpPr>
          <p:nvPr/>
        </p:nvSpPr>
        <p:spPr>
          <a:xfrm>
            <a:off x="443882" y="6049149"/>
            <a:ext cx="11748118" cy="6140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ru-RU" sz="1800" dirty="0">
                <a:solidFill>
                  <a:schemeClr val="bg2"/>
                </a:solidFill>
              </a:rPr>
              <a:t>Новосибирск, </a:t>
            </a:r>
            <a:r>
              <a:rPr lang="en-US" sz="1800" dirty="0">
                <a:solidFill>
                  <a:schemeClr val="bg2"/>
                </a:solidFill>
              </a:rPr>
              <a:t>15 </a:t>
            </a:r>
            <a:r>
              <a:rPr lang="ru-RU" sz="1800" dirty="0">
                <a:solidFill>
                  <a:schemeClr val="bg2"/>
                </a:solidFill>
              </a:rPr>
              <a:t>сентября 2021</a:t>
            </a:r>
            <a:endParaRPr lang="en-US" sz="1800" dirty="0">
              <a:solidFill>
                <a:schemeClr val="bg2"/>
              </a:solidFill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7D4E2AF-1ED1-4F30-B7A9-C2A200E720C9}"/>
              </a:ext>
            </a:extLst>
          </p:cNvPr>
          <p:cNvGrpSpPr/>
          <p:nvPr/>
        </p:nvGrpSpPr>
        <p:grpSpPr>
          <a:xfrm>
            <a:off x="3639295" y="1139818"/>
            <a:ext cx="5344997" cy="1536569"/>
            <a:chOff x="3525625" y="1139818"/>
            <a:chExt cx="5344997" cy="1536569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FA89B05-D9C6-4C73-AE17-A2AA2B920F8D}"/>
                </a:ext>
              </a:extLst>
            </p:cNvPr>
            <p:cNvSpPr/>
            <p:nvPr/>
          </p:nvSpPr>
          <p:spPr>
            <a:xfrm>
              <a:off x="3525625" y="1139818"/>
              <a:ext cx="5344997" cy="15365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C7FCDF20-ECB9-46B9-B36E-570C9B902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9260" y="1437301"/>
              <a:ext cx="2466328" cy="924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8862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8028-215C-41BA-8FC0-BAE60F8A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Рекуррентные алгоритмы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5F0F74-021D-465F-8F54-3C6F06BF6E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7979" y="2067477"/>
                <a:ext cx="5092273" cy="1857756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Задача размера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сводится к решению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задач размера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/>
                  <a:t>. В добавок, на каждом шаге выполняется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действий: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5F0F74-021D-465F-8F54-3C6F06BF6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7979" y="2067477"/>
                <a:ext cx="5092273" cy="1857756"/>
              </a:xfrm>
              <a:blipFill>
                <a:blip r:embed="rId2"/>
                <a:stretch>
                  <a:fillRect l="-239" t="-2623" r="-4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4FB1A-160C-4CC7-BD54-63476BE8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D45D2-31C2-44D7-9C20-AB30C6BE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AFAD644-F38C-4FD9-89F1-0672D08CCC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4263755"/>
                  </p:ext>
                </p:extLst>
              </p:nvPr>
            </p:nvGraphicFramePr>
            <p:xfrm>
              <a:off x="967526" y="3795220"/>
              <a:ext cx="5022726" cy="2497074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1476309">
                      <a:extLst>
                        <a:ext uri="{9D8B030D-6E8A-4147-A177-3AD203B41FA5}">
                          <a16:colId xmlns:a16="http://schemas.microsoft.com/office/drawing/2014/main" val="2065092864"/>
                        </a:ext>
                      </a:extLst>
                    </a:gridCol>
                    <a:gridCol w="2356744">
                      <a:extLst>
                        <a:ext uri="{9D8B030D-6E8A-4147-A177-3AD203B41FA5}">
                          <a16:colId xmlns:a16="http://schemas.microsoft.com/office/drawing/2014/main" val="944892943"/>
                        </a:ext>
                      </a:extLst>
                    </a:gridCol>
                    <a:gridCol w="1189673">
                      <a:extLst>
                        <a:ext uri="{9D8B030D-6E8A-4147-A177-3AD203B41FA5}">
                          <a16:colId xmlns:a16="http://schemas.microsoft.com/office/drawing/2014/main" val="33906192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Алгоритм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Рекуррентное соотношение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34989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Бинарный поиск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4300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Сортировка слиянием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2156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Умножение </a:t>
                          </a:r>
                          <a:r>
                            <a:rPr lang="ru-RU" sz="1600" dirty="0" err="1"/>
                            <a:t>Карацубы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func>
                                          <m:func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600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fName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func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45109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AFAD644-F38C-4FD9-89F1-0672D08CCC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4263755"/>
                  </p:ext>
                </p:extLst>
              </p:nvPr>
            </p:nvGraphicFramePr>
            <p:xfrm>
              <a:off x="967526" y="3795220"/>
              <a:ext cx="5022726" cy="2497074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1476309">
                      <a:extLst>
                        <a:ext uri="{9D8B030D-6E8A-4147-A177-3AD203B41FA5}">
                          <a16:colId xmlns:a16="http://schemas.microsoft.com/office/drawing/2014/main" val="2065092864"/>
                        </a:ext>
                      </a:extLst>
                    </a:gridCol>
                    <a:gridCol w="2356744">
                      <a:extLst>
                        <a:ext uri="{9D8B030D-6E8A-4147-A177-3AD203B41FA5}">
                          <a16:colId xmlns:a16="http://schemas.microsoft.com/office/drawing/2014/main" val="944892943"/>
                        </a:ext>
                      </a:extLst>
                    </a:gridCol>
                    <a:gridCol w="1189673">
                      <a:extLst>
                        <a:ext uri="{9D8B030D-6E8A-4147-A177-3AD203B41FA5}">
                          <a16:colId xmlns:a16="http://schemas.microsoft.com/office/drawing/2014/main" val="3390619233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Алгоритм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Рекуррентное соотношение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3077" t="-2105" r="-1026" b="-33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3498969"/>
                      </a:ext>
                    </a:extLst>
                  </a:tr>
                  <a:tr h="639318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Бинарный поиск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2371" t="-91509" r="-5077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3077" t="-91509" r="-102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4300027"/>
                      </a:ext>
                    </a:extLst>
                  </a:tr>
                  <a:tr h="639318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Сортировка слиянием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2371" t="-193333" r="-50773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3077" t="-193333" r="-1026" b="-1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2156380"/>
                      </a:ext>
                    </a:extLst>
                  </a:tr>
                  <a:tr h="639318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Умножение </a:t>
                          </a:r>
                          <a:r>
                            <a:rPr lang="ru-RU" sz="1600" dirty="0" err="1"/>
                            <a:t>Карацубы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2371" t="-293333" r="-50773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3077" t="-293333" r="-1026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51096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21FDCE0-B649-443D-BBEB-0780C05C6B8F}"/>
              </a:ext>
            </a:extLst>
          </p:cNvPr>
          <p:cNvGrpSpPr/>
          <p:nvPr/>
        </p:nvGrpSpPr>
        <p:grpSpPr>
          <a:xfrm>
            <a:off x="6430289" y="2067477"/>
            <a:ext cx="4524223" cy="4035342"/>
            <a:chOff x="6359330" y="1870936"/>
            <a:chExt cx="4524223" cy="403534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AEFD91B-85BC-43FC-86D7-EEA62AC6DC99}"/>
                </a:ext>
              </a:extLst>
            </p:cNvPr>
            <p:cNvSpPr/>
            <p:nvPr/>
          </p:nvSpPr>
          <p:spPr>
            <a:xfrm>
              <a:off x="6359331" y="2240268"/>
              <a:ext cx="4524222" cy="3666010"/>
            </a:xfrm>
            <a:prstGeom prst="roundRect">
              <a:avLst>
                <a:gd name="adj" fmla="val 4450"/>
              </a:avLst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ontent Placeholder 2">
                  <a:extLst>
                    <a:ext uri="{FF2B5EF4-FFF2-40B4-BE49-F238E27FC236}">
                      <a16:creationId xmlns:a16="http://schemas.microsoft.com/office/drawing/2014/main" id="{DB830BF3-C79F-4DCD-ACEA-2FD2DFFAAF0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404135" y="2419882"/>
                  <a:ext cx="4479417" cy="348639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lIns="91440" tIns="45720" rIns="91440" bIns="45720" rtlCol="0">
                  <a:normAutofit fontScale="92500" lnSpcReduction="20000"/>
                </a:bodyPr>
                <a:lstStyle>
                  <a:lvl1pPr marL="182880" indent="-182880" algn="l" defTabSz="914400" rtl="0" eaLnBrk="1" latinLnBrk="0" hangingPunct="1">
                    <a:lnSpc>
                      <a:spcPct val="95000"/>
                    </a:lnSpc>
                    <a:spcBef>
                      <a:spcPts val="14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80000"/>
                    <a:buFont typeface="Arial" pitchFamily="34" charset="0"/>
                    <a:buChar char="•"/>
                    <a:defRPr sz="1800" kern="1200" spc="1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-182880" algn="l" defTabSz="914400" rtl="0" eaLnBrk="1" latinLnBrk="0" hangingPunct="1">
                    <a:lnSpc>
                      <a:spcPct val="90000"/>
                    </a:lnSpc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Font typeface="Wingdings 2" pitchFamily="18" charset="2"/>
                    <a:buChar char=""/>
                    <a:defRPr sz="1600" kern="12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31520" indent="-182880" algn="l" defTabSz="914400" rtl="0" eaLnBrk="1" latinLnBrk="0" hangingPunct="1">
                    <a:lnSpc>
                      <a:spcPct val="90000"/>
                    </a:lnSpc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Font typeface="Wingdings 2" pitchFamily="18" charset="2"/>
                    <a:buChar char=""/>
                    <a:defRPr sz="1400" kern="12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05840" indent="-182880" algn="l" defTabSz="914400" rtl="0" eaLnBrk="1" latinLnBrk="0" hangingPunct="1">
                    <a:lnSpc>
                      <a:spcPct val="90000"/>
                    </a:lnSpc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Font typeface="Wingdings 2" pitchFamily="18" charset="2"/>
                    <a:buChar char=""/>
                    <a:defRPr sz="1400" kern="12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280160" indent="-182880" algn="l" defTabSz="914400" rtl="0" eaLnBrk="1" latinLnBrk="0" hangingPunct="1">
                    <a:lnSpc>
                      <a:spcPct val="90000"/>
                    </a:lnSpc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Font typeface="Wingdings 2" pitchFamily="18" charset="2"/>
                    <a:buChar char=""/>
                    <a:defRPr sz="1400" kern="12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600000" indent="-228600" algn="l" defTabSz="914400" rtl="0" eaLnBrk="1" latinLnBrk="0" hangingPunct="1">
                    <a:lnSpc>
                      <a:spcPct val="90000"/>
                    </a:lnSpc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Font typeface="Wingdings 2" pitchFamily="18" charset="2"/>
                    <a:buChar char=""/>
                    <a:defRPr sz="1400" kern="12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900000" indent="-228600" algn="l" defTabSz="914400" rtl="0" eaLnBrk="1" latinLnBrk="0" hangingPunct="1">
                    <a:lnSpc>
                      <a:spcPct val="90000"/>
                    </a:lnSpc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Font typeface="Wingdings 2" pitchFamily="18" charset="2"/>
                    <a:buChar char=""/>
                    <a:defRPr sz="1400" kern="12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200000" indent="-228600" algn="l" defTabSz="914400" rtl="0" eaLnBrk="1" latinLnBrk="0" hangingPunct="1">
                    <a:lnSpc>
                      <a:spcPct val="90000"/>
                    </a:lnSpc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Font typeface="Wingdings 2" pitchFamily="18" charset="2"/>
                    <a:buChar char=""/>
                    <a:defRPr sz="1400" kern="12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Font typeface="Wingdings 2" pitchFamily="18" charset="2"/>
                    <a:buChar char=""/>
                    <a:defRPr sz="1400" kern="12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10000"/>
                    </a:lnSpc>
                    <a:spcAft>
                      <a:spcPts val="600"/>
                    </a:spcAft>
                    <a:buNone/>
                  </a:pPr>
                  <a:r>
                    <a:rPr lang="ru-RU" sz="1900" dirty="0">
                      <a:solidFill>
                        <a:schemeClr val="tx2"/>
                      </a:solidFill>
                    </a:rPr>
                    <a:t>Если </a:t>
                  </a:r>
                  <a14:m>
                    <m:oMath xmlns:m="http://schemas.openxmlformats.org/officeDocument/2006/math">
                      <m:r>
                        <a:rPr lang="en-US" sz="19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9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9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sz="19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19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sz="1900" dirty="0">
                      <a:solidFill>
                        <a:schemeClr val="tx2"/>
                      </a:solidFill>
                    </a:rPr>
                    <a:t>, </a:t>
                  </a:r>
                  <a:r>
                    <a:rPr lang="ru-RU" sz="1900" dirty="0">
                      <a:solidFill>
                        <a:schemeClr val="tx2"/>
                      </a:solidFill>
                    </a:rPr>
                    <a:t>где</a:t>
                  </a:r>
                  <a:r>
                    <a:rPr lang="en-US" sz="1900" dirty="0">
                      <a:solidFill>
                        <a:schemeClr val="tx2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9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9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sz="19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9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90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9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sz="19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a14:m>
                  <a:r>
                    <a:rPr lang="en-US" sz="1900" dirty="0">
                      <a:solidFill>
                        <a:schemeClr val="tx2"/>
                      </a:solidFill>
                    </a:rPr>
                    <a:t>, </a:t>
                  </a:r>
                  <a:r>
                    <a:rPr lang="ru-RU" sz="1900" dirty="0">
                      <a:solidFill>
                        <a:schemeClr val="tx2"/>
                      </a:solidFill>
                    </a:rPr>
                    <a:t>то</a:t>
                  </a:r>
                </a:p>
                <a:p>
                  <a:pPr marL="274320" lvl="1" indent="0">
                    <a:lnSpc>
                      <a:spcPct val="110000"/>
                    </a:lnSpc>
                    <a:spcAft>
                      <a:spcPts val="600"/>
                    </a:spcAft>
                    <a:buFont typeface="Wingdings 2" pitchFamily="18" charset="2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sz="20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sz="20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0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chemeClr val="tx2"/>
                    </a:solidFill>
                  </a:endParaRPr>
                </a:p>
                <a:p>
                  <a:pPr marL="0" indent="0">
                    <a:lnSpc>
                      <a:spcPct val="110000"/>
                    </a:lnSpc>
                    <a:spcAft>
                      <a:spcPts val="600"/>
                    </a:spcAft>
                    <a:buNone/>
                  </a:pPr>
                  <a:r>
                    <a:rPr lang="ru-RU" sz="1900" dirty="0">
                      <a:solidFill>
                        <a:schemeClr val="tx2"/>
                      </a:solidFill>
                    </a:rPr>
                    <a:t>Если </a:t>
                  </a:r>
                  <a14:m>
                    <m:oMath xmlns:m="http://schemas.openxmlformats.org/officeDocument/2006/math">
                      <m:r>
                        <a:rPr lang="en-US" sz="19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9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9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sz="19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19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19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9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19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19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</m:e>
                      </m:d>
                    </m:oMath>
                  </a14:m>
                  <a:r>
                    <a:rPr lang="en-US" sz="1900" dirty="0">
                      <a:solidFill>
                        <a:schemeClr val="tx2"/>
                      </a:solidFill>
                    </a:rPr>
                    <a:t>,</a:t>
                  </a:r>
                  <a:r>
                    <a:rPr lang="ru-RU" sz="1900" dirty="0">
                      <a:solidFill>
                        <a:schemeClr val="tx2"/>
                      </a:solidFill>
                    </a:rPr>
                    <a:t> где</a:t>
                  </a:r>
                  <a:r>
                    <a:rPr lang="en-US" sz="1900" dirty="0">
                      <a:solidFill>
                        <a:schemeClr val="tx2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9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sz="19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9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9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90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9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sz="19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a14:m>
                  <a:r>
                    <a:rPr lang="en-US" sz="1900" dirty="0">
                      <a:solidFill>
                        <a:schemeClr val="tx2"/>
                      </a:solidFill>
                    </a:rPr>
                    <a:t> </a:t>
                  </a:r>
                  <a:r>
                    <a:rPr lang="ru-RU" sz="1900" dirty="0">
                      <a:solidFill>
                        <a:schemeClr val="tx2"/>
                      </a:solidFill>
                    </a:rPr>
                    <a:t>и </a:t>
                  </a:r>
                  <a14:m>
                    <m:oMath xmlns:m="http://schemas.openxmlformats.org/officeDocument/2006/math">
                      <m:r>
                        <a:rPr lang="en-US" sz="19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9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US" sz="1900" dirty="0">
                      <a:solidFill>
                        <a:schemeClr val="tx2"/>
                      </a:solidFill>
                    </a:rPr>
                    <a:t>, </a:t>
                  </a:r>
                  <a:r>
                    <a:rPr lang="ru-RU" sz="1900" dirty="0">
                      <a:solidFill>
                        <a:schemeClr val="tx2"/>
                      </a:solidFill>
                    </a:rPr>
                    <a:t>то</a:t>
                  </a:r>
                </a:p>
                <a:p>
                  <a:pPr marL="274320" lvl="1" indent="0">
                    <a:lnSpc>
                      <a:spcPct val="110000"/>
                    </a:lnSpc>
                    <a:spcAft>
                      <a:spcPts val="600"/>
                    </a:spcAft>
                    <a:buFont typeface="Wingdings 2" pitchFamily="18" charset="2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sz="20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0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sup>
                            </m:sSup>
                          </m:e>
                        </m:d>
                      </m:oMath>
                    </m:oMathPara>
                  </a14:m>
                  <a:endParaRPr lang="ru-RU" sz="2000" dirty="0">
                    <a:solidFill>
                      <a:schemeClr val="tx2"/>
                    </a:solidFill>
                  </a:endParaRPr>
                </a:p>
                <a:p>
                  <a:pPr marL="0" indent="0">
                    <a:lnSpc>
                      <a:spcPct val="110000"/>
                    </a:lnSpc>
                    <a:spcAft>
                      <a:spcPts val="600"/>
                    </a:spcAft>
                    <a:buNone/>
                  </a:pPr>
                  <a:r>
                    <a:rPr lang="ru-RU" sz="1900" dirty="0">
                      <a:solidFill>
                        <a:schemeClr val="tx2"/>
                      </a:solidFill>
                    </a:rPr>
                    <a:t>Если </a:t>
                  </a:r>
                  <a14:m>
                    <m:oMath xmlns:m="http://schemas.openxmlformats.org/officeDocument/2006/math">
                      <m:r>
                        <a:rPr lang="en-US" sz="19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9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9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 sz="190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sz="19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19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sz="1900" dirty="0">
                      <a:solidFill>
                        <a:schemeClr val="tx2"/>
                      </a:solidFill>
                    </a:rPr>
                    <a:t> </a:t>
                  </a:r>
                  <a:r>
                    <a:rPr lang="ru-RU" sz="1900" dirty="0">
                      <a:solidFill>
                        <a:schemeClr val="tx2"/>
                      </a:solidFill>
                    </a:rPr>
                    <a:t>и </a:t>
                  </a:r>
                  <a14:m>
                    <m:oMath xmlns:m="http://schemas.openxmlformats.org/officeDocument/2006/math">
                      <m:r>
                        <a:rPr lang="en-US" sz="19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𝑎𝑓</m:t>
                      </m:r>
                      <m:d>
                        <m:dPr>
                          <m:ctrlPr>
                            <a:rPr lang="en-US" sz="19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9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9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19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19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9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𝑘𝑓</m:t>
                      </m:r>
                      <m:d>
                        <m:dPr>
                          <m:ctrlPr>
                            <a:rPr lang="en-US" sz="19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en-US" sz="1900" dirty="0">
                      <a:solidFill>
                        <a:schemeClr val="tx2"/>
                      </a:solidFill>
                    </a:rPr>
                    <a:t>, </a:t>
                  </a:r>
                  <a:r>
                    <a:rPr lang="ru-RU" sz="1900" dirty="0">
                      <a:solidFill>
                        <a:schemeClr val="tx2"/>
                      </a:solidFill>
                    </a:rPr>
                    <a:t>где</a:t>
                  </a:r>
                  <a:r>
                    <a:rPr lang="en-US" sz="1900" dirty="0">
                      <a:solidFill>
                        <a:schemeClr val="tx2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9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9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func>
                        <m:funcPr>
                          <m:ctrlPr>
                            <a:rPr lang="en-US" sz="19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9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9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sz="19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a14:m>
                  <a:r>
                    <a:rPr lang="ru-RU" sz="1900" dirty="0">
                      <a:solidFill>
                        <a:schemeClr val="tx2"/>
                      </a:solidFill>
                    </a:rPr>
                    <a:t> и</a:t>
                  </a:r>
                  <a:r>
                    <a:rPr lang="en-US" sz="1900" dirty="0">
                      <a:solidFill>
                        <a:schemeClr val="tx2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9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9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a14:m>
                  <a:r>
                    <a:rPr lang="en-US" sz="1900" dirty="0">
                      <a:solidFill>
                        <a:schemeClr val="tx2"/>
                      </a:solidFill>
                    </a:rPr>
                    <a:t>,</a:t>
                  </a:r>
                  <a:r>
                    <a:rPr lang="ru-RU" sz="1900" dirty="0">
                      <a:solidFill>
                        <a:schemeClr val="tx2"/>
                      </a:solidFill>
                    </a:rPr>
                    <a:t> то</a:t>
                  </a:r>
                </a:p>
                <a:p>
                  <a:pPr marL="274320" lvl="1" indent="0">
                    <a:lnSpc>
                      <a:spcPct val="110000"/>
                    </a:lnSpc>
                    <a:spcAft>
                      <a:spcPts val="600"/>
                    </a:spcAft>
                    <a:buFont typeface="Wingdings 2" pitchFamily="18" charset="2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ru-RU" sz="2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Content Placeholder 2">
                  <a:extLst>
                    <a:ext uri="{FF2B5EF4-FFF2-40B4-BE49-F238E27FC236}">
                      <a16:creationId xmlns:a16="http://schemas.microsoft.com/office/drawing/2014/main" id="{DB830BF3-C79F-4DCD-ACEA-2FD2DFFAAF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4135" y="2419882"/>
                  <a:ext cx="4479417" cy="3486396"/>
                </a:xfrm>
                <a:prstGeom prst="rect">
                  <a:avLst/>
                </a:prstGeom>
                <a:blipFill>
                  <a:blip r:embed="rId4"/>
                  <a:stretch>
                    <a:fillRect l="-1088" t="-192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F1706B-51B2-4FC9-A453-05A7E4BE6818}"/>
                </a:ext>
              </a:extLst>
            </p:cNvPr>
            <p:cNvSpPr txBox="1"/>
            <p:nvPr/>
          </p:nvSpPr>
          <p:spPr>
            <a:xfrm>
              <a:off x="6359330" y="1870936"/>
              <a:ext cx="44794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2">
                      <a:lumMod val="75000"/>
                    </a:schemeClr>
                  </a:solidFill>
                </a:rPr>
                <a:t>The master theorem</a:t>
              </a:r>
              <a:endParaRPr lang="ru-RU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355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1">
            <a:extLst>
              <a:ext uri="{FF2B5EF4-FFF2-40B4-BE49-F238E27FC236}">
                <a16:creationId xmlns:a16="http://schemas.microsoft.com/office/drawing/2014/main" id="{277B4082-E8D3-4FEB-81F4-3691EB39CD07}"/>
              </a:ext>
            </a:extLst>
          </p:cNvPr>
          <p:cNvSpPr txBox="1">
            <a:spLocks/>
          </p:cNvSpPr>
          <p:nvPr/>
        </p:nvSpPr>
        <p:spPr>
          <a:xfrm>
            <a:off x="481475" y="531844"/>
            <a:ext cx="6146842" cy="6060233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  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   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       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                 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merge_sort_aux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/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merge_sort_aux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merge_sort_aux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merge_sort_aux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7842F-F188-4995-868E-731B9D19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654" y="365760"/>
            <a:ext cx="4049858" cy="1325562"/>
          </a:xfrm>
        </p:spPr>
        <p:txBody>
          <a:bodyPr/>
          <a:lstStyle/>
          <a:p>
            <a:r>
              <a:rPr lang="ru-RU" dirty="0"/>
              <a:t>Сортировка слиянием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18241-6934-418A-8C8C-E066146F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6EF70-F76B-45AB-AB99-7556F039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11</a:t>
            </a:fld>
            <a:endParaRPr lang="ru-R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C5DAE2-F056-4646-8249-30389ADEA2B6}"/>
              </a:ext>
            </a:extLst>
          </p:cNvPr>
          <p:cNvGrpSpPr/>
          <p:nvPr/>
        </p:nvGrpSpPr>
        <p:grpSpPr>
          <a:xfrm>
            <a:off x="6907206" y="1819227"/>
            <a:ext cx="2857500" cy="2012787"/>
            <a:chOff x="7198074" y="1937299"/>
            <a:chExt cx="2857500" cy="2012787"/>
          </a:xfrm>
        </p:grpSpPr>
        <p:pic>
          <p:nvPicPr>
            <p:cNvPr id="7" name="Picture 6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027FCDC2-89A9-4E13-8C7C-6B419F310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8074" y="2235586"/>
              <a:ext cx="2857500" cy="17145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67519F-3C7E-4C01-BF90-66DABA099700}"/>
                </a:ext>
              </a:extLst>
            </p:cNvPr>
            <p:cNvSpPr txBox="1"/>
            <p:nvPr/>
          </p:nvSpPr>
          <p:spPr>
            <a:xfrm>
              <a:off x="7203236" y="1937299"/>
              <a:ext cx="11544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Wikipedia</a:t>
              </a:r>
              <a:endParaRPr lang="ru-RU" sz="1600" dirty="0">
                <a:solidFill>
                  <a:schemeClr val="accent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AAB52ACB-46B3-42E2-A8F5-C532E5A806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2368" y="4130301"/>
                <a:ext cx="3424267" cy="19874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1800" b="0" dirty="0"/>
                  <a:t>Рекуррентное соотношение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Алгоритмическая сложность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AAB52ACB-46B3-42E2-A8F5-C532E5A80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2368" y="4130301"/>
                <a:ext cx="3424267" cy="1987421"/>
              </a:xfrm>
              <a:blipFill>
                <a:blip r:embed="rId3"/>
                <a:stretch>
                  <a:fillRect l="-1601" t="-2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42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E187-D656-4D80-B772-5200C433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Динамическое программирование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81F81-6313-48E0-B919-229ECD0F2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9358" y="1923741"/>
                <a:ext cx="5148259" cy="4351337"/>
              </a:xfrm>
            </p:spPr>
            <p:txBody>
              <a:bodyPr/>
              <a:lstStyle/>
              <a:p>
                <a:r>
                  <a:rPr lang="ru-RU" dirty="0"/>
                  <a:t>Решение задачи размера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сводится к решению задачи меньшего размера</a:t>
                </a:r>
                <a:endParaRPr lang="en-US" dirty="0"/>
              </a:p>
              <a:p>
                <a:r>
                  <a:rPr lang="ru-RU" dirty="0"/>
                  <a:t>Результаты промежуточных вычислений сохраняются, позволяя избежать лишних действий</a:t>
                </a:r>
              </a:p>
              <a:p>
                <a:r>
                  <a:rPr lang="ru-RU" dirty="0"/>
                  <a:t>Классический пример: числа Фибоначчи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81F81-6313-48E0-B919-229ECD0F2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9358" y="1923741"/>
                <a:ext cx="5148259" cy="4351337"/>
              </a:xfrm>
              <a:blipFill>
                <a:blip r:embed="rId2"/>
                <a:stretch>
                  <a:fillRect l="-237" t="-12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F5158-BA1C-42E5-8661-46F2BD4E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AC291-D972-4D3C-8DEB-224A981F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12</a:t>
            </a:fld>
            <a:endParaRPr lang="ru-R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32372E5-5B8D-442B-B1B1-627B9D0608FE}"/>
              </a:ext>
            </a:extLst>
          </p:cNvPr>
          <p:cNvGrpSpPr/>
          <p:nvPr/>
        </p:nvGrpSpPr>
        <p:grpSpPr>
          <a:xfrm>
            <a:off x="6096000" y="1944037"/>
            <a:ext cx="4973574" cy="1564748"/>
            <a:chOff x="6096000" y="1944037"/>
            <a:chExt cx="4973574" cy="1564748"/>
          </a:xfrm>
        </p:grpSpPr>
        <p:sp>
          <p:nvSpPr>
            <p:cNvPr id="6" name="Объект 1">
              <a:extLst>
                <a:ext uri="{FF2B5EF4-FFF2-40B4-BE49-F238E27FC236}">
                  <a16:creationId xmlns:a16="http://schemas.microsoft.com/office/drawing/2014/main" id="{41F407C5-D04B-4B3E-9FEE-0B0364AD1F20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1944037"/>
              <a:ext cx="4973574" cy="1183353"/>
            </a:xfrm>
            <a:custGeom>
              <a:avLst/>
              <a:gdLst>
                <a:gd name="connsiteX0" fmla="*/ 0 w 5760945"/>
                <a:gd name="connsiteY0" fmla="*/ 0 h 3842676"/>
                <a:gd name="connsiteX1" fmla="*/ 5760945 w 5760945"/>
                <a:gd name="connsiteY1" fmla="*/ 0 h 3842676"/>
                <a:gd name="connsiteX2" fmla="*/ 5760945 w 5760945"/>
                <a:gd name="connsiteY2" fmla="*/ 3842676 h 3842676"/>
                <a:gd name="connsiteX3" fmla="*/ 0 w 5760945"/>
                <a:gd name="connsiteY3" fmla="*/ 3842676 h 3842676"/>
                <a:gd name="connsiteX4" fmla="*/ 0 w 5760945"/>
                <a:gd name="connsiteY4" fmla="*/ 0 h 3842676"/>
                <a:gd name="connsiteX0" fmla="*/ 0 w 5760945"/>
                <a:gd name="connsiteY0" fmla="*/ 0 h 3842676"/>
                <a:gd name="connsiteX1" fmla="*/ 5760945 w 5760945"/>
                <a:gd name="connsiteY1" fmla="*/ 0 h 3842676"/>
                <a:gd name="connsiteX2" fmla="*/ 5760945 w 5760945"/>
                <a:gd name="connsiteY2" fmla="*/ 3842676 h 3842676"/>
                <a:gd name="connsiteX3" fmla="*/ 0 w 5760945"/>
                <a:gd name="connsiteY3" fmla="*/ 3842676 h 3842676"/>
                <a:gd name="connsiteX4" fmla="*/ 0 w 5760945"/>
                <a:gd name="connsiteY4" fmla="*/ 0 h 3842676"/>
                <a:gd name="connsiteX0" fmla="*/ 0 w 5760945"/>
                <a:gd name="connsiteY0" fmla="*/ 0 h 3842676"/>
                <a:gd name="connsiteX1" fmla="*/ 5760945 w 5760945"/>
                <a:gd name="connsiteY1" fmla="*/ 0 h 3842676"/>
                <a:gd name="connsiteX2" fmla="*/ 5760945 w 5760945"/>
                <a:gd name="connsiteY2" fmla="*/ 3842676 h 3842676"/>
                <a:gd name="connsiteX3" fmla="*/ 0 w 5760945"/>
                <a:gd name="connsiteY3" fmla="*/ 3842676 h 3842676"/>
                <a:gd name="connsiteX4" fmla="*/ 0 w 5760945"/>
                <a:gd name="connsiteY4" fmla="*/ 0 h 384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0945" h="3842676">
                  <a:moveTo>
                    <a:pt x="0" y="0"/>
                  </a:moveTo>
                  <a:lnTo>
                    <a:pt x="5760945" y="0"/>
                  </a:lnTo>
                  <a:cubicBezTo>
                    <a:pt x="5471696" y="1402190"/>
                    <a:pt x="5760945" y="2561784"/>
                    <a:pt x="5760945" y="3842676"/>
                  </a:cubicBezTo>
                  <a:lnTo>
                    <a:pt x="0" y="3842676"/>
                  </a:lnTo>
                  <a:lnTo>
                    <a:pt x="0" y="0"/>
                  </a:ln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182880" indent="-182880" algn="l" defTabSz="914400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800" kern="1200" spc="1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long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long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fib_naive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{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sz="14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 </a:t>
              </a:r>
              <a:r>
                <a:rPr lang="en-US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</a:t>
              </a:r>
              <a:r>
                <a:rPr lang="en-US" sz="14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sz="14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fib_naive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- </a:t>
              </a:r>
              <a:r>
                <a:rPr lang="en-US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+ </a:t>
              </a:r>
              <a:r>
                <a:rPr lang="en-US" sz="14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fib_naive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- </a:t>
              </a:r>
              <a:r>
                <a:rPr lang="en-US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7057AE-9C6E-4C09-BAB5-41E2397915CE}"/>
                </a:ext>
              </a:extLst>
            </p:cNvPr>
            <p:cNvSpPr txBox="1"/>
            <p:nvPr/>
          </p:nvSpPr>
          <p:spPr>
            <a:xfrm>
              <a:off x="6096000" y="3139453"/>
              <a:ext cx="3656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i="1" dirty="0"/>
                <a:t>Что не так с этим решением?</a:t>
              </a:r>
            </a:p>
          </p:txBody>
        </p:sp>
      </p:grpSp>
      <p:sp>
        <p:nvSpPr>
          <p:cNvPr id="11" name="Объект 1">
            <a:extLst>
              <a:ext uri="{FF2B5EF4-FFF2-40B4-BE49-F238E27FC236}">
                <a16:creationId xmlns:a16="http://schemas.microsoft.com/office/drawing/2014/main" id="{05936E5E-89FF-439A-ABFF-AA469F464A38}"/>
              </a:ext>
            </a:extLst>
          </p:cNvPr>
          <p:cNvSpPr txBox="1">
            <a:spLocks/>
          </p:cNvSpPr>
          <p:nvPr/>
        </p:nvSpPr>
        <p:spPr>
          <a:xfrm>
            <a:off x="6096000" y="3774474"/>
            <a:ext cx="4973574" cy="2500604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D71322-8F04-469A-8F94-118666053B38}"/>
                  </a:ext>
                </a:extLst>
              </p:cNvPr>
              <p:cNvSpPr txBox="1"/>
              <p:nvPr/>
            </p:nvSpPr>
            <p:spPr>
              <a:xfrm>
                <a:off x="871218" y="4820285"/>
                <a:ext cx="4769704" cy="5906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>
                    <a:solidFill>
                      <a:srgbClr val="795E26"/>
                    </a:solidFill>
                    <a:latin typeface="Consolas" panose="020B0609020204030204" pitchFamily="49" charset="0"/>
                  </a:rPr>
                  <a:t>fib_naive: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2971215073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за 17.2 с</a:t>
                </a:r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>
                    <a:solidFill>
                      <a:srgbClr val="795E26"/>
                    </a:solidFill>
                    <a:latin typeface="Consolas" panose="020B0609020204030204" pitchFamily="49" charset="0"/>
                  </a:rPr>
                  <a:t>fib</a:t>
                </a:r>
                <a:r>
                  <a:rPr lang="ru-RU" dirty="0">
                    <a:solidFill>
                      <a:srgbClr val="795E26"/>
                    </a:solidFill>
                    <a:latin typeface="Consolas" panose="020B0609020204030204" pitchFamily="49" charset="0"/>
                  </a:rPr>
                  <a:t>:</a:t>
                </a:r>
                <a:r>
                  <a:rPr lang="en-US" dirty="0">
                    <a:solidFill>
                      <a:srgbClr val="795E26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=7540113804746346429</m:t>
                    </m:r>
                  </m:oMath>
                </a14:m>
                <a:r>
                  <a:rPr lang="ru-RU" dirty="0"/>
                  <a:t> за 0.002 с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D71322-8F04-469A-8F94-11866605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18" y="4820285"/>
                <a:ext cx="4769704" cy="590611"/>
              </a:xfrm>
              <a:prstGeom prst="rect">
                <a:avLst/>
              </a:prstGeom>
              <a:blipFill>
                <a:blip r:embed="rId3"/>
                <a:stretch>
                  <a:fillRect l="-3069" t="-13402" r="-2046" b="-237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AE7F7A5-896A-4668-8A51-E2514AD449F6}"/>
              </a:ext>
            </a:extLst>
          </p:cNvPr>
          <p:cNvSpPr txBox="1"/>
          <p:nvPr/>
        </p:nvSpPr>
        <p:spPr>
          <a:xfrm>
            <a:off x="1212666" y="5676500"/>
            <a:ext cx="40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/>
              <a:t>Более интересный пример динамического алгоритма можно найти в дополнительных слайдах</a:t>
            </a:r>
          </a:p>
        </p:txBody>
      </p:sp>
    </p:spTree>
    <p:extLst>
      <p:ext uri="{BB962C8B-B14F-4D97-AF65-F5344CB8AC3E}">
        <p14:creationId xmlns:p14="http://schemas.microsoft.com/office/powerpoint/2010/main" val="132390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173C-3F71-44A9-B5D3-A5111706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бинарного дерева поиска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3BF54-AC4F-48D8-ABFA-690B2F46C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84784"/>
            <a:ext cx="5241565" cy="4295353"/>
          </a:xfrm>
        </p:spPr>
        <p:txBody>
          <a:bodyPr/>
          <a:lstStyle/>
          <a:p>
            <a:r>
              <a:rPr lang="ru-RU" dirty="0"/>
              <a:t>Каждый узел дерева имеет ссылку на левого и правого потомка</a:t>
            </a:r>
          </a:p>
          <a:p>
            <a:r>
              <a:rPr lang="ru-RU" dirty="0"/>
              <a:t>Инвариант бинарного дерева поиска:</a:t>
            </a:r>
          </a:p>
          <a:p>
            <a:pPr lvl="1"/>
            <a:r>
              <a:rPr lang="ru-RU" dirty="0"/>
              <a:t>Значения элементов </a:t>
            </a:r>
            <a:r>
              <a:rPr lang="ru-RU" dirty="0">
                <a:solidFill>
                  <a:srgbClr val="C00000"/>
                </a:solidFill>
              </a:rPr>
              <a:t>левого</a:t>
            </a:r>
            <a:r>
              <a:rPr lang="ru-RU" dirty="0"/>
              <a:t> поддерева элемента </a:t>
            </a:r>
            <a:r>
              <a:rPr lang="ru-RU" dirty="0">
                <a:solidFill>
                  <a:srgbClr val="C00000"/>
                </a:solidFill>
              </a:rPr>
              <a:t>меньше</a:t>
            </a:r>
            <a:r>
              <a:rPr lang="ru-RU" dirty="0"/>
              <a:t> значения элемента</a:t>
            </a:r>
          </a:p>
          <a:p>
            <a:pPr lvl="1"/>
            <a:r>
              <a:rPr lang="ru-RU" dirty="0"/>
              <a:t>Значения элементов </a:t>
            </a:r>
            <a:r>
              <a:rPr lang="ru-RU" dirty="0">
                <a:solidFill>
                  <a:srgbClr val="C00000"/>
                </a:solidFill>
              </a:rPr>
              <a:t>правого</a:t>
            </a:r>
            <a:r>
              <a:rPr lang="ru-RU" dirty="0"/>
              <a:t> поддерева элемента </a:t>
            </a:r>
            <a:r>
              <a:rPr lang="ru-RU" dirty="0">
                <a:solidFill>
                  <a:srgbClr val="C00000"/>
                </a:solidFill>
              </a:rPr>
              <a:t>больше</a:t>
            </a:r>
            <a:r>
              <a:rPr lang="ru-RU" dirty="0"/>
              <a:t> значения элемента</a:t>
            </a:r>
          </a:p>
          <a:p>
            <a:r>
              <a:rPr lang="ru-RU" dirty="0"/>
              <a:t>Алгоритм вывода значений элементов в порядке возрастания: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dirty="0"/>
              <a:t>Рекурсивно обходим левое поддерево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dirty="0"/>
              <a:t>Выводим значение элемента текущего узла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dirty="0"/>
              <a:t>Рекурсивно обходим правое поддерево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06873-AC41-4F0E-B272-5760F638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7D2B8-EE83-4619-B82C-40359DB6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13</a:t>
            </a:fld>
            <a:endParaRPr lang="ru-R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94B14D-60D3-4BB8-AFC0-776106A00B12}"/>
              </a:ext>
            </a:extLst>
          </p:cNvPr>
          <p:cNvGrpSpPr/>
          <p:nvPr/>
        </p:nvGrpSpPr>
        <p:grpSpPr>
          <a:xfrm>
            <a:off x="7057512" y="2534165"/>
            <a:ext cx="3135603" cy="2679349"/>
            <a:chOff x="7253455" y="2237884"/>
            <a:chExt cx="3135603" cy="2679349"/>
          </a:xfrm>
        </p:grpSpPr>
        <p:pic>
          <p:nvPicPr>
            <p:cNvPr id="10" name="Picture 9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F770274B-393E-4209-B0CF-DEDC4D924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455" y="2237884"/>
              <a:ext cx="3135603" cy="267934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987CF6-386C-4BCD-8EBA-3D086AA92BFA}"/>
                </a:ext>
              </a:extLst>
            </p:cNvPr>
            <p:cNvSpPr txBox="1"/>
            <p:nvPr/>
          </p:nvSpPr>
          <p:spPr>
            <a:xfrm>
              <a:off x="8699699" y="3693906"/>
              <a:ext cx="11544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Wikipedia</a:t>
              </a:r>
              <a:endParaRPr lang="ru-RU" sz="16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5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3411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Трехмерные каркасы коробок">
            <a:extLst>
              <a:ext uri="{FF2B5EF4-FFF2-40B4-BE49-F238E27FC236}">
                <a16:creationId xmlns:a16="http://schemas.microsoft.com/office/drawing/2014/main" id="{761F7401-8B38-4FAE-9A3F-070E672E8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211" r="1" b="4198"/>
          <a:stretch/>
        </p:blipFill>
        <p:spPr>
          <a:xfrm>
            <a:off x="20" y="-2"/>
            <a:ext cx="1134108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DA8F10B-1D02-42AA-9F8F-33319B26A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39631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Структуры данных</a:t>
            </a:r>
            <a:r>
              <a:rPr lang="ru-RU" dirty="0"/>
              <a:t> стандартной библиотеки </a:t>
            </a:r>
            <a:r>
              <a:rPr lang="en-US" i="1" dirty="0"/>
              <a:t>C++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8C6639-F651-4D15-A695-E9D03BB2A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1" y="0"/>
            <a:ext cx="457200" cy="6858000"/>
          </a:xfrm>
          <a:prstGeom prst="rect">
            <a:avLst/>
          </a:prstGeom>
          <a:solidFill>
            <a:srgbClr val="3030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9B507-454D-459E-B232-13B81804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9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Программирование на C++ и Python. Структуры данных и алгоритмы. 15.09.2021</a:t>
            </a:r>
            <a:endParaRPr lang="en-US" sz="900" kern="1200">
              <a:solidFill>
                <a:schemeClr val="tx1">
                  <a:lumMod val="6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AF612-3193-41E2-BD0F-49C5E59A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58EDE0D-0787-4A03-969A-A1D77559C4A6}" type="slidenum">
              <a:rPr lang="en-US" smtClean="0">
                <a:solidFill>
                  <a:schemeClr val="tx1">
                    <a:lumMod val="6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578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6E207C-A89C-46FF-98DA-50FEF8E7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контейнеров </a:t>
            </a:r>
            <a:r>
              <a:rPr lang="en-US" i="1" dirty="0"/>
              <a:t>C++</a:t>
            </a:r>
            <a:endParaRPr lang="ru-RU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81DD3-C141-43E7-B6E8-6D851A72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29E36-8121-4532-9AB6-F1183B69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15</a:t>
            </a:fld>
            <a:endParaRPr lang="ru-RU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F5ED1E89-97FF-4A58-9648-F2C529C31BF3}"/>
              </a:ext>
            </a:extLst>
          </p:cNvPr>
          <p:cNvSpPr txBox="1">
            <a:spLocks/>
          </p:cNvSpPr>
          <p:nvPr/>
        </p:nvSpPr>
        <p:spPr>
          <a:xfrm>
            <a:off x="830620" y="2594542"/>
            <a:ext cx="2737851" cy="6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Последовательные контейнеры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AC74D35-26F0-44A1-AA33-2F2C421750A2}"/>
              </a:ext>
            </a:extLst>
          </p:cNvPr>
          <p:cNvSpPr txBox="1">
            <a:spLocks/>
          </p:cNvSpPr>
          <p:nvPr/>
        </p:nvSpPr>
        <p:spPr>
          <a:xfrm>
            <a:off x="4097660" y="2597019"/>
            <a:ext cx="2737851" cy="66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Ассоциативные контейнеры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3DC0962D-7A6D-42AA-9060-60D02C1F4E7D}"/>
              </a:ext>
            </a:extLst>
          </p:cNvPr>
          <p:cNvSpPr txBox="1">
            <a:spLocks/>
          </p:cNvSpPr>
          <p:nvPr/>
        </p:nvSpPr>
        <p:spPr>
          <a:xfrm>
            <a:off x="7050020" y="2597019"/>
            <a:ext cx="3680557" cy="66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Неупорядоченные ассоциативные контейнеры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467940D-3516-480B-8FA2-832EDDE4C365}"/>
              </a:ext>
            </a:extLst>
          </p:cNvPr>
          <p:cNvSpPr txBox="1">
            <a:spLocks/>
          </p:cNvSpPr>
          <p:nvPr/>
        </p:nvSpPr>
        <p:spPr>
          <a:xfrm>
            <a:off x="7579209" y="3266342"/>
            <a:ext cx="2737851" cy="175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unordered_set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unordered_map</a:t>
            </a:r>
          </a:p>
          <a:p>
            <a:pPr lvl="1"/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unordered_multiset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unordered_multimap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A769D3A3-45C6-4771-945F-A74D5A1E6E82}"/>
              </a:ext>
            </a:extLst>
          </p:cNvPr>
          <p:cNvSpPr txBox="1">
            <a:spLocks/>
          </p:cNvSpPr>
          <p:nvPr/>
        </p:nvSpPr>
        <p:spPr>
          <a:xfrm>
            <a:off x="4312169" y="3266342"/>
            <a:ext cx="2737851" cy="184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set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</a:t>
            </a:r>
            <a:endParaRPr lang="ru-RU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multiset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multimap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BE1DC34A-6D60-45B4-8A00-48CA4BC4D6B2}"/>
              </a:ext>
            </a:extLst>
          </p:cNvPr>
          <p:cNvSpPr txBox="1">
            <a:spLocks/>
          </p:cNvSpPr>
          <p:nvPr/>
        </p:nvSpPr>
        <p:spPr>
          <a:xfrm>
            <a:off x="1013553" y="3266342"/>
            <a:ext cx="2737851" cy="216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array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vector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deque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forward_list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868534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658D-CA14-4C53-A816-62503DF8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Последовательные контейнеры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818E1-54B4-4644-B0A2-02600DE41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14" y="1756636"/>
            <a:ext cx="6253806" cy="246080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/>
              <a:t> – </a:t>
            </a:r>
            <a:r>
              <a:rPr lang="ru-RU" sz="1600" dirty="0"/>
              <a:t>двусвязный список. Применяется, если необходимо эффективно вставлять элементы в произвольное место</a:t>
            </a:r>
            <a:endParaRPr lang="en-US" sz="1600" dirty="0"/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/>
              <a:t> – </a:t>
            </a:r>
            <a:r>
              <a:rPr lang="ru-RU" sz="1600" dirty="0"/>
              <a:t>динамический массив</a:t>
            </a:r>
            <a:r>
              <a:rPr lang="en-US" sz="1600" dirty="0"/>
              <a:t>, </a:t>
            </a:r>
            <a:r>
              <a:rPr lang="ru-RU" sz="1600" dirty="0"/>
              <a:t>хранит элементы в памяти </a:t>
            </a:r>
            <a:r>
              <a:rPr lang="ru-RU" sz="1600" i="1" dirty="0"/>
              <a:t>последовательно</a:t>
            </a:r>
            <a:r>
              <a:rPr lang="ru-RU" sz="1600" dirty="0"/>
              <a:t>, что обеспечивает эффективный доступ к произвольному элементу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deque</a:t>
            </a:r>
            <a:r>
              <a:rPr lang="en-US" sz="1600" dirty="0"/>
              <a:t> – </a:t>
            </a:r>
            <a:r>
              <a:rPr lang="ru-RU" sz="1600" dirty="0"/>
              <a:t>двунаправленная очередь</a:t>
            </a:r>
            <a:r>
              <a:rPr lang="en-US" sz="1600" dirty="0"/>
              <a:t>. </a:t>
            </a:r>
            <a:r>
              <a:rPr lang="ru-RU" sz="1600" dirty="0"/>
              <a:t>Эффективная вставка и удаление в начало и конец. Элементы </a:t>
            </a:r>
            <a:r>
              <a:rPr lang="ru-RU" sz="1600" i="1" dirty="0"/>
              <a:t>не </a:t>
            </a:r>
            <a:r>
              <a:rPr lang="ru-RU" sz="1600" dirty="0"/>
              <a:t>хранятся последовательно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2A42D-5D04-4C5F-9C8C-228881E1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F1BB0-B10B-499E-BCE0-FB1EE11B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16</a:t>
            </a:fld>
            <a:endParaRPr lang="ru-RU"/>
          </a:p>
        </p:txBody>
      </p:sp>
      <p:pic>
        <p:nvPicPr>
          <p:cNvPr id="6" name="Рисунок 16">
            <a:extLst>
              <a:ext uri="{FF2B5EF4-FFF2-40B4-BE49-F238E27FC236}">
                <a16:creationId xmlns:a16="http://schemas.microsoft.com/office/drawing/2014/main" id="{ED9C144B-637E-4E49-9170-7875CE697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" t="40647" r="2384" b="19971"/>
          <a:stretch/>
        </p:blipFill>
        <p:spPr>
          <a:xfrm>
            <a:off x="6625002" y="1764689"/>
            <a:ext cx="4442410" cy="710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Объект 1">
            <a:extLst>
              <a:ext uri="{FF2B5EF4-FFF2-40B4-BE49-F238E27FC236}">
                <a16:creationId xmlns:a16="http://schemas.microsoft.com/office/drawing/2014/main" id="{2E996FC1-10D5-4F62-BDE7-5E4FD022FFFB}"/>
              </a:ext>
            </a:extLst>
          </p:cNvPr>
          <p:cNvSpPr txBox="1">
            <a:spLocks/>
          </p:cNvSpPr>
          <p:nvPr/>
        </p:nvSpPr>
        <p:spPr>
          <a:xfrm>
            <a:off x="7428782" y="2805356"/>
            <a:ext cx="2834849" cy="2975091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push_back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push_front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lit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advance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lit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erase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lit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lit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advance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lit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lit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lit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 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4A976-C61F-44D2-ACF8-420E239671C1}"/>
              </a:ext>
            </a:extLst>
          </p:cNvPr>
          <p:cNvSpPr txBox="1"/>
          <p:nvPr/>
        </p:nvSpPr>
        <p:spPr>
          <a:xfrm>
            <a:off x="7428782" y="5864423"/>
            <a:ext cx="283484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&gt; 0 2 4 6 8 10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1" name="Объект 1">
            <a:extLst>
              <a:ext uri="{FF2B5EF4-FFF2-40B4-BE49-F238E27FC236}">
                <a16:creationId xmlns:a16="http://schemas.microsoft.com/office/drawing/2014/main" id="{15EBDFB6-65A6-4D5F-9A30-0E7023618054}"/>
              </a:ext>
            </a:extLst>
          </p:cNvPr>
          <p:cNvSpPr txBox="1">
            <a:spLocks/>
          </p:cNvSpPr>
          <p:nvPr/>
        </p:nvSpPr>
        <p:spPr>
          <a:xfrm>
            <a:off x="488303" y="4292901"/>
            <a:ext cx="3131975" cy="1594161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pop_back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push_back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 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A93C5F-A599-4351-9B43-26D889B45CDD}"/>
              </a:ext>
            </a:extLst>
          </p:cNvPr>
          <p:cNvSpPr txBox="1"/>
          <p:nvPr/>
        </p:nvSpPr>
        <p:spPr>
          <a:xfrm>
            <a:off x="488303" y="6021306"/>
            <a:ext cx="313197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&gt; 1 2 4 6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5" name="Объект 1">
            <a:extLst>
              <a:ext uri="{FF2B5EF4-FFF2-40B4-BE49-F238E27FC236}">
                <a16:creationId xmlns:a16="http://schemas.microsoft.com/office/drawing/2014/main" id="{F205A92F-A467-4AA0-916E-58DCCE836FAC}"/>
              </a:ext>
            </a:extLst>
          </p:cNvPr>
          <p:cNvSpPr txBox="1">
            <a:spLocks/>
          </p:cNvSpPr>
          <p:nvPr/>
        </p:nvSpPr>
        <p:spPr>
          <a:xfrm>
            <a:off x="3970849" y="4292901"/>
            <a:ext cx="3131975" cy="1594161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deq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{-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deq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deq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deq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deq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57A55A-873E-4825-B491-6FB5D21A48D5}"/>
              </a:ext>
            </a:extLst>
          </p:cNvPr>
          <p:cNvSpPr txBox="1"/>
          <p:nvPr/>
        </p:nvSpPr>
        <p:spPr>
          <a:xfrm>
            <a:off x="3970849" y="6021306"/>
            <a:ext cx="313197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&gt; -2 -1 10 1 2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7" name="Объект 1">
            <a:extLst>
              <a:ext uri="{FF2B5EF4-FFF2-40B4-BE49-F238E27FC236}">
                <a16:creationId xmlns:a16="http://schemas.microsoft.com/office/drawing/2014/main" id="{B150DCE1-27DD-4297-873F-FFEE7A633302}"/>
              </a:ext>
            </a:extLst>
          </p:cNvPr>
          <p:cNvSpPr txBox="1">
            <a:spLocks/>
          </p:cNvSpPr>
          <p:nvPr/>
        </p:nvSpPr>
        <p:spPr>
          <a:xfrm>
            <a:off x="9750490" y="151141"/>
            <a:ext cx="1404867" cy="1136748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&lt;list&gt;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&lt;vector&gt;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&lt;deque&gt;</a:t>
            </a:r>
          </a:p>
        </p:txBody>
      </p:sp>
    </p:spTree>
    <p:extLst>
      <p:ext uri="{BB962C8B-B14F-4D97-AF65-F5344CB8AC3E}">
        <p14:creationId xmlns:p14="http://schemas.microsoft.com/office/powerpoint/2010/main" val="3905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84D7-F8B0-4467-9E4D-A4D02BF4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434" y="238186"/>
            <a:ext cx="4619026" cy="1325562"/>
          </a:xfrm>
        </p:spPr>
        <p:txBody>
          <a:bodyPr>
            <a:normAutofit/>
          </a:bodyPr>
          <a:lstStyle/>
          <a:p>
            <a:r>
              <a:rPr lang="ru-RU" sz="4000" dirty="0"/>
              <a:t>Ассоциативные контейнеры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EF56-4813-405C-97DA-F75E085CA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52279"/>
            <a:ext cx="5009894" cy="2687216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/>
              <a:t> – </a:t>
            </a:r>
            <a:r>
              <a:rPr lang="ru-RU" sz="1600" dirty="0"/>
              <a:t>реализует </a:t>
            </a:r>
            <a:r>
              <a:rPr lang="ru-RU" sz="1600" i="1" dirty="0"/>
              <a:t>множество</a:t>
            </a:r>
            <a:r>
              <a:rPr lang="ru-RU" sz="1600" dirty="0"/>
              <a:t> – упорядоченных набор уникальных объектов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/>
              <a:t> – </a:t>
            </a:r>
            <a:r>
              <a:rPr lang="ru-RU" sz="1600" dirty="0"/>
              <a:t>реализует </a:t>
            </a:r>
            <a:r>
              <a:rPr lang="ru-RU" sz="1600" i="1" dirty="0"/>
              <a:t>отображение</a:t>
            </a:r>
            <a:r>
              <a:rPr lang="ru-RU" sz="1600" dirty="0"/>
              <a:t> – упорядоченный набор пар </a:t>
            </a:r>
            <a:r>
              <a:rPr lang="en-US" sz="1600" dirty="0"/>
              <a:t>[</a:t>
            </a:r>
            <a:r>
              <a:rPr lang="ru-RU" sz="1600" dirty="0"/>
              <a:t>ключ - значение</a:t>
            </a:r>
            <a:r>
              <a:rPr lang="en-US" sz="1600" dirty="0"/>
              <a:t>]</a:t>
            </a:r>
            <a:r>
              <a:rPr lang="ru-RU" sz="1600" dirty="0"/>
              <a:t> с уникальными ключами</a:t>
            </a:r>
            <a:endParaRPr lang="en-US" sz="1600" dirty="0"/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/>
              <a:t> </a:t>
            </a:r>
            <a:r>
              <a:rPr lang="ru-RU" sz="1600" dirty="0"/>
              <a:t>реализованы через двоичные деревья поиска (</a:t>
            </a:r>
            <a:r>
              <a:rPr lang="en-US" sz="1600" dirty="0"/>
              <a:t>red-black tree</a:t>
            </a:r>
            <a:r>
              <a:rPr lang="ru-RU" sz="1600" dirty="0"/>
              <a:t>)</a:t>
            </a:r>
          </a:p>
          <a:p>
            <a:pPr lvl="1"/>
            <a:r>
              <a:rPr lang="ru-RU" sz="1400" dirty="0">
                <a:solidFill>
                  <a:srgbClr val="C00000"/>
                </a:solidFill>
              </a:rPr>
              <a:t>Логарифмическая сложность добавления, удаления и поиска элементов</a:t>
            </a:r>
          </a:p>
          <a:p>
            <a:pPr lvl="1"/>
            <a:r>
              <a:rPr lang="ru-RU" sz="1400" dirty="0"/>
              <a:t>Ключи должны быть </a:t>
            </a:r>
            <a:r>
              <a:rPr lang="ru-RU" sz="1400" i="1" dirty="0"/>
              <a:t>сравнимы</a:t>
            </a:r>
            <a:r>
              <a:rPr lang="ru-RU" sz="1400" dirty="0"/>
              <a:t> (</a:t>
            </a:r>
            <a:r>
              <a:rPr lang="en-US" sz="1400" dirty="0"/>
              <a:t>comparable</a:t>
            </a:r>
            <a:r>
              <a:rPr lang="ru-RU" sz="1400" dirty="0"/>
              <a:t>)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B1946-E5C9-472D-84A3-69FA54D0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45CF9-9232-41CB-BEAB-F954B34A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17</a:t>
            </a:fld>
            <a:endParaRPr lang="ru-R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C2C184-E3B1-492E-AD53-A058824E045E}"/>
              </a:ext>
            </a:extLst>
          </p:cNvPr>
          <p:cNvGrpSpPr/>
          <p:nvPr/>
        </p:nvGrpSpPr>
        <p:grpSpPr>
          <a:xfrm>
            <a:off x="7058620" y="1662113"/>
            <a:ext cx="2589626" cy="1967413"/>
            <a:chOff x="8104356" y="1895123"/>
            <a:chExt cx="2589626" cy="1967413"/>
          </a:xfrm>
        </p:grpSpPr>
        <p:pic>
          <p:nvPicPr>
            <p:cNvPr id="7" name="Picture 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325F366-B3C4-4AF3-AB4F-87A2D7CCC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385" y="1924463"/>
              <a:ext cx="2326597" cy="193807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D112D0-181D-4719-9A4B-28DA6502D85A}"/>
                </a:ext>
              </a:extLst>
            </p:cNvPr>
            <p:cNvSpPr txBox="1"/>
            <p:nvPr/>
          </p:nvSpPr>
          <p:spPr>
            <a:xfrm>
              <a:off x="8104356" y="1895123"/>
              <a:ext cx="11544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Wikipedia</a:t>
              </a:r>
              <a:endParaRPr lang="ru-RU" sz="16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Объект 1">
            <a:extLst>
              <a:ext uri="{FF2B5EF4-FFF2-40B4-BE49-F238E27FC236}">
                <a16:creationId xmlns:a16="http://schemas.microsoft.com/office/drawing/2014/main" id="{A459781C-BCC5-49E7-B551-8ADDA69AFA28}"/>
              </a:ext>
            </a:extLst>
          </p:cNvPr>
          <p:cNvSpPr txBox="1">
            <a:spLocks/>
          </p:cNvSpPr>
          <p:nvPr/>
        </p:nvSpPr>
        <p:spPr>
          <a:xfrm>
            <a:off x="488304" y="365761"/>
            <a:ext cx="4813950" cy="2674938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"MSU"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"MIPT"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"HSE"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"MIT"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"NSU"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erase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"MIT"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"MIT"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"MIT found!"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"NSU"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"NSU found!"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Объект 1">
            <a:extLst>
              <a:ext uri="{FF2B5EF4-FFF2-40B4-BE49-F238E27FC236}">
                <a16:creationId xmlns:a16="http://schemas.microsoft.com/office/drawing/2014/main" id="{0C62E39C-1143-43D7-ACD7-036BC202F805}"/>
              </a:ext>
            </a:extLst>
          </p:cNvPr>
          <p:cNvSpPr txBox="1">
            <a:spLocks/>
          </p:cNvSpPr>
          <p:nvPr/>
        </p:nvSpPr>
        <p:spPr>
          <a:xfrm>
            <a:off x="488304" y="3617868"/>
            <a:ext cx="5607697" cy="2393719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"Germany"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"Munich"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 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"France"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"Paris"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"England"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"London"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 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"Kazakhstan"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"Almaty"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cap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"Germany"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"Berlin"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erase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"Kazakhstan"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cap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"Russia"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"Moscow"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 [key, value] :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key &lt;&lt;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 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value &lt;&lt;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F82EF-2703-40DA-8424-E8AF87B2D6E6}"/>
              </a:ext>
            </a:extLst>
          </p:cNvPr>
          <p:cNvSpPr txBox="1"/>
          <p:nvPr/>
        </p:nvSpPr>
        <p:spPr>
          <a:xfrm>
            <a:off x="2782628" y="5811818"/>
            <a:ext cx="313197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&gt; England: London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&gt; France: Paris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&gt; Germany: Berlin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&gt; Russia: Moscow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8336AE-0633-4E59-AE37-3CCF6E351368}"/>
              </a:ext>
            </a:extLst>
          </p:cNvPr>
          <p:cNvSpPr txBox="1"/>
          <p:nvPr/>
        </p:nvSpPr>
        <p:spPr>
          <a:xfrm>
            <a:off x="2782627" y="2905780"/>
            <a:ext cx="313197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&gt; NSU found!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&gt; HSE MIPT MSU NSU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5" name="Объект 1">
            <a:extLst>
              <a:ext uri="{FF2B5EF4-FFF2-40B4-BE49-F238E27FC236}">
                <a16:creationId xmlns:a16="http://schemas.microsoft.com/office/drawing/2014/main" id="{11FDE915-A2A9-4F71-8D27-1B4DE91865F1}"/>
              </a:ext>
            </a:extLst>
          </p:cNvPr>
          <p:cNvSpPr txBox="1">
            <a:spLocks/>
          </p:cNvSpPr>
          <p:nvPr/>
        </p:nvSpPr>
        <p:spPr>
          <a:xfrm>
            <a:off x="9497236" y="1468700"/>
            <a:ext cx="1676253" cy="770230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&lt;set&gt;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&lt;map&gt;</a:t>
            </a:r>
          </a:p>
        </p:txBody>
      </p:sp>
    </p:spTree>
    <p:extLst>
      <p:ext uri="{BB962C8B-B14F-4D97-AF65-F5344CB8AC3E}">
        <p14:creationId xmlns:p14="http://schemas.microsoft.com/office/powerpoint/2010/main" val="59792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6470-D2D6-4FF4-AD7A-637675DF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Неупорядоченные ассоциативные контейнеры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94A455-C2AF-460B-A050-8C1636E611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1402" y="1945359"/>
                <a:ext cx="4525347" cy="4623392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set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unordered_set</a:t>
                </a:r>
              </a:p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map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unordered_map</a:t>
                </a:r>
                <a:endParaRPr lang="ru-RU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  <a:p>
                <a:r>
                  <a:rPr lang="ru-RU" dirty="0"/>
                  <a:t>Имеют такой же интерфейс, как упорядоченные контейнеры</a:t>
                </a:r>
                <a:endParaRPr lang="en-US" dirty="0"/>
              </a:p>
              <a:p>
                <a:r>
                  <a:rPr lang="ru-RU" dirty="0"/>
                  <a:t>Реализованы через хэш-таблицы</a:t>
                </a:r>
              </a:p>
              <a:p>
                <a:r>
                  <a:rPr lang="ru-RU" dirty="0">
                    <a:solidFill>
                      <a:srgbClr val="C00000"/>
                    </a:solidFill>
                  </a:rPr>
                  <a:t>(Асимптотически) константная сложность вставки, удаления и поиска элементов</a:t>
                </a:r>
              </a:p>
              <a:p>
                <a:r>
                  <a:rPr lang="ru-RU" dirty="0"/>
                  <a:t>Ключи должны быть </a:t>
                </a:r>
                <a:r>
                  <a:rPr lang="ru-RU" dirty="0" err="1"/>
                  <a:t>хэшируемы</a:t>
                </a:r>
                <a:r>
                  <a:rPr lang="ru-RU" dirty="0"/>
                  <a:t> (</a:t>
                </a:r>
                <a:r>
                  <a:rPr lang="en-US" dirty="0" err="1"/>
                  <a:t>hashable</a:t>
                </a:r>
                <a:r>
                  <a:rPr lang="ru-RU" dirty="0"/>
                  <a:t>)</a:t>
                </a:r>
                <a:endParaRPr lang="en-US" dirty="0"/>
              </a:p>
              <a:p>
                <a:r>
                  <a:rPr lang="ru-RU" dirty="0"/>
                  <a:t>Хэш-функция переводит объект в натуральное число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94A455-C2AF-460B-A050-8C1636E611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1402" y="1945359"/>
                <a:ext cx="4525347" cy="4623392"/>
              </a:xfrm>
              <a:blipFill>
                <a:blip r:embed="rId2"/>
                <a:stretch>
                  <a:fillRect l="-269" t="-9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B1371-4422-4AA4-B21B-52E61A9F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90FA5-EE9C-412A-BAA3-1BF740C8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18</a:t>
            </a:fld>
            <a:endParaRPr lang="ru-RU"/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9C53ACE-58D7-4AB3-84A4-BBC96D775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229" y="2438399"/>
            <a:ext cx="4906029" cy="3581401"/>
          </a:xfrm>
          <a:prstGeom prst="rect">
            <a:avLst/>
          </a:prstGeom>
        </p:spPr>
      </p:pic>
      <p:sp>
        <p:nvSpPr>
          <p:cNvPr id="8" name="Объект 1">
            <a:extLst>
              <a:ext uri="{FF2B5EF4-FFF2-40B4-BE49-F238E27FC236}">
                <a16:creationId xmlns:a16="http://schemas.microsoft.com/office/drawing/2014/main" id="{21E0ECCA-C2B3-4AFC-B54A-161FB544FC3A}"/>
              </a:ext>
            </a:extLst>
          </p:cNvPr>
          <p:cNvSpPr txBox="1">
            <a:spLocks/>
          </p:cNvSpPr>
          <p:nvPr/>
        </p:nvSpPr>
        <p:spPr>
          <a:xfrm>
            <a:off x="8266923" y="1298970"/>
            <a:ext cx="2757277" cy="770230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&lt;unordered_set&gt;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&lt;unordered_ map&gt;</a:t>
            </a:r>
          </a:p>
        </p:txBody>
      </p:sp>
    </p:spTree>
    <p:extLst>
      <p:ext uri="{BB962C8B-B14F-4D97-AF65-F5344CB8AC3E}">
        <p14:creationId xmlns:p14="http://schemas.microsoft.com/office/powerpoint/2010/main" val="1576814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5458-F4BA-408F-B2DD-EDBA44CF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 </a:t>
            </a:r>
            <a:r>
              <a:rPr lang="en-US" i="1" dirty="0"/>
              <a:t>C++</a:t>
            </a:r>
            <a:r>
              <a:rPr lang="en-US" dirty="0"/>
              <a:t>: </a:t>
            </a:r>
            <a:r>
              <a:rPr lang="ru-RU" dirty="0"/>
              <a:t>резюме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A99F6-6F8F-4FE9-B415-2201C34D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96C5D-F943-40E6-8E42-FFEC62F2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00BB74D-82DC-4391-A262-CFE0D24422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3332236"/>
                  </p:ext>
                </p:extLst>
              </p:nvPr>
            </p:nvGraphicFramePr>
            <p:xfrm>
              <a:off x="522510" y="2129295"/>
              <a:ext cx="10432002" cy="3235960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2090856">
                      <a:extLst>
                        <a:ext uri="{9D8B030D-6E8A-4147-A177-3AD203B41FA5}">
                          <a16:colId xmlns:a16="http://schemas.microsoft.com/office/drawing/2014/main" val="3642981863"/>
                        </a:ext>
                      </a:extLst>
                    </a:gridCol>
                    <a:gridCol w="1343608">
                      <a:extLst>
                        <a:ext uri="{9D8B030D-6E8A-4147-A177-3AD203B41FA5}">
                          <a16:colId xmlns:a16="http://schemas.microsoft.com/office/drawing/2014/main" val="3681789371"/>
                        </a:ext>
                      </a:extLst>
                    </a:gridCol>
                    <a:gridCol w="1902650">
                      <a:extLst>
                        <a:ext uri="{9D8B030D-6E8A-4147-A177-3AD203B41FA5}">
                          <a16:colId xmlns:a16="http://schemas.microsoft.com/office/drawing/2014/main" val="204869403"/>
                        </a:ext>
                      </a:extLst>
                    </a:gridCol>
                    <a:gridCol w="1857587">
                      <a:extLst>
                        <a:ext uri="{9D8B030D-6E8A-4147-A177-3AD203B41FA5}">
                          <a16:colId xmlns:a16="http://schemas.microsoft.com/office/drawing/2014/main" val="2790308358"/>
                        </a:ext>
                      </a:extLst>
                    </a:gridCol>
                    <a:gridCol w="1173234">
                      <a:extLst>
                        <a:ext uri="{9D8B030D-6E8A-4147-A177-3AD203B41FA5}">
                          <a16:colId xmlns:a16="http://schemas.microsoft.com/office/drawing/2014/main" val="2548357496"/>
                        </a:ext>
                      </a:extLst>
                    </a:gridCol>
                    <a:gridCol w="2064067">
                      <a:extLst>
                        <a:ext uri="{9D8B030D-6E8A-4147-A177-3AD203B41FA5}">
                          <a16:colId xmlns:a16="http://schemas.microsoft.com/office/drawing/2014/main" val="24324351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Операция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list</a:t>
                          </a:r>
                          <a:endParaRPr lang="ru-RU" dirty="0">
                            <a:latin typeface="Consolas" panose="020B06090202040302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vector</a:t>
                          </a:r>
                          <a:endParaRPr lang="ru-RU" dirty="0">
                            <a:latin typeface="Consolas" panose="020B06090202040302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deque</a:t>
                          </a:r>
                          <a:endParaRPr lang="ru-RU" dirty="0">
                            <a:latin typeface="Consolas" panose="020B06090202040302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set, map</a:t>
                          </a:r>
                          <a:endParaRPr lang="ru-RU" dirty="0">
                            <a:latin typeface="Consolas" panose="020B06090202040302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unordered_set,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unordered_map</a:t>
                          </a:r>
                          <a:endParaRPr lang="ru-RU" dirty="0">
                            <a:latin typeface="Consolas" panose="020B06090202040302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0260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/>
                            <a:t>Вставка</a:t>
                          </a:r>
                          <a:r>
                            <a:rPr lang="en-US" sz="1600" dirty="0"/>
                            <a:t>/</a:t>
                          </a:r>
                          <a:r>
                            <a:rPr lang="ru-RU" sz="1600" dirty="0"/>
                            <a:t>удаление элемента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ru-RU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ru-RU" sz="1600" dirty="0">
                              <a:latin typeface="+mn-lt"/>
                            </a:rPr>
                            <a:t>-го: </a:t>
                          </a:r>
                          <a14:m>
                            <m:oMath xmlns:m="http://schemas.openxmlformats.org/officeDocument/2006/math"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  <m:d>
                                <m:dPr>
                                  <m:ctrlPr>
                                    <a:rPr lang="ru-RU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>
                              <a:latin typeface="+mn-lt"/>
                            </a:rPr>
                            <a:t>Других: </a:t>
                          </a:r>
                          <a14:m>
                            <m:oMath xmlns:m="http://schemas.openxmlformats.org/officeDocument/2006/math"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  <m:d>
                                <m:dPr>
                                  <m:ctrlPr>
                                    <a:rPr lang="ru-RU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oMath>
                          </a14:m>
                          <a:endParaRPr lang="en-US" sz="1600" b="0" dirty="0">
                            <a:latin typeface="Consolas" panose="020B06090202040302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ru-RU" sz="16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ru-RU" sz="1600" dirty="0">
                              <a:latin typeface="+mn-lt"/>
                            </a:rPr>
                            <a:t>-го и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ru-RU" sz="1600" dirty="0">
                              <a:latin typeface="+mn-lt"/>
                            </a:rPr>
                            <a:t>-го: </a:t>
                          </a:r>
                          <a14:m>
                            <m:oMath xmlns:m="http://schemas.openxmlformats.org/officeDocument/2006/math"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  <m:d>
                                <m:dPr>
                                  <m:ctrlPr>
                                    <a:rPr lang="ru-RU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>
                              <a:latin typeface="+mn-lt"/>
                            </a:rPr>
                            <a:t>Других: </a:t>
                          </a:r>
                          <a14:m>
                            <m:oMath xmlns:m="http://schemas.openxmlformats.org/officeDocument/2006/math"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  <m:d>
                                <m:dPr>
                                  <m:ctrlPr>
                                    <a:rPr lang="ru-RU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oMath>
                          </a14:m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  <a:p>
                          <a:pPr algn="ctr"/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ru-RU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ru-RU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9489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/>
                            <a:t>Поиск элемента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ru-RU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ru-RU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ru-RU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ru-RU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ru-RU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0210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/>
                            <a:t>Доступ к произвольному элементу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ru-RU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ru-RU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ru-RU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+mn-lt"/>
                            </a:rPr>
                            <a:t>Нет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>
                              <a:latin typeface="+mn-lt"/>
                            </a:rPr>
                            <a:t>Нет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956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 err="1"/>
                            <a:t>Отсортированность</a:t>
                          </a:r>
                          <a:r>
                            <a:rPr lang="ru-RU" sz="1600" dirty="0"/>
                            <a:t> элементов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+mn-lt"/>
                            </a:rPr>
                            <a:t>Нет (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sort</a:t>
                          </a:r>
                          <a:r>
                            <a:rPr lang="ru-RU" sz="1600" dirty="0">
                              <a:latin typeface="+mn-lt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>
                              <a:latin typeface="+mn-lt"/>
                            </a:rPr>
                            <a:t>Нет (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sort</a:t>
                          </a:r>
                          <a:r>
                            <a:rPr lang="ru-RU" sz="1600" dirty="0">
                              <a:latin typeface="+mn-lt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+mn-lt"/>
                            </a:rPr>
                            <a:t>Нет (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sort</a:t>
                          </a:r>
                          <a:r>
                            <a:rPr lang="ru-RU" sz="1600" dirty="0">
                              <a:latin typeface="+mn-lt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+mn-lt"/>
                            </a:rPr>
                            <a:t>Да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>
                              <a:latin typeface="+mn-lt"/>
                            </a:rPr>
                            <a:t>Нет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47288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00BB74D-82DC-4391-A262-CFE0D24422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3332236"/>
                  </p:ext>
                </p:extLst>
              </p:nvPr>
            </p:nvGraphicFramePr>
            <p:xfrm>
              <a:off x="522510" y="2129295"/>
              <a:ext cx="10432002" cy="3235960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2090856">
                      <a:extLst>
                        <a:ext uri="{9D8B030D-6E8A-4147-A177-3AD203B41FA5}">
                          <a16:colId xmlns:a16="http://schemas.microsoft.com/office/drawing/2014/main" val="3642981863"/>
                        </a:ext>
                      </a:extLst>
                    </a:gridCol>
                    <a:gridCol w="1343608">
                      <a:extLst>
                        <a:ext uri="{9D8B030D-6E8A-4147-A177-3AD203B41FA5}">
                          <a16:colId xmlns:a16="http://schemas.microsoft.com/office/drawing/2014/main" val="3681789371"/>
                        </a:ext>
                      </a:extLst>
                    </a:gridCol>
                    <a:gridCol w="1902650">
                      <a:extLst>
                        <a:ext uri="{9D8B030D-6E8A-4147-A177-3AD203B41FA5}">
                          <a16:colId xmlns:a16="http://schemas.microsoft.com/office/drawing/2014/main" val="204869403"/>
                        </a:ext>
                      </a:extLst>
                    </a:gridCol>
                    <a:gridCol w="1857587">
                      <a:extLst>
                        <a:ext uri="{9D8B030D-6E8A-4147-A177-3AD203B41FA5}">
                          <a16:colId xmlns:a16="http://schemas.microsoft.com/office/drawing/2014/main" val="2790308358"/>
                        </a:ext>
                      </a:extLst>
                    </a:gridCol>
                    <a:gridCol w="1173234">
                      <a:extLst>
                        <a:ext uri="{9D8B030D-6E8A-4147-A177-3AD203B41FA5}">
                          <a16:colId xmlns:a16="http://schemas.microsoft.com/office/drawing/2014/main" val="2548357496"/>
                        </a:ext>
                      </a:extLst>
                    </a:gridCol>
                    <a:gridCol w="2064067">
                      <a:extLst>
                        <a:ext uri="{9D8B030D-6E8A-4147-A177-3AD203B41FA5}">
                          <a16:colId xmlns:a16="http://schemas.microsoft.com/office/drawing/2014/main" val="243243511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Операция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list</a:t>
                          </a:r>
                          <a:endParaRPr lang="ru-RU" dirty="0">
                            <a:latin typeface="Consolas" panose="020B06090202040302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vector</a:t>
                          </a:r>
                          <a:endParaRPr lang="ru-RU" dirty="0">
                            <a:latin typeface="Consolas" panose="020B06090202040302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deque</a:t>
                          </a:r>
                          <a:endParaRPr lang="ru-RU" dirty="0">
                            <a:latin typeface="Consolas" panose="020B06090202040302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set, map</a:t>
                          </a:r>
                          <a:endParaRPr lang="ru-RU" dirty="0">
                            <a:latin typeface="Consolas" panose="020B06090202040302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unordered_set,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unordered_map</a:t>
                          </a:r>
                          <a:endParaRPr lang="ru-RU" dirty="0">
                            <a:latin typeface="Consolas" panose="020B06090202040302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026067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/>
                            <a:t>Вставка</a:t>
                          </a:r>
                          <a:r>
                            <a:rPr lang="en-US" sz="1600" dirty="0"/>
                            <a:t>/</a:t>
                          </a:r>
                          <a:r>
                            <a:rPr lang="ru-RU" sz="1600" dirty="0"/>
                            <a:t>удаление элемента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5204" t="-80882" r="-520814" b="-222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0769" t="-80882" r="-268910" b="-222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7213" t="-80882" r="-175082" b="-222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5104" t="-80882" r="-178125" b="-222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5015" t="-80882" r="-885" b="-2227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489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/>
                            <a:t>Поиск элемента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5204" t="-410000" r="-520814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0769" t="-410000" r="-268910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7213" t="-410000" r="-175082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5104" t="-410000" r="-17812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5015" t="-410000" r="-885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021083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/>
                            <a:t>Доступ к произвольному элементу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5204" t="-225000" r="-520814" b="-78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0769" t="-225000" r="-268910" b="-78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7213" t="-225000" r="-175082" b="-78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+mn-lt"/>
                            </a:rPr>
                            <a:t>Нет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>
                              <a:latin typeface="+mn-lt"/>
                            </a:rPr>
                            <a:t>Нет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95612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 err="1"/>
                            <a:t>Отсортированность</a:t>
                          </a:r>
                          <a:r>
                            <a:rPr lang="ru-RU" sz="1600" dirty="0"/>
                            <a:t> элементов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+mn-lt"/>
                            </a:rPr>
                            <a:t>Нет (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sort</a:t>
                          </a:r>
                          <a:r>
                            <a:rPr lang="ru-RU" sz="1600" dirty="0">
                              <a:latin typeface="+mn-lt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>
                              <a:latin typeface="+mn-lt"/>
                            </a:rPr>
                            <a:t>Нет (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sort</a:t>
                          </a:r>
                          <a:r>
                            <a:rPr lang="ru-RU" sz="1600" dirty="0">
                              <a:latin typeface="+mn-lt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+mn-lt"/>
                            </a:rPr>
                            <a:t>Нет (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sort</a:t>
                          </a:r>
                          <a:r>
                            <a:rPr lang="ru-RU" sz="1600" dirty="0">
                              <a:latin typeface="+mn-lt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+mn-lt"/>
                            </a:rPr>
                            <a:t>Да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>
                              <a:latin typeface="+mn-lt"/>
                            </a:rPr>
                            <a:t>Нет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47288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3A8F038-34E2-4F00-9198-070CC61E4807}"/>
              </a:ext>
            </a:extLst>
          </p:cNvPr>
          <p:cNvSpPr txBox="1"/>
          <p:nvPr/>
        </p:nvSpPr>
        <p:spPr>
          <a:xfrm>
            <a:off x="3241673" y="5802868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Используйте преимущества контейнеров!</a:t>
            </a:r>
          </a:p>
        </p:txBody>
      </p:sp>
    </p:spTree>
    <p:extLst>
      <p:ext uri="{BB962C8B-B14F-4D97-AF65-F5344CB8AC3E}">
        <p14:creationId xmlns:p14="http://schemas.microsoft.com/office/powerpoint/2010/main" val="83806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BCDB-7C62-45D0-AE53-DBFCE10F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B87B-A9F7-4C77-870C-2A95F24F7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12776"/>
            <a:ext cx="6949067" cy="3581402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Что такое структура данных?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ru-RU" dirty="0"/>
              <a:t>Тип данных для работы с </a:t>
            </a:r>
            <a:r>
              <a:rPr lang="ru-RU" i="1" dirty="0"/>
              <a:t>коллекциями однотипных* объектов</a:t>
            </a:r>
          </a:p>
          <a:p>
            <a:r>
              <a:rPr lang="ru-RU" dirty="0">
                <a:solidFill>
                  <a:srgbClr val="C00000"/>
                </a:solidFill>
              </a:rPr>
              <a:t>Зачем нужны структуры данных?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Очевидно</a:t>
            </a:r>
            <a:r>
              <a:rPr lang="en-US" dirty="0"/>
              <a:t>)</a:t>
            </a:r>
            <a:r>
              <a:rPr lang="ru-RU" dirty="0"/>
              <a:t> Для удобства работы с большим количеством однотипных объектов</a:t>
            </a:r>
          </a:p>
          <a:p>
            <a:pPr lvl="1"/>
            <a:r>
              <a:rPr lang="ru-RU" dirty="0"/>
              <a:t>Для </a:t>
            </a:r>
            <a:r>
              <a:rPr lang="ru-RU" i="1" dirty="0"/>
              <a:t>оптимизации действий</a:t>
            </a:r>
            <a:r>
              <a:rPr lang="ru-RU" dirty="0"/>
              <a:t> над однотипными объектами</a:t>
            </a:r>
          </a:p>
          <a:p>
            <a:r>
              <a:rPr lang="ru-RU" dirty="0">
                <a:solidFill>
                  <a:srgbClr val="C00000"/>
                </a:solidFill>
              </a:rPr>
              <a:t>Какие структуры данных вы знаете?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A92B2-B67A-4798-892F-B937A6B8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3760A-6C13-464E-9347-DCE2864D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1E9D0-1831-416E-BB13-9843EF6E0BB7}"/>
              </a:ext>
            </a:extLst>
          </p:cNvPr>
          <p:cNvSpPr txBox="1"/>
          <p:nvPr/>
        </p:nvSpPr>
        <p:spPr>
          <a:xfrm>
            <a:off x="1261872" y="6130508"/>
            <a:ext cx="61022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*чаще всего однотипных, но не всегда</a:t>
            </a:r>
          </a:p>
        </p:txBody>
      </p:sp>
    </p:spTree>
    <p:extLst>
      <p:ext uri="{BB962C8B-B14F-4D97-AF65-F5344CB8AC3E}">
        <p14:creationId xmlns:p14="http://schemas.microsoft.com/office/powerpoint/2010/main" val="62499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Трехмерные каркасы коробок">
            <a:extLst>
              <a:ext uri="{FF2B5EF4-FFF2-40B4-BE49-F238E27FC236}">
                <a16:creationId xmlns:a16="http://schemas.microsoft.com/office/drawing/2014/main" id="{761F7401-8B38-4FAE-9A3F-070E672E8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211" r="1" b="4198"/>
          <a:stretch/>
        </p:blipFill>
        <p:spPr>
          <a:xfrm>
            <a:off x="20" y="-2"/>
            <a:ext cx="1134108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DA8F10B-1D02-42AA-9F8F-33319B26A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39631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/>
              <a:t>Алгоритмы стандартной библиотеки </a:t>
            </a:r>
            <a:r>
              <a:rPr lang="en-US" i="1" dirty="0"/>
              <a:t>C++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9B507-454D-459E-B232-13B81804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9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Программирование на C++ и Python. Структуры данных и алгоритмы. 15.09.2021</a:t>
            </a:r>
            <a:endParaRPr lang="en-US" sz="900" kern="1200">
              <a:solidFill>
                <a:schemeClr val="tx1">
                  <a:lumMod val="6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AF612-3193-41E2-BD0F-49C5E59A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58EDE0D-0787-4A03-969A-A1D77559C4A6}" type="slidenum">
              <a:rPr lang="en-US" smtClean="0">
                <a:solidFill>
                  <a:schemeClr val="tx1">
                    <a:lumMod val="6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869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B56A7-5829-4706-9831-365B4457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алгоритмов </a:t>
            </a:r>
            <a:r>
              <a:rPr lang="en-US" i="1" dirty="0"/>
              <a:t>C++</a:t>
            </a:r>
            <a:endParaRPr lang="ru-RU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89F76B-79FE-4FA9-9841-361F92A3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38" y="2024743"/>
            <a:ext cx="6211949" cy="426409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/>
              <a:t>Перебор, поиск и изменения элементов </a:t>
            </a:r>
          </a:p>
          <a:p>
            <a:pPr marL="0"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count, </a:t>
            </a:r>
            <a:r>
              <a:rPr lang="en-US" dirty="0" err="1">
                <a:solidFill>
                  <a:srgbClr val="C00000"/>
                </a:solidFill>
              </a:rPr>
              <a:t>count_if</a:t>
            </a:r>
            <a:r>
              <a:rPr lang="en-US" dirty="0">
                <a:solidFill>
                  <a:srgbClr val="C00000"/>
                </a:solidFill>
              </a:rPr>
              <a:t>, find, </a:t>
            </a:r>
            <a:r>
              <a:rPr lang="en-US" dirty="0" err="1">
                <a:solidFill>
                  <a:srgbClr val="C00000"/>
                </a:solidFill>
              </a:rPr>
              <a:t>find_if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for_each</a:t>
            </a:r>
            <a:r>
              <a:rPr lang="en-US" dirty="0">
                <a:solidFill>
                  <a:srgbClr val="C00000"/>
                </a:solidFill>
              </a:rPr>
              <a:t>, fill, </a:t>
            </a:r>
            <a:r>
              <a:rPr lang="en-US" dirty="0" err="1">
                <a:solidFill>
                  <a:srgbClr val="C00000"/>
                </a:solidFill>
              </a:rPr>
              <a:t>fill_n</a:t>
            </a:r>
            <a:r>
              <a:rPr lang="en-US" dirty="0">
                <a:solidFill>
                  <a:srgbClr val="C00000"/>
                </a:solidFill>
              </a:rPr>
              <a:t>, generate, </a:t>
            </a:r>
            <a:r>
              <a:rPr lang="en-US" dirty="0" err="1">
                <a:solidFill>
                  <a:srgbClr val="C00000"/>
                </a:solidFill>
              </a:rPr>
              <a:t>generate_n</a:t>
            </a:r>
            <a:r>
              <a:rPr lang="en-US" dirty="0">
                <a:solidFill>
                  <a:srgbClr val="C00000"/>
                </a:solidFill>
              </a:rPr>
              <a:t>, replace, </a:t>
            </a:r>
            <a:r>
              <a:rPr lang="en-US" dirty="0" err="1">
                <a:solidFill>
                  <a:srgbClr val="C00000"/>
                </a:solidFill>
              </a:rPr>
              <a:t>replace_if</a:t>
            </a:r>
            <a:r>
              <a:rPr lang="en-US" dirty="0">
                <a:solidFill>
                  <a:srgbClr val="C00000"/>
                </a:solidFill>
              </a:rPr>
              <a:t>, transform, remove, </a:t>
            </a:r>
            <a:r>
              <a:rPr lang="en-US" dirty="0" err="1">
                <a:solidFill>
                  <a:srgbClr val="C00000"/>
                </a:solidFill>
              </a:rPr>
              <a:t>remove_if</a:t>
            </a:r>
            <a:r>
              <a:rPr lang="en-US" dirty="0">
                <a:solidFill>
                  <a:srgbClr val="C00000"/>
                </a:solidFill>
              </a:rPr>
              <a:t>, reverse, </a:t>
            </a:r>
            <a:r>
              <a:rPr lang="en-US" dirty="0" err="1">
                <a:solidFill>
                  <a:srgbClr val="C00000"/>
                </a:solidFill>
              </a:rPr>
              <a:t>random_shuffle</a:t>
            </a:r>
            <a:r>
              <a:rPr lang="en-US" dirty="0">
                <a:solidFill>
                  <a:srgbClr val="C00000"/>
                </a:solidFill>
              </a:rPr>
              <a:t>, …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/>
              <a:t>Сортировка, работа с отсортированными коллекциями</a:t>
            </a:r>
          </a:p>
          <a:p>
            <a:pPr marL="0"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sort, </a:t>
            </a:r>
            <a:r>
              <a:rPr lang="en-US" dirty="0" err="1">
                <a:solidFill>
                  <a:srgbClr val="C00000"/>
                </a:solidFill>
              </a:rPr>
              <a:t>stable_sort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partial_sort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partial_sort_copy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nth_element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binary_search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lower_bound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upper_bound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equal_range</a:t>
            </a:r>
            <a:r>
              <a:rPr lang="en-US" dirty="0">
                <a:solidFill>
                  <a:srgbClr val="C00000"/>
                </a:solidFill>
              </a:rPr>
              <a:t>, merge, includes, </a:t>
            </a:r>
            <a:r>
              <a:rPr lang="en-US" dirty="0" err="1">
                <a:solidFill>
                  <a:srgbClr val="C00000"/>
                </a:solidFill>
              </a:rPr>
              <a:t>set_union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set_intersection</a:t>
            </a:r>
            <a:r>
              <a:rPr lang="en-US" dirty="0">
                <a:solidFill>
                  <a:srgbClr val="C00000"/>
                </a:solidFill>
              </a:rPr>
              <a:t>, min, max, </a:t>
            </a:r>
            <a:r>
              <a:rPr lang="en-US" dirty="0" err="1">
                <a:solidFill>
                  <a:srgbClr val="C00000"/>
                </a:solidFill>
              </a:rPr>
              <a:t>min_element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max_element</a:t>
            </a:r>
            <a:r>
              <a:rPr lang="en-US" dirty="0"/>
              <a:t>, …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/>
              <a:t>Выполнение арифметических операций с элементами </a:t>
            </a:r>
          </a:p>
          <a:p>
            <a:pPr marL="0"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accumulate, </a:t>
            </a:r>
            <a:r>
              <a:rPr lang="en-US" dirty="0" err="1">
                <a:solidFill>
                  <a:srgbClr val="C00000"/>
                </a:solidFill>
              </a:rPr>
              <a:t>inner_product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partial_sum</a:t>
            </a:r>
            <a:r>
              <a:rPr lang="en-US" dirty="0">
                <a:solidFill>
                  <a:srgbClr val="C00000"/>
                </a:solidFill>
              </a:rPr>
              <a:t>, …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1C34E65-101A-4337-8A31-EAA64CA7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A2BE81-1D66-437E-B125-98AE915A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21</a:t>
            </a:fld>
            <a:endParaRPr lang="ru-RU"/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FF6996A2-9625-464C-901B-9E4FB3D9CF0A}"/>
              </a:ext>
            </a:extLst>
          </p:cNvPr>
          <p:cNvSpPr txBox="1">
            <a:spLocks/>
          </p:cNvSpPr>
          <p:nvPr/>
        </p:nvSpPr>
        <p:spPr>
          <a:xfrm>
            <a:off x="9356779" y="474761"/>
            <a:ext cx="1676253" cy="770230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&lt;algorithm&gt;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&lt;numeric&gt;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80D41F1-ABD6-4E5D-9CC7-6D830B9FD277}"/>
              </a:ext>
            </a:extLst>
          </p:cNvPr>
          <p:cNvSpPr txBox="1">
            <a:spLocks/>
          </p:cNvSpPr>
          <p:nvPr/>
        </p:nvSpPr>
        <p:spPr>
          <a:xfrm>
            <a:off x="6812796" y="2240447"/>
            <a:ext cx="4220236" cy="405305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Non-modifying sequence operations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Modifying sequence operations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Partitioning operations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Sorting operations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Binary search operations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Set operations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Heap operations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Minimum/maximum operations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Comparison operations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Permutation operations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Numeric operations</a:t>
            </a:r>
          </a:p>
        </p:txBody>
      </p:sp>
    </p:spTree>
    <p:extLst>
      <p:ext uri="{BB962C8B-B14F-4D97-AF65-F5344CB8AC3E}">
        <p14:creationId xmlns:p14="http://schemas.microsoft.com/office/powerpoint/2010/main" val="2871279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485E-6758-49F5-B9CA-6AF9908D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9B26-D908-4C45-97B3-6B9C0CC30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523" y="1912777"/>
            <a:ext cx="5948759" cy="3470986"/>
          </a:xfrm>
        </p:spPr>
        <p:txBody>
          <a:bodyPr/>
          <a:lstStyle/>
          <a:p>
            <a:r>
              <a:rPr lang="ru-RU" dirty="0"/>
              <a:t>Алгоритмы стандартной библиотеки </a:t>
            </a:r>
            <a:r>
              <a:rPr lang="en-US" i="1" dirty="0"/>
              <a:t>C++</a:t>
            </a:r>
            <a:r>
              <a:rPr lang="en-US" dirty="0"/>
              <a:t> </a:t>
            </a:r>
            <a:r>
              <a:rPr lang="ru-RU" dirty="0"/>
              <a:t>могут работать с разными контейнерами</a:t>
            </a:r>
          </a:p>
          <a:p>
            <a:r>
              <a:rPr lang="ru-RU" dirty="0"/>
              <a:t>Единообразный интерфейс к разным контейнерам обеспечивают итераторы</a:t>
            </a:r>
          </a:p>
          <a:p>
            <a:r>
              <a:rPr lang="ru-RU" dirty="0"/>
              <a:t>Любой</a:t>
            </a:r>
            <a:r>
              <a:rPr lang="en-US" dirty="0"/>
              <a:t> </a:t>
            </a:r>
            <a:r>
              <a:rPr lang="ru-RU" dirty="0"/>
              <a:t>итератор можно сравнивать, инкрементировать (операторы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++</a:t>
            </a:r>
            <a:r>
              <a:rPr lang="ru-RU" dirty="0"/>
              <a:t>) и разыменовывать</a:t>
            </a:r>
            <a:r>
              <a:rPr lang="en-US" dirty="0"/>
              <a:t> (</a:t>
            </a:r>
            <a:r>
              <a:rPr lang="ru-RU" dirty="0"/>
              <a:t>оператор </a:t>
            </a:r>
            <a:r>
              <a:rPr lang="ru-RU" dirty="0">
                <a:solidFill>
                  <a:srgbClr val="344E6D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Библиотека </a:t>
            </a: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&lt;iterator&gt;</a:t>
            </a:r>
            <a:r>
              <a:rPr lang="ru-RU" dirty="0"/>
              <a:t> содержит полезные функции для работы с итераторами (например,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next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advance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E5705-F943-4197-B59A-9021EF6D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1F501-2875-4C36-AC80-AF2947DB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22</a:t>
            </a:fld>
            <a:endParaRPr lang="ru-R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0FBECF-2878-4865-891F-D56D4D3203B5}"/>
              </a:ext>
            </a:extLst>
          </p:cNvPr>
          <p:cNvGrpSpPr/>
          <p:nvPr/>
        </p:nvGrpSpPr>
        <p:grpSpPr>
          <a:xfrm>
            <a:off x="7484438" y="3537476"/>
            <a:ext cx="2881312" cy="2863451"/>
            <a:chOff x="7831043" y="1122643"/>
            <a:chExt cx="2881312" cy="2863451"/>
          </a:xfrm>
        </p:grpSpPr>
        <p:pic>
          <p:nvPicPr>
            <p:cNvPr id="9" name="Picture 8" descr="Diagram, venn diagram&#10;&#10;Description automatically generated">
              <a:extLst>
                <a:ext uri="{FF2B5EF4-FFF2-40B4-BE49-F238E27FC236}">
                  <a16:creationId xmlns:a16="http://schemas.microsoft.com/office/drawing/2014/main" id="{AE82BF63-19A7-493C-8524-0479C364B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1043" y="1122643"/>
              <a:ext cx="2881312" cy="263151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07D715-999D-47CF-A054-120434C6FE48}"/>
                </a:ext>
              </a:extLst>
            </p:cNvPr>
            <p:cNvSpPr txBox="1"/>
            <p:nvPr/>
          </p:nvSpPr>
          <p:spPr>
            <a:xfrm>
              <a:off x="8715573" y="3647540"/>
              <a:ext cx="11416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chemeClr val="accent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Источник</a:t>
              </a:r>
              <a:endParaRPr lang="ru-RU" sz="16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362112E7-0A4C-42DB-963E-9A47C028A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594" y="1656409"/>
            <a:ext cx="3829050" cy="12668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341E7F-48B8-4565-A6AC-424CEE0BF3EA}"/>
              </a:ext>
            </a:extLst>
          </p:cNvPr>
          <p:cNvSpPr txBox="1"/>
          <p:nvPr/>
        </p:nvSpPr>
        <p:spPr>
          <a:xfrm>
            <a:off x="8562992" y="2981971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Источник</a:t>
            </a:r>
            <a:endParaRPr lang="ru-RU" sz="1600" dirty="0">
              <a:solidFill>
                <a:schemeClr val="accent1"/>
              </a:solidFill>
            </a:endParaRPr>
          </a:p>
        </p:txBody>
      </p:sp>
      <p:sp>
        <p:nvSpPr>
          <p:cNvPr id="17" name="Объект 1">
            <a:extLst>
              <a:ext uri="{FF2B5EF4-FFF2-40B4-BE49-F238E27FC236}">
                <a16:creationId xmlns:a16="http://schemas.microsoft.com/office/drawing/2014/main" id="{7EACB33A-E7CE-4015-8D2F-CD0C7079AD60}"/>
              </a:ext>
            </a:extLst>
          </p:cNvPr>
          <p:cNvSpPr txBox="1">
            <a:spLocks/>
          </p:cNvSpPr>
          <p:nvPr/>
        </p:nvSpPr>
        <p:spPr>
          <a:xfrm>
            <a:off x="1535676" y="5383763"/>
            <a:ext cx="4891954" cy="904376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Объект 1">
            <a:extLst>
              <a:ext uri="{FF2B5EF4-FFF2-40B4-BE49-F238E27FC236}">
                <a16:creationId xmlns:a16="http://schemas.microsoft.com/office/drawing/2014/main" id="{20654E68-35AD-49FB-927D-96352C3F7917}"/>
              </a:ext>
            </a:extLst>
          </p:cNvPr>
          <p:cNvSpPr txBox="1">
            <a:spLocks/>
          </p:cNvSpPr>
          <p:nvPr/>
        </p:nvSpPr>
        <p:spPr>
          <a:xfrm>
            <a:off x="9317825" y="689012"/>
            <a:ext cx="1676253" cy="467631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&lt;iterator&gt;</a:t>
            </a:r>
          </a:p>
        </p:txBody>
      </p:sp>
    </p:spTree>
    <p:extLst>
      <p:ext uri="{BB962C8B-B14F-4D97-AF65-F5344CB8AC3E}">
        <p14:creationId xmlns:p14="http://schemas.microsoft.com/office/powerpoint/2010/main" val="912855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3C43-C3D0-4BB5-A96E-EC20B564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 и итерирование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533C-9BBE-4204-BCCF-936C74966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14" y="5071349"/>
            <a:ext cx="4186102" cy="1325562"/>
          </a:xfrm>
        </p:spPr>
        <p:txBody>
          <a:bodyPr/>
          <a:lstStyle/>
          <a:p>
            <a:r>
              <a:rPr lang="en-US" dirty="0">
                <a:solidFill>
                  <a:srgbClr val="404CA0"/>
                </a:solidFill>
                <a:latin typeface="Consolas" panose="020B0609020204030204" pitchFamily="49" charset="0"/>
              </a:rPr>
              <a:t>vec.end()</a:t>
            </a:r>
            <a:r>
              <a:rPr lang="en-US" dirty="0"/>
              <a:t> </a:t>
            </a:r>
            <a:r>
              <a:rPr lang="ru-RU" dirty="0"/>
              <a:t>указывает на элемент, следующий за последним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923D0-6499-434C-942E-4BD9D8C7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480BB-91B1-45BD-875D-2562BACE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23</a:t>
            </a:fld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EEB51B-07AA-41CF-A458-A69CCD4FE2DE}"/>
              </a:ext>
            </a:extLst>
          </p:cNvPr>
          <p:cNvGrpSpPr/>
          <p:nvPr/>
        </p:nvGrpSpPr>
        <p:grpSpPr>
          <a:xfrm>
            <a:off x="787113" y="2088428"/>
            <a:ext cx="9419571" cy="2765432"/>
            <a:chOff x="787113" y="2088428"/>
            <a:chExt cx="9419571" cy="2765432"/>
          </a:xfrm>
        </p:grpSpPr>
        <p:sp>
          <p:nvSpPr>
            <p:cNvPr id="6" name="Объект 1">
              <a:extLst>
                <a:ext uri="{FF2B5EF4-FFF2-40B4-BE49-F238E27FC236}">
                  <a16:creationId xmlns:a16="http://schemas.microsoft.com/office/drawing/2014/main" id="{62F60FB1-853D-4EB8-8B93-9DDACD98B1E2}"/>
                </a:ext>
              </a:extLst>
            </p:cNvPr>
            <p:cNvSpPr txBox="1">
              <a:spLocks/>
            </p:cNvSpPr>
            <p:nvPr/>
          </p:nvSpPr>
          <p:spPr>
            <a:xfrm>
              <a:off x="787114" y="2088428"/>
              <a:ext cx="7274535" cy="1167956"/>
            </a:xfrm>
            <a:custGeom>
              <a:avLst/>
              <a:gdLst>
                <a:gd name="connsiteX0" fmla="*/ 0 w 5760945"/>
                <a:gd name="connsiteY0" fmla="*/ 0 h 3842676"/>
                <a:gd name="connsiteX1" fmla="*/ 5760945 w 5760945"/>
                <a:gd name="connsiteY1" fmla="*/ 0 h 3842676"/>
                <a:gd name="connsiteX2" fmla="*/ 5760945 w 5760945"/>
                <a:gd name="connsiteY2" fmla="*/ 3842676 h 3842676"/>
                <a:gd name="connsiteX3" fmla="*/ 0 w 5760945"/>
                <a:gd name="connsiteY3" fmla="*/ 3842676 h 3842676"/>
                <a:gd name="connsiteX4" fmla="*/ 0 w 5760945"/>
                <a:gd name="connsiteY4" fmla="*/ 0 h 3842676"/>
                <a:gd name="connsiteX0" fmla="*/ 0 w 5760945"/>
                <a:gd name="connsiteY0" fmla="*/ 0 h 3842676"/>
                <a:gd name="connsiteX1" fmla="*/ 5760945 w 5760945"/>
                <a:gd name="connsiteY1" fmla="*/ 0 h 3842676"/>
                <a:gd name="connsiteX2" fmla="*/ 5760945 w 5760945"/>
                <a:gd name="connsiteY2" fmla="*/ 3842676 h 3842676"/>
                <a:gd name="connsiteX3" fmla="*/ 0 w 5760945"/>
                <a:gd name="connsiteY3" fmla="*/ 3842676 h 3842676"/>
                <a:gd name="connsiteX4" fmla="*/ 0 w 5760945"/>
                <a:gd name="connsiteY4" fmla="*/ 0 h 3842676"/>
                <a:gd name="connsiteX0" fmla="*/ 0 w 5760945"/>
                <a:gd name="connsiteY0" fmla="*/ 0 h 3842676"/>
                <a:gd name="connsiteX1" fmla="*/ 5760945 w 5760945"/>
                <a:gd name="connsiteY1" fmla="*/ 0 h 3842676"/>
                <a:gd name="connsiteX2" fmla="*/ 5760945 w 5760945"/>
                <a:gd name="connsiteY2" fmla="*/ 3842676 h 3842676"/>
                <a:gd name="connsiteX3" fmla="*/ 0 w 5760945"/>
                <a:gd name="connsiteY3" fmla="*/ 3842676 h 3842676"/>
                <a:gd name="connsiteX4" fmla="*/ 0 w 5760945"/>
                <a:gd name="connsiteY4" fmla="*/ 0 h 384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0945" h="3842676">
                  <a:moveTo>
                    <a:pt x="0" y="0"/>
                  </a:moveTo>
                  <a:lnTo>
                    <a:pt x="5760945" y="0"/>
                  </a:lnTo>
                  <a:cubicBezTo>
                    <a:pt x="5471696" y="1402190"/>
                    <a:pt x="5760945" y="2561784"/>
                    <a:pt x="5760945" y="3842676"/>
                  </a:cubicBezTo>
                  <a:lnTo>
                    <a:pt x="0" y="3842676"/>
                  </a:lnTo>
                  <a:lnTo>
                    <a:pt x="0" y="0"/>
                  </a:ln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182880" indent="-182880" algn="l" defTabSz="914400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800" kern="1200" spc="1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-SE" sz="14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vector</a:t>
              </a:r>
              <a:r>
                <a:rPr lang="sv-SE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sv-SE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sv-SE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 </a:t>
              </a:r>
              <a:r>
                <a:rPr lang="sv-SE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vec</a:t>
              </a:r>
              <a:r>
                <a:rPr lang="sv-SE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</a:t>
              </a:r>
              <a:r>
                <a:rPr lang="sv-SE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sv-SE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sv-SE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sv-SE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sv-SE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sv-SE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sv-SE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sv-SE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sv-SE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lang="sv-SE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lang="en-US" sz="14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vector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&gt;::</a:t>
              </a:r>
              <a:r>
                <a:rPr lang="en-US" sz="14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iterator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vec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begin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 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!=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vec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end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{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 '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7" name="Объект 1">
              <a:extLst>
                <a:ext uri="{FF2B5EF4-FFF2-40B4-BE49-F238E27FC236}">
                  <a16:creationId xmlns:a16="http://schemas.microsoft.com/office/drawing/2014/main" id="{60980663-F231-4700-9A46-A1EAEF0036DE}"/>
                </a:ext>
              </a:extLst>
            </p:cNvPr>
            <p:cNvSpPr txBox="1">
              <a:spLocks/>
            </p:cNvSpPr>
            <p:nvPr/>
          </p:nvSpPr>
          <p:spPr>
            <a:xfrm>
              <a:off x="787113" y="3506287"/>
              <a:ext cx="7274535" cy="1167956"/>
            </a:xfrm>
            <a:custGeom>
              <a:avLst/>
              <a:gdLst>
                <a:gd name="connsiteX0" fmla="*/ 0 w 5760945"/>
                <a:gd name="connsiteY0" fmla="*/ 0 h 3842676"/>
                <a:gd name="connsiteX1" fmla="*/ 5760945 w 5760945"/>
                <a:gd name="connsiteY1" fmla="*/ 0 h 3842676"/>
                <a:gd name="connsiteX2" fmla="*/ 5760945 w 5760945"/>
                <a:gd name="connsiteY2" fmla="*/ 3842676 h 3842676"/>
                <a:gd name="connsiteX3" fmla="*/ 0 w 5760945"/>
                <a:gd name="connsiteY3" fmla="*/ 3842676 h 3842676"/>
                <a:gd name="connsiteX4" fmla="*/ 0 w 5760945"/>
                <a:gd name="connsiteY4" fmla="*/ 0 h 3842676"/>
                <a:gd name="connsiteX0" fmla="*/ 0 w 5760945"/>
                <a:gd name="connsiteY0" fmla="*/ 0 h 3842676"/>
                <a:gd name="connsiteX1" fmla="*/ 5760945 w 5760945"/>
                <a:gd name="connsiteY1" fmla="*/ 0 h 3842676"/>
                <a:gd name="connsiteX2" fmla="*/ 5760945 w 5760945"/>
                <a:gd name="connsiteY2" fmla="*/ 3842676 h 3842676"/>
                <a:gd name="connsiteX3" fmla="*/ 0 w 5760945"/>
                <a:gd name="connsiteY3" fmla="*/ 3842676 h 3842676"/>
                <a:gd name="connsiteX4" fmla="*/ 0 w 5760945"/>
                <a:gd name="connsiteY4" fmla="*/ 0 h 3842676"/>
                <a:gd name="connsiteX0" fmla="*/ 0 w 5760945"/>
                <a:gd name="connsiteY0" fmla="*/ 0 h 3842676"/>
                <a:gd name="connsiteX1" fmla="*/ 5760945 w 5760945"/>
                <a:gd name="connsiteY1" fmla="*/ 0 h 3842676"/>
                <a:gd name="connsiteX2" fmla="*/ 5760945 w 5760945"/>
                <a:gd name="connsiteY2" fmla="*/ 3842676 h 3842676"/>
                <a:gd name="connsiteX3" fmla="*/ 0 w 5760945"/>
                <a:gd name="connsiteY3" fmla="*/ 3842676 h 3842676"/>
                <a:gd name="connsiteX4" fmla="*/ 0 w 5760945"/>
                <a:gd name="connsiteY4" fmla="*/ 0 h 384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0945" h="3842676">
                  <a:moveTo>
                    <a:pt x="0" y="0"/>
                  </a:moveTo>
                  <a:lnTo>
                    <a:pt x="5760945" y="0"/>
                  </a:lnTo>
                  <a:cubicBezTo>
                    <a:pt x="5471696" y="1402190"/>
                    <a:pt x="5760945" y="2561784"/>
                    <a:pt x="5760945" y="3842676"/>
                  </a:cubicBezTo>
                  <a:lnTo>
                    <a:pt x="0" y="3842676"/>
                  </a:lnTo>
                  <a:lnTo>
                    <a:pt x="0" y="0"/>
                  </a:ln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182880" indent="-182880" algn="l" defTabSz="914400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800" kern="1200" spc="1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-SE" sz="14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set</a:t>
              </a:r>
              <a:r>
                <a:rPr lang="sv-SE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sv-SE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sv-SE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 </a:t>
              </a:r>
              <a:r>
                <a:rPr lang="sv-SE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</a:t>
              </a:r>
              <a:r>
                <a:rPr lang="sv-SE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</a:t>
              </a:r>
              <a:r>
                <a:rPr lang="sv-SE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sv-SE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sv-SE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sv-SE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sv-SE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sv-SE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sv-SE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sv-SE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sv-SE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lang="sv-SE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lang="en-US" sz="14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set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&gt;::</a:t>
              </a:r>
              <a:r>
                <a:rPr lang="en-US" sz="14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iterator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en-US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</a:t>
              </a:r>
              <a:r>
                <a:rPr lang="en-US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4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begin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 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!=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</a:t>
              </a:r>
              <a:r>
                <a:rPr lang="en-US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4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end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{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 '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ABF670-6258-4B8D-87D6-A9DFCD3387C2}"/>
                </a:ext>
              </a:extLst>
            </p:cNvPr>
            <p:cNvSpPr txBox="1"/>
            <p:nvPr/>
          </p:nvSpPr>
          <p:spPr>
            <a:xfrm>
              <a:off x="7074708" y="3018893"/>
              <a:ext cx="3131976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&gt; 4 1 3 2 5</a:t>
              </a:r>
              <a:endParaRPr lang="ru-RU" sz="1400" dirty="0">
                <a:latin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9E42BE-4C28-4594-9CBA-7E7996982C08}"/>
                </a:ext>
              </a:extLst>
            </p:cNvPr>
            <p:cNvSpPr txBox="1"/>
            <p:nvPr/>
          </p:nvSpPr>
          <p:spPr>
            <a:xfrm>
              <a:off x="7074708" y="4546083"/>
              <a:ext cx="3131976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&gt; 1 2 3 4 5</a:t>
              </a:r>
              <a:endParaRPr lang="ru-RU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98D83E-AD1A-4CDF-B4FE-D38218B83A37}"/>
              </a:ext>
            </a:extLst>
          </p:cNvPr>
          <p:cNvGrpSpPr/>
          <p:nvPr/>
        </p:nvGrpSpPr>
        <p:grpSpPr>
          <a:xfrm>
            <a:off x="787113" y="2088428"/>
            <a:ext cx="9419571" cy="2765432"/>
            <a:chOff x="787113" y="2088428"/>
            <a:chExt cx="9419571" cy="2765432"/>
          </a:xfrm>
        </p:grpSpPr>
        <p:sp>
          <p:nvSpPr>
            <p:cNvPr id="12" name="Объект 1">
              <a:extLst>
                <a:ext uri="{FF2B5EF4-FFF2-40B4-BE49-F238E27FC236}">
                  <a16:creationId xmlns:a16="http://schemas.microsoft.com/office/drawing/2014/main" id="{B94DD221-F652-4C22-940D-8679F6D056EF}"/>
                </a:ext>
              </a:extLst>
            </p:cNvPr>
            <p:cNvSpPr txBox="1">
              <a:spLocks/>
            </p:cNvSpPr>
            <p:nvPr/>
          </p:nvSpPr>
          <p:spPr>
            <a:xfrm>
              <a:off x="787114" y="2088428"/>
              <a:ext cx="7274535" cy="1167956"/>
            </a:xfrm>
            <a:custGeom>
              <a:avLst/>
              <a:gdLst>
                <a:gd name="connsiteX0" fmla="*/ 0 w 5760945"/>
                <a:gd name="connsiteY0" fmla="*/ 0 h 3842676"/>
                <a:gd name="connsiteX1" fmla="*/ 5760945 w 5760945"/>
                <a:gd name="connsiteY1" fmla="*/ 0 h 3842676"/>
                <a:gd name="connsiteX2" fmla="*/ 5760945 w 5760945"/>
                <a:gd name="connsiteY2" fmla="*/ 3842676 h 3842676"/>
                <a:gd name="connsiteX3" fmla="*/ 0 w 5760945"/>
                <a:gd name="connsiteY3" fmla="*/ 3842676 h 3842676"/>
                <a:gd name="connsiteX4" fmla="*/ 0 w 5760945"/>
                <a:gd name="connsiteY4" fmla="*/ 0 h 3842676"/>
                <a:gd name="connsiteX0" fmla="*/ 0 w 5760945"/>
                <a:gd name="connsiteY0" fmla="*/ 0 h 3842676"/>
                <a:gd name="connsiteX1" fmla="*/ 5760945 w 5760945"/>
                <a:gd name="connsiteY1" fmla="*/ 0 h 3842676"/>
                <a:gd name="connsiteX2" fmla="*/ 5760945 w 5760945"/>
                <a:gd name="connsiteY2" fmla="*/ 3842676 h 3842676"/>
                <a:gd name="connsiteX3" fmla="*/ 0 w 5760945"/>
                <a:gd name="connsiteY3" fmla="*/ 3842676 h 3842676"/>
                <a:gd name="connsiteX4" fmla="*/ 0 w 5760945"/>
                <a:gd name="connsiteY4" fmla="*/ 0 h 3842676"/>
                <a:gd name="connsiteX0" fmla="*/ 0 w 5760945"/>
                <a:gd name="connsiteY0" fmla="*/ 0 h 3842676"/>
                <a:gd name="connsiteX1" fmla="*/ 5760945 w 5760945"/>
                <a:gd name="connsiteY1" fmla="*/ 0 h 3842676"/>
                <a:gd name="connsiteX2" fmla="*/ 5760945 w 5760945"/>
                <a:gd name="connsiteY2" fmla="*/ 3842676 h 3842676"/>
                <a:gd name="connsiteX3" fmla="*/ 0 w 5760945"/>
                <a:gd name="connsiteY3" fmla="*/ 3842676 h 3842676"/>
                <a:gd name="connsiteX4" fmla="*/ 0 w 5760945"/>
                <a:gd name="connsiteY4" fmla="*/ 0 h 384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0945" h="3842676">
                  <a:moveTo>
                    <a:pt x="0" y="0"/>
                  </a:moveTo>
                  <a:lnTo>
                    <a:pt x="5760945" y="0"/>
                  </a:lnTo>
                  <a:cubicBezTo>
                    <a:pt x="5471696" y="1402190"/>
                    <a:pt x="5760945" y="2561784"/>
                    <a:pt x="5760945" y="3842676"/>
                  </a:cubicBezTo>
                  <a:lnTo>
                    <a:pt x="0" y="3842676"/>
                  </a:lnTo>
                  <a:lnTo>
                    <a:pt x="0" y="0"/>
                  </a:ln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182880" indent="-182880" algn="l" defTabSz="914400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800" kern="1200" spc="1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-SE" sz="14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vector</a:t>
              </a:r>
              <a:r>
                <a:rPr lang="sv-SE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sv-SE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sv-SE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 </a:t>
              </a:r>
              <a:r>
                <a:rPr lang="sv-SE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vec</a:t>
              </a:r>
              <a:r>
                <a:rPr lang="sv-SE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</a:t>
              </a:r>
              <a:r>
                <a:rPr lang="sv-SE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sv-SE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sv-SE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sv-SE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sv-SE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sv-SE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sv-SE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sv-SE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sv-SE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lang="sv-SE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lang="en-US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auto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vec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begin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 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!=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vec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end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{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 '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Объект 1">
              <a:extLst>
                <a:ext uri="{FF2B5EF4-FFF2-40B4-BE49-F238E27FC236}">
                  <a16:creationId xmlns:a16="http://schemas.microsoft.com/office/drawing/2014/main" id="{38619ADC-7632-45AC-94D9-0B0D5F4C6C71}"/>
                </a:ext>
              </a:extLst>
            </p:cNvPr>
            <p:cNvSpPr txBox="1">
              <a:spLocks/>
            </p:cNvSpPr>
            <p:nvPr/>
          </p:nvSpPr>
          <p:spPr>
            <a:xfrm>
              <a:off x="787113" y="3506287"/>
              <a:ext cx="7274535" cy="1167956"/>
            </a:xfrm>
            <a:custGeom>
              <a:avLst/>
              <a:gdLst>
                <a:gd name="connsiteX0" fmla="*/ 0 w 5760945"/>
                <a:gd name="connsiteY0" fmla="*/ 0 h 3842676"/>
                <a:gd name="connsiteX1" fmla="*/ 5760945 w 5760945"/>
                <a:gd name="connsiteY1" fmla="*/ 0 h 3842676"/>
                <a:gd name="connsiteX2" fmla="*/ 5760945 w 5760945"/>
                <a:gd name="connsiteY2" fmla="*/ 3842676 h 3842676"/>
                <a:gd name="connsiteX3" fmla="*/ 0 w 5760945"/>
                <a:gd name="connsiteY3" fmla="*/ 3842676 h 3842676"/>
                <a:gd name="connsiteX4" fmla="*/ 0 w 5760945"/>
                <a:gd name="connsiteY4" fmla="*/ 0 h 3842676"/>
                <a:gd name="connsiteX0" fmla="*/ 0 w 5760945"/>
                <a:gd name="connsiteY0" fmla="*/ 0 h 3842676"/>
                <a:gd name="connsiteX1" fmla="*/ 5760945 w 5760945"/>
                <a:gd name="connsiteY1" fmla="*/ 0 h 3842676"/>
                <a:gd name="connsiteX2" fmla="*/ 5760945 w 5760945"/>
                <a:gd name="connsiteY2" fmla="*/ 3842676 h 3842676"/>
                <a:gd name="connsiteX3" fmla="*/ 0 w 5760945"/>
                <a:gd name="connsiteY3" fmla="*/ 3842676 h 3842676"/>
                <a:gd name="connsiteX4" fmla="*/ 0 w 5760945"/>
                <a:gd name="connsiteY4" fmla="*/ 0 h 3842676"/>
                <a:gd name="connsiteX0" fmla="*/ 0 w 5760945"/>
                <a:gd name="connsiteY0" fmla="*/ 0 h 3842676"/>
                <a:gd name="connsiteX1" fmla="*/ 5760945 w 5760945"/>
                <a:gd name="connsiteY1" fmla="*/ 0 h 3842676"/>
                <a:gd name="connsiteX2" fmla="*/ 5760945 w 5760945"/>
                <a:gd name="connsiteY2" fmla="*/ 3842676 h 3842676"/>
                <a:gd name="connsiteX3" fmla="*/ 0 w 5760945"/>
                <a:gd name="connsiteY3" fmla="*/ 3842676 h 3842676"/>
                <a:gd name="connsiteX4" fmla="*/ 0 w 5760945"/>
                <a:gd name="connsiteY4" fmla="*/ 0 h 384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0945" h="3842676">
                  <a:moveTo>
                    <a:pt x="0" y="0"/>
                  </a:moveTo>
                  <a:lnTo>
                    <a:pt x="5760945" y="0"/>
                  </a:lnTo>
                  <a:cubicBezTo>
                    <a:pt x="5471696" y="1402190"/>
                    <a:pt x="5760945" y="2561784"/>
                    <a:pt x="5760945" y="3842676"/>
                  </a:cubicBezTo>
                  <a:lnTo>
                    <a:pt x="0" y="3842676"/>
                  </a:lnTo>
                  <a:lnTo>
                    <a:pt x="0" y="0"/>
                  </a:ln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182880" indent="-182880" algn="l" defTabSz="914400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800" kern="1200" spc="1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-SE" sz="14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set</a:t>
              </a:r>
              <a:r>
                <a:rPr lang="sv-SE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sv-SE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sv-SE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 </a:t>
              </a:r>
              <a:r>
                <a:rPr lang="sv-SE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</a:t>
              </a:r>
              <a:r>
                <a:rPr lang="sv-SE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</a:t>
              </a:r>
              <a:r>
                <a:rPr lang="sv-SE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sv-SE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sv-SE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sv-SE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sv-SE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sv-SE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sv-SE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sv-SE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sv-SE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lang="sv-SE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lang="en-US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auto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en-US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</a:t>
              </a:r>
              <a:r>
                <a:rPr lang="en-US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4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begin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 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!=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</a:t>
              </a:r>
              <a:r>
                <a:rPr lang="en-US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4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end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{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 '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44D77A-19E7-46D2-9A27-88F79681A728}"/>
                </a:ext>
              </a:extLst>
            </p:cNvPr>
            <p:cNvSpPr txBox="1"/>
            <p:nvPr/>
          </p:nvSpPr>
          <p:spPr>
            <a:xfrm>
              <a:off x="7074708" y="3018893"/>
              <a:ext cx="3131976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&gt; 4 1 3 2 5</a:t>
              </a:r>
              <a:endParaRPr lang="ru-RU" sz="1400" dirty="0"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8DC7E6-475B-46B4-9B6D-7F1C9AA516F6}"/>
                </a:ext>
              </a:extLst>
            </p:cNvPr>
            <p:cNvSpPr txBox="1"/>
            <p:nvPr/>
          </p:nvSpPr>
          <p:spPr>
            <a:xfrm>
              <a:off x="7074708" y="4546083"/>
              <a:ext cx="3131976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&gt; 1 2 3 4 5</a:t>
              </a:r>
              <a:endParaRPr lang="ru-RU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3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1719-B952-469F-8E4D-813E17CE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</a:t>
            </a:r>
            <a:r>
              <a:rPr lang="en-US" dirty="0"/>
              <a:t>:</a:t>
            </a:r>
            <a:r>
              <a:rPr lang="ru-RU" dirty="0"/>
              <a:t> пример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44E99-A19C-4255-9D29-983C68E1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3250D-DB9B-44B2-BF3D-5F593B9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24</a:t>
            </a:fld>
            <a:endParaRPr lang="ru-RU"/>
          </a:p>
        </p:txBody>
      </p:sp>
      <p:sp>
        <p:nvSpPr>
          <p:cNvPr id="8" name="Объект 1">
            <a:extLst>
              <a:ext uri="{FF2B5EF4-FFF2-40B4-BE49-F238E27FC236}">
                <a16:creationId xmlns:a16="http://schemas.microsoft.com/office/drawing/2014/main" id="{4C103BC2-4BC4-4A84-9276-22C9EABEE1FF}"/>
              </a:ext>
            </a:extLst>
          </p:cNvPr>
          <p:cNvSpPr txBox="1">
            <a:spLocks/>
          </p:cNvSpPr>
          <p:nvPr/>
        </p:nvSpPr>
        <p:spPr>
          <a:xfrm>
            <a:off x="787114" y="2280321"/>
            <a:ext cx="4892725" cy="2888838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advance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vitdist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vitdist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Объект 1">
            <a:extLst>
              <a:ext uri="{FF2B5EF4-FFF2-40B4-BE49-F238E27FC236}">
                <a16:creationId xmlns:a16="http://schemas.microsoft.com/office/drawing/2014/main" id="{4A03D3C2-40A3-46EC-B074-CE82536EE736}"/>
              </a:ext>
            </a:extLst>
          </p:cNvPr>
          <p:cNvSpPr txBox="1">
            <a:spLocks/>
          </p:cNvSpPr>
          <p:nvPr/>
        </p:nvSpPr>
        <p:spPr>
          <a:xfrm>
            <a:off x="5919931" y="2280321"/>
            <a:ext cx="4892725" cy="2888838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*sit = 101;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cout &lt;&lt; *sit &lt;&lt; ' ';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advance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sitdist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sitdist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39B746-AD36-4A54-9F41-FBCB1DC58F38}"/>
              </a:ext>
            </a:extLst>
          </p:cNvPr>
          <p:cNvSpPr txBox="1"/>
          <p:nvPr/>
        </p:nvSpPr>
        <p:spPr>
          <a:xfrm>
            <a:off x="2325426" y="5080958"/>
            <a:ext cx="313197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&gt; 4 1 101 2 2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A95C0B-0502-4860-B8ED-CF951E513A7D}"/>
              </a:ext>
            </a:extLst>
          </p:cNvPr>
          <p:cNvSpPr txBox="1"/>
          <p:nvPr/>
        </p:nvSpPr>
        <p:spPr>
          <a:xfrm>
            <a:off x="7507026" y="5080958"/>
            <a:ext cx="313197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&gt; 1 2 4 2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2B8961-978F-4940-A2BC-1192758F0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13" y="5758157"/>
            <a:ext cx="5044519" cy="894570"/>
          </a:xfrm>
        </p:spPr>
        <p:txBody>
          <a:bodyPr/>
          <a:lstStyle/>
          <a:p>
            <a:r>
              <a:rPr lang="ru-RU" dirty="0"/>
              <a:t>Почему мы не стали менять значение элемента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set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230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75A3-6193-413E-971D-F9257D43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iota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copy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29FC3-584A-4417-BF33-790866BC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2016" y="1968759"/>
            <a:ext cx="4058815" cy="4351337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std:: iota</a:t>
            </a:r>
            <a:r>
              <a:rPr lang="en-US" dirty="0"/>
              <a:t> </a:t>
            </a:r>
            <a:r>
              <a:rPr lang="ru-RU" dirty="0"/>
              <a:t>заполняет диапазон последовательными значениями, начиная с заданного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std::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с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opy</a:t>
            </a:r>
            <a:r>
              <a:rPr lang="ru-RU" dirty="0"/>
              <a:t> выполняет копирование элементов диапазона в другой диапазон</a:t>
            </a:r>
          </a:p>
          <a:p>
            <a:r>
              <a:rPr lang="ru-RU" dirty="0"/>
              <a:t>Используйте функцию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back_inserter</a:t>
            </a:r>
            <a:r>
              <a:rPr lang="ru-RU" dirty="0"/>
              <a:t> для вставки элементов в контейнер при копировании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9C720-1EF8-4370-BBDB-7556612C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D6F24-FF1A-47EC-A0FB-8395E753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25</a:t>
            </a:fld>
            <a:endParaRPr lang="ru-RU"/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F3F74713-C87D-4D0F-A643-6D90B5C52A97}"/>
              </a:ext>
            </a:extLst>
          </p:cNvPr>
          <p:cNvSpPr txBox="1">
            <a:spLocks/>
          </p:cNvSpPr>
          <p:nvPr/>
        </p:nvSpPr>
        <p:spPr>
          <a:xfrm>
            <a:off x="1135458" y="1968759"/>
            <a:ext cx="5308886" cy="3891879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&lt;numeric&gt;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&lt;algorithm&gt;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iota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 = [1, 2, 3, ..., 100]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back_inserter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957804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39FB-9945-48E1-84D6-FD13F3CD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059410" cy="1325562"/>
          </a:xfrm>
        </p:spPr>
        <p:txBody>
          <a:bodyPr/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for_each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transform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copy_if</a:t>
            </a:r>
            <a:endParaRPr lang="ru-RU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688C1-1D4B-47AE-89BF-F7F778A2C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1451" y="2080253"/>
            <a:ext cx="5057565" cy="17359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Callable</a:t>
            </a:r>
            <a:r>
              <a:rPr lang="en-US" dirty="0"/>
              <a:t> – </a:t>
            </a:r>
            <a:r>
              <a:rPr lang="ru-RU" dirty="0"/>
              <a:t>«вызываемый» объект</a:t>
            </a:r>
            <a:r>
              <a:rPr lang="en-US" dirty="0"/>
              <a:t>. </a:t>
            </a:r>
            <a:r>
              <a:rPr lang="ru-RU" dirty="0"/>
              <a:t>Передается в виде аргумента многим алгоритмам</a:t>
            </a:r>
          </a:p>
          <a:p>
            <a:r>
              <a:rPr lang="ru-RU" dirty="0">
                <a:solidFill>
                  <a:srgbClr val="C00000"/>
                </a:solidFill>
              </a:rPr>
              <a:t>Лямбда-выражение</a:t>
            </a:r>
            <a:r>
              <a:rPr lang="ru-RU" dirty="0"/>
              <a:t> – анонимная функция, определенная в месте ее вызова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B33D6-5A8B-40B4-8847-3CCF9CE5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92B48-E1CC-4847-8614-302B8ACB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26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3D2F1921-3088-4D34-AC41-FA08E11B74F0}"/>
              </a:ext>
            </a:extLst>
          </p:cNvPr>
          <p:cNvSpPr txBox="1">
            <a:spLocks/>
          </p:cNvSpPr>
          <p:nvPr/>
        </p:nvSpPr>
        <p:spPr>
          <a:xfrm>
            <a:off x="905809" y="2080253"/>
            <a:ext cx="6273655" cy="4233461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4467166 w 5760945"/>
              <a:gd name="connsiteY1" fmla="*/ 847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4467166" y="8470"/>
                </a:lnTo>
                <a:cubicBezTo>
                  <a:pt x="4177917" y="141066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iota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for_each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v = [1, 4, 9, ..., 10000]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for_each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[](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copy_if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back_inserter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DC856918-16C5-4422-9513-9348A82DAC12}"/>
              </a:ext>
            </a:extLst>
          </p:cNvPr>
          <p:cNvSpPr txBox="1">
            <a:spLocks/>
          </p:cNvSpPr>
          <p:nvPr/>
        </p:nvSpPr>
        <p:spPr>
          <a:xfrm>
            <a:off x="9412763" y="258310"/>
            <a:ext cx="1676253" cy="1085297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&lt;algorithm&gt;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&lt;numeric&gt;</a:t>
            </a:r>
            <a:endParaRPr lang="ru-RU" dirty="0">
              <a:solidFill>
                <a:srgbClr val="AE313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&lt;iterator&gt;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E2919C4-90D4-4127-9580-6B26EB1F52FD}"/>
              </a:ext>
            </a:extLst>
          </p:cNvPr>
          <p:cNvSpPr/>
          <p:nvPr/>
        </p:nvSpPr>
        <p:spPr>
          <a:xfrm>
            <a:off x="7412917" y="4872135"/>
            <a:ext cx="3265714" cy="1007706"/>
          </a:xfrm>
          <a:prstGeom prst="wedgeRoundRectCallout">
            <a:avLst>
              <a:gd name="adj1" fmla="val -70851"/>
              <a:gd name="adj2" fmla="val 4848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Один из способов вывести элементы вектора в консоль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70005E-EE01-4DE6-AE89-429189BA54E4}"/>
              </a:ext>
            </a:extLst>
          </p:cNvPr>
          <p:cNvGrpSpPr/>
          <p:nvPr/>
        </p:nvGrpSpPr>
        <p:grpSpPr>
          <a:xfrm>
            <a:off x="1352939" y="3051111"/>
            <a:ext cx="6065756" cy="1136541"/>
            <a:chOff x="1352939" y="3051111"/>
            <a:chExt cx="6065756" cy="1136541"/>
          </a:xfrm>
        </p:grpSpPr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C5747E0C-EA45-49B5-BADF-5B60BFA9DF10}"/>
                </a:ext>
              </a:extLst>
            </p:cNvPr>
            <p:cNvSpPr/>
            <p:nvPr/>
          </p:nvSpPr>
          <p:spPr>
            <a:xfrm>
              <a:off x="4869609" y="3782978"/>
              <a:ext cx="2549086" cy="404674"/>
            </a:xfrm>
            <a:prstGeom prst="wedgeRoundRectCallout">
              <a:avLst>
                <a:gd name="adj1" fmla="val -91734"/>
                <a:gd name="adj2" fmla="val -159071"/>
                <a:gd name="adj3" fmla="val 1666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Лямбда-выражение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728B97-67C8-43B9-9266-A1D429474893}"/>
                </a:ext>
              </a:extLst>
            </p:cNvPr>
            <p:cNvSpPr/>
            <p:nvPr/>
          </p:nvSpPr>
          <p:spPr>
            <a:xfrm>
              <a:off x="1352939" y="3051111"/>
              <a:ext cx="2351314" cy="279918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13910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6660-EDAB-4501-8918-DCDFEFF2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any_of</a:t>
            </a:r>
            <a:r>
              <a:rPr lang="en-US" dirty="0">
                <a:solidFill>
                  <a:srgbClr val="344E6D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all_of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none_of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F1B56-5A14-4BDA-BDEB-A551F34F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A6793-FAD7-4623-B2FA-3F0D8886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27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D2B08267-8C8D-4E18-90F6-98FAEDFD6EB4}"/>
              </a:ext>
            </a:extLst>
          </p:cNvPr>
          <p:cNvSpPr txBox="1">
            <a:spLocks/>
          </p:cNvSpPr>
          <p:nvPr/>
        </p:nvSpPr>
        <p:spPr>
          <a:xfrm>
            <a:off x="1732010" y="2321294"/>
            <a:ext cx="5144651" cy="3062469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10.1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any_of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;});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all_of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[](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;});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none_of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[](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;});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boolalpha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   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BFD2F9-B601-435A-ACF1-860194DAC27A}"/>
              </a:ext>
            </a:extLst>
          </p:cNvPr>
          <p:cNvSpPr txBox="1"/>
          <p:nvPr/>
        </p:nvSpPr>
        <p:spPr>
          <a:xfrm>
            <a:off x="1732010" y="5491353"/>
            <a:ext cx="313197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&gt; true false true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8" name="Объект 1">
            <a:extLst>
              <a:ext uri="{FF2B5EF4-FFF2-40B4-BE49-F238E27FC236}">
                <a16:creationId xmlns:a16="http://schemas.microsoft.com/office/drawing/2014/main" id="{D3C4C220-D477-4F4F-9196-01B12CC2EAFE}"/>
              </a:ext>
            </a:extLst>
          </p:cNvPr>
          <p:cNvSpPr txBox="1">
            <a:spLocks/>
          </p:cNvSpPr>
          <p:nvPr/>
        </p:nvSpPr>
        <p:spPr>
          <a:xfrm>
            <a:off x="9412763" y="258310"/>
            <a:ext cx="1676253" cy="404163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&lt;algorithm&gt;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2CEF1F-E85A-4824-A8E0-89FE9666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224" y="2321294"/>
            <a:ext cx="3629607" cy="1709530"/>
          </a:xfrm>
        </p:spPr>
        <p:txBody>
          <a:bodyPr/>
          <a:lstStyle/>
          <a:p>
            <a:r>
              <a:rPr lang="ru-RU" i="1" dirty="0">
                <a:solidFill>
                  <a:srgbClr val="C00000"/>
                </a:solidFill>
              </a:rPr>
              <a:t>Унарный предикат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/>
              <a:t>принимает один объект и возвращает</a:t>
            </a:r>
            <a:r>
              <a:rPr lang="en-US" dirty="0"/>
              <a:t> </a:t>
            </a:r>
            <a:r>
              <a:rPr lang="ru-RU" dirty="0"/>
              <a:t>значение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127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4284-1A47-42A2-BEBD-B4E6093F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150891" cy="1325562"/>
          </a:xfrm>
        </p:spPr>
        <p:txBody>
          <a:bodyPr/>
          <a:lstStyle/>
          <a:p>
            <a:r>
              <a:rPr lang="ru-RU" dirty="0"/>
              <a:t>Сортировка по произвольному признаку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AD8BA-8D3A-4A2F-B991-9B182F39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2CD61-EFC1-4C69-85BF-660EC6D6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28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0DE19300-F949-4CC2-8BE9-69EE1032779D}"/>
              </a:ext>
            </a:extLst>
          </p:cNvPr>
          <p:cNvSpPr txBox="1">
            <a:spLocks/>
          </p:cNvSpPr>
          <p:nvPr/>
        </p:nvSpPr>
        <p:spPr>
          <a:xfrm>
            <a:off x="1704018" y="2526569"/>
            <a:ext cx="5629843" cy="2129407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iota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[](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400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for_each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[](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A0813-2DC1-4A96-ACC9-C2C7F0602A95}"/>
              </a:ext>
            </a:extLst>
          </p:cNvPr>
          <p:cNvSpPr txBox="1"/>
          <p:nvPr/>
        </p:nvSpPr>
        <p:spPr>
          <a:xfrm>
            <a:off x="1704018" y="4758611"/>
            <a:ext cx="313197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&gt; 3 6 9 1 4 7 10 2 5 8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8" name="Объект 1">
            <a:extLst>
              <a:ext uri="{FF2B5EF4-FFF2-40B4-BE49-F238E27FC236}">
                <a16:creationId xmlns:a16="http://schemas.microsoft.com/office/drawing/2014/main" id="{D4C9AA2C-60CD-4B39-A40F-152EE32A376F}"/>
              </a:ext>
            </a:extLst>
          </p:cNvPr>
          <p:cNvSpPr txBox="1">
            <a:spLocks/>
          </p:cNvSpPr>
          <p:nvPr/>
        </p:nvSpPr>
        <p:spPr>
          <a:xfrm>
            <a:off x="9412763" y="258310"/>
            <a:ext cx="1676253" cy="1085297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&lt;algorithm&gt;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&lt;numeric&gt;</a:t>
            </a:r>
            <a:endParaRPr lang="ru-RU" dirty="0">
              <a:solidFill>
                <a:srgbClr val="AE313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EDC362-7ADB-4D5C-80E9-92E48BE0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118" y="2526569"/>
            <a:ext cx="3493898" cy="3286402"/>
          </a:xfrm>
        </p:spPr>
        <p:txBody>
          <a:bodyPr/>
          <a:lstStyle/>
          <a:p>
            <a:r>
              <a:rPr lang="ru-RU" i="1" dirty="0">
                <a:solidFill>
                  <a:srgbClr val="C00000"/>
                </a:solidFill>
              </a:rPr>
              <a:t>Компаратор</a:t>
            </a:r>
            <a:r>
              <a:rPr lang="ru-RU" dirty="0"/>
              <a:t> (бинарный предикат) принимает два объект и возвращает</a:t>
            </a:r>
            <a:r>
              <a:rPr lang="en-US" dirty="0"/>
              <a:t> </a:t>
            </a:r>
            <a:r>
              <a:rPr lang="ru-RU" dirty="0"/>
              <a:t>значение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endParaRPr lang="ru-RU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ru-RU" dirty="0"/>
              <a:t>Компаратор определяет поведение оператора «меньше»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operator&lt;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7778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B3D1-BBC9-429C-BFEA-0D91879A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объектов по предикату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C2367-A231-4E17-ABAD-2C639A1A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408" y="2369976"/>
            <a:ext cx="4398824" cy="3810161"/>
          </a:xfrm>
        </p:spPr>
        <p:txBody>
          <a:bodyPr/>
          <a:lstStyle/>
          <a:p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remove_if</a:t>
            </a:r>
            <a:r>
              <a:rPr lang="en-US" sz="1800" b="0" dirty="0">
                <a:effectLst/>
              </a:rPr>
              <a:t> </a:t>
            </a:r>
            <a:r>
              <a:rPr lang="ru-RU" sz="1800" b="0" dirty="0">
                <a:effectLst/>
              </a:rPr>
              <a:t>не </a:t>
            </a:r>
            <a:r>
              <a:rPr lang="ru-RU" dirty="0"/>
              <a:t>у</a:t>
            </a:r>
            <a:r>
              <a:rPr lang="ru-RU" sz="1800" b="0" dirty="0">
                <a:effectLst/>
              </a:rPr>
              <a:t>даляет элементы контейнера. Вместо этого этот алгоритм </a:t>
            </a:r>
            <a:r>
              <a:rPr lang="ru-RU" sz="1800" b="0" i="1" dirty="0">
                <a:effectLst/>
              </a:rPr>
              <a:t>перемещает </a:t>
            </a:r>
            <a:r>
              <a:rPr lang="ru-RU" sz="1800" b="0" dirty="0">
                <a:effectLst/>
              </a:rPr>
              <a:t>объекты, удовлетворяющие предикату в конец контейнера и возвращает указатель на первый такой элемент</a:t>
            </a:r>
          </a:p>
          <a:p>
            <a:r>
              <a:rPr lang="ru-RU" dirty="0"/>
              <a:t>Удаление выполняет метод контейнера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erase</a:t>
            </a:r>
            <a:r>
              <a:rPr lang="en-US" sz="1800" b="0" dirty="0">
                <a:effectLst/>
              </a:rPr>
              <a:t>, </a:t>
            </a:r>
            <a:r>
              <a:rPr lang="ru-RU" sz="1800" b="0" dirty="0">
                <a:effectLst/>
              </a:rPr>
              <a:t>принимающий </a:t>
            </a:r>
            <a:r>
              <a:rPr lang="ru-RU" sz="1800" b="0" i="1" dirty="0">
                <a:effectLst/>
              </a:rPr>
              <a:t>диапазон итераторов</a:t>
            </a:r>
            <a:endParaRPr lang="ru-RU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20409-527F-444A-A70A-55574FD7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C69F7-E252-44C8-9977-0A622984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29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B2194DAC-9029-4BB0-95EC-B823C081C301}"/>
              </a:ext>
            </a:extLst>
          </p:cNvPr>
          <p:cNvSpPr txBox="1">
            <a:spLocks/>
          </p:cNvSpPr>
          <p:nvPr/>
        </p:nvSpPr>
        <p:spPr>
          <a:xfrm>
            <a:off x="752296" y="2526569"/>
            <a:ext cx="4398824" cy="2120076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iota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erase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remove_if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;}),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69DC5-CEB9-4DC8-9D69-F378E9419C90}"/>
              </a:ext>
            </a:extLst>
          </p:cNvPr>
          <p:cNvSpPr txBox="1"/>
          <p:nvPr/>
        </p:nvSpPr>
        <p:spPr>
          <a:xfrm>
            <a:off x="752296" y="4851919"/>
            <a:ext cx="313197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&gt; 2 4 6 8 10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12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A363-3194-48D8-89CE-AB20E362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структур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D41D6-CC78-46E8-AB07-690717137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420471" cy="435133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C00000"/>
                </a:solidFill>
              </a:rPr>
              <a:t>Связный список</a:t>
            </a:r>
          </a:p>
          <a:p>
            <a:pPr lvl="1"/>
            <a:r>
              <a:rPr lang="ru-RU" dirty="0"/>
              <a:t>Оптимизирован для вставки и удаления в любое место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C00000"/>
                </a:solidFill>
              </a:rPr>
              <a:t>Динамический массив</a:t>
            </a:r>
          </a:p>
          <a:p>
            <a:pPr lvl="1"/>
            <a:r>
              <a:rPr lang="ru-RU" dirty="0"/>
              <a:t>Оптимизирован для произвольного доступа к элементам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C00000"/>
                </a:solidFill>
              </a:rPr>
              <a:t>Хэш-таблица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C00000"/>
                </a:solidFill>
              </a:rPr>
              <a:t>Граф</a:t>
            </a:r>
          </a:p>
          <a:p>
            <a:pPr lvl="1"/>
            <a:r>
              <a:rPr lang="ru-RU" dirty="0"/>
              <a:t>Дерево поиска</a:t>
            </a:r>
          </a:p>
          <a:p>
            <a:pPr lvl="1"/>
            <a:r>
              <a:rPr lang="en-US" dirty="0" err="1"/>
              <a:t>kd</a:t>
            </a:r>
            <a:r>
              <a:rPr lang="en-US" dirty="0"/>
              <a:t>-tree</a:t>
            </a:r>
          </a:p>
          <a:p>
            <a:pPr lvl="1"/>
            <a:r>
              <a:rPr lang="en-US" dirty="0"/>
              <a:t>range tree</a:t>
            </a:r>
          </a:p>
          <a:p>
            <a:pPr lvl="1"/>
            <a:r>
              <a:rPr lang="en-US" dirty="0" err="1"/>
              <a:t>trie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C00000"/>
                </a:solidFill>
              </a:rPr>
              <a:t>Суффиксный массив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114F4-90D1-4199-88CB-13D01E7E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8CCA0-6AFB-4B8A-AD57-D6D254B4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16">
            <a:extLst>
              <a:ext uri="{FF2B5EF4-FFF2-40B4-BE49-F238E27FC236}">
                <a16:creationId xmlns:a16="http://schemas.microsoft.com/office/drawing/2014/main" id="{4F3A53F7-224B-45CC-95C8-5CD6E9051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" t="40647" r="2384" b="19971"/>
          <a:stretch/>
        </p:blipFill>
        <p:spPr>
          <a:xfrm>
            <a:off x="5682343" y="2378228"/>
            <a:ext cx="3316153" cy="530585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5127217-B7B7-43D0-A87F-08B117827054}"/>
              </a:ext>
            </a:extLst>
          </p:cNvPr>
          <p:cNvGrpSpPr/>
          <p:nvPr/>
        </p:nvGrpSpPr>
        <p:grpSpPr>
          <a:xfrm>
            <a:off x="8627915" y="2712259"/>
            <a:ext cx="2326597" cy="2301878"/>
            <a:chOff x="8289743" y="1899212"/>
            <a:chExt cx="2326597" cy="2301878"/>
          </a:xfrm>
        </p:grpSpPr>
        <p:pic>
          <p:nvPicPr>
            <p:cNvPr id="8" name="Picture 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776B16E-257E-45D6-9C99-B476AC1DF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9743" y="1899212"/>
              <a:ext cx="2326597" cy="193807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D78FDD-DFB6-4731-9AFB-C7E8A46C8641}"/>
                </a:ext>
              </a:extLst>
            </p:cNvPr>
            <p:cNvSpPr txBox="1"/>
            <p:nvPr/>
          </p:nvSpPr>
          <p:spPr>
            <a:xfrm>
              <a:off x="8976136" y="3862536"/>
              <a:ext cx="11544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Wikipedia</a:t>
              </a:r>
              <a:endParaRPr lang="ru-RU" sz="16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10" name="Picture 9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858720B7-2895-40C6-B299-69E337669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343" y="3708388"/>
            <a:ext cx="3604567" cy="263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68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61D1-ABFD-436E-80F1-5963DFCB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inner_product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05B27-457C-43CC-A7EA-834F018D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8F67D-3C29-42E8-984D-F63F3FE0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30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C6D720C2-9683-443D-BC79-EE8BFF25A62C}"/>
              </a:ext>
            </a:extLst>
          </p:cNvPr>
          <p:cNvSpPr txBox="1">
            <a:spLocks/>
          </p:cNvSpPr>
          <p:nvPr/>
        </p:nvSpPr>
        <p:spPr>
          <a:xfrm>
            <a:off x="634480" y="1791435"/>
            <a:ext cx="4892725" cy="2120076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iota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accumulate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accumulate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multiplies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FBE2C267-19CF-42D0-BA6D-E911A2DD4F94}"/>
              </a:ext>
            </a:extLst>
          </p:cNvPr>
          <p:cNvSpPr txBox="1">
            <a:spLocks/>
          </p:cNvSpPr>
          <p:nvPr/>
        </p:nvSpPr>
        <p:spPr>
          <a:xfrm>
            <a:off x="6011156" y="1791435"/>
            <a:ext cx="4678550" cy="2642153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inner_product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"Inner produc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inner_product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plus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&lt;&gt;(), 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equal_to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"Pairwise matches: 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B4928E-B532-4978-A0DB-4C8E7EF6C2D9}"/>
              </a:ext>
            </a:extLst>
          </p:cNvPr>
          <p:cNvSpPr txBox="1"/>
          <p:nvPr/>
        </p:nvSpPr>
        <p:spPr>
          <a:xfrm>
            <a:off x="634480" y="4038069"/>
            <a:ext cx="313197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&gt; 55 3628800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C175A-087E-4BCA-9AFB-3FF9A76603D9}"/>
              </a:ext>
            </a:extLst>
          </p:cNvPr>
          <p:cNvSpPr txBox="1"/>
          <p:nvPr/>
        </p:nvSpPr>
        <p:spPr>
          <a:xfrm>
            <a:off x="6011155" y="4560146"/>
            <a:ext cx="313197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&gt; Inner product: 21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&gt; Pairwise matches: 2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2" name="Объект 1">
            <a:extLst>
              <a:ext uri="{FF2B5EF4-FFF2-40B4-BE49-F238E27FC236}">
                <a16:creationId xmlns:a16="http://schemas.microsoft.com/office/drawing/2014/main" id="{B219E9E2-02C2-4B33-9453-7FC6A564C0B8}"/>
              </a:ext>
            </a:extLst>
          </p:cNvPr>
          <p:cNvSpPr txBox="1">
            <a:spLocks/>
          </p:cNvSpPr>
          <p:nvPr/>
        </p:nvSpPr>
        <p:spPr>
          <a:xfrm>
            <a:off x="9246637" y="258310"/>
            <a:ext cx="1842379" cy="1085297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&lt;algorithm&gt;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&lt;numeric&gt;</a:t>
            </a:r>
            <a:endParaRPr lang="ru-RU" dirty="0">
              <a:solidFill>
                <a:srgbClr val="AE313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&lt;functional&gt;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C782A157-2671-4903-A923-472E92902B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4480" y="4569971"/>
                <a:ext cx="5673014" cy="21200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795E26"/>
                    </a:solidFill>
                    <a:latin typeface="Consolas" panose="020B0609020204030204" pitchFamily="49" charset="0"/>
                  </a:rPr>
                  <a:t>accumulate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pPr lvl="1"/>
                <a:r>
                  <a:rPr lang="ru-RU" dirty="0">
                    <a:solidFill>
                      <a:schemeClr val="tx1"/>
                    </a:solidFill>
                  </a:rPr>
                  <a:t>По умолчанию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 – оператор сложения</a:t>
                </a: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rgbClr val="795E26"/>
                    </a:solidFill>
                    <a:latin typeface="Consolas" panose="020B0609020204030204" pitchFamily="49" charset="0"/>
                  </a:rPr>
                  <a:t>inner_product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ru-RU" dirty="0">
                    <a:solidFill>
                      <a:schemeClr val="tx1"/>
                    </a:solidFill>
                  </a:rPr>
                  <a:t>По умолчанию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 – сложение,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 – умножение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C782A157-2671-4903-A923-472E92902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480" y="4569971"/>
                <a:ext cx="5673014" cy="2120077"/>
              </a:xfrm>
              <a:blipFill>
                <a:blip r:embed="rId2"/>
                <a:stretch>
                  <a:fillRect l="-859" t="-2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40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F413-6105-4DE7-AED9-F9C8E8DE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3B7E-79C3-454E-B4D2-699288596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6258601" cy="4351337"/>
          </a:xfrm>
        </p:spPr>
        <p:txBody>
          <a:bodyPr/>
          <a:lstStyle/>
          <a:p>
            <a:r>
              <a:rPr lang="ru-RU" dirty="0"/>
              <a:t>Изучайте структуры данных</a:t>
            </a:r>
            <a:endParaRPr lang="en-US" dirty="0"/>
          </a:p>
          <a:p>
            <a:r>
              <a:rPr lang="ru-RU" dirty="0"/>
              <a:t>Изучайте алгоритмы</a:t>
            </a:r>
          </a:p>
          <a:p>
            <a:r>
              <a:rPr lang="ru-RU" dirty="0"/>
              <a:t>Изучайте стандартную библиотеку </a:t>
            </a:r>
            <a:r>
              <a:rPr lang="en-US" i="1" dirty="0"/>
              <a:t>C++</a:t>
            </a:r>
          </a:p>
          <a:p>
            <a:pPr lvl="1"/>
            <a:r>
              <a:rPr lang="ru-RU" dirty="0"/>
              <a:t>Перед реализацией алгоритма задайтесь вопросом: </a:t>
            </a:r>
            <a:r>
              <a:rPr lang="ru-RU" i="1" dirty="0"/>
              <a:t>«А нет ли готового решения в стандартной библиотеке?»</a:t>
            </a:r>
            <a:endParaRPr lang="en-US" i="1" dirty="0"/>
          </a:p>
          <a:p>
            <a:r>
              <a:rPr lang="ru-RU" dirty="0"/>
              <a:t>Предпочитайте алгоритмы использованию циклов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F4739-E22C-4319-B307-6C20ACB0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06803-A9E5-4E00-B9D8-73981B11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061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C10749-46AD-491F-9A36-BED8C697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41BA6-093F-42C7-903F-428D993D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DF26C-B89A-4160-BACB-388449D0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657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D33F-FE3B-4209-8987-4D1551B2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535" y="365760"/>
            <a:ext cx="5182976" cy="991092"/>
          </a:xfrm>
        </p:spPr>
        <p:txBody>
          <a:bodyPr>
            <a:normAutofit/>
          </a:bodyPr>
          <a:lstStyle/>
          <a:p>
            <a:r>
              <a:rPr lang="ru-RU" sz="3200" dirty="0"/>
              <a:t>Наибольшая общая подпоследовательность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AF8A3A-6F62-4829-98DC-F075275C5E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5386" y="1446085"/>
                <a:ext cx="5667195" cy="2079436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Замечаем, что</a:t>
                </a:r>
                <a:r>
                  <a:rPr lang="en-US" dirty="0"/>
                  <a:t> </a:t>
                </a:r>
                <a:r>
                  <a:rPr lang="ru-RU" dirty="0"/>
                  <a:t>для подстрок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и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𝐿𝐶𝑆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 или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𝐿𝐶𝑆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𝐿𝐶𝑆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𝐿𝐶𝑆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AF8A3A-6F62-4829-98DC-F075275C5E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5386" y="1446085"/>
                <a:ext cx="5667195" cy="2079436"/>
              </a:xfrm>
              <a:blipFill>
                <a:blip r:embed="rId2"/>
                <a:stretch>
                  <a:fillRect l="-215" t="-20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7EC45-25A0-4752-A7AA-705AB628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45D35-BB94-4484-8159-8C5A1430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33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AF43550B-A946-42BD-A2B8-8093951CC266}"/>
              </a:ext>
            </a:extLst>
          </p:cNvPr>
          <p:cNvSpPr txBox="1">
            <a:spLocks/>
          </p:cNvSpPr>
          <p:nvPr/>
        </p:nvSpPr>
        <p:spPr>
          <a:xfrm>
            <a:off x="259396" y="200286"/>
            <a:ext cx="4831784" cy="2982071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594072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594072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594072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538448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538448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571823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605195" y="1378144"/>
                  <a:pt x="5772072" y="2441550"/>
                  <a:pt x="5571823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LcsTable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LcsTable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smtx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++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++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smtx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smtx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smtx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smtx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backtrack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smtx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E56308DE-B6CB-4E42-A0C1-D6244F8F7075}"/>
              </a:ext>
            </a:extLst>
          </p:cNvPr>
          <p:cNvSpPr txBox="1">
            <a:spLocks/>
          </p:cNvSpPr>
          <p:nvPr/>
        </p:nvSpPr>
        <p:spPr>
          <a:xfrm>
            <a:off x="259396" y="3330410"/>
            <a:ext cx="4657837" cy="3327304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540938" y="1402191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backtrack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LcsTable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smtx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smtx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-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smtx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smtx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--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smtx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smtx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--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--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260C274-B095-4E73-AA3E-A6CB9160C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166512"/>
              </p:ext>
            </p:extLst>
          </p:nvPr>
        </p:nvGraphicFramePr>
        <p:xfrm>
          <a:off x="5445386" y="3610494"/>
          <a:ext cx="336804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468">
                  <a:extLst>
                    <a:ext uri="{9D8B030D-6E8A-4147-A177-3AD203B41FA5}">
                      <a16:colId xmlns:a16="http://schemas.microsoft.com/office/drawing/2014/main" val="2847866164"/>
                    </a:ext>
                  </a:extLst>
                </a:gridCol>
                <a:gridCol w="379730">
                  <a:extLst>
                    <a:ext uri="{9D8B030D-6E8A-4147-A177-3AD203B41FA5}">
                      <a16:colId xmlns:a16="http://schemas.microsoft.com/office/drawing/2014/main" val="83575090"/>
                    </a:ext>
                  </a:extLst>
                </a:gridCol>
                <a:gridCol w="438468">
                  <a:extLst>
                    <a:ext uri="{9D8B030D-6E8A-4147-A177-3AD203B41FA5}">
                      <a16:colId xmlns:a16="http://schemas.microsoft.com/office/drawing/2014/main" val="2071498309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4069069213"/>
                    </a:ext>
                  </a:extLst>
                </a:gridCol>
                <a:gridCol w="413068">
                  <a:extLst>
                    <a:ext uri="{9D8B030D-6E8A-4147-A177-3AD203B41FA5}">
                      <a16:colId xmlns:a16="http://schemas.microsoft.com/office/drawing/2014/main" val="3767516361"/>
                    </a:ext>
                  </a:extLst>
                </a:gridCol>
                <a:gridCol w="421005">
                  <a:extLst>
                    <a:ext uri="{9D8B030D-6E8A-4147-A177-3AD203B41FA5}">
                      <a16:colId xmlns:a16="http://schemas.microsoft.com/office/drawing/2014/main" val="3784970852"/>
                    </a:ext>
                  </a:extLst>
                </a:gridCol>
                <a:gridCol w="438468">
                  <a:extLst>
                    <a:ext uri="{9D8B030D-6E8A-4147-A177-3AD203B41FA5}">
                      <a16:colId xmlns:a16="http://schemas.microsoft.com/office/drawing/2014/main" val="1573782480"/>
                    </a:ext>
                  </a:extLst>
                </a:gridCol>
                <a:gridCol w="413068">
                  <a:extLst>
                    <a:ext uri="{9D8B030D-6E8A-4147-A177-3AD203B41FA5}">
                      <a16:colId xmlns:a16="http://schemas.microsoft.com/office/drawing/2014/main" val="3953781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A5B5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G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G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97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ru-RU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A5B5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41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T</a:t>
                      </a:r>
                      <a:endParaRPr lang="ru-RU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A5B5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1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G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A5B5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08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A5B5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A5B5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C</a:t>
                      </a:r>
                      <a:endParaRPr lang="ru-RU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A5B5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078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G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A5B5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98961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FCD605CA-AF2B-435C-8A7E-5C2E5CDC76B9}"/>
              </a:ext>
            </a:extLst>
          </p:cNvPr>
          <p:cNvSpPr/>
          <p:nvPr/>
        </p:nvSpPr>
        <p:spPr>
          <a:xfrm>
            <a:off x="8982866" y="4994062"/>
            <a:ext cx="365126" cy="246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2CA0BD-5807-49BD-8AB1-6017F3AA3F03}"/>
              </a:ext>
            </a:extLst>
          </p:cNvPr>
          <p:cNvSpPr txBox="1"/>
          <p:nvPr/>
        </p:nvSpPr>
        <p:spPr>
          <a:xfrm>
            <a:off x="9447740" y="494081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GTAG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CC234C-13B8-4909-93FB-733D586E46E3}"/>
                  </a:ext>
                </a:extLst>
              </p:cNvPr>
              <p:cNvSpPr txBox="1"/>
              <p:nvPr/>
            </p:nvSpPr>
            <p:spPr>
              <a:xfrm>
                <a:off x="8959666" y="3613460"/>
                <a:ext cx="1586909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GCTAGT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TGTACG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CC234C-13B8-4909-93FB-733D586E4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666" y="3613460"/>
                <a:ext cx="158690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68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71EC-0017-4A36-A6DE-F997A7FC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Терминология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4A8C7-D7F8-47DA-8A18-89476759E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106063" cy="1600199"/>
          </a:xfrm>
        </p:spPr>
        <p:txBody>
          <a:bodyPr>
            <a:normAutofit/>
          </a:bodyPr>
          <a:lstStyle/>
          <a:p>
            <a:r>
              <a:rPr lang="ru-RU" dirty="0"/>
              <a:t>Абстрактный тип данных (АТД, </a:t>
            </a:r>
            <a:r>
              <a:rPr lang="en-US" dirty="0"/>
              <a:t>abstract data type, ADT</a:t>
            </a:r>
            <a:r>
              <a:rPr lang="ru-RU" dirty="0"/>
              <a:t>) – математическая модель типа данных</a:t>
            </a:r>
          </a:p>
          <a:p>
            <a:r>
              <a:rPr lang="ru-RU" dirty="0"/>
              <a:t>Структура данных (СД) – конкретный тип. СД может </a:t>
            </a:r>
            <a:r>
              <a:rPr lang="ru-RU" i="1" dirty="0"/>
              <a:t>реализовывать </a:t>
            </a:r>
            <a:r>
              <a:rPr lang="ru-RU" dirty="0"/>
              <a:t>АДТ. Например:</a:t>
            </a:r>
          </a:p>
          <a:p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38E04-ADDE-4DB8-AA8F-7522A3CB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B193-937F-43DA-A179-5AC0D5FB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9DF4D87-E986-4BDB-9627-F74EE4EB7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167089"/>
              </p:ext>
            </p:extLst>
          </p:nvPr>
        </p:nvGraphicFramePr>
        <p:xfrm>
          <a:off x="2368330" y="3566477"/>
          <a:ext cx="6999605" cy="22250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47450">
                  <a:extLst>
                    <a:ext uri="{9D8B030D-6E8A-4147-A177-3AD203B41FA5}">
                      <a16:colId xmlns:a16="http://schemas.microsoft.com/office/drawing/2014/main" val="3552891729"/>
                    </a:ext>
                  </a:extLst>
                </a:gridCol>
                <a:gridCol w="3652155">
                  <a:extLst>
                    <a:ext uri="{9D8B030D-6E8A-4147-A177-3AD203B41FA5}">
                      <a16:colId xmlns:a16="http://schemas.microsoft.com/office/drawing/2014/main" val="3820601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Структура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Абстрактный тип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23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Связный список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Стек, очередь, вектор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5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Динамический массив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Стек, куча, вектор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2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Бинарное дерево поиска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Множество, словарь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56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Хэш-таблица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Множество, словарь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85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Массив массивов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Граф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297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75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42A8-3179-4D8E-9669-B5FE2AD1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со структурами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7530C-1894-4518-A073-E64C76FF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6473207" cy="4351337"/>
          </a:xfrm>
        </p:spPr>
        <p:txBody>
          <a:bodyPr/>
          <a:lstStyle/>
          <a:p>
            <a:r>
              <a:rPr lang="ru-RU" dirty="0"/>
              <a:t>Примеры операций:</a:t>
            </a:r>
          </a:p>
          <a:p>
            <a:pPr lvl="1"/>
            <a:r>
              <a:rPr lang="ru-RU" dirty="0"/>
              <a:t>Добавление элемента</a:t>
            </a:r>
          </a:p>
          <a:p>
            <a:pPr lvl="1"/>
            <a:r>
              <a:rPr lang="ru-RU" dirty="0"/>
              <a:t>Удаление элемента</a:t>
            </a:r>
          </a:p>
          <a:p>
            <a:pPr lvl="1"/>
            <a:r>
              <a:rPr lang="ru-RU" dirty="0"/>
              <a:t>Поиск элемента</a:t>
            </a:r>
          </a:p>
          <a:p>
            <a:pPr lvl="1"/>
            <a:r>
              <a:rPr lang="ru-RU" dirty="0"/>
              <a:t>Перебор элементов</a:t>
            </a:r>
          </a:p>
          <a:p>
            <a:pPr lvl="1"/>
            <a:r>
              <a:rPr lang="ru-RU" dirty="0"/>
              <a:t>…</a:t>
            </a:r>
          </a:p>
          <a:p>
            <a:r>
              <a:rPr lang="ru-RU" dirty="0"/>
              <a:t>Структура данных гарантирует определенную </a:t>
            </a:r>
            <a:r>
              <a:rPr lang="ru-RU" i="1" dirty="0"/>
              <a:t>алгоритмическую сложность </a:t>
            </a:r>
            <a:r>
              <a:rPr lang="ru-RU" dirty="0"/>
              <a:t>выполнения операций</a:t>
            </a:r>
          </a:p>
          <a:p>
            <a:r>
              <a:rPr lang="ru-RU" dirty="0"/>
              <a:t>Выбор подходящей структуры данных является базовым навыком программиста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25E7A-D2AF-4F86-9234-BB80691C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CE4B1-E866-4A66-944A-B35ABAA5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60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23E9-F284-4FDA-AC36-A88C7DA0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Алгоритмическая сложность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8CA8D2-3A53-49F3-BDF7-2BB24E291E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3431426" cy="4663439"/>
              </a:xfrm>
            </p:spPr>
            <p:txBody>
              <a:bodyPr>
                <a:normAutofit/>
              </a:bodyPr>
              <a:lstStyle/>
              <a:p>
                <a:r>
                  <a:rPr lang="ru-RU" sz="1600" dirty="0"/>
                  <a:t>Любая вычислительная задача имеет характерный </a:t>
                </a:r>
                <a:r>
                  <a:rPr lang="ru-RU" sz="1600" i="1" dirty="0"/>
                  <a:t>размер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1600" i="1" dirty="0"/>
              </a:p>
              <a:p>
                <a:r>
                  <a:rPr lang="ru-RU" sz="1600" dirty="0"/>
                  <a:t>Алгоритм решения этой задачи выполняется за характерное количество </a:t>
                </a:r>
                <a:r>
                  <a:rPr lang="ru-RU" sz="1600" i="1" dirty="0"/>
                  <a:t>элементарных действий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sz="1600" dirty="0"/>
                  <a:t> (например, операций сравнения и копирования). В общем случае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sz="1600" dirty="0"/>
                  <a:t> зависит от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sz="1600" dirty="0"/>
              </a:p>
              <a:p>
                <a:r>
                  <a:rPr lang="ru-RU" sz="1600" dirty="0"/>
                  <a:t>С развитием компьютеров вычислительная мощность увеличивается </a:t>
                </a:r>
                <a:r>
                  <a:rPr lang="ru-RU" sz="1600" i="1" dirty="0"/>
                  <a:t>вместе</a:t>
                </a:r>
                <a:r>
                  <a:rPr lang="ru-RU" sz="1600" dirty="0"/>
                  <a:t> с размером задач, поэтому разработка и использование эффективных алгоритмов не теряет актуальности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8CA8D2-3A53-49F3-BDF7-2BB24E291E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3431426" cy="4663439"/>
              </a:xfrm>
              <a:blipFill>
                <a:blip r:embed="rId2"/>
                <a:stretch>
                  <a:fillRect t="-6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DFF1-71F4-42A9-9353-97C6AC7D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D98EA-80D6-4B99-B741-F1FCF944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5A0DFD4-6A0F-4B0D-BC3B-FCDDB9FD09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8261056"/>
                  </p:ext>
                </p:extLst>
              </p:nvPr>
            </p:nvGraphicFramePr>
            <p:xfrm>
              <a:off x="4693298" y="2080732"/>
              <a:ext cx="6174423" cy="2595880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1638618">
                      <a:extLst>
                        <a:ext uri="{9D8B030D-6E8A-4147-A177-3AD203B41FA5}">
                          <a16:colId xmlns:a16="http://schemas.microsoft.com/office/drawing/2014/main" val="332741594"/>
                        </a:ext>
                      </a:extLst>
                    </a:gridCol>
                    <a:gridCol w="4535805">
                      <a:extLst>
                        <a:ext uri="{9D8B030D-6E8A-4147-A177-3AD203B41FA5}">
                          <a16:colId xmlns:a16="http://schemas.microsoft.com/office/drawing/2014/main" val="41159681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Сложность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oMath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Пример алгоритма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885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1" indent="0"/>
                          <a:r>
                            <a:rPr lang="ru-RU" sz="1600" dirty="0"/>
                            <a:t>Поиск элемента в хэш-таблице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256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Поиск элемента в отсортированном массиве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783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Поиск элемента в массиве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8582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func>
                                      <m:func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160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Сортировка слиянием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004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Умножение матриц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7986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Разложение целого числа на множители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90361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5A0DFD4-6A0F-4B0D-BC3B-FCDDB9FD09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8261056"/>
                  </p:ext>
                </p:extLst>
              </p:nvPr>
            </p:nvGraphicFramePr>
            <p:xfrm>
              <a:off x="4693298" y="2080732"/>
              <a:ext cx="6174423" cy="2595880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1638618">
                      <a:extLst>
                        <a:ext uri="{9D8B030D-6E8A-4147-A177-3AD203B41FA5}">
                          <a16:colId xmlns:a16="http://schemas.microsoft.com/office/drawing/2014/main" val="332741594"/>
                        </a:ext>
                      </a:extLst>
                    </a:gridCol>
                    <a:gridCol w="4535805">
                      <a:extLst>
                        <a:ext uri="{9D8B030D-6E8A-4147-A177-3AD203B41FA5}">
                          <a16:colId xmlns:a16="http://schemas.microsoft.com/office/drawing/2014/main" val="41159681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4918" r="-277695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Пример алгоритма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885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104918" r="-277695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1" indent="0"/>
                          <a:r>
                            <a:rPr lang="ru-RU" sz="1600" dirty="0"/>
                            <a:t>Поиск элемента в хэш-таблице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256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204918" r="-277695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Поиск элемента в отсортированном массиве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783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304918" r="-277695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Поиск элемента в массиве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8582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404918" r="-277695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Сортировка слиянием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004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504918" r="-277695" b="-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Умножение матриц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7986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604918" r="-277695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Разложение целого числа на множители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90361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D2E192-8ECF-4224-B6AB-56CF2874B78B}"/>
              </a:ext>
            </a:extLst>
          </p:cNvPr>
          <p:cNvSpPr txBox="1">
            <a:spLocks/>
          </p:cNvSpPr>
          <p:nvPr/>
        </p:nvSpPr>
        <p:spPr>
          <a:xfrm>
            <a:off x="4688199" y="4889246"/>
            <a:ext cx="5621010" cy="737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Использование подходящих </a:t>
            </a:r>
            <a:r>
              <a:rPr lang="ru-RU" sz="1600" i="1" dirty="0"/>
              <a:t>структур данных</a:t>
            </a:r>
            <a:r>
              <a:rPr lang="ru-RU" sz="1600" dirty="0"/>
              <a:t> позволяет оптимизировать сложность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2577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34B4-34A1-4365-B57E-650A0B9C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89D35-6C20-461A-9732-7D6C9F4D9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5530814" cy="4572000"/>
              </a:xfrm>
            </p:spPr>
            <p:txBody>
              <a:bodyPr>
                <a:normAutofit/>
              </a:bodyPr>
              <a:lstStyle/>
              <a:p>
                <a:r>
                  <a:rPr lang="ru-RU" sz="1600" dirty="0"/>
                  <a:t>Каждая программа является алгоритмом</a:t>
                </a:r>
              </a:p>
              <a:p>
                <a:r>
                  <a:rPr lang="ru-RU" sz="1600" dirty="0"/>
                  <a:t>Наука об алгоритмах занимается разработкой решений задач с минимальной алгоритмической сложностью</a:t>
                </a:r>
              </a:p>
              <a:p>
                <a:r>
                  <a:rPr lang="ru-RU" sz="1600" dirty="0"/>
                  <a:t>Пример: сортировка</a:t>
                </a:r>
                <a:r>
                  <a:rPr lang="en-US" sz="1600" dirty="0"/>
                  <a:t> </a:t>
                </a:r>
                <a:r>
                  <a:rPr lang="ru-RU" sz="1600" dirty="0"/>
                  <a:t>–классическая алгоритмическая задача</a:t>
                </a:r>
              </a:p>
              <a:p>
                <a:pPr lvl="1"/>
                <a:r>
                  <a:rPr lang="ru-RU" sz="1400" dirty="0"/>
                  <a:t>Наивные алгоритмы: </a:t>
                </a:r>
                <a14:m>
                  <m:oMath xmlns:m="http://schemas.openxmlformats.org/officeDocument/2006/math">
                    <m:r>
                      <a:rPr lang="ru-RU" sz="140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/>
              </a:p>
              <a:p>
                <a:pPr lvl="1"/>
                <a:r>
                  <a:rPr lang="ru-RU" sz="1400" dirty="0"/>
                  <a:t>Оптимальные алгоритмы: </a:t>
                </a:r>
                <a14:m>
                  <m:oMath xmlns:m="http://schemas.openxmlformats.org/officeDocument/2006/math">
                    <m:r>
                      <a:rPr lang="ru-RU" sz="140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1400" dirty="0"/>
              </a:p>
              <a:p>
                <a:pPr lvl="1"/>
                <a:r>
                  <a:rPr lang="ru-RU" sz="1400" dirty="0"/>
                  <a:t>Специальные случаи: </a:t>
                </a:r>
                <a14:m>
                  <m:oMath xmlns:m="http://schemas.openxmlformats.org/officeDocument/2006/math">
                    <m:r>
                      <a:rPr lang="ru-RU" sz="140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ru-RU" sz="1400" dirty="0"/>
              </a:p>
              <a:p>
                <a:r>
                  <a:rPr lang="ru-RU" sz="1600" dirty="0"/>
                  <a:t>Алгоритмическая сложность решения определенных задач лежит в основе всех криптографических алгоритмов</a:t>
                </a:r>
              </a:p>
              <a:p>
                <a:r>
                  <a:rPr lang="ru-RU" sz="1600" dirty="0"/>
                  <a:t>Мы не будем систематически изучать алгоритмы, но рассмотрим несколько примеров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89D35-6C20-461A-9732-7D6C9F4D9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5530814" cy="4572000"/>
              </a:xfrm>
              <a:blipFill>
                <a:blip r:embed="rId2"/>
                <a:stretch>
                  <a:fillRect t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C9B18-D539-4913-B1F7-42539B11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AD1AB-01BE-41BD-8F57-D1EBF1E4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7</a:t>
            </a:fld>
            <a:endParaRPr lang="ru-R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630598-CB36-4A45-8F92-D2ED1F495516}"/>
              </a:ext>
            </a:extLst>
          </p:cNvPr>
          <p:cNvGrpSpPr/>
          <p:nvPr/>
        </p:nvGrpSpPr>
        <p:grpSpPr>
          <a:xfrm>
            <a:off x="7756236" y="417937"/>
            <a:ext cx="2587288" cy="2684249"/>
            <a:chOff x="6967258" y="1134260"/>
            <a:chExt cx="2587288" cy="26842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23DBBB1-756C-4854-AE8C-CAF8EA47E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7177" y="1134260"/>
              <a:ext cx="2034330" cy="2286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9F0C6B-29B6-4C4C-B437-E5E9D603F060}"/>
                </a:ext>
              </a:extLst>
            </p:cNvPr>
            <p:cNvSpPr txBox="1"/>
            <p:nvPr/>
          </p:nvSpPr>
          <p:spPr>
            <a:xfrm>
              <a:off x="6967258" y="3479955"/>
              <a:ext cx="2587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dirty="0">
                  <a:solidFill>
                    <a:schemeClr val="tx2"/>
                  </a:solidFill>
                </a:rPr>
                <a:t>1313 страниц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72A71B-DC25-4987-8917-4EC2567A068C}"/>
              </a:ext>
            </a:extLst>
          </p:cNvPr>
          <p:cNvGrpSpPr/>
          <p:nvPr/>
        </p:nvGrpSpPr>
        <p:grpSpPr>
          <a:xfrm>
            <a:off x="7554458" y="3429000"/>
            <a:ext cx="2856183" cy="3194421"/>
            <a:chOff x="7481163" y="3381264"/>
            <a:chExt cx="2856183" cy="31944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9DEC4DD-E172-4C11-8E1F-0C800A4B2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9572" y="3676976"/>
              <a:ext cx="2527774" cy="289870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636ACD0-E8BC-44DD-B58D-31FB38F96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0378" y="3381264"/>
              <a:ext cx="2466161" cy="24439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915074-7237-4DF5-9A8F-3255F60F2712}"/>
                </a:ext>
              </a:extLst>
            </p:cNvPr>
            <p:cNvSpPr txBox="1"/>
            <p:nvPr/>
          </p:nvSpPr>
          <p:spPr>
            <a:xfrm rot="16200000">
              <a:off x="6374894" y="4783244"/>
              <a:ext cx="25203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rgbClr val="C00000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arxiv.org/list/cs.DS/recent</a:t>
              </a:r>
              <a:endParaRPr lang="ru-RU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8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AE2E-7733-4B9A-919F-50991F1D2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40081"/>
            <a:ext cx="4954920" cy="1606948"/>
          </a:xfrm>
        </p:spPr>
        <p:txBody>
          <a:bodyPr>
            <a:normAutofit/>
          </a:bodyPr>
          <a:lstStyle/>
          <a:p>
            <a:r>
              <a:rPr lang="ru-RU" dirty="0"/>
              <a:t>Полный перебор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E6BA-B65C-481C-AB62-C8E46B654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60106"/>
            <a:ext cx="5110936" cy="3724805"/>
          </a:xfrm>
        </p:spPr>
        <p:txBody>
          <a:bodyPr>
            <a:normAutofit/>
          </a:bodyPr>
          <a:lstStyle/>
          <a:p>
            <a:r>
              <a:rPr lang="ru-RU" dirty="0"/>
              <a:t>Задача оптимизации решается перебором всех вариантов решения</a:t>
            </a:r>
          </a:p>
          <a:p>
            <a:r>
              <a:rPr lang="ru-RU" dirty="0"/>
              <a:t>Гарантирует оптимальное решение</a:t>
            </a:r>
          </a:p>
          <a:p>
            <a:r>
              <a:rPr lang="ru-RU" dirty="0"/>
              <a:t>Обычно имеет экспоненциальную сложность и может применяться только для задач небольшого размера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B39E1AD-2140-4860-9530-19D4F597A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332" y="640081"/>
            <a:ext cx="2628899" cy="2628899"/>
          </a:xfrm>
          <a:prstGeom prst="rect">
            <a:avLst/>
          </a:prstGeom>
        </p:spPr>
      </p:pic>
      <p:pic>
        <p:nvPicPr>
          <p:cNvPr id="9" name="Picture 8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37259AEF-838F-4390-BEBA-E6D8A5E94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332" y="3589021"/>
            <a:ext cx="2628899" cy="26288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2CAAE-B5B0-4E84-AECA-6B9A3C7B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900"/>
              <a:t>Программирование на C++ и Python. Структуры данных и алгоритмы. 15.09.2021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39444-8A57-44AC-8B2E-A4C15284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58EDE0D-0787-4A03-969A-A1D77559C4A6}" type="slidenum">
              <a:rPr lang="ru-RU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25360B-3FE4-4D0D-A1F8-3C1B687ADDC4}"/>
              </a:ext>
            </a:extLst>
          </p:cNvPr>
          <p:cNvSpPr txBox="1"/>
          <p:nvPr/>
        </p:nvSpPr>
        <p:spPr>
          <a:xfrm>
            <a:off x="8898197" y="270748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Wikipedia</a:t>
            </a:r>
            <a:endParaRPr lang="ru-RU" sz="16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CE60B-736A-4A6A-A3FD-F416AAD86736}"/>
              </a:ext>
            </a:extLst>
          </p:cNvPr>
          <p:cNvSpPr txBox="1"/>
          <p:nvPr/>
        </p:nvSpPr>
        <p:spPr>
          <a:xfrm>
            <a:off x="6755623" y="6284911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этой задачей перебор не справится</a:t>
            </a:r>
          </a:p>
        </p:txBody>
      </p:sp>
    </p:spTree>
    <p:extLst>
      <p:ext uri="{BB962C8B-B14F-4D97-AF65-F5344CB8AC3E}">
        <p14:creationId xmlns:p14="http://schemas.microsoft.com/office/powerpoint/2010/main" val="414629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5D25-ED88-40B0-876C-1FB82A5C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«Жадные» алгоритмы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15643-A206-4E6E-9CFD-0FC8610324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5846851" cy="4663440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Задача оптимизации решается с помощью последовательности </a:t>
                </a:r>
                <a:r>
                  <a:rPr lang="ru-RU" i="1" dirty="0"/>
                  <a:t>локально оптимальных </a:t>
                </a:r>
                <a:r>
                  <a:rPr lang="ru-RU" dirty="0"/>
                  <a:t>решений</a:t>
                </a:r>
              </a:p>
              <a:p>
                <a:r>
                  <a:rPr lang="ru-RU" dirty="0"/>
                  <a:t>Пример: поиск минимального количества монет для данной суммы.</a:t>
                </a:r>
              </a:p>
              <a:p>
                <a:pPr lvl="1"/>
                <a:r>
                  <a:rPr lang="ru-RU" i="1" dirty="0"/>
                  <a:t>Алгоритм</a:t>
                </a:r>
                <a:r>
                  <a:rPr lang="ru-RU" dirty="0"/>
                  <a:t>: на каждом шаге выбираем монету с максимальным номиналом (не превышая сумму)</a:t>
                </a:r>
              </a:p>
              <a:p>
                <a:pPr lvl="1"/>
                <a:r>
                  <a:rPr lang="ru-RU" dirty="0"/>
                  <a:t>Какова сложность этого алгоритма?</a:t>
                </a:r>
              </a:p>
              <a:p>
                <a:pPr lvl="1"/>
                <a:r>
                  <a:rPr lang="ru-RU" dirty="0"/>
                  <a:t>Всегда ли этот алгоритм приводит к оптимальному решению?</a:t>
                </a:r>
              </a:p>
              <a:p>
                <a:r>
                  <a:rPr lang="ru-RU" dirty="0"/>
                  <a:t>Есть монеты номиналом 1, 5 и 7. Для суммы 24</a:t>
                </a:r>
                <a:endParaRPr lang="en-US" dirty="0"/>
              </a:p>
              <a:p>
                <a:pPr lvl="1"/>
                <a:r>
                  <a:rPr lang="ru-RU" dirty="0"/>
                  <a:t>Жадный алгоритм дает решение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7, 7, 7, 1, 1, 1</m:t>
                        </m:r>
                      </m:e>
                    </m:d>
                  </m:oMath>
                </a14:m>
                <a:endParaRPr lang="ru-RU" dirty="0"/>
              </a:p>
              <a:p>
                <a:pPr lvl="1"/>
                <a:r>
                  <a:rPr lang="ru-RU" dirty="0"/>
                  <a:t>Оптимальное решение: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7, 7, 5, 5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15643-A206-4E6E-9CFD-0FC861032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5846851" cy="4663440"/>
              </a:xfrm>
              <a:blipFill>
                <a:blip r:embed="rId2"/>
                <a:stretch>
                  <a:fillRect l="-209" t="-9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F744C-78ED-4A28-8D50-0652D257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Структуры данных и алгоритмы. 15.09.2021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AEDB4-5C51-4DD5-9FF6-F13F8F0B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9</a:t>
            </a:fld>
            <a:endParaRPr lang="ru-RU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30571BA-E211-4E50-ADD7-8A60B8484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546" y="2438399"/>
            <a:ext cx="3598582" cy="2648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00729B-E9EF-4A49-A94D-BF8E6298D744}"/>
              </a:ext>
            </a:extLst>
          </p:cNvPr>
          <p:cNvSpPr txBox="1"/>
          <p:nvPr/>
        </p:nvSpPr>
        <p:spPr>
          <a:xfrm>
            <a:off x="7331546" y="4917453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Wikipedia</a:t>
            </a:r>
            <a:endParaRPr lang="ru-RU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1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3144</TotalTime>
  <Words>4751</Words>
  <Application>Microsoft Office PowerPoint</Application>
  <PresentationFormat>Widescreen</PresentationFormat>
  <Paragraphs>668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Century Schoolbook</vt:lpstr>
      <vt:lpstr>Consolas</vt:lpstr>
      <vt:lpstr>Wingdings 2</vt:lpstr>
      <vt:lpstr>HDOfficeLightV0</vt:lpstr>
      <vt:lpstr>View</vt:lpstr>
      <vt:lpstr>Программирование на C++ и Python</vt:lpstr>
      <vt:lpstr>Структуры данных</vt:lpstr>
      <vt:lpstr>Примеры структур данных</vt:lpstr>
      <vt:lpstr>Терминология</vt:lpstr>
      <vt:lpstr>Операции со структурами данных</vt:lpstr>
      <vt:lpstr>Алгоритмическая сложность</vt:lpstr>
      <vt:lpstr>Алгоритмы</vt:lpstr>
      <vt:lpstr>Полный перебор</vt:lpstr>
      <vt:lpstr>«Жадные» алгоритмы</vt:lpstr>
      <vt:lpstr>Рекуррентные алгоритмы</vt:lpstr>
      <vt:lpstr>Сортировка слиянием</vt:lpstr>
      <vt:lpstr>Динамическое программирование</vt:lpstr>
      <vt:lpstr>Обход бинарного дерева поиска</vt:lpstr>
      <vt:lpstr>Структуры данных стандартной библиотеки C++</vt:lpstr>
      <vt:lpstr>Библиотека контейнеров C++</vt:lpstr>
      <vt:lpstr>Последовательные контейнеры</vt:lpstr>
      <vt:lpstr>Ассоциативные контейнеры</vt:lpstr>
      <vt:lpstr>Неупорядоченные ассоциативные контейнеры</vt:lpstr>
      <vt:lpstr>Контейнеры C++: резюме</vt:lpstr>
      <vt:lpstr>Алгоритмы стандартной библиотеки C++</vt:lpstr>
      <vt:lpstr>Библиотека алгоритмов C++</vt:lpstr>
      <vt:lpstr>Итераторы</vt:lpstr>
      <vt:lpstr>Итераторы и итерирование</vt:lpstr>
      <vt:lpstr>Итераторы: пример</vt:lpstr>
      <vt:lpstr>iota, copy </vt:lpstr>
      <vt:lpstr>for_each, transform, copy_if</vt:lpstr>
      <vt:lpstr>any_of, all_of, none_of</vt:lpstr>
      <vt:lpstr>Сортировка по произвольному признаку</vt:lpstr>
      <vt:lpstr>Удаление объектов по предикату</vt:lpstr>
      <vt:lpstr>accumulate, inner_product</vt:lpstr>
      <vt:lpstr>Заключение</vt:lpstr>
      <vt:lpstr>Backup</vt:lpstr>
      <vt:lpstr>Наибольшая общая подпоследовательность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C++ и Python</dc:title>
  <dc:creator>Vitaly Vorobyev</dc:creator>
  <cp:lastModifiedBy>Vitaly</cp:lastModifiedBy>
  <cp:revision>908</cp:revision>
  <dcterms:created xsi:type="dcterms:W3CDTF">2019-07-27T23:22:52Z</dcterms:created>
  <dcterms:modified xsi:type="dcterms:W3CDTF">2021-09-15T03:21:12Z</dcterms:modified>
</cp:coreProperties>
</file>