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44" r:id="rId2"/>
  </p:sldMasterIdLst>
  <p:notesMasterIdLst>
    <p:notesMasterId r:id="rId30"/>
  </p:notesMasterIdLst>
  <p:sldIdLst>
    <p:sldId id="257" r:id="rId3"/>
    <p:sldId id="303" r:id="rId4"/>
    <p:sldId id="326" r:id="rId5"/>
    <p:sldId id="327" r:id="rId6"/>
    <p:sldId id="328" r:id="rId7"/>
    <p:sldId id="332" r:id="rId8"/>
    <p:sldId id="339" r:id="rId9"/>
    <p:sldId id="329" r:id="rId10"/>
    <p:sldId id="333" r:id="rId11"/>
    <p:sldId id="334" r:id="rId12"/>
    <p:sldId id="335" r:id="rId13"/>
    <p:sldId id="330" r:id="rId14"/>
    <p:sldId id="340" r:id="rId15"/>
    <p:sldId id="331" r:id="rId16"/>
    <p:sldId id="338" r:id="rId17"/>
    <p:sldId id="341" r:id="rId18"/>
    <p:sldId id="342" r:id="rId19"/>
    <p:sldId id="344" r:id="rId20"/>
    <p:sldId id="346" r:id="rId21"/>
    <p:sldId id="347" r:id="rId22"/>
    <p:sldId id="345" r:id="rId23"/>
    <p:sldId id="351" r:id="rId24"/>
    <p:sldId id="349" r:id="rId25"/>
    <p:sldId id="350" r:id="rId26"/>
    <p:sldId id="348" r:id="rId27"/>
    <p:sldId id="325" r:id="rId28"/>
    <p:sldId id="33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F99"/>
    <a:srgbClr val="7AB1C1"/>
    <a:srgbClr val="CF67EA"/>
    <a:srgbClr val="FFFFFF"/>
    <a:srgbClr val="A5B592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69" autoAdjust="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98"/>
    </p:cViewPr>
  </p:sorter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6376-5D96-4E74-8EBB-980FADF5D3EB}" type="datetimeFigureOut">
              <a:rPr lang="ru-RU" smtClean="0"/>
              <a:t>29.09.2021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3DE-2631-431A-8029-4C4AC73C41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6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4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9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60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1865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365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99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723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6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002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89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16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021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715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275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93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88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6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1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3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9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4.10.2017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04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06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4.10.2017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58EDE0D-0787-4A03-969A-A1D77559C4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92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5.jpeg"/><Relationship Id="rId3" Type="http://schemas.openxmlformats.org/officeDocument/2006/relationships/image" Target="../media/image47.png"/><Relationship Id="rId7" Type="http://schemas.openxmlformats.org/officeDocument/2006/relationships/image" Target="../media/image8.png"/><Relationship Id="rId12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3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7849-212E-49B2-B839-A3FA895F7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882" y="2676387"/>
            <a:ext cx="11748117" cy="1118077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Программирование на </a:t>
            </a:r>
            <a:r>
              <a:rPr lang="en-US" sz="3200" dirty="0"/>
              <a:t>C++ </a:t>
            </a:r>
            <a:r>
              <a:rPr lang="ru-RU" sz="3200" dirty="0"/>
              <a:t>и </a:t>
            </a:r>
            <a:r>
              <a:rPr lang="en-US" sz="3200" dirty="0"/>
              <a:t>Python</a:t>
            </a:r>
            <a:endParaRPr lang="ru-RU" sz="3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0E9277-D821-46E7-ABB5-7C51AE689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82" y="3904361"/>
            <a:ext cx="11748118" cy="1961966"/>
          </a:xfrm>
        </p:spPr>
        <p:txBody>
          <a:bodyPr>
            <a:normAutofit fontScale="70000" lnSpcReduction="20000"/>
          </a:bodyPr>
          <a:lstStyle/>
          <a:p>
            <a:pPr algn="ctr">
              <a:spcBef>
                <a:spcPts val="1800"/>
              </a:spcBef>
            </a:pPr>
            <a:r>
              <a:rPr lang="ru-RU" sz="2500" dirty="0">
                <a:solidFill>
                  <a:schemeClr val="bg2"/>
                </a:solidFill>
              </a:rPr>
              <a:t>Лекция 3</a:t>
            </a:r>
          </a:p>
          <a:p>
            <a:pPr algn="ctr">
              <a:lnSpc>
                <a:spcPct val="85000"/>
              </a:lnSpc>
              <a:spcBef>
                <a:spcPts val="1200"/>
              </a:spcBef>
            </a:pPr>
            <a:r>
              <a:rPr lang="ru-RU" sz="3100" dirty="0">
                <a:solidFill>
                  <a:schemeClr val="tx2"/>
                </a:solidFill>
              </a:rPr>
              <a:t>Динамическая память.</a:t>
            </a:r>
          </a:p>
          <a:p>
            <a:pPr algn="ctr">
              <a:lnSpc>
                <a:spcPct val="85000"/>
              </a:lnSpc>
              <a:spcBef>
                <a:spcPts val="1200"/>
              </a:spcBef>
            </a:pPr>
            <a:r>
              <a:rPr lang="ru-RU" sz="3100" dirty="0">
                <a:solidFill>
                  <a:schemeClr val="tx2"/>
                </a:solidFill>
              </a:rPr>
              <a:t>Объектно-ориентированное программирование</a:t>
            </a:r>
          </a:p>
          <a:p>
            <a:pPr algn="ctr">
              <a:lnSpc>
                <a:spcPct val="75000"/>
              </a:lnSpc>
              <a:spcBef>
                <a:spcPts val="1200"/>
              </a:spcBef>
            </a:pPr>
            <a:endParaRPr lang="ru-RU" sz="1800" dirty="0">
              <a:solidFill>
                <a:schemeClr val="tx2"/>
              </a:solidFill>
            </a:endParaRPr>
          </a:p>
          <a:p>
            <a:pPr algn="ctr">
              <a:lnSpc>
                <a:spcPct val="75000"/>
              </a:lnSpc>
              <a:spcBef>
                <a:spcPts val="3000"/>
              </a:spcBef>
            </a:pPr>
            <a:r>
              <a:rPr lang="ru-RU" sz="2300" dirty="0">
                <a:solidFill>
                  <a:schemeClr val="bg2"/>
                </a:solidFill>
              </a:rPr>
              <a:t>Воробьев Виталий Сергеевич (ИЯФ, НГУ)</a:t>
            </a:r>
            <a:endParaRPr lang="en-US" sz="2300" dirty="0">
              <a:solidFill>
                <a:schemeClr val="bg2"/>
              </a:solidFill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72D59F5D-7420-47B3-A9BA-2C3A05F4230A}"/>
              </a:ext>
            </a:extLst>
          </p:cNvPr>
          <p:cNvSpPr txBox="1">
            <a:spLocks/>
          </p:cNvSpPr>
          <p:nvPr/>
        </p:nvSpPr>
        <p:spPr>
          <a:xfrm>
            <a:off x="443882" y="6049149"/>
            <a:ext cx="11748118" cy="6140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1800" dirty="0">
                <a:solidFill>
                  <a:schemeClr val="bg2"/>
                </a:solidFill>
              </a:rPr>
              <a:t>Новосибирск, 29 сентября 2021</a:t>
            </a:r>
            <a:endParaRPr lang="en-US" sz="1800" dirty="0">
              <a:solidFill>
                <a:schemeClr val="bg2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7D4E2AF-1ED1-4F30-B7A9-C2A200E720C9}"/>
              </a:ext>
            </a:extLst>
          </p:cNvPr>
          <p:cNvGrpSpPr/>
          <p:nvPr/>
        </p:nvGrpSpPr>
        <p:grpSpPr>
          <a:xfrm>
            <a:off x="3639295" y="1139818"/>
            <a:ext cx="5344997" cy="1536569"/>
            <a:chOff x="3525625" y="1139818"/>
            <a:chExt cx="5344997" cy="1536569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FA89B05-D9C6-4C73-AE17-A2AA2B920F8D}"/>
                </a:ext>
              </a:extLst>
            </p:cNvPr>
            <p:cNvSpPr/>
            <p:nvPr/>
          </p:nvSpPr>
          <p:spPr>
            <a:xfrm>
              <a:off x="3525625" y="1139818"/>
              <a:ext cx="5344997" cy="153656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C7FCDF20-ECB9-46B9-B36E-570C9B902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9260" y="1437301"/>
              <a:ext cx="2466328" cy="924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86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776A-3EDA-4FC8-ABC8-1675E397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и 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1DED-08CB-4736-9A5F-36B428FB8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098" y="4406384"/>
            <a:ext cx="4737712" cy="1765816"/>
          </a:xfrm>
        </p:spPr>
        <p:txBody>
          <a:bodyPr>
            <a:normAutofit/>
          </a:bodyPr>
          <a:lstStyle/>
          <a:p>
            <a:r>
              <a:rPr lang="ru-RU" sz="1600" dirty="0"/>
              <a:t>В какой области памяти располагаются статические поля?</a:t>
            </a:r>
          </a:p>
          <a:p>
            <a:r>
              <a:rPr lang="ru-RU" sz="1600" dirty="0"/>
              <a:t>Каково время жизни статических полей?</a:t>
            </a:r>
          </a:p>
          <a:p>
            <a:r>
              <a:rPr lang="ru-RU" sz="1600" dirty="0"/>
              <a:t>Могут ли статические методы быть константными?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0F8F4-9890-4801-9133-6CDF5AC7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D69B2-522B-43CD-BD19-29C66FD2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10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C23676D9-CC8B-4837-B770-A0EA52164FF5}"/>
              </a:ext>
            </a:extLst>
          </p:cNvPr>
          <p:cNvSpPr txBox="1">
            <a:spLocks/>
          </p:cNvSpPr>
          <p:nvPr/>
        </p:nvSpPr>
        <p:spPr>
          <a:xfrm>
            <a:off x="6227558" y="2024746"/>
            <a:ext cx="4584442" cy="377889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++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m_count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static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nobjects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нужна инициализация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u-RU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m_count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ru-RU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40F0A6F6-542E-4C0B-A217-94D7C02505C3}"/>
              </a:ext>
            </a:extLst>
          </p:cNvPr>
          <p:cNvSpPr txBox="1">
            <a:spLocks/>
          </p:cNvSpPr>
          <p:nvPr/>
        </p:nvSpPr>
        <p:spPr>
          <a:xfrm>
            <a:off x="1114098" y="2024746"/>
            <a:ext cx="4659026" cy="1765816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vector&lt;Point&gt;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pvec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++i)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pvec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i);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nobjects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endl;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1E683-3971-48B1-9D27-2A4E1ED91C23}"/>
              </a:ext>
            </a:extLst>
          </p:cNvPr>
          <p:cNvSpPr txBox="1"/>
          <p:nvPr/>
        </p:nvSpPr>
        <p:spPr>
          <a:xfrm>
            <a:off x="1114099" y="3928193"/>
            <a:ext cx="46590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10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74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0CDE-2BFF-41E7-B325-069FACE1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объекты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5DFCC-DA93-4E74-A38B-603FB97BF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925" y="5672900"/>
            <a:ext cx="4810195" cy="709235"/>
          </a:xfrm>
        </p:spPr>
        <p:txBody>
          <a:bodyPr>
            <a:normAutofit/>
          </a:bodyPr>
          <a:lstStyle/>
          <a:p>
            <a:r>
              <a:rPr lang="ru-RU" sz="1600" dirty="0"/>
              <a:t>Используйте константность. Это простой способ избежать многих ошибок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9DDDE-C40E-4DDF-A8A6-49C4BEE94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1165D-9331-4A64-8884-59BE8F42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11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93181508-3BB1-4D77-ACEB-1A5C19E29809}"/>
              </a:ext>
            </a:extLst>
          </p:cNvPr>
          <p:cNvSpPr txBox="1">
            <a:spLocks/>
          </p:cNvSpPr>
          <p:nvPr/>
        </p:nvSpPr>
        <p:spPr>
          <a:xfrm>
            <a:off x="6264881" y="1847461"/>
            <a:ext cx="4584442" cy="4644779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n-N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lang="nn-N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nn-N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nn-N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{m_x = val;}</a:t>
            </a:r>
            <a:b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const */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ru-RU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5BDE1608-4A81-427F-B43A-07627C5187C2}"/>
              </a:ext>
            </a:extLst>
          </p:cNvPr>
          <p:cNvSpPr txBox="1">
            <a:spLocks/>
          </p:cNvSpPr>
          <p:nvPr/>
        </p:nvSpPr>
        <p:spPr>
          <a:xfrm>
            <a:off x="1114098" y="1847461"/>
            <a:ext cx="4659026" cy="3004454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Point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Point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v.setx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(2);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endl;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 &lt;&lt; ", "  &lt;&lt; 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v.r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 */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&lt;&lt; endl;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8F3C1-EF46-4B47-8468-424EFFD9DABB}"/>
              </a:ext>
            </a:extLst>
          </p:cNvPr>
          <p:cNvSpPr txBox="1"/>
          <p:nvPr/>
        </p:nvSpPr>
        <p:spPr>
          <a:xfrm>
            <a:off x="1114098" y="5000798"/>
            <a:ext cx="465902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6, 8, 10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&gt; 3, 4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68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55C5-DAA8-44B9-AA81-4878FF44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070" y="365760"/>
            <a:ext cx="4553338" cy="1325562"/>
          </a:xfrm>
        </p:spPr>
        <p:txBody>
          <a:bodyPr/>
          <a:lstStyle/>
          <a:p>
            <a:r>
              <a:rPr lang="ru-RU" dirty="0"/>
              <a:t>Специальные 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936D6-9A71-4D7A-8F2B-8AE48056C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069" y="1828800"/>
            <a:ext cx="4553339" cy="4351337"/>
          </a:xfrm>
        </p:spPr>
        <p:txBody>
          <a:bodyPr>
            <a:normAutofit lnSpcReduction="10000"/>
          </a:bodyPr>
          <a:lstStyle/>
          <a:p>
            <a:r>
              <a:rPr lang="ru-RU" sz="1600" dirty="0"/>
              <a:t>Есть шесть специальных методов. Компилятор может создавать все или часть из них автоматически</a:t>
            </a:r>
          </a:p>
          <a:p>
            <a:r>
              <a:rPr lang="ru-RU" sz="1600" dirty="0"/>
              <a:t>Конструктор вызывается при создании объекта</a:t>
            </a:r>
          </a:p>
          <a:p>
            <a:pPr lvl="1"/>
            <a:r>
              <a:rPr lang="ru-RU" sz="1400" dirty="0"/>
              <a:t>Конструкторов</a:t>
            </a:r>
            <a:r>
              <a:rPr lang="en-US" sz="1400" dirty="0"/>
              <a:t> </a:t>
            </a:r>
            <a:r>
              <a:rPr lang="ru-RU" sz="1400" dirty="0"/>
              <a:t>– с разными аргументами</a:t>
            </a:r>
            <a:r>
              <a:rPr lang="en-US" sz="1400" dirty="0"/>
              <a:t> – </a:t>
            </a:r>
            <a:r>
              <a:rPr lang="ru-RU" sz="1400" dirty="0"/>
              <a:t>может быть несколько</a:t>
            </a:r>
          </a:p>
          <a:p>
            <a:r>
              <a:rPr lang="ru-RU" sz="1600" dirty="0"/>
              <a:t>Деструктор вызывается при уничтожении объекта</a:t>
            </a:r>
          </a:p>
          <a:p>
            <a:r>
              <a:rPr lang="ru-RU" sz="1600" i="1" dirty="0"/>
              <a:t>Перемещение </a:t>
            </a:r>
            <a:r>
              <a:rPr lang="ru-RU" sz="1600" dirty="0"/>
              <a:t>может быть эффективнее копирования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&amp;&amp;</a:t>
            </a:r>
            <a:r>
              <a:rPr lang="en-US" sz="1600" dirty="0"/>
              <a:t> </a:t>
            </a:r>
            <a:r>
              <a:rPr lang="ru-RU" sz="1600" dirty="0"/>
              <a:t>обозначает ссылку на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rvalue</a:t>
            </a:r>
            <a:endParaRPr lang="en-US" sz="1600" dirty="0"/>
          </a:p>
          <a:p>
            <a:r>
              <a:rPr lang="ru-RU" sz="1600" dirty="0"/>
              <a:t>Для специальных методов можно указывать идентификаторы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delete</a:t>
            </a:r>
            <a:endParaRPr lang="ru-RU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B9B9D-360D-4B1A-87D5-6336AE2C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4279B-E1F3-4E52-A6B6-20F9B6199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12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41544CFA-14E4-4E8F-8FA3-8D3287AA01D7}"/>
              </a:ext>
            </a:extLst>
          </p:cNvPr>
          <p:cNvSpPr txBox="1">
            <a:spLocks/>
          </p:cNvSpPr>
          <p:nvPr/>
        </p:nvSpPr>
        <p:spPr>
          <a:xfrm>
            <a:off x="5779629" y="513184"/>
            <a:ext cx="5015889" cy="6064899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1. 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 по умолчанию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2. 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Копирующий конструктор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3. 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Перемещающий конструктор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{}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4. 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Оператор копирования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5. 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Оператор перемещения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6. 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Деструктор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ru-RU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6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1">
            <a:extLst>
              <a:ext uri="{FF2B5EF4-FFF2-40B4-BE49-F238E27FC236}">
                <a16:creationId xmlns:a16="http://schemas.microsoft.com/office/drawing/2014/main" id="{9291DAE4-37E4-4ADA-B90C-0627EAF410A7}"/>
              </a:ext>
            </a:extLst>
          </p:cNvPr>
          <p:cNvSpPr txBox="1">
            <a:spLocks/>
          </p:cNvSpPr>
          <p:nvPr/>
        </p:nvSpPr>
        <p:spPr>
          <a:xfrm>
            <a:off x="1035698" y="1926773"/>
            <a:ext cx="5542384" cy="4418044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Point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Point b;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Point c = a;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b = a;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vector&lt;Point&gt;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pvec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pvec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pvec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[&amp;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{i *=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i};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pvec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pvec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nobjects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endl;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56943-C706-427C-A00A-586FBF27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раз вызван конструктор?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9B05D-CC56-4660-B0C1-2E69F108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BE332-CDBA-4260-841E-70744172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13</a:t>
            </a:fld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F4A34-BDBB-4DD1-A1AA-00003792ADE8}"/>
              </a:ext>
            </a:extLst>
          </p:cNvPr>
          <p:cNvGrpSpPr/>
          <p:nvPr/>
        </p:nvGrpSpPr>
        <p:grpSpPr>
          <a:xfrm>
            <a:off x="5057193" y="5488080"/>
            <a:ext cx="5495729" cy="307777"/>
            <a:chOff x="5057193" y="5693361"/>
            <a:chExt cx="5495729" cy="3077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F50193-F476-46C7-9104-8C170666A582}"/>
                </a:ext>
              </a:extLst>
            </p:cNvPr>
            <p:cNvSpPr txBox="1"/>
            <p:nvPr/>
          </p:nvSpPr>
          <p:spPr>
            <a:xfrm>
              <a:off x="6870591" y="5693361"/>
              <a:ext cx="3682331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&gt; 15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664A281-920B-44B5-8663-910A29E3C27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5057193" y="5847249"/>
              <a:ext cx="18133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23BA58-4CD8-44BA-86B3-4A0D71F3A144}"/>
              </a:ext>
            </a:extLst>
          </p:cNvPr>
          <p:cNvGrpSpPr/>
          <p:nvPr/>
        </p:nvGrpSpPr>
        <p:grpSpPr>
          <a:xfrm>
            <a:off x="3517641" y="2177277"/>
            <a:ext cx="7035281" cy="963438"/>
            <a:chOff x="3517641" y="2177277"/>
            <a:chExt cx="7035281" cy="9634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087129-E8D1-4016-8B6C-81F80B1FFBC8}"/>
                </a:ext>
              </a:extLst>
            </p:cNvPr>
            <p:cNvGrpSpPr/>
            <p:nvPr/>
          </p:nvGrpSpPr>
          <p:grpSpPr>
            <a:xfrm>
              <a:off x="3900195" y="2186608"/>
              <a:ext cx="6652727" cy="954107"/>
              <a:chOff x="3900195" y="5693361"/>
              <a:chExt cx="6652727" cy="95410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D54FAE-37B2-40EF-BA6D-59109178AC51}"/>
                  </a:ext>
                </a:extLst>
              </p:cNvPr>
              <p:cNvSpPr txBox="1"/>
              <p:nvPr/>
            </p:nvSpPr>
            <p:spPr>
              <a:xfrm>
                <a:off x="6870591" y="5693361"/>
                <a:ext cx="3682331" cy="9541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&gt; Custom ctor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&gt; Default ctor</a:t>
                </a:r>
                <a:endParaRPr lang="ru-RU" sz="1400" dirty="0"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&gt; Copy ctor</a:t>
                </a:r>
                <a:endParaRPr lang="ru-RU" sz="1400" dirty="0"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&gt; Copy operator</a:t>
                </a:r>
                <a:endParaRPr lang="ru-R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9811691-62B3-4516-B01F-B7868DA3B760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3900195" y="6164490"/>
                <a:ext cx="2970396" cy="5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CD3867C4-E143-4A4A-9CEE-AD91DFE30F75}"/>
                </a:ext>
              </a:extLst>
            </p:cNvPr>
            <p:cNvSpPr/>
            <p:nvPr/>
          </p:nvSpPr>
          <p:spPr>
            <a:xfrm>
              <a:off x="3517641" y="2177277"/>
              <a:ext cx="205273" cy="954107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03C61C-512D-45FD-BE6A-84D139CDB882}"/>
              </a:ext>
            </a:extLst>
          </p:cNvPr>
          <p:cNvGrpSpPr/>
          <p:nvPr/>
        </p:nvGrpSpPr>
        <p:grpSpPr>
          <a:xfrm>
            <a:off x="3900195" y="3350293"/>
            <a:ext cx="6652727" cy="307777"/>
            <a:chOff x="3900195" y="5693361"/>
            <a:chExt cx="6652727" cy="3077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FFFA32-6CDA-4DA9-89C5-149C8D95E252}"/>
                </a:ext>
              </a:extLst>
            </p:cNvPr>
            <p:cNvSpPr txBox="1"/>
            <p:nvPr/>
          </p:nvSpPr>
          <p:spPr>
            <a:xfrm>
              <a:off x="6870591" y="5693361"/>
              <a:ext cx="3682331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&gt; 3 x Default ctor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5FC105E-16A3-44D8-AB53-711512DEF831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3900195" y="5841094"/>
              <a:ext cx="2970396" cy="61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06A8C0A-80B9-40CB-9742-93E0B102807C}"/>
              </a:ext>
            </a:extLst>
          </p:cNvPr>
          <p:cNvGrpSpPr/>
          <p:nvPr/>
        </p:nvGrpSpPr>
        <p:grpSpPr>
          <a:xfrm>
            <a:off x="3974841" y="4761274"/>
            <a:ext cx="6578081" cy="738664"/>
            <a:chOff x="3974841" y="4966555"/>
            <a:chExt cx="6578081" cy="73866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E0F9281-1F95-4F1C-9C94-E057C4916FDE}"/>
                </a:ext>
              </a:extLst>
            </p:cNvPr>
            <p:cNvGrpSpPr/>
            <p:nvPr/>
          </p:nvGrpSpPr>
          <p:grpSpPr>
            <a:xfrm>
              <a:off x="3974841" y="4966555"/>
              <a:ext cx="6578081" cy="738664"/>
              <a:chOff x="3974841" y="5693361"/>
              <a:chExt cx="6578081" cy="738664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DD22F9-5C71-4F93-BAA7-0AFF12A4763A}"/>
                  </a:ext>
                </a:extLst>
              </p:cNvPr>
              <p:cNvSpPr txBox="1"/>
              <p:nvPr/>
            </p:nvSpPr>
            <p:spPr>
              <a:xfrm>
                <a:off x="6870591" y="5693361"/>
                <a:ext cx="3682331" cy="7386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&gt; Custom ctor + Move ctor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  </a:t>
                </a:r>
                <a:r>
                  <a:rPr lang="en-US" sz="14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+ 3 x Copy ctor (???)</a:t>
                </a:r>
              </a:p>
              <a:p>
                <a:r>
                  <a:rPr lang="en-US" sz="1400" dirty="0">
                    <a:latin typeface="Consolas" panose="020B0609020204030204" pitchFamily="49" charset="0"/>
                  </a:rPr>
                  <a:t>&gt; Custom ctor</a:t>
                </a:r>
                <a:endParaRPr lang="ru-R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4A65A4E-3DD4-4213-9428-3A740725A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4841" y="5847249"/>
                <a:ext cx="277119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B28194C-81FD-4292-A910-464E9013D10F}"/>
                </a:ext>
              </a:extLst>
            </p:cNvPr>
            <p:cNvCxnSpPr>
              <a:cxnSpLocks/>
            </p:cNvCxnSpPr>
            <p:nvPr/>
          </p:nvCxnSpPr>
          <p:spPr>
            <a:xfrm>
              <a:off x="3974841" y="5386186"/>
              <a:ext cx="2771192" cy="1655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CEC50FF-BE9A-477E-A08F-31A3767E86D4}"/>
              </a:ext>
            </a:extLst>
          </p:cNvPr>
          <p:cNvGrpSpPr/>
          <p:nvPr/>
        </p:nvGrpSpPr>
        <p:grpSpPr>
          <a:xfrm>
            <a:off x="5816008" y="3821191"/>
            <a:ext cx="4736914" cy="741478"/>
            <a:chOff x="5816008" y="3821191"/>
            <a:chExt cx="4736914" cy="74147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1630100-4036-43F2-B143-5762503B731D}"/>
                </a:ext>
              </a:extLst>
            </p:cNvPr>
            <p:cNvGrpSpPr/>
            <p:nvPr/>
          </p:nvGrpSpPr>
          <p:grpSpPr>
            <a:xfrm>
              <a:off x="6108192" y="4034745"/>
              <a:ext cx="4444730" cy="307777"/>
              <a:chOff x="6108192" y="5693361"/>
              <a:chExt cx="4444730" cy="30777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EF714C-2093-4E4F-A4D5-8C6053B4F2C6}"/>
                  </a:ext>
                </a:extLst>
              </p:cNvPr>
              <p:cNvSpPr txBox="1"/>
              <p:nvPr/>
            </p:nvSpPr>
            <p:spPr>
              <a:xfrm>
                <a:off x="6870591" y="5693361"/>
                <a:ext cx="3682331" cy="3077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&gt; 3 x (Custom ctor + Move operator)</a:t>
                </a:r>
                <a:endParaRPr lang="ru-RU" sz="1400" dirty="0">
                  <a:latin typeface="Consolas" panose="020B0609020204030204" pitchFamily="49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7015AA0-24A0-4D0B-BD3E-CEC94520D7A3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 flipV="1">
                <a:off x="6108192" y="5847250"/>
                <a:ext cx="762399" cy="120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21AA8EF4-C6BC-4A77-8B48-696B295E824D}"/>
                </a:ext>
              </a:extLst>
            </p:cNvPr>
            <p:cNvSpPr/>
            <p:nvPr/>
          </p:nvSpPr>
          <p:spPr>
            <a:xfrm>
              <a:off x="5816008" y="3821191"/>
              <a:ext cx="124234" cy="741478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4686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D8CF-AA5B-4DAB-9EB2-BB87DD29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F0C49-1130-4F07-A2F8-31BA6E77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4988237" cy="1366933"/>
          </a:xfrm>
        </p:spPr>
        <p:txBody>
          <a:bodyPr>
            <a:normAutofit/>
          </a:bodyPr>
          <a:lstStyle/>
          <a:p>
            <a:r>
              <a:rPr lang="ru-RU" sz="1600" dirty="0"/>
              <a:t>Оператор – это функция со специальным способом вызова</a:t>
            </a:r>
          </a:p>
          <a:p>
            <a:r>
              <a:rPr lang="ru-RU" sz="1600" dirty="0"/>
              <a:t>Перегрузка операторов позволяет комфортно работать с пользовательскими классами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D3392-E64A-473C-8075-B60B7330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50E47-383B-4536-B502-95837C27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1A9077C-C14F-487E-99AC-7186742B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60534"/>
              </p:ext>
            </p:extLst>
          </p:nvPr>
        </p:nvGraphicFramePr>
        <p:xfrm>
          <a:off x="7015105" y="2177667"/>
          <a:ext cx="3993515" cy="1884785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8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5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25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%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^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55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&amp;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~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!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,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55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++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--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5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&lt;&lt;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&gt;&gt;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&amp;&amp;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||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55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+=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-=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/=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%=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^=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&amp;=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255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|=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*=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&lt;&lt;=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&gt;&gt;=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[]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25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-&gt;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Consolas" panose="020B0609020204030204" pitchFamily="49" charset="0"/>
                        </a:rPr>
                        <a:t>-&gt;*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new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new []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onsolas" panose="020B0609020204030204" pitchFamily="49" charset="0"/>
                        </a:rPr>
                        <a:t>delete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delete []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91DFB33-B63A-4D6F-BD3D-D5342D8F72A1}"/>
              </a:ext>
            </a:extLst>
          </p:cNvPr>
          <p:cNvGrpSpPr/>
          <p:nvPr/>
        </p:nvGrpSpPr>
        <p:grpSpPr>
          <a:xfrm>
            <a:off x="996841" y="3270381"/>
            <a:ext cx="8024619" cy="3121090"/>
            <a:chOff x="996841" y="3195734"/>
            <a:chExt cx="8024619" cy="3121090"/>
          </a:xfrm>
        </p:grpSpPr>
        <p:sp>
          <p:nvSpPr>
            <p:cNvPr id="7" name="Объект 1">
              <a:extLst>
                <a:ext uri="{FF2B5EF4-FFF2-40B4-BE49-F238E27FC236}">
                  <a16:creationId xmlns:a16="http://schemas.microsoft.com/office/drawing/2014/main" id="{EB813188-A344-4C7A-AE81-5DB378D2EFD0}"/>
                </a:ext>
              </a:extLst>
            </p:cNvPr>
            <p:cNvSpPr txBox="1">
              <a:spLocks/>
            </p:cNvSpPr>
            <p:nvPr/>
          </p:nvSpPr>
          <p:spPr>
            <a:xfrm>
              <a:off x="996841" y="3195734"/>
              <a:ext cx="5753233" cy="1849529"/>
            </a:xfrm>
            <a:custGeom>
              <a:avLst/>
              <a:gdLst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0945" h="3842676">
                  <a:moveTo>
                    <a:pt x="0" y="0"/>
                  </a:moveTo>
                  <a:lnTo>
                    <a:pt x="5760945" y="0"/>
                  </a:lnTo>
                  <a:cubicBezTo>
                    <a:pt x="5471696" y="1402190"/>
                    <a:pt x="5760945" y="2561784"/>
                    <a:pt x="5760945" y="3842676"/>
                  </a:cubicBezTo>
                  <a:lnTo>
                    <a:pt x="0" y="3842676"/>
                  </a:lnTo>
                  <a:lnTo>
                    <a:pt x="0" y="0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ostream</a:t>
              </a: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operator&lt;&lt;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ostream</a:t>
              </a: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os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Point</a:t>
              </a: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os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</a:t>
              </a:r>
              <a:r>
                <a:rPr lang="en-US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'('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lang="en-US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 &lt;&lt; </a:t>
              </a:r>
              <a:r>
                <a:rPr lang="en-US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", "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lang="en-US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 &lt;&lt; </a:t>
              </a:r>
              <a:r>
                <a:rPr lang="en-US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')'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Point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operator+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Point</a:t>
              </a: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lhs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Point</a:t>
              </a: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rhs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{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lhs</a:t>
              </a:r>
              <a:r>
                <a:rPr lang="en-US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 + 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rhs</a:t>
              </a:r>
              <a:r>
                <a:rPr lang="en-US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x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(), 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lhs</a:t>
              </a:r>
              <a:r>
                <a:rPr lang="en-US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 + 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rhs</a:t>
              </a:r>
              <a:r>
                <a:rPr lang="en-US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400" b="0" dirty="0" err="1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y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()};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Объект 1">
              <a:extLst>
                <a:ext uri="{FF2B5EF4-FFF2-40B4-BE49-F238E27FC236}">
                  <a16:creationId xmlns:a16="http://schemas.microsoft.com/office/drawing/2014/main" id="{58DAA269-A283-47AD-855C-32EA9EEC6520}"/>
                </a:ext>
              </a:extLst>
            </p:cNvPr>
            <p:cNvSpPr txBox="1">
              <a:spLocks/>
            </p:cNvSpPr>
            <p:nvPr/>
          </p:nvSpPr>
          <p:spPr>
            <a:xfrm>
              <a:off x="996841" y="5224113"/>
              <a:ext cx="4633186" cy="1092711"/>
            </a:xfrm>
            <a:custGeom>
              <a:avLst/>
              <a:gdLst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0945" h="3842676">
                  <a:moveTo>
                    <a:pt x="0" y="0"/>
                  </a:moveTo>
                  <a:lnTo>
                    <a:pt x="5760945" y="0"/>
                  </a:lnTo>
                  <a:cubicBezTo>
                    <a:pt x="5471696" y="1402190"/>
                    <a:pt x="5760945" y="2561784"/>
                    <a:pt x="5760945" y="3842676"/>
                  </a:cubicBezTo>
                  <a:lnTo>
                    <a:pt x="0" y="3842676"/>
                  </a:lnTo>
                  <a:lnTo>
                    <a:pt x="0" y="0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Point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Point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6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Point c = a + b;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 &lt;&lt; a &lt;&lt; </a:t>
              </a:r>
              <a:r>
                <a:rPr lang="en-US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 "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b &lt;&lt; </a:t>
              </a:r>
              <a:r>
                <a:rPr lang="en-US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 "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c &lt;&lt; endl;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899925-EC90-411F-9DFA-EDBE99B6BA2C}"/>
                </a:ext>
              </a:extLst>
            </p:cNvPr>
            <p:cNvSpPr txBox="1"/>
            <p:nvPr/>
          </p:nvSpPr>
          <p:spPr>
            <a:xfrm>
              <a:off x="5788239" y="6009047"/>
              <a:ext cx="3233221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&gt; (3, 4) (5, 6) (8, 10)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E7CA00-CC3A-4176-B76B-CC6E173ADE6F}"/>
              </a:ext>
            </a:extLst>
          </p:cNvPr>
          <p:cNvSpPr txBox="1">
            <a:spLocks/>
          </p:cNvSpPr>
          <p:nvPr/>
        </p:nvSpPr>
        <p:spPr>
          <a:xfrm>
            <a:off x="6972766" y="4364850"/>
            <a:ext cx="4097387" cy="1322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Если оператор должен иметь доступ к приватным полям и методам, его можно сделать членом класса или использовать идентификатор </a:t>
            </a:r>
            <a:r>
              <a:rPr lang="en-US" sz="1600" dirty="0">
                <a:latin typeface="Consolas" panose="020B0609020204030204" pitchFamily="49" charset="0"/>
              </a:rPr>
              <a:t>friend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3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CC69-7B87-4246-B4F1-A76EA324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F4547-DCAC-4944-A3E0-40F538636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239939" cy="4618653"/>
          </a:xfrm>
        </p:spPr>
        <p:txBody>
          <a:bodyPr/>
          <a:lstStyle/>
          <a:p>
            <a:r>
              <a:rPr lang="ru-RU" dirty="0"/>
              <a:t>Классы реализуют </a:t>
            </a:r>
            <a:r>
              <a:rPr lang="ru-RU" dirty="0">
                <a:solidFill>
                  <a:srgbClr val="C00000"/>
                </a:solidFill>
              </a:rPr>
              <a:t>инкапсуляцию</a:t>
            </a:r>
            <a:r>
              <a:rPr lang="ru-RU" dirty="0"/>
              <a:t> – одну из фундаментальных идей объектно-ориентированного программирования (ООП)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ru-RU" i="1" dirty="0">
                <a:solidFill>
                  <a:srgbClr val="C00000"/>
                </a:solidFill>
              </a:rPr>
              <a:t>Идея</a:t>
            </a:r>
            <a:r>
              <a:rPr lang="ru-RU" dirty="0"/>
              <a:t>: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dirty="0"/>
              <a:t>Объединяем данные и методы работы с ними в одном объекте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dirty="0"/>
              <a:t>Ясно определяем </a:t>
            </a:r>
            <a:r>
              <a:rPr lang="ru-RU" i="1" dirty="0"/>
              <a:t>интерфейс </a:t>
            </a:r>
            <a:r>
              <a:rPr lang="ru-RU" dirty="0"/>
              <a:t>– все способы взаимодействия с этих объектом</a:t>
            </a:r>
          </a:p>
          <a:p>
            <a:r>
              <a:rPr lang="ru-RU" dirty="0"/>
              <a:t>Достоинства инкапсуляции: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i="1" dirty="0"/>
              <a:t>Модульность</a:t>
            </a:r>
            <a:r>
              <a:rPr lang="ru-RU" dirty="0"/>
              <a:t>. Сохранив интерфейс, можно полностью изменить способ хранения и работы с данными в объекте. Остальной код программы может останется неизменным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i="1" dirty="0"/>
              <a:t>Безопасность</a:t>
            </a:r>
            <a:r>
              <a:rPr lang="ru-RU" dirty="0"/>
              <a:t>. Приватность полей защищает их от некорректного изменения</a:t>
            </a:r>
          </a:p>
          <a:p>
            <a:pPr lvl="1"/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97930-3C91-429C-889E-3C28EF8D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CF7C6-C3F7-4C22-B949-E4B950FC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15</a:t>
            </a:fld>
            <a:endParaRPr lang="ru-RU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B1E61A-F33F-405A-93CD-D97596556EB8}"/>
              </a:ext>
            </a:extLst>
          </p:cNvPr>
          <p:cNvGrpSpPr/>
          <p:nvPr/>
        </p:nvGrpSpPr>
        <p:grpSpPr>
          <a:xfrm>
            <a:off x="7849875" y="2438399"/>
            <a:ext cx="2796727" cy="3195534"/>
            <a:chOff x="8293460" y="2122190"/>
            <a:chExt cx="2796727" cy="3195534"/>
          </a:xfrm>
        </p:grpSpPr>
        <p:grpSp>
          <p:nvGrpSpPr>
            <p:cNvPr id="6" name="Группа 18">
              <a:extLst>
                <a:ext uri="{FF2B5EF4-FFF2-40B4-BE49-F238E27FC236}">
                  <a16:creationId xmlns:a16="http://schemas.microsoft.com/office/drawing/2014/main" id="{ABC5B391-31B8-42C5-97E9-5A3E3154A99F}"/>
                </a:ext>
              </a:extLst>
            </p:cNvPr>
            <p:cNvGrpSpPr/>
            <p:nvPr/>
          </p:nvGrpSpPr>
          <p:grpSpPr>
            <a:xfrm>
              <a:off x="8293460" y="2122190"/>
              <a:ext cx="2796727" cy="1879356"/>
              <a:chOff x="8293460" y="2122190"/>
              <a:chExt cx="2796727" cy="1879356"/>
            </a:xfrm>
          </p:grpSpPr>
          <p:grpSp>
            <p:nvGrpSpPr>
              <p:cNvPr id="7" name="Группа 14">
                <a:extLst>
                  <a:ext uri="{FF2B5EF4-FFF2-40B4-BE49-F238E27FC236}">
                    <a16:creationId xmlns:a16="http://schemas.microsoft.com/office/drawing/2014/main" id="{96C7F97B-7AE2-4269-B37E-3635FA9FE050}"/>
                  </a:ext>
                </a:extLst>
              </p:cNvPr>
              <p:cNvGrpSpPr/>
              <p:nvPr/>
            </p:nvGrpSpPr>
            <p:grpSpPr>
              <a:xfrm>
                <a:off x="8293460" y="2122190"/>
                <a:ext cx="2636668" cy="976117"/>
                <a:chOff x="8469298" y="2317499"/>
                <a:chExt cx="2636668" cy="976117"/>
              </a:xfrm>
            </p:grpSpPr>
            <p:grpSp>
              <p:nvGrpSpPr>
                <p:cNvPr id="11" name="Группа 12">
                  <a:extLst>
                    <a:ext uri="{FF2B5EF4-FFF2-40B4-BE49-F238E27FC236}">
                      <a16:creationId xmlns:a16="http://schemas.microsoft.com/office/drawing/2014/main" id="{3781C515-D128-4A13-A117-7BB2159BDB54}"/>
                    </a:ext>
                  </a:extLst>
                </p:cNvPr>
                <p:cNvGrpSpPr/>
                <p:nvPr/>
              </p:nvGrpSpPr>
              <p:grpSpPr>
                <a:xfrm>
                  <a:off x="8469298" y="2734321"/>
                  <a:ext cx="2636668" cy="559295"/>
                  <a:chOff x="7821228" y="2237171"/>
                  <a:chExt cx="2636668" cy="559295"/>
                </a:xfrm>
              </p:grpSpPr>
              <p:sp>
                <p:nvSpPr>
                  <p:cNvPr id="13" name="Прямоугольник: скругленные углы 6">
                    <a:extLst>
                      <a:ext uri="{FF2B5EF4-FFF2-40B4-BE49-F238E27FC236}">
                        <a16:creationId xmlns:a16="http://schemas.microsoft.com/office/drawing/2014/main" id="{3FC7F454-945F-4987-B41C-612FE731C160}"/>
                      </a:ext>
                    </a:extLst>
                  </p:cNvPr>
                  <p:cNvSpPr/>
                  <p:nvPr/>
                </p:nvSpPr>
                <p:spPr>
                  <a:xfrm>
                    <a:off x="7821228" y="2237171"/>
                    <a:ext cx="2636668" cy="559295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47000">
                        <a:srgbClr val="986F70"/>
                      </a:gs>
                      <a:gs pos="0">
                        <a:schemeClr val="accent5"/>
                      </a:gs>
                      <a:gs pos="100000">
                        <a:schemeClr val="accent2">
                          <a:lumMod val="50000"/>
                        </a:schemeClr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l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/>
                  </a:p>
                </p:txBody>
              </p:sp>
              <p:cxnSp>
                <p:nvCxnSpPr>
                  <p:cNvPr id="14" name="Прямая соединительная линия 8">
                    <a:extLst>
                      <a:ext uri="{FF2B5EF4-FFF2-40B4-BE49-F238E27FC236}">
                        <a16:creationId xmlns:a16="http://schemas.microsoft.com/office/drawing/2014/main" id="{455C29CD-6A96-4472-86DB-B54060A79540}"/>
                      </a:ext>
                    </a:extLst>
                  </p:cNvPr>
                  <p:cNvCxnSpPr>
                    <a:stCxn id="13" idx="0"/>
                    <a:endCxn id="13" idx="2"/>
                  </p:cNvCxnSpPr>
                  <p:nvPr/>
                </p:nvCxnSpPr>
                <p:spPr>
                  <a:xfrm>
                    <a:off x="9139562" y="2237171"/>
                    <a:ext cx="0" cy="55929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56ADAE3-24D3-401C-A26F-9738DB39ADEC}"/>
                      </a:ext>
                    </a:extLst>
                  </p:cNvPr>
                  <p:cNvSpPr txBox="1"/>
                  <p:nvPr/>
                </p:nvSpPr>
                <p:spPr>
                  <a:xfrm>
                    <a:off x="7973962" y="2294622"/>
                    <a:ext cx="1087157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rPr>
                      <a:t>методы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D56D4F3-8E79-4950-A75E-A10181FAB1E8}"/>
                      </a:ext>
                    </a:extLst>
                  </p:cNvPr>
                  <p:cNvSpPr txBox="1"/>
                  <p:nvPr/>
                </p:nvSpPr>
                <p:spPr>
                  <a:xfrm>
                    <a:off x="9343795" y="2296640"/>
                    <a:ext cx="77617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rPr>
                      <a:t>поля</a:t>
                    </a:r>
                  </a:p>
                </p:txBody>
              </p: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76C56EB-A424-413D-A664-8EE87B6A223E}"/>
                    </a:ext>
                  </a:extLst>
                </p:cNvPr>
                <p:cNvSpPr txBox="1"/>
                <p:nvPr/>
              </p:nvSpPr>
              <p:spPr>
                <a:xfrm>
                  <a:off x="8469299" y="2317499"/>
                  <a:ext cx="2636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2000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Объект класса</a:t>
                  </a:r>
                </a:p>
              </p:txBody>
            </p:sp>
          </p:grpSp>
          <p:sp>
            <p:nvSpPr>
              <p:cNvPr id="8" name="Стрелка: вправо с вырезом 15">
                <a:extLst>
                  <a:ext uri="{FF2B5EF4-FFF2-40B4-BE49-F238E27FC236}">
                    <a16:creationId xmlns:a16="http://schemas.microsoft.com/office/drawing/2014/main" id="{AF61F983-1778-4F39-B7F2-842620E2C162}"/>
                  </a:ext>
                </a:extLst>
              </p:cNvPr>
              <p:cNvSpPr/>
              <p:nvPr/>
            </p:nvSpPr>
            <p:spPr>
              <a:xfrm rot="5400000">
                <a:off x="8459319" y="3495531"/>
                <a:ext cx="681337" cy="330694"/>
              </a:xfrm>
              <a:prstGeom prst="notch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9763C0-9448-4026-B794-6955A25889B5}"/>
                  </a:ext>
                </a:extLst>
              </p:cNvPr>
              <p:cNvSpPr txBox="1"/>
              <p:nvPr/>
            </p:nvSpPr>
            <p:spPr>
              <a:xfrm>
                <a:off x="9533351" y="3471645"/>
                <a:ext cx="1556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>
                    <a:solidFill>
                      <a:schemeClr val="accent3">
                        <a:lumMod val="50000"/>
                      </a:schemeClr>
                    </a:solidFill>
                  </a:rPr>
                  <a:t>Интерфейс</a:t>
                </a:r>
              </a:p>
            </p:txBody>
          </p:sp>
          <p:sp>
            <p:nvSpPr>
              <p:cNvPr id="10" name="Стрелка: вправо с вырезом 17">
                <a:extLst>
                  <a:ext uri="{FF2B5EF4-FFF2-40B4-BE49-F238E27FC236}">
                    <a16:creationId xmlns:a16="http://schemas.microsoft.com/office/drawing/2014/main" id="{670A9E2D-C221-4BC6-9CB8-4D2A128BA642}"/>
                  </a:ext>
                </a:extLst>
              </p:cNvPr>
              <p:cNvSpPr/>
              <p:nvPr/>
            </p:nvSpPr>
            <p:spPr>
              <a:xfrm rot="16200000">
                <a:off x="8892219" y="3490964"/>
                <a:ext cx="681337" cy="330694"/>
              </a:xfrm>
              <a:prstGeom prst="notch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7" name="Прямоугольник: скругленные углы 19">
              <a:extLst>
                <a:ext uri="{FF2B5EF4-FFF2-40B4-BE49-F238E27FC236}">
                  <a16:creationId xmlns:a16="http://schemas.microsoft.com/office/drawing/2014/main" id="{1491BCBA-2621-465B-93E2-CE443C2ADBC3}"/>
                </a:ext>
              </a:extLst>
            </p:cNvPr>
            <p:cNvSpPr/>
            <p:nvPr/>
          </p:nvSpPr>
          <p:spPr>
            <a:xfrm>
              <a:off x="8293460" y="4163310"/>
              <a:ext cx="2636668" cy="1154414"/>
            </a:xfrm>
            <a:prstGeom prst="roundRect">
              <a:avLst>
                <a:gd name="adj" fmla="val 38889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81E3CB-01AA-46AB-A8C8-AD1ADAB697F3}"/>
                </a:ext>
              </a:extLst>
            </p:cNvPr>
            <p:cNvSpPr txBox="1"/>
            <p:nvPr/>
          </p:nvSpPr>
          <p:spPr>
            <a:xfrm>
              <a:off x="8667475" y="4536648"/>
              <a:ext cx="21034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другие объекты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160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229D-4FB6-46DA-B3AB-3D8B11F4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бинарное дерево поиска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74BE-AFB0-4446-9D43-FDDB8CD9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928" y="2239178"/>
            <a:ext cx="4292080" cy="1418253"/>
          </a:xfrm>
        </p:spPr>
        <p:txBody>
          <a:bodyPr/>
          <a:lstStyle/>
          <a:p>
            <a:r>
              <a:rPr lang="ru-RU" dirty="0"/>
              <a:t>Инварианты </a:t>
            </a:r>
            <a:r>
              <a:rPr lang="en-US" dirty="0"/>
              <a:t>BST:</a:t>
            </a:r>
            <a:endParaRPr lang="ru-RU" dirty="0"/>
          </a:p>
          <a:p>
            <a:pPr marL="617220" lvl="1" indent="-342900">
              <a:buFont typeface="+mj-lt"/>
              <a:buAutoNum type="arabicPeriod"/>
            </a:pPr>
            <a:r>
              <a:rPr lang="ru-RU" dirty="0"/>
              <a:t>Все элементы левого поддерева меньше данного элемента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dirty="0"/>
              <a:t>Все элементы правого поддерева больше данного элемента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381AD-A60E-49F7-A628-E70A99C7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09BB4-2A49-4168-9718-2491EE41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16</a:t>
            </a:fld>
            <a:endParaRPr lang="ru-RU"/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13806AEA-2AF0-427A-9450-466C2D84592D}"/>
              </a:ext>
            </a:extLst>
          </p:cNvPr>
          <p:cNvSpPr txBox="1">
            <a:spLocks/>
          </p:cNvSpPr>
          <p:nvPr/>
        </p:nvSpPr>
        <p:spPr>
          <a:xfrm>
            <a:off x="6456562" y="3750906"/>
            <a:ext cx="4189446" cy="2332652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TreeNodePtr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m_root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Tree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: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m_root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{…}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{…}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bool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contains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{…}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…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FE4CDAA-F7BD-42C2-8514-29913476EA8A}"/>
              </a:ext>
            </a:extLst>
          </p:cNvPr>
          <p:cNvGrpSpPr/>
          <p:nvPr/>
        </p:nvGrpSpPr>
        <p:grpSpPr>
          <a:xfrm>
            <a:off x="1312794" y="2438399"/>
            <a:ext cx="4187295" cy="2381098"/>
            <a:chOff x="1148966" y="1935886"/>
            <a:chExt cx="4187295" cy="2381098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BCBF00A-9B1C-47BC-A51A-6B98DB9A5B85}"/>
                </a:ext>
              </a:extLst>
            </p:cNvPr>
            <p:cNvCxnSpPr>
              <a:cxnSpLocks/>
              <a:stCxn id="34" idx="3"/>
              <a:endCxn id="33" idx="7"/>
            </p:cNvCxnSpPr>
            <p:nvPr/>
          </p:nvCxnSpPr>
          <p:spPr>
            <a:xfrm flipH="1">
              <a:off x="2086201" y="2344712"/>
              <a:ext cx="842439" cy="4157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A27590-AD4E-4D27-B83D-C96BA60AB2CB}"/>
                </a:ext>
              </a:extLst>
            </p:cNvPr>
            <p:cNvCxnSpPr>
              <a:cxnSpLocks/>
              <a:stCxn id="33" idx="3"/>
              <a:endCxn id="32" idx="7"/>
            </p:cNvCxnSpPr>
            <p:nvPr/>
          </p:nvCxnSpPr>
          <p:spPr>
            <a:xfrm flipH="1">
              <a:off x="1532812" y="3083788"/>
              <a:ext cx="230100" cy="2643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4B6F90F-EFCE-4DCD-A9A1-4470FC219371}"/>
                </a:ext>
              </a:extLst>
            </p:cNvPr>
            <p:cNvCxnSpPr>
              <a:cxnSpLocks/>
              <a:stCxn id="34" idx="5"/>
              <a:endCxn id="18" idx="1"/>
            </p:cNvCxnSpPr>
            <p:nvPr/>
          </p:nvCxnSpPr>
          <p:spPr>
            <a:xfrm>
              <a:off x="3267323" y="2344712"/>
              <a:ext cx="785028" cy="4127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D3DDBD-7691-4D57-95CE-275F701DE77F}"/>
                </a:ext>
              </a:extLst>
            </p:cNvPr>
            <p:cNvCxnSpPr>
              <a:cxnSpLocks/>
              <a:stCxn id="33" idx="5"/>
              <a:endCxn id="17" idx="1"/>
            </p:cNvCxnSpPr>
            <p:nvPr/>
          </p:nvCxnSpPr>
          <p:spPr>
            <a:xfrm>
              <a:off x="2086201" y="3083788"/>
              <a:ext cx="157500" cy="2643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9F4F1A0-32C3-4F40-BAEB-7C6A511B3213}"/>
                </a:ext>
              </a:extLst>
            </p:cNvPr>
            <p:cNvSpPr/>
            <p:nvPr/>
          </p:nvSpPr>
          <p:spPr>
            <a:xfrm>
              <a:off x="1148966" y="3281221"/>
              <a:ext cx="449704" cy="45719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68992DE-DE96-4473-A672-9B92C233C54D}"/>
                </a:ext>
              </a:extLst>
            </p:cNvPr>
            <p:cNvSpPr/>
            <p:nvPr/>
          </p:nvSpPr>
          <p:spPr>
            <a:xfrm>
              <a:off x="1695957" y="2693544"/>
              <a:ext cx="457199" cy="45719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F0C049E-1572-4874-97A8-27E89A288DF6}"/>
                </a:ext>
              </a:extLst>
            </p:cNvPr>
            <p:cNvSpPr/>
            <p:nvPr/>
          </p:nvSpPr>
          <p:spPr>
            <a:xfrm>
              <a:off x="2858497" y="1935886"/>
              <a:ext cx="478969" cy="47896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62CD78C-3342-4930-9DD3-D5EC5BC0D2B2}"/>
                </a:ext>
              </a:extLst>
            </p:cNvPr>
            <p:cNvCxnSpPr>
              <a:cxnSpLocks/>
              <a:stCxn id="18" idx="3"/>
              <a:endCxn id="39" idx="7"/>
            </p:cNvCxnSpPr>
            <p:nvPr/>
          </p:nvCxnSpPr>
          <p:spPr>
            <a:xfrm flipH="1">
              <a:off x="3565436" y="3080784"/>
              <a:ext cx="486915" cy="2565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271CE7-B6E4-4491-BCFF-4962A957BC64}"/>
                </a:ext>
              </a:extLst>
            </p:cNvPr>
            <p:cNvSpPr/>
            <p:nvPr/>
          </p:nvSpPr>
          <p:spPr>
            <a:xfrm>
              <a:off x="4857292" y="3248605"/>
              <a:ext cx="478969" cy="47896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ru-RU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35CD4C-3204-4D7C-A8D8-83B44AFEFF7A}"/>
                </a:ext>
              </a:extLst>
            </p:cNvPr>
            <p:cNvCxnSpPr>
              <a:cxnSpLocks/>
              <a:stCxn id="18" idx="5"/>
              <a:endCxn id="25" idx="1"/>
            </p:cNvCxnSpPr>
            <p:nvPr/>
          </p:nvCxnSpPr>
          <p:spPr>
            <a:xfrm>
              <a:off x="4375640" y="3080784"/>
              <a:ext cx="551795" cy="2379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6C2C69-57DF-4BEB-9FCD-C3393176FF51}"/>
                </a:ext>
              </a:extLst>
            </p:cNvPr>
            <p:cNvSpPr/>
            <p:nvPr/>
          </p:nvSpPr>
          <p:spPr>
            <a:xfrm>
              <a:off x="2177843" y="3281220"/>
              <a:ext cx="449704" cy="45719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D0862A-937A-444B-8156-741414A6D584}"/>
                </a:ext>
              </a:extLst>
            </p:cNvPr>
            <p:cNvSpPr/>
            <p:nvPr/>
          </p:nvSpPr>
          <p:spPr>
            <a:xfrm>
              <a:off x="3985396" y="2690540"/>
              <a:ext cx="457199" cy="45719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2771ED8-4DF7-45BD-954F-04F75A84FCCE}"/>
                </a:ext>
              </a:extLst>
            </p:cNvPr>
            <p:cNvSpPr/>
            <p:nvPr/>
          </p:nvSpPr>
          <p:spPr>
            <a:xfrm>
              <a:off x="3181590" y="3270334"/>
              <a:ext cx="449704" cy="45719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7E45474-658E-4D0E-8773-4D9595E4C10C}"/>
                </a:ext>
              </a:extLst>
            </p:cNvPr>
            <p:cNvSpPr/>
            <p:nvPr/>
          </p:nvSpPr>
          <p:spPr>
            <a:xfrm>
              <a:off x="3631294" y="3833850"/>
              <a:ext cx="449704" cy="45719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ru-RU" dirty="0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15F8C9-50AA-4A1E-93E8-5136BCDC215A}"/>
                </a:ext>
              </a:extLst>
            </p:cNvPr>
            <p:cNvCxnSpPr>
              <a:cxnSpLocks/>
              <a:stCxn id="39" idx="5"/>
              <a:endCxn id="50" idx="1"/>
            </p:cNvCxnSpPr>
            <p:nvPr/>
          </p:nvCxnSpPr>
          <p:spPr>
            <a:xfrm>
              <a:off x="3565436" y="3660578"/>
              <a:ext cx="131716" cy="2402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230F9C1-F0DE-4268-8B28-6C3F139C7C78}"/>
                </a:ext>
              </a:extLst>
            </p:cNvPr>
            <p:cNvSpPr/>
            <p:nvPr/>
          </p:nvSpPr>
          <p:spPr>
            <a:xfrm>
              <a:off x="4442595" y="3838015"/>
              <a:ext cx="478969" cy="47896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ru-RU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7A21562-2B78-4D39-A4E3-767974D584CE}"/>
                </a:ext>
              </a:extLst>
            </p:cNvPr>
            <p:cNvCxnSpPr>
              <a:cxnSpLocks/>
              <a:stCxn id="25" idx="3"/>
              <a:endCxn id="58" idx="7"/>
            </p:cNvCxnSpPr>
            <p:nvPr/>
          </p:nvCxnSpPr>
          <p:spPr>
            <a:xfrm flipH="1">
              <a:off x="4851421" y="3657431"/>
              <a:ext cx="76014" cy="2507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3" name="Объект 1">
            <a:extLst>
              <a:ext uri="{FF2B5EF4-FFF2-40B4-BE49-F238E27FC236}">
                <a16:creationId xmlns:a16="http://schemas.microsoft.com/office/drawing/2014/main" id="{41E8F536-1520-457A-BEA3-813ED93FADA6}"/>
              </a:ext>
            </a:extLst>
          </p:cNvPr>
          <p:cNvSpPr txBox="1">
            <a:spLocks/>
          </p:cNvSpPr>
          <p:nvPr/>
        </p:nvSpPr>
        <p:spPr>
          <a:xfrm>
            <a:off x="1261872" y="2374639"/>
            <a:ext cx="4834128" cy="3708919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TreeNodePtr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const 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m_value;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TreeNodePtr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m_right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TreeNodePtr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m_left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m_value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m_right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m_left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m_value;}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TreeNodePtr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{…}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TreeNodePtr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{…}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TreeNodePtr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erase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{…}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6672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EADB-5060-4882-86BE-82035FE1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ru-RU" dirty="0"/>
              <a:t>Поиск и вставка элементов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52E1-DCE4-4101-8633-9B49CDCE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763" y="2053430"/>
            <a:ext cx="3761232" cy="4094839"/>
          </a:xfrm>
        </p:spPr>
        <p:txBody>
          <a:bodyPr/>
          <a:lstStyle/>
          <a:p>
            <a:r>
              <a:rPr lang="ru-RU" dirty="0"/>
              <a:t>Любое поддерево </a:t>
            </a:r>
            <a:r>
              <a:rPr lang="en-US" dirty="0"/>
              <a:t>BST </a:t>
            </a:r>
            <a:r>
              <a:rPr lang="ru-RU" dirty="0"/>
              <a:t>является </a:t>
            </a:r>
            <a:r>
              <a:rPr lang="en-US" dirty="0"/>
              <a:t>BST</a:t>
            </a:r>
          </a:p>
          <a:p>
            <a:r>
              <a:rPr lang="ru-RU" i="1" dirty="0"/>
              <a:t>Какова алгоритмическая сложность этих операций?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2D74D-3EC6-49BE-953B-4DD832A1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87741-8949-43F2-932B-092A979B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17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AF7B59AD-2C91-41F6-97EA-D29DDD9DDB84}"/>
              </a:ext>
            </a:extLst>
          </p:cNvPr>
          <p:cNvSpPr txBox="1">
            <a:spLocks/>
          </p:cNvSpPr>
          <p:nvPr/>
        </p:nvSpPr>
        <p:spPr>
          <a:xfrm>
            <a:off x="1096005" y="2053430"/>
            <a:ext cx="6038767" cy="435133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TreeNodePtr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(value &lt; m_value)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m_left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m_left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return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m_left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(m_value &lt; value)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m_right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m_right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  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return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m_right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make_shared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TreeNodePtr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(value &lt; m_value)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m_left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m_left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 :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(m_value &lt; value)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m_right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m_right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 :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951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D8F9-CF10-45AA-B6EF-147ADEA1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Сбалансированные деревья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B33C6-57D9-4F56-8308-5E2D18300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2014031"/>
                <a:ext cx="3913456" cy="4166106"/>
              </a:xfrm>
            </p:spPr>
            <p:txBody>
              <a:bodyPr/>
              <a:lstStyle/>
              <a:p>
                <a:r>
                  <a:rPr lang="ru-RU" dirty="0"/>
                  <a:t>Высота сбалансированного дерева пропорциональна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ru-RU" dirty="0"/>
                  <a:t>АВЛ деревья (1962)</a:t>
                </a:r>
              </a:p>
              <a:p>
                <a:pPr lvl="1"/>
                <a:r>
                  <a:rPr lang="ru-RU" dirty="0"/>
                  <a:t>Поддерживают инвариант: разность высот левого и правого поддеревьев не превосходит 1</a:t>
                </a:r>
                <a:endParaRPr lang="en-US" dirty="0"/>
              </a:p>
              <a:p>
                <a:r>
                  <a:rPr lang="en-US" dirty="0"/>
                  <a:t>Red-black tree (</a:t>
                </a:r>
                <a:r>
                  <a:rPr lang="ru-RU" dirty="0"/>
                  <a:t>1972</a:t>
                </a:r>
                <a:r>
                  <a:rPr lang="en-US" dirty="0"/>
                  <a:t>)</a:t>
                </a:r>
                <a:endParaRPr lang="ru-RU" dirty="0"/>
              </a:p>
              <a:p>
                <a:pPr lvl="1"/>
                <a:r>
                  <a:rPr lang="ru-RU" dirty="0"/>
                  <a:t>Сложнее,</a:t>
                </a:r>
                <a:r>
                  <a:rPr lang="en-US" dirty="0"/>
                  <a:t> </a:t>
                </a:r>
                <a:r>
                  <a:rPr lang="ru-RU" dirty="0"/>
                  <a:t>но быстрее, чем АВЛ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std::set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dirty="0">
                    <a:latin typeface="Consolas" panose="020B0609020204030204" pitchFamily="49" charset="0"/>
                  </a:rPr>
                  <a:t>std::map</a:t>
                </a:r>
                <a:r>
                  <a:rPr lang="en-US" dirty="0"/>
                  <a:t> </a:t>
                </a:r>
                <a:r>
                  <a:rPr lang="ru-RU" dirty="0"/>
                  <a:t>реализованы как </a:t>
                </a:r>
                <a:r>
                  <a:rPr lang="en-US" dirty="0"/>
                  <a:t>red-black tree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B33C6-57D9-4F56-8308-5E2D18300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2014031"/>
                <a:ext cx="3913456" cy="4166106"/>
              </a:xfrm>
              <a:blipFill>
                <a:blip r:embed="rId2"/>
                <a:stretch>
                  <a:fillRect l="-312" t="-10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B150B-C3BE-4B78-A534-EB10A2BE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E681-1DF3-4F52-9F15-FD323D76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18</a:t>
            </a:fld>
            <a:endParaRPr lang="ru-RU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D201CF8-9BB3-4A29-BA40-1C8F6749D307}"/>
              </a:ext>
            </a:extLst>
          </p:cNvPr>
          <p:cNvGrpSpPr/>
          <p:nvPr/>
        </p:nvGrpSpPr>
        <p:grpSpPr>
          <a:xfrm>
            <a:off x="5894295" y="2014031"/>
            <a:ext cx="5169776" cy="2128047"/>
            <a:chOff x="5820940" y="1734007"/>
            <a:chExt cx="5169776" cy="2128047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22BDD6D8-2437-4685-A9C2-E098859C43F3}"/>
                </a:ext>
              </a:extLst>
            </p:cNvPr>
            <p:cNvSpPr/>
            <p:nvPr/>
          </p:nvSpPr>
          <p:spPr>
            <a:xfrm>
              <a:off x="8081746" y="2763585"/>
              <a:ext cx="568475" cy="264388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43EE69C-2626-475D-8715-F7FF2B3100F4}"/>
                </a:ext>
              </a:extLst>
            </p:cNvPr>
            <p:cNvGrpSpPr/>
            <p:nvPr/>
          </p:nvGrpSpPr>
          <p:grpSpPr>
            <a:xfrm>
              <a:off x="5820940" y="1734007"/>
              <a:ext cx="2433049" cy="2128047"/>
              <a:chOff x="5820940" y="1734007"/>
              <a:chExt cx="2433049" cy="2128047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7A34388-794B-41AC-A823-E0D37DF5EC3B}"/>
                  </a:ext>
                </a:extLst>
              </p:cNvPr>
              <p:cNvCxnSpPr>
                <a:cxnSpLocks/>
                <a:stCxn id="8" idx="3"/>
                <a:endCxn id="7" idx="7"/>
              </p:cNvCxnSpPr>
              <p:nvPr/>
            </p:nvCxnSpPr>
            <p:spPr>
              <a:xfrm flipH="1">
                <a:off x="7108750" y="2142833"/>
                <a:ext cx="220896" cy="25062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F81104-92F8-4E72-8379-35C417268334}"/>
                  </a:ext>
                </a:extLst>
              </p:cNvPr>
              <p:cNvCxnSpPr>
                <a:cxnSpLocks/>
                <a:stCxn id="7" idx="3"/>
                <a:endCxn id="6" idx="7"/>
              </p:cNvCxnSpPr>
              <p:nvPr/>
            </p:nvCxnSpPr>
            <p:spPr>
              <a:xfrm flipH="1">
                <a:off x="6555361" y="2716743"/>
                <a:ext cx="230100" cy="2643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812F119-FB7D-4C10-9A6B-36E2540B54F4}"/>
                  </a:ext>
                </a:extLst>
              </p:cNvPr>
              <p:cNvCxnSpPr>
                <a:cxnSpLocks/>
                <a:stCxn id="8" idx="5"/>
              </p:cNvCxnSpPr>
              <p:nvPr/>
            </p:nvCxnSpPr>
            <p:spPr>
              <a:xfrm>
                <a:off x="7668329" y="2142833"/>
                <a:ext cx="294872" cy="29556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383A7E2-C779-4963-91BA-0615D394F6B9}"/>
                  </a:ext>
                </a:extLst>
              </p:cNvPr>
              <p:cNvCxnSpPr>
                <a:cxnSpLocks/>
                <a:stCxn id="7" idx="5"/>
              </p:cNvCxnSpPr>
              <p:nvPr/>
            </p:nvCxnSpPr>
            <p:spPr>
              <a:xfrm>
                <a:off x="7108750" y="2716743"/>
                <a:ext cx="204653" cy="2643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729FA88-ECE0-4FDC-B9AB-E481BFD10203}"/>
                  </a:ext>
                </a:extLst>
              </p:cNvPr>
              <p:cNvCxnSpPr>
                <a:cxnSpLocks/>
                <a:stCxn id="6" idx="5"/>
              </p:cNvCxnSpPr>
              <p:nvPr/>
            </p:nvCxnSpPr>
            <p:spPr>
              <a:xfrm>
                <a:off x="6555361" y="3304420"/>
                <a:ext cx="163145" cy="2643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58A6399-60A7-4DBB-8521-8735A2E7C09E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6067830" y="3304420"/>
                <a:ext cx="169543" cy="2643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39AF29-6EC8-4766-B3DD-BBD63202EC94}"/>
                  </a:ext>
                </a:extLst>
              </p:cNvPr>
              <p:cNvSpPr/>
              <p:nvPr/>
            </p:nvSpPr>
            <p:spPr>
              <a:xfrm>
                <a:off x="6171515" y="2914176"/>
                <a:ext cx="449704" cy="457199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ru-RU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5D0119-8264-490E-BC5D-C1368838A3FE}"/>
                  </a:ext>
                </a:extLst>
              </p:cNvPr>
              <p:cNvSpPr/>
              <p:nvPr/>
            </p:nvSpPr>
            <p:spPr>
              <a:xfrm>
                <a:off x="6718506" y="2326499"/>
                <a:ext cx="457199" cy="457199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ru-RU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7401949-3E37-478B-9021-1CE46EBC3118}"/>
                  </a:ext>
                </a:extLst>
              </p:cNvPr>
              <p:cNvSpPr/>
              <p:nvPr/>
            </p:nvSpPr>
            <p:spPr>
              <a:xfrm>
                <a:off x="7259503" y="1734007"/>
                <a:ext cx="478969" cy="478969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1B15553-7BC4-4970-A5DF-E9C864D029ED}"/>
                      </a:ext>
                    </a:extLst>
                  </p:cNvPr>
                  <p:cNvSpPr txBox="1"/>
                  <p:nvPr/>
                </p:nvSpPr>
                <p:spPr>
                  <a:xfrm>
                    <a:off x="7874783" y="2290616"/>
                    <a:ext cx="3792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D1B15553-7BC4-4970-A5DF-E9C864D029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4783" y="2290616"/>
                    <a:ext cx="37920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ED0404B-27BB-45E8-A58B-3F0F672F7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227485" y="2843307"/>
                    <a:ext cx="3826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ED0404B-27BB-45E8-A58B-3F0F672F7F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7485" y="2843307"/>
                    <a:ext cx="38260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3C5663B-B89B-4548-BE38-B5696AC80A66}"/>
                      </a:ext>
                    </a:extLst>
                  </p:cNvPr>
                  <p:cNvSpPr txBox="1"/>
                  <p:nvPr/>
                </p:nvSpPr>
                <p:spPr>
                  <a:xfrm>
                    <a:off x="5820940" y="3486626"/>
                    <a:ext cx="380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3C5663B-B89B-4548-BE38-B5696AC80A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0940" y="3486626"/>
                    <a:ext cx="38055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5A362F6-A5FC-4F12-BA2B-9008BB38C643}"/>
                      </a:ext>
                    </a:extLst>
                  </p:cNvPr>
                  <p:cNvSpPr txBox="1"/>
                  <p:nvPr/>
                </p:nvSpPr>
                <p:spPr>
                  <a:xfrm>
                    <a:off x="6582275" y="3492722"/>
                    <a:ext cx="4254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5A362F6-A5FC-4F12-BA2B-9008BB38C6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2275" y="3492722"/>
                    <a:ext cx="42543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0EC2CA4-7D2E-4180-98BB-5843A7F87C9B}"/>
                </a:ext>
              </a:extLst>
            </p:cNvPr>
            <p:cNvGrpSpPr/>
            <p:nvPr/>
          </p:nvGrpSpPr>
          <p:grpSpPr>
            <a:xfrm>
              <a:off x="8701131" y="2129065"/>
              <a:ext cx="2289585" cy="1554995"/>
              <a:chOff x="8701131" y="2129065"/>
              <a:chExt cx="2289585" cy="1554995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4BC78D9-4EB5-49F1-AC85-DCA4924C8B46}"/>
                  </a:ext>
                </a:extLst>
              </p:cNvPr>
              <p:cNvCxnSpPr>
                <a:cxnSpLocks/>
                <a:stCxn id="51" idx="3"/>
                <a:endCxn id="50" idx="7"/>
              </p:cNvCxnSpPr>
              <p:nvPr/>
            </p:nvCxnSpPr>
            <p:spPr>
              <a:xfrm flipH="1">
                <a:off x="9449905" y="2519309"/>
                <a:ext cx="230100" cy="2643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00219AF-BD88-4C7E-8A1F-C71798B2AC3E}"/>
                  </a:ext>
                </a:extLst>
              </p:cNvPr>
              <p:cNvGrpSpPr/>
              <p:nvPr/>
            </p:nvGrpSpPr>
            <p:grpSpPr>
              <a:xfrm>
                <a:off x="10021876" y="2666982"/>
                <a:ext cx="771285" cy="704392"/>
                <a:chOff x="9950276" y="1734007"/>
                <a:chExt cx="771285" cy="704392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5F74120A-F16F-4A62-A334-7CC9D8514418}"/>
                    </a:ext>
                  </a:extLst>
                </p:cNvPr>
                <p:cNvCxnSpPr>
                  <a:cxnSpLocks/>
                  <a:stCxn id="45" idx="3"/>
                </p:cNvCxnSpPr>
                <p:nvPr/>
              </p:nvCxnSpPr>
              <p:spPr>
                <a:xfrm flipH="1">
                  <a:off x="9950276" y="2142833"/>
                  <a:ext cx="207010" cy="29556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3A3F0C3B-8918-4E95-941F-FDFB170CE479}"/>
                    </a:ext>
                  </a:extLst>
                </p:cNvPr>
                <p:cNvCxnSpPr>
                  <a:cxnSpLocks/>
                  <a:stCxn id="45" idx="5"/>
                </p:cNvCxnSpPr>
                <p:nvPr/>
              </p:nvCxnSpPr>
              <p:spPr>
                <a:xfrm>
                  <a:off x="10495969" y="2142833"/>
                  <a:ext cx="225592" cy="29556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2C5A4945-55D2-4EBE-AD74-CB7B7D3F4A5A}"/>
                    </a:ext>
                  </a:extLst>
                </p:cNvPr>
                <p:cNvSpPr/>
                <p:nvPr/>
              </p:nvSpPr>
              <p:spPr>
                <a:xfrm>
                  <a:off x="10087143" y="1734007"/>
                  <a:ext cx="478969" cy="478969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  <a:endParaRPr lang="ru-RU" dirty="0"/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87E280-54DE-4B15-9A29-8857B3C5ACAD}"/>
                  </a:ext>
                </a:extLst>
              </p:cNvPr>
              <p:cNvCxnSpPr>
                <a:cxnSpLocks/>
                <a:stCxn id="51" idx="5"/>
                <a:endCxn id="45" idx="1"/>
              </p:cNvCxnSpPr>
              <p:nvPr/>
            </p:nvCxnSpPr>
            <p:spPr>
              <a:xfrm>
                <a:off x="10003294" y="2519309"/>
                <a:ext cx="225592" cy="21781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BE8132A-EC5A-42E5-A803-9CAC818848C3}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9449905" y="3106986"/>
                <a:ext cx="163145" cy="2643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334ADC4-8A07-438E-B0C6-49B1832F4252}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8962374" y="3106986"/>
                <a:ext cx="169543" cy="26438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6A6BBC9-9A3A-4BE1-BE44-19B5E5730B18}"/>
                  </a:ext>
                </a:extLst>
              </p:cNvPr>
              <p:cNvSpPr/>
              <p:nvPr/>
            </p:nvSpPr>
            <p:spPr>
              <a:xfrm>
                <a:off x="9066059" y="2716742"/>
                <a:ext cx="449704" cy="457199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endParaRPr lang="ru-RU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C106CD2-ED39-4CD5-9A37-28691400C775}"/>
                  </a:ext>
                </a:extLst>
              </p:cNvPr>
              <p:cNvSpPr/>
              <p:nvPr/>
            </p:nvSpPr>
            <p:spPr>
              <a:xfrm>
                <a:off x="9613050" y="2129065"/>
                <a:ext cx="457199" cy="457199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  <a:endParaRPr lang="ru-RU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191A556-488D-4B4A-B21F-B46F8CFD72E3}"/>
                      </a:ext>
                    </a:extLst>
                  </p:cNvPr>
                  <p:cNvSpPr txBox="1"/>
                  <p:nvPr/>
                </p:nvSpPr>
                <p:spPr>
                  <a:xfrm>
                    <a:off x="8701131" y="3314728"/>
                    <a:ext cx="380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191A556-488D-4B4A-B21F-B46F8CFD72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1131" y="3314728"/>
                    <a:ext cx="38055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701EFAFE-21D2-476B-887A-7270FC0590F3}"/>
                      </a:ext>
                    </a:extLst>
                  </p:cNvPr>
                  <p:cNvSpPr txBox="1"/>
                  <p:nvPr/>
                </p:nvSpPr>
                <p:spPr>
                  <a:xfrm>
                    <a:off x="9413444" y="3300298"/>
                    <a:ext cx="4254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701EFAFE-21D2-476B-887A-7270FC0590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3444" y="3300298"/>
                    <a:ext cx="42543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E47AA29-3654-41A7-9E23-77B1AD6B85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1510" y="3282197"/>
                    <a:ext cx="3792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E47AA29-3654-41A7-9E23-77B1AD6B85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1510" y="3282197"/>
                    <a:ext cx="37920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28D1CF3-8F9A-49A7-895D-43F66A19E3A4}"/>
                      </a:ext>
                    </a:extLst>
                  </p:cNvPr>
                  <p:cNvSpPr txBox="1"/>
                  <p:nvPr/>
                </p:nvSpPr>
                <p:spPr>
                  <a:xfrm>
                    <a:off x="9870380" y="3282197"/>
                    <a:ext cx="3826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28D1CF3-8F9A-49A7-895D-43F66A19E3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0380" y="3282197"/>
                    <a:ext cx="38260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7ADBB2-FD5C-4A6E-9D26-89B43AC10F1F}"/>
              </a:ext>
            </a:extLst>
          </p:cNvPr>
          <p:cNvGrpSpPr/>
          <p:nvPr/>
        </p:nvGrpSpPr>
        <p:grpSpPr>
          <a:xfrm>
            <a:off x="5588018" y="4266334"/>
            <a:ext cx="5084253" cy="2504890"/>
            <a:chOff x="5973563" y="4211010"/>
            <a:chExt cx="5084253" cy="250489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C846AA3-E825-4E37-BC80-899E89D94B71}"/>
                </a:ext>
              </a:extLst>
            </p:cNvPr>
            <p:cNvGrpSpPr/>
            <p:nvPr/>
          </p:nvGrpSpPr>
          <p:grpSpPr>
            <a:xfrm>
              <a:off x="5973563" y="4211010"/>
              <a:ext cx="3369961" cy="2504890"/>
              <a:chOff x="533622" y="2886354"/>
              <a:chExt cx="3369961" cy="250489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57F1F02-46B7-4DB8-ACF9-434BBDE6F4B6}"/>
                  </a:ext>
                </a:extLst>
              </p:cNvPr>
              <p:cNvGrpSpPr/>
              <p:nvPr/>
            </p:nvGrpSpPr>
            <p:grpSpPr>
              <a:xfrm>
                <a:off x="533622" y="2896715"/>
                <a:ext cx="2038056" cy="2321649"/>
                <a:chOff x="3156304" y="2896715"/>
                <a:chExt cx="2038056" cy="2321649"/>
              </a:xfrm>
            </p:grpSpPr>
            <p:pic>
              <p:nvPicPr>
                <p:cNvPr id="11" name="Picture 10" descr="A picture containing text, person, person&#10;&#10;Description automatically generated">
                  <a:extLst>
                    <a:ext uri="{FF2B5EF4-FFF2-40B4-BE49-F238E27FC236}">
                      <a16:creationId xmlns:a16="http://schemas.microsoft.com/office/drawing/2014/main" id="{BD6E724E-E871-4784-9B4F-CC3857D639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05450" y="2896715"/>
                  <a:ext cx="1139765" cy="1753484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04BD066-19D8-4FD0-9614-CDCE054D58E4}"/>
                    </a:ext>
                  </a:extLst>
                </p:cNvPr>
                <p:cNvSpPr txBox="1"/>
                <p:nvPr/>
              </p:nvSpPr>
              <p:spPr>
                <a:xfrm>
                  <a:off x="3156304" y="4695144"/>
                  <a:ext cx="203805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1400" dirty="0"/>
                    <a:t>Георгий Максимович </a:t>
                  </a:r>
                  <a:r>
                    <a:rPr lang="ru-RU" sz="1400" b="1" dirty="0"/>
                    <a:t>А</a:t>
                  </a:r>
                  <a:r>
                    <a:rPr lang="ru-RU" sz="1400" dirty="0"/>
                    <a:t>дельсон-</a:t>
                  </a:r>
                  <a:r>
                    <a:rPr lang="ru-RU" sz="1400" b="1" dirty="0"/>
                    <a:t>В</a:t>
                  </a:r>
                  <a:r>
                    <a:rPr lang="ru-RU" sz="1400" dirty="0"/>
                    <a:t>ельский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839B3A3-AC6E-4B2A-8B90-E9837BABDDE3}"/>
                  </a:ext>
                </a:extLst>
              </p:cNvPr>
              <p:cNvGrpSpPr/>
              <p:nvPr/>
            </p:nvGrpSpPr>
            <p:grpSpPr>
              <a:xfrm>
                <a:off x="2485330" y="2886354"/>
                <a:ext cx="1418253" cy="2504890"/>
                <a:chOff x="2485330" y="2886354"/>
                <a:chExt cx="1418253" cy="2504890"/>
              </a:xfrm>
            </p:grpSpPr>
            <p:pic>
              <p:nvPicPr>
                <p:cNvPr id="16" name="Picture 15" descr="A picture containing person, person, indoor&#10;&#10;Description automatically generated">
                  <a:extLst>
                    <a:ext uri="{FF2B5EF4-FFF2-40B4-BE49-F238E27FC236}">
                      <a16:creationId xmlns:a16="http://schemas.microsoft.com/office/drawing/2014/main" id="{57205474-C15D-47EF-BCA9-7B6E9A9A03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23752" y="2886354"/>
                  <a:ext cx="1253741" cy="1753484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8EEA62A-325F-4296-8C24-42F2B80BBFD7}"/>
                    </a:ext>
                  </a:extLst>
                </p:cNvPr>
                <p:cNvSpPr txBox="1"/>
                <p:nvPr/>
              </p:nvSpPr>
              <p:spPr>
                <a:xfrm>
                  <a:off x="2485330" y="4652580"/>
                  <a:ext cx="1418253" cy="7386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1400" dirty="0"/>
                    <a:t>Евгений Михайлович </a:t>
                  </a:r>
                  <a:r>
                    <a:rPr lang="ru-RU" sz="1400" b="1" dirty="0"/>
                    <a:t>Л</a:t>
                  </a:r>
                  <a:r>
                    <a:rPr lang="ru-RU" sz="1400" dirty="0"/>
                    <a:t>андис</a:t>
                  </a:r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4095A71-E4A3-476E-8106-6261C81455EE}"/>
                </a:ext>
              </a:extLst>
            </p:cNvPr>
            <p:cNvGrpSpPr/>
            <p:nvPr/>
          </p:nvGrpSpPr>
          <p:grpSpPr>
            <a:xfrm>
              <a:off x="9615278" y="4211010"/>
              <a:ext cx="1442538" cy="2085051"/>
              <a:chOff x="9138365" y="4193591"/>
              <a:chExt cx="1442538" cy="2085051"/>
            </a:xfrm>
          </p:grpSpPr>
          <p:pic>
            <p:nvPicPr>
              <p:cNvPr id="1026" name="Picture 2" descr="Rudolf Bayer - Alchetron, The Free Social Encyclopedia">
                <a:extLst>
                  <a:ext uri="{FF2B5EF4-FFF2-40B4-BE49-F238E27FC236}">
                    <a16:creationId xmlns:a16="http://schemas.microsoft.com/office/drawing/2014/main" id="{B1721423-DD1B-4804-9493-05A486600C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38365" y="4193591"/>
                <a:ext cx="1397403" cy="17225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0949816-690B-4FE9-BE24-A2A46365ACD7}"/>
                  </a:ext>
                </a:extLst>
              </p:cNvPr>
              <p:cNvSpPr txBox="1"/>
              <p:nvPr/>
            </p:nvSpPr>
            <p:spPr>
              <a:xfrm>
                <a:off x="9162650" y="5970865"/>
                <a:ext cx="141825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Rudolf Bayer</a:t>
                </a:r>
                <a:endParaRPr lang="ru-RU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158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F7DD-9D5F-43D2-A09F-771649B5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Подсчет пересечений отрезков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03739-892E-4ADD-AFAD-17491A412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62465" y="2090056"/>
                <a:ext cx="4594767" cy="4379005"/>
              </a:xfrm>
            </p:spPr>
            <p:txBody>
              <a:bodyPr/>
              <a:lstStyle/>
              <a:p>
                <a:r>
                  <a:rPr lang="ru-RU" dirty="0"/>
                  <a:t>На плоскости задано множество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горизонтальных 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вертикальных отрезков</a:t>
                </a:r>
              </a:p>
              <a:p>
                <a:pPr lvl="1"/>
                <a:r>
                  <a:rPr lang="ru-RU" dirty="0"/>
                  <a:t>Вертикальные отрезки не пересекаются друг с другом</a:t>
                </a:r>
              </a:p>
              <a:p>
                <a:pPr lvl="1"/>
                <a:r>
                  <a:rPr lang="ru-RU" dirty="0"/>
                  <a:t>Горизонтальные отрезки не пересекаются друг с другом</a:t>
                </a:r>
              </a:p>
              <a:p>
                <a:r>
                  <a:rPr lang="ru-RU" dirty="0"/>
                  <a:t>Подсчитать количество пересечений отрезков</a:t>
                </a:r>
              </a:p>
              <a:p>
                <a:r>
                  <a:rPr lang="ru-RU" dirty="0"/>
                  <a:t>Как определить пересекаются ли данные вертикальный и горизонтальный отрезки?</a:t>
                </a:r>
                <a:endParaRPr lang="en-US" dirty="0"/>
              </a:p>
              <a:p>
                <a:r>
                  <a:rPr lang="ru-RU" i="1" dirty="0"/>
                  <a:t>Каково максимально возможное количество пересечений?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03739-892E-4ADD-AFAD-17491A412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2465" y="2090056"/>
                <a:ext cx="4594767" cy="4379005"/>
              </a:xfrm>
              <a:blipFill>
                <a:blip r:embed="rId2"/>
                <a:stretch>
                  <a:fillRect l="-265" t="-1253" r="-1194" b="-12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298FF-58CA-436C-8CA2-9720AEE0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E4633-6543-4066-BE8C-F2E6404A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19</a:t>
            </a:fld>
            <a:endParaRPr lang="ru-RU"/>
          </a:p>
        </p:txBody>
      </p:sp>
      <p:pic>
        <p:nvPicPr>
          <p:cNvPr id="7" name="Picture 6" descr="Chart, schematic&#10;&#10;Description automatically generated with medium confidence">
            <a:extLst>
              <a:ext uri="{FF2B5EF4-FFF2-40B4-BE49-F238E27FC236}">
                <a16:creationId xmlns:a16="http://schemas.microsoft.com/office/drawing/2014/main" id="{272DA110-7A75-460A-BD8E-BEC70AE920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b="5627"/>
          <a:stretch/>
        </p:blipFill>
        <p:spPr>
          <a:xfrm>
            <a:off x="793101" y="1980247"/>
            <a:ext cx="4176105" cy="44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2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27B2-9BBA-46F9-A379-A14AEBA2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в программе </a:t>
            </a:r>
            <a:r>
              <a:rPr lang="en-US" i="1" dirty="0"/>
              <a:t>C++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75CEF-E781-4E68-A423-D3FE63C04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5941361" cy="4749282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rgbClr val="C00000"/>
                    </a:solidFill>
                  </a:rPr>
                  <a:t>Стек (</a:t>
                </a:r>
                <a:r>
                  <a:rPr lang="en-US" dirty="0">
                    <a:solidFill>
                      <a:srgbClr val="C00000"/>
                    </a:solidFill>
                  </a:rPr>
                  <a:t>stack</a:t>
                </a:r>
                <a:r>
                  <a:rPr lang="ru-RU" dirty="0">
                    <a:solidFill>
                      <a:srgbClr val="C00000"/>
                    </a:solidFill>
                  </a:rPr>
                  <a:t>)</a:t>
                </a:r>
                <a:r>
                  <a:rPr lang="ru-RU" dirty="0"/>
                  <a:t> – быстрая «автоматическая» память</a:t>
                </a:r>
              </a:p>
              <a:p>
                <a:pPr lvl="1"/>
                <a:r>
                  <a:rPr lang="ru-RU" dirty="0"/>
                  <a:t>Отвечает за вызовы функций и хранение автоматических переменных</a:t>
                </a:r>
              </a:p>
              <a:p>
                <a:pPr lvl="1"/>
                <a:r>
                  <a:rPr lang="ru-RU" dirty="0"/>
                  <a:t>Является стеком</a:t>
                </a:r>
              </a:p>
              <a:p>
                <a:pPr lvl="1"/>
                <a:r>
                  <a:rPr lang="ru-RU" dirty="0"/>
                  <a:t>Имеет небольшой размер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Мб</m:t>
                    </m:r>
                  </m:oMath>
                </a14:m>
                <a:r>
                  <a:rPr lang="ru-RU" dirty="0"/>
                  <a:t>)</a:t>
                </a:r>
              </a:p>
              <a:p>
                <a:pPr lvl="1"/>
                <a:r>
                  <a:rPr lang="ru-RU" dirty="0"/>
                  <a:t>При выходе из области видимости автоматические переменные уничтожаются в порядке обратном созданию</a:t>
                </a:r>
              </a:p>
              <a:p>
                <a:r>
                  <a:rPr lang="ru-RU" dirty="0">
                    <a:solidFill>
                      <a:srgbClr val="C00000"/>
                    </a:solidFill>
                  </a:rPr>
                  <a:t>Куча (</a:t>
                </a:r>
                <a:r>
                  <a:rPr lang="en-US" dirty="0">
                    <a:solidFill>
                      <a:srgbClr val="C00000"/>
                    </a:solidFill>
                  </a:rPr>
                  <a:t>heap</a:t>
                </a:r>
                <a:r>
                  <a:rPr lang="ru-RU" dirty="0">
                    <a:solidFill>
                      <a:srgbClr val="C00000"/>
                    </a:solidFill>
                  </a:rPr>
                  <a:t>)</a:t>
                </a:r>
                <a:r>
                  <a:rPr lang="en-US" dirty="0"/>
                  <a:t> –</a:t>
                </a:r>
                <a:r>
                  <a:rPr lang="ru-RU" dirty="0"/>
                  <a:t> большая доступная для динамического выделения память</a:t>
                </a:r>
              </a:p>
              <a:p>
                <a:pPr lvl="1"/>
                <a:r>
                  <a:rPr lang="ru-RU" dirty="0"/>
                  <a:t>Работа с кучей ведется с помощью </a:t>
                </a:r>
                <a:r>
                  <a:rPr lang="ru-RU" i="1" dirty="0"/>
                  <a:t>указателей</a:t>
                </a:r>
              </a:p>
              <a:p>
                <a:pPr lvl="1"/>
                <a:r>
                  <a:rPr lang="ru-RU" dirty="0"/>
                  <a:t>Значительно </a:t>
                </a:r>
                <a:r>
                  <a:rPr lang="ru-RU" i="1" dirty="0"/>
                  <a:t>медленнее</a:t>
                </a:r>
                <a:r>
                  <a:rPr lang="ru-RU" dirty="0"/>
                  <a:t>, чем стек</a:t>
                </a:r>
                <a:endParaRPr lang="ru-RU" i="1" dirty="0"/>
              </a:p>
              <a:p>
                <a:pPr lvl="1"/>
                <a:r>
                  <a:rPr lang="ru-RU" dirty="0"/>
                  <a:t>В Си программист отвечает за освобождение динамической памяти. В</a:t>
                </a:r>
                <a:r>
                  <a:rPr lang="en-US" dirty="0"/>
                  <a:t> </a:t>
                </a:r>
                <a:r>
                  <a:rPr lang="ru-RU" dirty="0"/>
                  <a:t>стандартной библиотеке </a:t>
                </a:r>
                <a:r>
                  <a:rPr lang="en-US" i="1" dirty="0"/>
                  <a:t>C++</a:t>
                </a:r>
                <a:r>
                  <a:rPr lang="en-US" dirty="0"/>
                  <a:t> </a:t>
                </a:r>
                <a:r>
                  <a:rPr lang="ru-RU" dirty="0"/>
                  <a:t>есть «умные» указатели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75CEF-E781-4E68-A423-D3FE63C04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5941361" cy="4749282"/>
              </a:xfrm>
              <a:blipFill>
                <a:blip r:embed="rId2"/>
                <a:stretch>
                  <a:fillRect l="-205" t="-8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80F17-9305-438C-832D-3DCB908F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4ACA2-58D6-470C-A442-4D4FC70B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</a:t>
            </a:fld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555FDA-F808-4882-8783-7DDEED0129FB}"/>
              </a:ext>
            </a:extLst>
          </p:cNvPr>
          <p:cNvGrpSpPr/>
          <p:nvPr/>
        </p:nvGrpSpPr>
        <p:grpSpPr>
          <a:xfrm>
            <a:off x="7391244" y="1929648"/>
            <a:ext cx="1856792" cy="4149640"/>
            <a:chOff x="9073336" y="2030497"/>
            <a:chExt cx="1856792" cy="41496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F6CB02-4760-42A1-A992-E80E520CC215}"/>
                </a:ext>
              </a:extLst>
            </p:cNvPr>
            <p:cNvSpPr/>
            <p:nvPr/>
          </p:nvSpPr>
          <p:spPr>
            <a:xfrm>
              <a:off x="9073336" y="5657623"/>
              <a:ext cx="1856792" cy="52251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code</a:t>
              </a:r>
              <a:endParaRPr lang="ru-R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41A8EB-11F8-4DF2-9A28-C3613F5BAEDB}"/>
                </a:ext>
              </a:extLst>
            </p:cNvPr>
            <p:cNvSpPr/>
            <p:nvPr/>
          </p:nvSpPr>
          <p:spPr>
            <a:xfrm>
              <a:off x="9073336" y="5135109"/>
              <a:ext cx="1856792" cy="52251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Global</a:t>
              </a:r>
              <a:endParaRPr lang="ru-RU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1533C9-5BD0-4359-B272-30DFFED7BE02}"/>
                </a:ext>
              </a:extLst>
            </p:cNvPr>
            <p:cNvSpPr/>
            <p:nvPr/>
          </p:nvSpPr>
          <p:spPr>
            <a:xfrm>
              <a:off x="9073336" y="4612595"/>
              <a:ext cx="1856792" cy="52251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</a:t>
              </a:r>
              <a:endParaRPr lang="ru-RU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026930-9CB1-47F3-9359-0DF2EA03766E}"/>
                </a:ext>
              </a:extLst>
            </p:cNvPr>
            <p:cNvSpPr/>
            <p:nvPr/>
          </p:nvSpPr>
          <p:spPr>
            <a:xfrm>
              <a:off x="9073336" y="2030497"/>
              <a:ext cx="1856792" cy="258209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Heap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446796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F7DD-9D5F-43D2-A09F-771649B5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Подсчет пересечений отрезков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03739-892E-4ADD-AFAD-17491A412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8654" y="2090057"/>
                <a:ext cx="5482479" cy="4090080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Наивный алгоритм: перебираем все пары отрезков и проверяем их пересечение</a:t>
                </a:r>
              </a:p>
              <a:p>
                <a:pPr lvl="1"/>
                <a:r>
                  <a:rPr lang="ru-RU" i="1" dirty="0"/>
                  <a:t>Какова сложность этого алгоритма?</a:t>
                </a:r>
              </a:p>
              <a:p>
                <a:r>
                  <a:rPr lang="ru-RU" dirty="0"/>
                  <a:t>Менее наивный алгоритм</a:t>
                </a:r>
                <a:endParaRPr lang="en-US" dirty="0"/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ru-RU" dirty="0"/>
                  <a:t>Сортируем отрезки по координате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ru-RU" dirty="0"/>
                  <a:t>Сканируем плоскость вертикальной прямой слева направо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ru-RU" dirty="0"/>
                  <a:t>Поддерживаем контейнер </a:t>
                </a:r>
                <a:r>
                  <a:rPr lang="en-US" dirty="0">
                    <a:latin typeface="Consolas" panose="020B0609020204030204" pitchFamily="49" charset="0"/>
                  </a:rPr>
                  <a:t>status</a:t>
                </a:r>
                <a:r>
                  <a:rPr lang="en-US" dirty="0"/>
                  <a:t>, </a:t>
                </a:r>
                <a:r>
                  <a:rPr lang="ru-RU" dirty="0"/>
                  <a:t>который</a:t>
                </a:r>
                <a:r>
                  <a:rPr lang="en-US" dirty="0"/>
                  <a:t> </a:t>
                </a:r>
                <a:r>
                  <a:rPr lang="ru-RU" dirty="0"/>
                  <a:t>содержит координаты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горизонтальных отрезков, пересекающих сканирующую прямую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ru-RU" dirty="0"/>
                  <a:t>При достижении вертикального отрезка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подсчитываем количество элементов в </a:t>
                </a:r>
                <a:r>
                  <a:rPr lang="en-US" dirty="0">
                    <a:latin typeface="Consolas" panose="020B0609020204030204" pitchFamily="49" charset="0"/>
                  </a:rPr>
                  <a:t>status</a:t>
                </a:r>
                <a:r>
                  <a:rPr lang="en-US" dirty="0"/>
                  <a:t> </a:t>
                </a:r>
                <a:r>
                  <a:rPr lang="ru-RU" dirty="0"/>
                  <a:t>в диапазоне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ru-RU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303739-892E-4ADD-AFAD-17491A412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8654" y="2090057"/>
                <a:ext cx="5482479" cy="4090080"/>
              </a:xfrm>
              <a:blipFill>
                <a:blip r:embed="rId2"/>
                <a:stretch>
                  <a:fillRect l="-222" t="-1192" r="-4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298FF-58CA-436C-8CA2-9720AEE0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E4633-6543-4066-BE8C-F2E6404A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20</a:t>
            </a:fld>
            <a:endParaRPr lang="ru-RU"/>
          </a:p>
        </p:txBody>
      </p:sp>
      <p:pic>
        <p:nvPicPr>
          <p:cNvPr id="7" name="Picture 6" descr="Chart, schematic&#10;&#10;Description automatically generated with medium confidence">
            <a:extLst>
              <a:ext uri="{FF2B5EF4-FFF2-40B4-BE49-F238E27FC236}">
                <a16:creationId xmlns:a16="http://schemas.microsoft.com/office/drawing/2014/main" id="{272DA110-7A75-460A-BD8E-BEC70AE920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b="5627"/>
          <a:stretch/>
        </p:blipFill>
        <p:spPr>
          <a:xfrm>
            <a:off x="1644531" y="2086770"/>
            <a:ext cx="1819470" cy="195571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722BCB6-EC4B-4A55-A9DD-83E9A43AB228}"/>
              </a:ext>
            </a:extLst>
          </p:cNvPr>
          <p:cNvGrpSpPr/>
          <p:nvPr/>
        </p:nvGrpSpPr>
        <p:grpSpPr>
          <a:xfrm>
            <a:off x="1261872" y="4292105"/>
            <a:ext cx="2371029" cy="1539551"/>
            <a:chOff x="372171" y="4404049"/>
            <a:chExt cx="2371029" cy="15395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43704B1-A019-47A3-ACE0-25C47466E2C9}"/>
                </a:ext>
              </a:extLst>
            </p:cNvPr>
            <p:cNvCxnSpPr/>
            <p:nvPr/>
          </p:nvCxnSpPr>
          <p:spPr>
            <a:xfrm>
              <a:off x="1384352" y="4525347"/>
              <a:ext cx="0" cy="1418253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1BC622-B271-4BB2-A7EE-CD6DF6468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494" y="4864359"/>
              <a:ext cx="16950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91A6C54-B7F5-48A9-8B78-D3E4BEB806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061" y="5128726"/>
              <a:ext cx="169506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9E67FA-A298-4BBB-9867-FCA332C34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171" y="5476486"/>
              <a:ext cx="642256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4E0288-088A-4736-B2B0-71B2A624D52D}"/>
                </a:ext>
              </a:extLst>
            </p:cNvPr>
            <p:cNvCxnSpPr>
              <a:cxnSpLocks/>
            </p:cNvCxnSpPr>
            <p:nvPr/>
          </p:nvCxnSpPr>
          <p:spPr>
            <a:xfrm>
              <a:off x="1852126" y="4404049"/>
              <a:ext cx="0" cy="105997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59A582-96E5-4857-9993-9D2C693C33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0998" y="5685452"/>
              <a:ext cx="121220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0E6F17-615F-49FC-BDD4-890206DD251F}"/>
                </a:ext>
              </a:extLst>
            </p:cNvPr>
            <p:cNvCxnSpPr>
              <a:cxnSpLocks/>
            </p:cNvCxnSpPr>
            <p:nvPr/>
          </p:nvCxnSpPr>
          <p:spPr>
            <a:xfrm>
              <a:off x="2451566" y="4761722"/>
              <a:ext cx="0" cy="1059974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57A2CC-D968-4EDC-AA0A-ED91FD9A5B50}"/>
              </a:ext>
            </a:extLst>
          </p:cNvPr>
          <p:cNvGrpSpPr/>
          <p:nvPr/>
        </p:nvGrpSpPr>
        <p:grpSpPr>
          <a:xfrm>
            <a:off x="1583000" y="4292105"/>
            <a:ext cx="414657" cy="1727695"/>
            <a:chOff x="1261872" y="4444505"/>
            <a:chExt cx="414657" cy="172769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02289C-E568-44CF-9676-BD9014AEBA23}"/>
                </a:ext>
              </a:extLst>
            </p:cNvPr>
            <p:cNvCxnSpPr/>
            <p:nvPr/>
          </p:nvCxnSpPr>
          <p:spPr>
            <a:xfrm>
              <a:off x="1261872" y="4444505"/>
              <a:ext cx="0" cy="1727695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753F87EF-8DE3-42CB-925C-F5EFA0B0F228}"/>
                </a:ext>
              </a:extLst>
            </p:cNvPr>
            <p:cNvSpPr/>
            <p:nvPr/>
          </p:nvSpPr>
          <p:spPr>
            <a:xfrm>
              <a:off x="1261872" y="5875200"/>
              <a:ext cx="414657" cy="13623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08B76-8925-4357-AAD6-CA3C92AE80B2}"/>
                  </a:ext>
                </a:extLst>
              </p:cNvPr>
              <p:cNvSpPr txBox="1"/>
              <p:nvPr/>
            </p:nvSpPr>
            <p:spPr>
              <a:xfrm>
                <a:off x="718801" y="5460036"/>
                <a:ext cx="288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08B76-8925-4357-AAD6-CA3C92AE8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01" y="5460036"/>
                <a:ext cx="288989" cy="276999"/>
              </a:xfrm>
              <a:prstGeom prst="rect">
                <a:avLst/>
              </a:prstGeom>
              <a:blipFill>
                <a:blip r:embed="rId4"/>
                <a:stretch>
                  <a:fillRect l="-19149" r="-4255" b="-3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08D97C-29A9-4A70-ABD7-C6066F4DBADD}"/>
                  </a:ext>
                </a:extLst>
              </p:cNvPr>
              <p:cNvSpPr txBox="1"/>
              <p:nvPr/>
            </p:nvSpPr>
            <p:spPr>
              <a:xfrm>
                <a:off x="711518" y="5179765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08D97C-29A9-4A70-ABD7-C6066F4DB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18" y="5179765"/>
                <a:ext cx="294311" cy="276999"/>
              </a:xfrm>
              <a:prstGeom prst="rect">
                <a:avLst/>
              </a:prstGeom>
              <a:blipFill>
                <a:blip r:embed="rId5"/>
                <a:stretch>
                  <a:fillRect l="-18750" r="-4167" b="-3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00D0C1-19D4-4473-98BB-260421357C46}"/>
                  </a:ext>
                </a:extLst>
              </p:cNvPr>
              <p:cNvSpPr txBox="1"/>
              <p:nvPr/>
            </p:nvSpPr>
            <p:spPr>
              <a:xfrm>
                <a:off x="713479" y="4822092"/>
                <a:ext cx="2943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00D0C1-19D4-4473-98BB-260421357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79" y="4822092"/>
                <a:ext cx="294311" cy="276999"/>
              </a:xfrm>
              <a:prstGeom prst="rect">
                <a:avLst/>
              </a:prstGeom>
              <a:blipFill>
                <a:blip r:embed="rId6"/>
                <a:stretch>
                  <a:fillRect l="-18750" r="-6250" b="-3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6E1C1A-917A-4416-9244-AB2D0BDA0B9F}"/>
                  </a:ext>
                </a:extLst>
              </p:cNvPr>
              <p:cNvSpPr txBox="1"/>
              <p:nvPr/>
            </p:nvSpPr>
            <p:spPr>
              <a:xfrm>
                <a:off x="721232" y="4557283"/>
                <a:ext cx="284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C6E1C1A-917A-4416-9244-AB2D0BDA0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32" y="4557283"/>
                <a:ext cx="284437" cy="276999"/>
              </a:xfrm>
              <a:prstGeom prst="rect">
                <a:avLst/>
              </a:prstGeom>
              <a:blipFill>
                <a:blip r:embed="rId7"/>
                <a:stretch>
                  <a:fillRect l="-19149" r="-4255" b="-3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1BD4F31-6BCB-4C65-A5CF-F8874DBE3D0E}"/>
              </a:ext>
            </a:extLst>
          </p:cNvPr>
          <p:cNvGrpSpPr/>
          <p:nvPr/>
        </p:nvGrpSpPr>
        <p:grpSpPr>
          <a:xfrm>
            <a:off x="836623" y="6186715"/>
            <a:ext cx="2746424" cy="279222"/>
            <a:chOff x="836623" y="6186715"/>
            <a:chExt cx="2746424" cy="279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945487-B55C-4E27-82FC-1037D77BE9AE}"/>
                    </a:ext>
                  </a:extLst>
                </p:cNvPr>
                <p:cNvSpPr txBox="1"/>
                <p:nvPr/>
              </p:nvSpPr>
              <p:spPr>
                <a:xfrm>
                  <a:off x="836623" y="6188938"/>
                  <a:ext cx="16405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945487-B55C-4E27-82FC-1037D77BE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23" y="6188938"/>
                  <a:ext cx="16405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30" b="-2826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DEC9317-1D83-41C2-8E2F-DA411E07E21A}"/>
                    </a:ext>
                  </a:extLst>
                </p:cNvPr>
                <p:cNvSpPr txBox="1"/>
                <p:nvPr/>
              </p:nvSpPr>
              <p:spPr>
                <a:xfrm>
                  <a:off x="2952297" y="6186715"/>
                  <a:ext cx="6307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DEC9317-1D83-41C2-8E2F-DA411E07E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297" y="6186715"/>
                  <a:ext cx="63075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846" r="-7692" b="-111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E4B588-E8A2-4995-A833-206EE1C4526F}"/>
              </a:ext>
            </a:extLst>
          </p:cNvPr>
          <p:cNvGrpSpPr/>
          <p:nvPr/>
        </p:nvGrpSpPr>
        <p:grpSpPr>
          <a:xfrm>
            <a:off x="836623" y="6188938"/>
            <a:ext cx="2748854" cy="277596"/>
            <a:chOff x="836623" y="6188341"/>
            <a:chExt cx="2748854" cy="277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10ED4AC-2008-43C9-9BC7-AFC5946B3315}"/>
                    </a:ext>
                  </a:extLst>
                </p:cNvPr>
                <p:cNvSpPr txBox="1"/>
                <p:nvPr/>
              </p:nvSpPr>
              <p:spPr>
                <a:xfrm>
                  <a:off x="836623" y="6188938"/>
                  <a:ext cx="19519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10ED4AC-2008-43C9-9BC7-AFC5946B3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23" y="6188938"/>
                  <a:ext cx="195194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563" b="-2826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92EF3A2-EDAF-45AF-AE1F-F10A38660CC2}"/>
                    </a:ext>
                  </a:extLst>
                </p:cNvPr>
                <p:cNvSpPr txBox="1"/>
                <p:nvPr/>
              </p:nvSpPr>
              <p:spPr>
                <a:xfrm>
                  <a:off x="2954727" y="6188341"/>
                  <a:ext cx="6307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92EF3A2-EDAF-45AF-AE1F-F10A38660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727" y="6188341"/>
                  <a:ext cx="63075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883" r="-7767" b="-1087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E61456-EA57-470A-99A6-CBCC0BE0F4FC}"/>
              </a:ext>
            </a:extLst>
          </p:cNvPr>
          <p:cNvGrpSpPr/>
          <p:nvPr/>
        </p:nvGrpSpPr>
        <p:grpSpPr>
          <a:xfrm>
            <a:off x="839882" y="6187230"/>
            <a:ext cx="2748854" cy="277596"/>
            <a:chOff x="836623" y="6188341"/>
            <a:chExt cx="2748854" cy="277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CA897B4-9ABB-44BF-AC64-FABBD9386E8A}"/>
                    </a:ext>
                  </a:extLst>
                </p:cNvPr>
                <p:cNvSpPr txBox="1"/>
                <p:nvPr/>
              </p:nvSpPr>
              <p:spPr>
                <a:xfrm>
                  <a:off x="836623" y="6188938"/>
                  <a:ext cx="16405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CA897B4-9ABB-44BF-AC64-FABBD9386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23" y="6188938"/>
                  <a:ext cx="164051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602" b="-2826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EF3ACCD-BC0D-48EF-94AC-ACCB4F84FD2D}"/>
                    </a:ext>
                  </a:extLst>
                </p:cNvPr>
                <p:cNvSpPr txBox="1"/>
                <p:nvPr/>
              </p:nvSpPr>
              <p:spPr>
                <a:xfrm>
                  <a:off x="2954727" y="6188341"/>
                  <a:ext cx="6307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EF3ACCD-BC0D-48EF-94AC-ACCB4F84F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727" y="6188341"/>
                  <a:ext cx="63075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846" r="-7692" b="-111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B0BA3F-9DD6-4A64-9FF1-56B0D6C69CCE}"/>
              </a:ext>
            </a:extLst>
          </p:cNvPr>
          <p:cNvGrpSpPr/>
          <p:nvPr/>
        </p:nvGrpSpPr>
        <p:grpSpPr>
          <a:xfrm>
            <a:off x="839769" y="6187189"/>
            <a:ext cx="2748854" cy="277596"/>
            <a:chOff x="836623" y="6188341"/>
            <a:chExt cx="2748854" cy="277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2B4EF11-A1B4-4B6E-85D9-0BBB195D3FDD}"/>
                    </a:ext>
                  </a:extLst>
                </p:cNvPr>
                <p:cNvSpPr txBox="1"/>
                <p:nvPr/>
              </p:nvSpPr>
              <p:spPr>
                <a:xfrm>
                  <a:off x="836623" y="6188938"/>
                  <a:ext cx="12174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𝑠𝑡𝑎𝑡𝑢𝑠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2B4EF11-A1B4-4B6E-85D9-0BBB195D3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23" y="6188938"/>
                  <a:ext cx="121744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518" b="-111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9E3937B-7082-455E-920B-4834F9970EB0}"/>
                    </a:ext>
                  </a:extLst>
                </p:cNvPr>
                <p:cNvSpPr txBox="1"/>
                <p:nvPr/>
              </p:nvSpPr>
              <p:spPr>
                <a:xfrm>
                  <a:off x="2954727" y="6188341"/>
                  <a:ext cx="6307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9E3937B-7082-455E-920B-4834F9970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727" y="6188341"/>
                  <a:ext cx="63075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3846" r="-7692" b="-1111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D22CE45-CEC3-4688-B6B7-0F4DD0F37A39}"/>
              </a:ext>
            </a:extLst>
          </p:cNvPr>
          <p:cNvSpPr/>
          <p:nvPr/>
        </p:nvSpPr>
        <p:spPr>
          <a:xfrm>
            <a:off x="2234975" y="4707463"/>
            <a:ext cx="78156" cy="8336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2193E0-6D45-4D1E-9A2E-A5A5D5659F06}"/>
              </a:ext>
            </a:extLst>
          </p:cNvPr>
          <p:cNvSpPr/>
          <p:nvPr/>
        </p:nvSpPr>
        <p:spPr>
          <a:xfrm>
            <a:off x="2234975" y="4975098"/>
            <a:ext cx="78156" cy="8336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A63D486-4AC6-40C6-AB04-0D29FC37FC38}"/>
              </a:ext>
            </a:extLst>
          </p:cNvPr>
          <p:cNvSpPr/>
          <p:nvPr/>
        </p:nvSpPr>
        <p:spPr>
          <a:xfrm>
            <a:off x="2704395" y="4707463"/>
            <a:ext cx="78156" cy="8336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C47083C-2397-4BE8-8DD0-E9328990A5DF}"/>
              </a:ext>
            </a:extLst>
          </p:cNvPr>
          <p:cNvSpPr/>
          <p:nvPr/>
        </p:nvSpPr>
        <p:spPr>
          <a:xfrm>
            <a:off x="2707287" y="4973845"/>
            <a:ext cx="78156" cy="8336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AA93F8-08B5-4576-AD38-9C6EE11E3891}"/>
              </a:ext>
            </a:extLst>
          </p:cNvPr>
          <p:cNvSpPr/>
          <p:nvPr/>
        </p:nvSpPr>
        <p:spPr>
          <a:xfrm>
            <a:off x="3299706" y="4706617"/>
            <a:ext cx="78156" cy="8336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FF668DE-4F77-4E87-8933-E077A98EC384}"/>
              </a:ext>
            </a:extLst>
          </p:cNvPr>
          <p:cNvSpPr/>
          <p:nvPr/>
        </p:nvSpPr>
        <p:spPr>
          <a:xfrm>
            <a:off x="3302189" y="5531824"/>
            <a:ext cx="78156" cy="8336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051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05417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17 -1.85185E-6 L 0.09323 -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23 -1.85185E-6 L 0.1431 -1.85185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1 -1.85185E-6 L 0.21198 -1.85185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4533-6AE1-4BE5-81BB-747C7E89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Ранг элемента в дереве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540E7-7729-40AB-AA8F-02A94364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828801"/>
            <a:ext cx="5549897" cy="2230016"/>
          </a:xfrm>
        </p:spPr>
        <p:txBody>
          <a:bodyPr>
            <a:normAutofit/>
          </a:bodyPr>
          <a:lstStyle/>
          <a:p>
            <a:r>
              <a:rPr lang="ru-RU" sz="1600" dirty="0"/>
              <a:t>Структура </a:t>
            </a:r>
            <a:r>
              <a:rPr lang="en-US" sz="1600" dirty="0">
                <a:latin typeface="Consolas" panose="020B0609020204030204" pitchFamily="49" charset="0"/>
              </a:rPr>
              <a:t>status</a:t>
            </a:r>
            <a:r>
              <a:rPr lang="en-US" sz="1600" dirty="0"/>
              <a:t> </a:t>
            </a:r>
            <a:r>
              <a:rPr lang="ru-RU" sz="1600" dirty="0"/>
              <a:t>может быть реализована как </a:t>
            </a:r>
            <a:r>
              <a:rPr lang="en-US" sz="1600" dirty="0"/>
              <a:t>BST</a:t>
            </a:r>
          </a:p>
          <a:p>
            <a:r>
              <a:rPr lang="ru-RU" sz="1600" dirty="0"/>
              <a:t>Чтобы эффективно искать количество элементов в заданном диапазоне необходимо в каждом узле хранить размер поддерева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std::set</a:t>
            </a:r>
            <a:r>
              <a:rPr lang="en-US" sz="1600" dirty="0"/>
              <a:t> </a:t>
            </a:r>
            <a:r>
              <a:rPr lang="ru-RU" sz="1600" dirty="0"/>
              <a:t>позволяет найти количество элементов в диапазоне лишь за линейное время: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0F6C0-E1FD-4B62-A020-BD9F1BF7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D412A-3BC3-405C-A5C7-F20B9164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21</a:t>
            </a:fld>
            <a:endParaRPr lang="ru-R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9740FC-A437-460B-90F3-181027EC3D1D}"/>
              </a:ext>
            </a:extLst>
          </p:cNvPr>
          <p:cNvGrpSpPr/>
          <p:nvPr/>
        </p:nvGrpSpPr>
        <p:grpSpPr>
          <a:xfrm>
            <a:off x="6951849" y="1773673"/>
            <a:ext cx="3446335" cy="1959752"/>
            <a:chOff x="1148966" y="1935886"/>
            <a:chExt cx="4187295" cy="238109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FC703A-F835-4447-BC1E-DFF41C20DB43}"/>
                </a:ext>
              </a:extLst>
            </p:cNvPr>
            <p:cNvCxnSpPr>
              <a:cxnSpLocks/>
              <a:stCxn id="14" idx="3"/>
              <a:endCxn id="13" idx="7"/>
            </p:cNvCxnSpPr>
            <p:nvPr/>
          </p:nvCxnSpPr>
          <p:spPr>
            <a:xfrm flipH="1">
              <a:off x="2086201" y="2344712"/>
              <a:ext cx="842439" cy="4157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5E47AF6-A48C-4768-A78B-191F93FB3DB2}"/>
                </a:ext>
              </a:extLst>
            </p:cNvPr>
            <p:cNvCxnSpPr>
              <a:cxnSpLocks/>
              <a:stCxn id="13" idx="3"/>
              <a:endCxn id="12" idx="7"/>
            </p:cNvCxnSpPr>
            <p:nvPr/>
          </p:nvCxnSpPr>
          <p:spPr>
            <a:xfrm flipH="1">
              <a:off x="1532812" y="3083788"/>
              <a:ext cx="230100" cy="2643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3B363CA-680F-4D4D-8A0B-A392F0FCC577}"/>
                </a:ext>
              </a:extLst>
            </p:cNvPr>
            <p:cNvCxnSpPr>
              <a:cxnSpLocks/>
              <a:stCxn id="14" idx="5"/>
              <a:endCxn id="19" idx="1"/>
            </p:cNvCxnSpPr>
            <p:nvPr/>
          </p:nvCxnSpPr>
          <p:spPr>
            <a:xfrm>
              <a:off x="3267323" y="2344712"/>
              <a:ext cx="785028" cy="4127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77B97A-6650-45A4-8A33-EA1AA181DED9}"/>
                </a:ext>
              </a:extLst>
            </p:cNvPr>
            <p:cNvCxnSpPr>
              <a:cxnSpLocks/>
              <a:stCxn id="13" idx="5"/>
              <a:endCxn id="18" idx="1"/>
            </p:cNvCxnSpPr>
            <p:nvPr/>
          </p:nvCxnSpPr>
          <p:spPr>
            <a:xfrm>
              <a:off x="2086201" y="3083788"/>
              <a:ext cx="157500" cy="2643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EBEADE-912F-4CC1-9B0F-9DAA695A70D1}"/>
                </a:ext>
              </a:extLst>
            </p:cNvPr>
            <p:cNvSpPr/>
            <p:nvPr/>
          </p:nvSpPr>
          <p:spPr>
            <a:xfrm>
              <a:off x="1148966" y="3281221"/>
              <a:ext cx="449704" cy="45719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8E2B9B-DFA7-4A96-984F-7733946569A9}"/>
                </a:ext>
              </a:extLst>
            </p:cNvPr>
            <p:cNvSpPr/>
            <p:nvPr/>
          </p:nvSpPr>
          <p:spPr>
            <a:xfrm>
              <a:off x="1695957" y="2693544"/>
              <a:ext cx="457199" cy="45719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B858B0-45EA-4C74-838D-D257929389A4}"/>
                </a:ext>
              </a:extLst>
            </p:cNvPr>
            <p:cNvSpPr/>
            <p:nvPr/>
          </p:nvSpPr>
          <p:spPr>
            <a:xfrm>
              <a:off x="2858497" y="1935886"/>
              <a:ext cx="478969" cy="47896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060315-DB9B-4BA6-88ED-9CACBA386B57}"/>
                </a:ext>
              </a:extLst>
            </p:cNvPr>
            <p:cNvCxnSpPr>
              <a:cxnSpLocks/>
              <a:stCxn id="19" idx="3"/>
              <a:endCxn id="20" idx="7"/>
            </p:cNvCxnSpPr>
            <p:nvPr/>
          </p:nvCxnSpPr>
          <p:spPr>
            <a:xfrm flipH="1">
              <a:off x="3565436" y="3080784"/>
              <a:ext cx="486915" cy="2565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C414AD-445E-49B0-B096-C3CAB0839CAF}"/>
                </a:ext>
              </a:extLst>
            </p:cNvPr>
            <p:cNvSpPr/>
            <p:nvPr/>
          </p:nvSpPr>
          <p:spPr>
            <a:xfrm>
              <a:off x="4857292" y="3248605"/>
              <a:ext cx="478969" cy="47896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ru-RU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8811734-4A85-4368-9EF6-5A3E9FAE8067}"/>
                </a:ext>
              </a:extLst>
            </p:cNvPr>
            <p:cNvCxnSpPr>
              <a:cxnSpLocks/>
              <a:stCxn id="19" idx="5"/>
              <a:endCxn id="16" idx="1"/>
            </p:cNvCxnSpPr>
            <p:nvPr/>
          </p:nvCxnSpPr>
          <p:spPr>
            <a:xfrm>
              <a:off x="4375640" y="3080784"/>
              <a:ext cx="551795" cy="2379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AD88FC7-C4DA-49E7-99A3-65A96874D4CF}"/>
                </a:ext>
              </a:extLst>
            </p:cNvPr>
            <p:cNvSpPr/>
            <p:nvPr/>
          </p:nvSpPr>
          <p:spPr>
            <a:xfrm>
              <a:off x="2177843" y="3281220"/>
              <a:ext cx="449704" cy="45719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AEE13C1-3C38-48B9-98D1-EE33C88E7F5D}"/>
                </a:ext>
              </a:extLst>
            </p:cNvPr>
            <p:cNvSpPr/>
            <p:nvPr/>
          </p:nvSpPr>
          <p:spPr>
            <a:xfrm>
              <a:off x="3985396" y="2690540"/>
              <a:ext cx="457199" cy="45719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6BAC6B-A7D8-463C-836E-B7E5982D76E7}"/>
                </a:ext>
              </a:extLst>
            </p:cNvPr>
            <p:cNvSpPr/>
            <p:nvPr/>
          </p:nvSpPr>
          <p:spPr>
            <a:xfrm>
              <a:off x="3181590" y="3270334"/>
              <a:ext cx="449704" cy="45719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8BC48EB-3E35-4179-A395-8566121410F2}"/>
                </a:ext>
              </a:extLst>
            </p:cNvPr>
            <p:cNvSpPr/>
            <p:nvPr/>
          </p:nvSpPr>
          <p:spPr>
            <a:xfrm>
              <a:off x="3631294" y="3833850"/>
              <a:ext cx="449704" cy="45719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  <a:endParaRPr lang="ru-RU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FF51EE7-0E48-4D45-82A1-364732B3E9E5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>
            <a:xfrm>
              <a:off x="3565436" y="3660578"/>
              <a:ext cx="131716" cy="2402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91CE4C0-A1B4-4494-92EB-BA5440A938F0}"/>
                </a:ext>
              </a:extLst>
            </p:cNvPr>
            <p:cNvSpPr/>
            <p:nvPr/>
          </p:nvSpPr>
          <p:spPr>
            <a:xfrm>
              <a:off x="4442595" y="3838015"/>
              <a:ext cx="478969" cy="47896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ru-RU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D99B8D-77F3-4B1A-B538-31E03C4DE1B1}"/>
                </a:ext>
              </a:extLst>
            </p:cNvPr>
            <p:cNvCxnSpPr>
              <a:cxnSpLocks/>
              <a:stCxn id="16" idx="3"/>
              <a:endCxn id="23" idx="7"/>
            </p:cNvCxnSpPr>
            <p:nvPr/>
          </p:nvCxnSpPr>
          <p:spPr>
            <a:xfrm flipH="1">
              <a:off x="4851421" y="3657431"/>
              <a:ext cx="76014" cy="2507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B6CB3C5-F106-434D-8C18-6AC5FFA28999}"/>
              </a:ext>
            </a:extLst>
          </p:cNvPr>
          <p:cNvGrpSpPr/>
          <p:nvPr/>
        </p:nvGrpSpPr>
        <p:grpSpPr>
          <a:xfrm>
            <a:off x="7219648" y="2005315"/>
            <a:ext cx="3195660" cy="1783709"/>
            <a:chOff x="7532650" y="2591383"/>
            <a:chExt cx="3195660" cy="17837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E0FD5D2-8C79-4D72-B31B-3BE7122B5DF6}"/>
                    </a:ext>
                  </a:extLst>
                </p:cNvPr>
                <p:cNvSpPr txBox="1"/>
                <p:nvPr/>
              </p:nvSpPr>
              <p:spPr>
                <a:xfrm>
                  <a:off x="9573883" y="4159648"/>
                  <a:ext cx="149079" cy="21544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E0FD5D2-8C79-4D72-B31B-3BE7122B5D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3883" y="4159648"/>
                  <a:ext cx="149079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18519" r="-14815" b="-526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CFA3353-E15D-49D2-9F1B-E491F6A55DA0}"/>
                    </a:ext>
                  </a:extLst>
                </p:cNvPr>
                <p:cNvSpPr txBox="1"/>
                <p:nvPr/>
              </p:nvSpPr>
              <p:spPr>
                <a:xfrm>
                  <a:off x="10269469" y="4154040"/>
                  <a:ext cx="149079" cy="21544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CFA3353-E15D-49D2-9F1B-E491F6A55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9469" y="4154040"/>
                  <a:ext cx="149079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18519" r="-14815" b="-526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87CC16B-3C9C-47BA-B25F-1A0346916C9B}"/>
                    </a:ext>
                  </a:extLst>
                </p:cNvPr>
                <p:cNvSpPr txBox="1"/>
                <p:nvPr/>
              </p:nvSpPr>
              <p:spPr>
                <a:xfrm>
                  <a:off x="8382923" y="3726626"/>
                  <a:ext cx="149079" cy="21544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87CC16B-3C9C-47BA-B25F-1A0346916C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923" y="3726626"/>
                  <a:ext cx="149079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9231" r="-19231" b="-526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B3D145C-99B9-48CC-9380-8B8941A6813A}"/>
                    </a:ext>
                  </a:extLst>
                </p:cNvPr>
                <p:cNvSpPr txBox="1"/>
                <p:nvPr/>
              </p:nvSpPr>
              <p:spPr>
                <a:xfrm>
                  <a:off x="7532650" y="3726626"/>
                  <a:ext cx="149079" cy="21544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B3D145C-99B9-48CC-9380-8B8941A68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650" y="3726626"/>
                  <a:ext cx="149079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18519" r="-14815" b="-526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4CA286D-A45C-407C-8B20-5316AFDF98B2}"/>
                    </a:ext>
                  </a:extLst>
                </p:cNvPr>
                <p:cNvSpPr txBox="1"/>
                <p:nvPr/>
              </p:nvSpPr>
              <p:spPr>
                <a:xfrm>
                  <a:off x="7986401" y="3175544"/>
                  <a:ext cx="149080" cy="21544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4CA286D-A45C-407C-8B20-5316AFDF9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6401" y="3175544"/>
                  <a:ext cx="149080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9231" r="-19231" b="-810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07512E3-50B9-477C-B82F-F123AC50DCD7}"/>
                    </a:ext>
                  </a:extLst>
                </p:cNvPr>
                <p:cNvSpPr txBox="1"/>
                <p:nvPr/>
              </p:nvSpPr>
              <p:spPr>
                <a:xfrm>
                  <a:off x="10579231" y="3671776"/>
                  <a:ext cx="149079" cy="21544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07512E3-50B9-477C-B82F-F123AC50D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9231" y="3671776"/>
                  <a:ext cx="149079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8519" r="-14815" b="-526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FF2771A-21FC-4162-8F2D-F90E78F73016}"/>
                    </a:ext>
                  </a:extLst>
                </p:cNvPr>
                <p:cNvSpPr txBox="1"/>
                <p:nvPr/>
              </p:nvSpPr>
              <p:spPr>
                <a:xfrm>
                  <a:off x="9206558" y="3666326"/>
                  <a:ext cx="149079" cy="21544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FF2771A-21FC-4162-8F2D-F90E78F730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6558" y="3666326"/>
                  <a:ext cx="149079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9231" r="-19231" b="-526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3429915-9C10-4025-9075-A7CD51A4E785}"/>
                    </a:ext>
                  </a:extLst>
                </p:cNvPr>
                <p:cNvSpPr txBox="1"/>
                <p:nvPr/>
              </p:nvSpPr>
              <p:spPr>
                <a:xfrm>
                  <a:off x="9875150" y="3210780"/>
                  <a:ext cx="149079" cy="21544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3429915-9C10-4025-9075-A7CD51A4E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5150" y="3210780"/>
                  <a:ext cx="149079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23077" r="-19231" b="-810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5786ACC-5734-414E-8FC5-C6607386B18A}"/>
                    </a:ext>
                  </a:extLst>
                </p:cNvPr>
                <p:cNvSpPr txBox="1"/>
                <p:nvPr/>
              </p:nvSpPr>
              <p:spPr>
                <a:xfrm>
                  <a:off x="8957620" y="2591383"/>
                  <a:ext cx="149079" cy="215444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ru-RU" sz="1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5786ACC-5734-414E-8FC5-C6607386B1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7620" y="2591383"/>
                  <a:ext cx="149079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8519" r="-14815" b="-810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Объект 1">
            <a:extLst>
              <a:ext uri="{FF2B5EF4-FFF2-40B4-BE49-F238E27FC236}">
                <a16:creationId xmlns:a16="http://schemas.microsoft.com/office/drawing/2014/main" id="{9FB32398-96D6-4818-B4D5-26E572EE7DD4}"/>
              </a:ext>
            </a:extLst>
          </p:cNvPr>
          <p:cNvSpPr txBox="1">
            <a:spLocks/>
          </p:cNvSpPr>
          <p:nvPr/>
        </p:nvSpPr>
        <p:spPr>
          <a:xfrm>
            <a:off x="6627362" y="3967698"/>
            <a:ext cx="4404040" cy="2624287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m_left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m_left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m_right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m_right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(value &lt; m_value)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lrank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(m_value &lt; value)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rrank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2" name="Объект 1">
            <a:extLst>
              <a:ext uri="{FF2B5EF4-FFF2-40B4-BE49-F238E27FC236}">
                <a16:creationId xmlns:a16="http://schemas.microsoft.com/office/drawing/2014/main" id="{FA13E5ED-27B2-4448-8561-D5431442CB1D}"/>
              </a:ext>
            </a:extLst>
          </p:cNvPr>
          <p:cNvSpPr txBox="1">
            <a:spLocks/>
          </p:cNvSpPr>
          <p:nvPr/>
        </p:nvSpPr>
        <p:spPr>
          <a:xfrm>
            <a:off x="1649272" y="4058817"/>
            <a:ext cx="4404040" cy="1101012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distance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lower_bound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upper_bound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yhi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7E720654-30F4-48E5-80A4-CCBDA46C409D}"/>
              </a:ext>
            </a:extLst>
          </p:cNvPr>
          <p:cNvSpPr txBox="1">
            <a:spLocks/>
          </p:cNvSpPr>
          <p:nvPr/>
        </p:nvSpPr>
        <p:spPr>
          <a:xfrm>
            <a:off x="1261872" y="5355771"/>
            <a:ext cx="5104053" cy="113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Я написал АВЛ дерево с поддержкой эффективного подсчета элементов в диапазоне значений. Посмотрим насколько это позволит ускорить работу алгоритма поиска пересечений</a:t>
            </a:r>
          </a:p>
        </p:txBody>
      </p:sp>
    </p:spTree>
    <p:extLst>
      <p:ext uri="{BB962C8B-B14F-4D97-AF65-F5344CB8AC3E}">
        <p14:creationId xmlns:p14="http://schemas.microsoft.com/office/powerpoint/2010/main" val="242441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F2E8-F9F4-471D-926F-5EC9D75C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2359" y="1323626"/>
            <a:ext cx="3188644" cy="1976223"/>
          </a:xfrm>
        </p:spPr>
        <p:txBody>
          <a:bodyPr>
            <a:normAutofit/>
          </a:bodyPr>
          <a:lstStyle/>
          <a:p>
            <a:r>
              <a:rPr lang="ru-RU" dirty="0"/>
              <a:t>Как измерить время?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1FC17-D96D-4650-BD25-F8AE3790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D7867-1BB0-431E-A29F-49E24DB0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22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7D98712B-3C4B-4CEE-9DFB-0AF71B3EE2A9}"/>
              </a:ext>
            </a:extLst>
          </p:cNvPr>
          <p:cNvSpPr txBox="1">
            <a:spLocks/>
          </p:cNvSpPr>
          <p:nvPr/>
        </p:nvSpPr>
        <p:spPr>
          <a:xfrm>
            <a:off x="721496" y="1064935"/>
            <a:ext cx="6668349" cy="2493606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&lt;chrono&gt;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&lt;functional&gt;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chrono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duration_ms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()&gt;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duration_cast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microseconds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36CEAC48-0A0F-4E0C-B22B-08C8EA2CEDA1}"/>
              </a:ext>
            </a:extLst>
          </p:cNvPr>
          <p:cNvSpPr txBox="1">
            <a:spLocks/>
          </p:cNvSpPr>
          <p:nvPr/>
        </p:nvSpPr>
        <p:spPr>
          <a:xfrm>
            <a:off x="721496" y="3908128"/>
            <a:ext cx="6668349" cy="2264072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RankAVLTree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nitems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random_shuffle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duration_ms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([&amp;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for_each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[&amp;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95206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22ED-73B3-44C8-89F7-827B8CF9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RankAVL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std::set</a:t>
            </a:r>
            <a:endParaRPr lang="ru-R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1D0D1F2-4DAF-4E60-8EC8-DC06646C6F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00190397"/>
                  </p:ext>
                </p:extLst>
              </p:nvPr>
            </p:nvGraphicFramePr>
            <p:xfrm>
              <a:off x="1187226" y="2276669"/>
              <a:ext cx="6744970" cy="148336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565718">
                      <a:extLst>
                        <a:ext uri="{9D8B030D-6E8A-4147-A177-3AD203B41FA5}">
                          <a16:colId xmlns:a16="http://schemas.microsoft.com/office/drawing/2014/main" val="1425055829"/>
                        </a:ext>
                      </a:extLst>
                    </a:gridCol>
                    <a:gridCol w="1060767">
                      <a:extLst>
                        <a:ext uri="{9D8B030D-6E8A-4147-A177-3AD203B41FA5}">
                          <a16:colId xmlns:a16="http://schemas.microsoft.com/office/drawing/2014/main" val="1918363410"/>
                        </a:ext>
                      </a:extLst>
                    </a:gridCol>
                    <a:gridCol w="2183130">
                      <a:extLst>
                        <a:ext uri="{9D8B030D-6E8A-4147-A177-3AD203B41FA5}">
                          <a16:colId xmlns:a16="http://schemas.microsoft.com/office/drawing/2014/main" val="3414482153"/>
                        </a:ext>
                      </a:extLst>
                    </a:gridCol>
                    <a:gridCol w="935355">
                      <a:extLst>
                        <a:ext uri="{9D8B030D-6E8A-4147-A177-3AD203B41FA5}">
                          <a16:colId xmlns:a16="http://schemas.microsoft.com/office/drawing/2014/main" val="4052828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Контейнер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insert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distance(</a:t>
                          </a:r>
                          <a:r>
                            <a:rPr lang="ru-RU" sz="1600" b="0" dirty="0">
                              <a:latin typeface="Consolas" panose="020B0609020204030204" pitchFamily="49" charset="0"/>
                            </a:rPr>
                            <a:t>2</a:t>
                          </a: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, N</a:t>
                          </a:r>
                          <a:r>
                            <a:rPr lang="ru-RU" sz="1600" b="0" dirty="0">
                              <a:latin typeface="Consolas" panose="020B0609020204030204" pitchFamily="49" charset="0"/>
                            </a:rPr>
                            <a:t>-10</a:t>
                          </a: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erase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6642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RankAVL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26 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к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16 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6889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std::set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709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к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4451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std::unordered_set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4 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2227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1D0D1F2-4DAF-4E60-8EC8-DC06646C6F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00190397"/>
                  </p:ext>
                </p:extLst>
              </p:nvPr>
            </p:nvGraphicFramePr>
            <p:xfrm>
              <a:off x="1187226" y="2276669"/>
              <a:ext cx="6744970" cy="148336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565718">
                      <a:extLst>
                        <a:ext uri="{9D8B030D-6E8A-4147-A177-3AD203B41FA5}">
                          <a16:colId xmlns:a16="http://schemas.microsoft.com/office/drawing/2014/main" val="1425055829"/>
                        </a:ext>
                      </a:extLst>
                    </a:gridCol>
                    <a:gridCol w="1060767">
                      <a:extLst>
                        <a:ext uri="{9D8B030D-6E8A-4147-A177-3AD203B41FA5}">
                          <a16:colId xmlns:a16="http://schemas.microsoft.com/office/drawing/2014/main" val="1918363410"/>
                        </a:ext>
                      </a:extLst>
                    </a:gridCol>
                    <a:gridCol w="2183130">
                      <a:extLst>
                        <a:ext uri="{9D8B030D-6E8A-4147-A177-3AD203B41FA5}">
                          <a16:colId xmlns:a16="http://schemas.microsoft.com/office/drawing/2014/main" val="3414482153"/>
                        </a:ext>
                      </a:extLst>
                    </a:gridCol>
                    <a:gridCol w="935355">
                      <a:extLst>
                        <a:ext uri="{9D8B030D-6E8A-4147-A177-3AD203B41FA5}">
                          <a16:colId xmlns:a16="http://schemas.microsoft.com/office/drawing/2014/main" val="4052828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Контейнер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insert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distance(</a:t>
                          </a:r>
                          <a:r>
                            <a:rPr lang="ru-RU" sz="1600" b="0" dirty="0">
                              <a:latin typeface="Consolas" panose="020B0609020204030204" pitchFamily="49" charset="0"/>
                            </a:rPr>
                            <a:t>2</a:t>
                          </a: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, N</a:t>
                          </a:r>
                          <a:r>
                            <a:rPr lang="ru-RU" sz="1600" b="0" dirty="0">
                              <a:latin typeface="Consolas" panose="020B0609020204030204" pitchFamily="49" charset="0"/>
                            </a:rPr>
                            <a:t>-10</a:t>
                          </a: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erase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6642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RankAVL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41143" t="-106557" r="-293143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66760" t="-106557" r="-43296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20130" t="-106557" r="-649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889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std::set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41143" t="-206557" r="-293143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66760" t="-206557" r="-43296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20130" t="-206557" r="-649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451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std::unordered_set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41143" t="-306557" r="-293143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66760" t="-306557" r="-43296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20130" t="-306557" r="-649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2279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7F00A-A759-4F1C-B1EA-607D8234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B5706-1C49-4185-90A9-DE663F9E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5C14E3-CCC5-43F5-8BAF-83C0B119CD71}"/>
                  </a:ext>
                </a:extLst>
              </p:cNvPr>
              <p:cNvSpPr txBox="1"/>
              <p:nvPr/>
            </p:nvSpPr>
            <p:spPr>
              <a:xfrm>
                <a:off x="1152288" y="1904259"/>
                <a:ext cx="1087926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5C14E3-CCC5-43F5-8BAF-83C0B119C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88" y="1904259"/>
                <a:ext cx="1087926" cy="37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8958C718-DEBB-479C-9529-3DFB9CDAAFC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410370"/>
                  </p:ext>
                </p:extLst>
              </p:nvPr>
            </p:nvGraphicFramePr>
            <p:xfrm>
              <a:off x="1222164" y="4345376"/>
              <a:ext cx="6744970" cy="148336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565718">
                      <a:extLst>
                        <a:ext uri="{9D8B030D-6E8A-4147-A177-3AD203B41FA5}">
                          <a16:colId xmlns:a16="http://schemas.microsoft.com/office/drawing/2014/main" val="1425055829"/>
                        </a:ext>
                      </a:extLst>
                    </a:gridCol>
                    <a:gridCol w="1060767">
                      <a:extLst>
                        <a:ext uri="{9D8B030D-6E8A-4147-A177-3AD203B41FA5}">
                          <a16:colId xmlns:a16="http://schemas.microsoft.com/office/drawing/2014/main" val="1918363410"/>
                        </a:ext>
                      </a:extLst>
                    </a:gridCol>
                    <a:gridCol w="2183130">
                      <a:extLst>
                        <a:ext uri="{9D8B030D-6E8A-4147-A177-3AD203B41FA5}">
                          <a16:colId xmlns:a16="http://schemas.microsoft.com/office/drawing/2014/main" val="3414482153"/>
                        </a:ext>
                      </a:extLst>
                    </a:gridCol>
                    <a:gridCol w="935355">
                      <a:extLst>
                        <a:ext uri="{9D8B030D-6E8A-4147-A177-3AD203B41FA5}">
                          <a16:colId xmlns:a16="http://schemas.microsoft.com/office/drawing/2014/main" val="4052828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Контейнер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insert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distance(</a:t>
                          </a:r>
                          <a:r>
                            <a:rPr lang="ru-RU" sz="1600" b="0" dirty="0">
                              <a:latin typeface="Consolas" panose="020B0609020204030204" pitchFamily="49" charset="0"/>
                            </a:rPr>
                            <a:t>2</a:t>
                          </a: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, N</a:t>
                          </a:r>
                          <a:r>
                            <a:rPr lang="ru-RU" sz="1600" b="0" dirty="0">
                              <a:latin typeface="Consolas" panose="020B0609020204030204" pitchFamily="49" charset="0"/>
                            </a:rPr>
                            <a:t>-10</a:t>
                          </a: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erase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6642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RankAVL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294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к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79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6889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std::set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61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6455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к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4451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std::unordered_set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2227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8958C718-DEBB-479C-9529-3DFB9CDAAFC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410370"/>
                  </p:ext>
                </p:extLst>
              </p:nvPr>
            </p:nvGraphicFramePr>
            <p:xfrm>
              <a:off x="1222164" y="4345376"/>
              <a:ext cx="6744970" cy="148336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565718">
                      <a:extLst>
                        <a:ext uri="{9D8B030D-6E8A-4147-A177-3AD203B41FA5}">
                          <a16:colId xmlns:a16="http://schemas.microsoft.com/office/drawing/2014/main" val="1425055829"/>
                        </a:ext>
                      </a:extLst>
                    </a:gridCol>
                    <a:gridCol w="1060767">
                      <a:extLst>
                        <a:ext uri="{9D8B030D-6E8A-4147-A177-3AD203B41FA5}">
                          <a16:colId xmlns:a16="http://schemas.microsoft.com/office/drawing/2014/main" val="1918363410"/>
                        </a:ext>
                      </a:extLst>
                    </a:gridCol>
                    <a:gridCol w="2183130">
                      <a:extLst>
                        <a:ext uri="{9D8B030D-6E8A-4147-A177-3AD203B41FA5}">
                          <a16:colId xmlns:a16="http://schemas.microsoft.com/office/drawing/2014/main" val="3414482153"/>
                        </a:ext>
                      </a:extLst>
                    </a:gridCol>
                    <a:gridCol w="935355">
                      <a:extLst>
                        <a:ext uri="{9D8B030D-6E8A-4147-A177-3AD203B41FA5}">
                          <a16:colId xmlns:a16="http://schemas.microsoft.com/office/drawing/2014/main" val="4052828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Контейнер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insert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distance(</a:t>
                          </a:r>
                          <a:r>
                            <a:rPr lang="ru-RU" sz="1600" b="0" dirty="0">
                              <a:latin typeface="Consolas" panose="020B0609020204030204" pitchFamily="49" charset="0"/>
                            </a:rPr>
                            <a:t>2</a:t>
                          </a: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, N</a:t>
                          </a:r>
                          <a:r>
                            <a:rPr lang="ru-RU" sz="1600" b="0" dirty="0">
                              <a:latin typeface="Consolas" panose="020B0609020204030204" pitchFamily="49" charset="0"/>
                            </a:rPr>
                            <a:t>-10</a:t>
                          </a: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erase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6642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RankAVL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42529" t="-103226" r="-295402" b="-2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66480" t="-103226" r="-43575" b="-2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19481" t="-103226" r="-1299" b="-2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889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std::set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42529" t="-206557" r="-295402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66480" t="-206557" r="-43575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19481" t="-206557" r="-1299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451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std::unordered_set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42529" t="-306557" r="-295402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66480" t="-306557" r="-4357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19481" t="-306557" r="-1299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2279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411C5F-943F-4F7B-BB7A-66B46F4575E3}"/>
                  </a:ext>
                </a:extLst>
              </p:cNvPr>
              <p:cNvSpPr txBox="1"/>
              <p:nvPr/>
            </p:nvSpPr>
            <p:spPr>
              <a:xfrm>
                <a:off x="1187226" y="3972966"/>
                <a:ext cx="1087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411C5F-943F-4F7B-BB7A-66B46F457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26" y="3972966"/>
                <a:ext cx="10879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56BAAA67-12AC-447F-87A7-2673C88ABD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57655" y="2276669"/>
                <a:ext cx="3113861" cy="37176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Процедура: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ru-RU" dirty="0"/>
                  <a:t>Добавляем элементы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/>
                  <a:t> последовательно</a:t>
                </a:r>
                <a:r>
                  <a:rPr lang="en-US" dirty="0"/>
                  <a:t> (</a:t>
                </a:r>
                <a:r>
                  <a:rPr lang="ru-RU" dirty="0"/>
                  <a:t>метод </a:t>
                </a:r>
                <a:r>
                  <a:rPr lang="en-US" dirty="0">
                    <a:latin typeface="Consolas" panose="020B0609020204030204" pitchFamily="49" charset="0"/>
                  </a:rPr>
                  <a:t>insert</a:t>
                </a:r>
                <a:r>
                  <a:rPr lang="en-US" dirty="0"/>
                  <a:t>)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ru-RU" dirty="0"/>
                  <a:t>Определяем разность рангов значений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endParaRPr lang="en-US" dirty="0"/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ru-RU" dirty="0"/>
                  <a:t>Удаляем все элементы последовательно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56BAAA67-12AC-447F-87A7-2673C88AB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655" y="2276669"/>
                <a:ext cx="3113861" cy="3717670"/>
              </a:xfrm>
              <a:prstGeom prst="rect">
                <a:avLst/>
              </a:prstGeom>
              <a:blipFill>
                <a:blip r:embed="rId6"/>
                <a:stretch>
                  <a:fillRect l="-391" t="-1148" r="-1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315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22ED-73B3-44C8-89F7-827B8CF9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RankAVL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std::set</a:t>
            </a:r>
            <a:endParaRPr lang="ru-R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1D0D1F2-4DAF-4E60-8EC8-DC06646C6F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31235706"/>
                  </p:ext>
                </p:extLst>
              </p:nvPr>
            </p:nvGraphicFramePr>
            <p:xfrm>
              <a:off x="1187226" y="2276669"/>
              <a:ext cx="6744970" cy="148336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565718">
                      <a:extLst>
                        <a:ext uri="{9D8B030D-6E8A-4147-A177-3AD203B41FA5}">
                          <a16:colId xmlns:a16="http://schemas.microsoft.com/office/drawing/2014/main" val="1425055829"/>
                        </a:ext>
                      </a:extLst>
                    </a:gridCol>
                    <a:gridCol w="1060767">
                      <a:extLst>
                        <a:ext uri="{9D8B030D-6E8A-4147-A177-3AD203B41FA5}">
                          <a16:colId xmlns:a16="http://schemas.microsoft.com/office/drawing/2014/main" val="1918363410"/>
                        </a:ext>
                      </a:extLst>
                    </a:gridCol>
                    <a:gridCol w="2183130">
                      <a:extLst>
                        <a:ext uri="{9D8B030D-6E8A-4147-A177-3AD203B41FA5}">
                          <a16:colId xmlns:a16="http://schemas.microsoft.com/office/drawing/2014/main" val="3414482153"/>
                        </a:ext>
                      </a:extLst>
                    </a:gridCol>
                    <a:gridCol w="935355">
                      <a:extLst>
                        <a:ext uri="{9D8B030D-6E8A-4147-A177-3AD203B41FA5}">
                          <a16:colId xmlns:a16="http://schemas.microsoft.com/office/drawing/2014/main" val="4052828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Контейнер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insert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distance(</a:t>
                          </a:r>
                          <a:r>
                            <a:rPr lang="ru-RU" sz="1600" b="0" dirty="0">
                              <a:latin typeface="Consolas" panose="020B0609020204030204" pitchFamily="49" charset="0"/>
                            </a:rPr>
                            <a:t>2</a:t>
                          </a: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, N</a:t>
                          </a:r>
                          <a:r>
                            <a:rPr lang="ru-RU" sz="1600" b="0" dirty="0">
                              <a:latin typeface="Consolas" panose="020B0609020204030204" pitchFamily="49" charset="0"/>
                            </a:rPr>
                            <a:t>-10</a:t>
                          </a: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erase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6642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RankAVL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к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6889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std::set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561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к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4451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std::unordered_set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2227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1D0D1F2-4DAF-4E60-8EC8-DC06646C6FC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31235706"/>
                  </p:ext>
                </p:extLst>
              </p:nvPr>
            </p:nvGraphicFramePr>
            <p:xfrm>
              <a:off x="1187226" y="2276669"/>
              <a:ext cx="6744970" cy="148336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565718">
                      <a:extLst>
                        <a:ext uri="{9D8B030D-6E8A-4147-A177-3AD203B41FA5}">
                          <a16:colId xmlns:a16="http://schemas.microsoft.com/office/drawing/2014/main" val="1425055829"/>
                        </a:ext>
                      </a:extLst>
                    </a:gridCol>
                    <a:gridCol w="1060767">
                      <a:extLst>
                        <a:ext uri="{9D8B030D-6E8A-4147-A177-3AD203B41FA5}">
                          <a16:colId xmlns:a16="http://schemas.microsoft.com/office/drawing/2014/main" val="1918363410"/>
                        </a:ext>
                      </a:extLst>
                    </a:gridCol>
                    <a:gridCol w="2183130">
                      <a:extLst>
                        <a:ext uri="{9D8B030D-6E8A-4147-A177-3AD203B41FA5}">
                          <a16:colId xmlns:a16="http://schemas.microsoft.com/office/drawing/2014/main" val="3414482153"/>
                        </a:ext>
                      </a:extLst>
                    </a:gridCol>
                    <a:gridCol w="935355">
                      <a:extLst>
                        <a:ext uri="{9D8B030D-6E8A-4147-A177-3AD203B41FA5}">
                          <a16:colId xmlns:a16="http://schemas.microsoft.com/office/drawing/2014/main" val="4052828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Контейнер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insert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distance(</a:t>
                          </a:r>
                          <a:r>
                            <a:rPr lang="ru-RU" sz="1600" b="0" dirty="0">
                              <a:latin typeface="Consolas" panose="020B0609020204030204" pitchFamily="49" charset="0"/>
                            </a:rPr>
                            <a:t>2</a:t>
                          </a: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, N</a:t>
                          </a:r>
                          <a:r>
                            <a:rPr lang="ru-RU" sz="1600" b="0" dirty="0">
                              <a:latin typeface="Consolas" panose="020B0609020204030204" pitchFamily="49" charset="0"/>
                            </a:rPr>
                            <a:t>-10</a:t>
                          </a: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erase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6642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RankAVL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41143" t="-106557" r="-293143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66760" t="-106557" r="-43296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20130" t="-106557" r="-649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889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std::set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41143" t="-206557" r="-293143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66760" t="-206557" r="-43296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20130" t="-206557" r="-649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451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std::unordered_set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41143" t="-306557" r="-293143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66760" t="-306557" r="-43296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620130" t="-306557" r="-649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2279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7F00A-A759-4F1C-B1EA-607D8234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B5706-1C49-4185-90A9-DE663F9E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5C14E3-CCC5-43F5-8BAF-83C0B119CD71}"/>
                  </a:ext>
                </a:extLst>
              </p:cNvPr>
              <p:cNvSpPr txBox="1"/>
              <p:nvPr/>
            </p:nvSpPr>
            <p:spPr>
              <a:xfrm>
                <a:off x="1152288" y="1904259"/>
                <a:ext cx="1087926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5C14E3-CCC5-43F5-8BAF-83C0B119C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88" y="1904259"/>
                <a:ext cx="1087926" cy="37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8958C718-DEBB-479C-9529-3DFB9CDAAFC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83035576"/>
                  </p:ext>
                </p:extLst>
              </p:nvPr>
            </p:nvGraphicFramePr>
            <p:xfrm>
              <a:off x="1222164" y="4345376"/>
              <a:ext cx="6744970" cy="148336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565718">
                      <a:extLst>
                        <a:ext uri="{9D8B030D-6E8A-4147-A177-3AD203B41FA5}">
                          <a16:colId xmlns:a16="http://schemas.microsoft.com/office/drawing/2014/main" val="1425055829"/>
                        </a:ext>
                      </a:extLst>
                    </a:gridCol>
                    <a:gridCol w="1060767">
                      <a:extLst>
                        <a:ext uri="{9D8B030D-6E8A-4147-A177-3AD203B41FA5}">
                          <a16:colId xmlns:a16="http://schemas.microsoft.com/office/drawing/2014/main" val="1918363410"/>
                        </a:ext>
                      </a:extLst>
                    </a:gridCol>
                    <a:gridCol w="2183130">
                      <a:extLst>
                        <a:ext uri="{9D8B030D-6E8A-4147-A177-3AD203B41FA5}">
                          <a16:colId xmlns:a16="http://schemas.microsoft.com/office/drawing/2014/main" val="3414482153"/>
                        </a:ext>
                      </a:extLst>
                    </a:gridCol>
                    <a:gridCol w="935355">
                      <a:extLst>
                        <a:ext uri="{9D8B030D-6E8A-4147-A177-3AD203B41FA5}">
                          <a16:colId xmlns:a16="http://schemas.microsoft.com/office/drawing/2014/main" val="4052828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Контейнер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insert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distance(</a:t>
                          </a:r>
                          <a:r>
                            <a:rPr lang="ru-RU" sz="1600" b="0" dirty="0">
                              <a:latin typeface="Consolas" panose="020B0609020204030204" pitchFamily="49" charset="0"/>
                            </a:rPr>
                            <a:t>2</a:t>
                          </a: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, N</a:t>
                          </a:r>
                          <a:r>
                            <a:rPr lang="ru-RU" sz="1600" b="0" dirty="0">
                              <a:latin typeface="Consolas" panose="020B0609020204030204" pitchFamily="49" charset="0"/>
                            </a:rPr>
                            <a:t>-10</a:t>
                          </a: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erase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6642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RankAVL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921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к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000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6889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std::set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89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7281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к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84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4451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std::unordered_set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ru-RU" sz="1600" b="0" i="1" dirty="0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  <m:r>
                                  <a:rPr lang="ru-RU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sz="1600" i="1" dirty="0" err="1" smtClean="0">
                                    <a:latin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2227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8958C718-DEBB-479C-9529-3DFB9CDAAFC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83035576"/>
                  </p:ext>
                </p:extLst>
              </p:nvPr>
            </p:nvGraphicFramePr>
            <p:xfrm>
              <a:off x="1222164" y="4345376"/>
              <a:ext cx="6744970" cy="148336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565718">
                      <a:extLst>
                        <a:ext uri="{9D8B030D-6E8A-4147-A177-3AD203B41FA5}">
                          <a16:colId xmlns:a16="http://schemas.microsoft.com/office/drawing/2014/main" val="1425055829"/>
                        </a:ext>
                      </a:extLst>
                    </a:gridCol>
                    <a:gridCol w="1060767">
                      <a:extLst>
                        <a:ext uri="{9D8B030D-6E8A-4147-A177-3AD203B41FA5}">
                          <a16:colId xmlns:a16="http://schemas.microsoft.com/office/drawing/2014/main" val="1918363410"/>
                        </a:ext>
                      </a:extLst>
                    </a:gridCol>
                    <a:gridCol w="2183130">
                      <a:extLst>
                        <a:ext uri="{9D8B030D-6E8A-4147-A177-3AD203B41FA5}">
                          <a16:colId xmlns:a16="http://schemas.microsoft.com/office/drawing/2014/main" val="3414482153"/>
                        </a:ext>
                      </a:extLst>
                    </a:gridCol>
                    <a:gridCol w="935355">
                      <a:extLst>
                        <a:ext uri="{9D8B030D-6E8A-4147-A177-3AD203B41FA5}">
                          <a16:colId xmlns:a16="http://schemas.microsoft.com/office/drawing/2014/main" val="4052828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Контейнер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insert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distance(</a:t>
                          </a:r>
                          <a:r>
                            <a:rPr lang="ru-RU" sz="1600" b="0" dirty="0">
                              <a:latin typeface="Consolas" panose="020B0609020204030204" pitchFamily="49" charset="0"/>
                            </a:rPr>
                            <a:t>2</a:t>
                          </a: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, N</a:t>
                          </a:r>
                          <a:r>
                            <a:rPr lang="ru-RU" sz="1600" b="0" dirty="0">
                              <a:latin typeface="Consolas" panose="020B0609020204030204" pitchFamily="49" charset="0"/>
                            </a:rPr>
                            <a:t>-10</a:t>
                          </a: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)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latin typeface="Consolas" panose="020B0609020204030204" pitchFamily="49" charset="0"/>
                            </a:rPr>
                            <a:t>erase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6642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Consolas" panose="020B0609020204030204" pitchFamily="49" charset="0"/>
                            </a:rPr>
                            <a:t>RankAVL</a:t>
                          </a:r>
                          <a:endParaRPr lang="ru-RU" sz="160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42529" t="-103226" r="-295402" b="-2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66480" t="-103226" r="-43575" b="-2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19481" t="-103226" r="-1299" b="-2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8894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std::set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42529" t="-206557" r="-295402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66480" t="-206557" r="-43575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19481" t="-206557" r="-1299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4451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onsolas" panose="020B0609020204030204" pitchFamily="49" charset="0"/>
                            </a:rPr>
                            <a:t>std::unordered_set</a:t>
                          </a:r>
                          <a:endParaRPr lang="ru-RU" sz="1600" b="0" i="0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42529" t="-306557" r="-295402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66480" t="-306557" r="-4357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619481" t="-306557" r="-1299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22279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411C5F-943F-4F7B-BB7A-66B46F4575E3}"/>
                  </a:ext>
                </a:extLst>
              </p:cNvPr>
              <p:cNvSpPr txBox="1"/>
              <p:nvPr/>
            </p:nvSpPr>
            <p:spPr>
              <a:xfrm>
                <a:off x="1187226" y="3972966"/>
                <a:ext cx="1087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411C5F-943F-4F7B-BB7A-66B46F457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26" y="3972966"/>
                <a:ext cx="10879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56BAAA67-12AC-447F-87A7-2673C88ABD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57655" y="2276669"/>
                <a:ext cx="3113861" cy="37176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Процедура: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ru-RU" dirty="0"/>
                  <a:t>Добавляем в случайном порядке элементы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метод </a:t>
                </a:r>
                <a:r>
                  <a:rPr lang="en-US" dirty="0">
                    <a:latin typeface="Consolas" panose="020B0609020204030204" pitchFamily="49" charset="0"/>
                  </a:rPr>
                  <a:t>insert</a:t>
                </a:r>
                <a:r>
                  <a:rPr lang="en-US" dirty="0"/>
                  <a:t>)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ru-RU" dirty="0"/>
                  <a:t>Определяем разность рангов значений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endParaRPr lang="en-US" dirty="0"/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ru-RU" dirty="0"/>
                  <a:t>Удаляем все элементы в (новом) случайном порядке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56BAAA67-12AC-447F-87A7-2673C88AB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655" y="2276669"/>
                <a:ext cx="3113861" cy="3717670"/>
              </a:xfrm>
              <a:prstGeom prst="rect">
                <a:avLst/>
              </a:prstGeom>
              <a:blipFill>
                <a:blip r:embed="rId6"/>
                <a:stretch>
                  <a:fillRect l="-391" t="-1148" r="-1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89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9C0D-1936-4E07-9197-FB184D48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там с пересечениями?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4778-D62D-4850-B268-2089E632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30741-61DF-4922-8E24-E8BD8945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25</a:t>
            </a:fld>
            <a:endParaRPr 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E7B4C0-9635-4A9E-B114-29DD05A01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357" y="1848318"/>
            <a:ext cx="4533890" cy="453389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4C9625-7F2B-499E-B75B-5DBB1CB83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357" y="1848318"/>
            <a:ext cx="4533890" cy="4533890"/>
          </a:xfrm>
        </p:spPr>
      </p:pic>
      <p:pic>
        <p:nvPicPr>
          <p:cNvPr id="10" name="Picture 9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7B7C3C3D-CE97-49EE-A806-92561C7AB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43" y="2115445"/>
            <a:ext cx="3398066" cy="33980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58E03C-9691-4DA0-B451-856DC8EE2B63}"/>
                  </a:ext>
                </a:extLst>
              </p:cNvPr>
              <p:cNvSpPr txBox="1"/>
              <p:nvPr/>
            </p:nvSpPr>
            <p:spPr>
              <a:xfrm>
                <a:off x="6658754" y="1746113"/>
                <a:ext cx="3326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3926</m:t>
                    </m:r>
                  </m:oMath>
                </a14:m>
                <a:r>
                  <a:rPr lang="ru-RU" dirty="0"/>
                  <a:t> отрезков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58E03C-9691-4DA0-B451-856DC8EE2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754" y="1746113"/>
                <a:ext cx="332605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8C1241-F05B-4D16-B88F-211CC88BDC39}"/>
                  </a:ext>
                </a:extLst>
              </p:cNvPr>
              <p:cNvSpPr txBox="1"/>
              <p:nvPr/>
            </p:nvSpPr>
            <p:spPr>
              <a:xfrm>
                <a:off x="5887616" y="5638065"/>
                <a:ext cx="48145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b="0" dirty="0"/>
                  <a:t>Для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70000</m:t>
                    </m:r>
                  </m:oMath>
                </a14:m>
                <a:r>
                  <a:rPr lang="ru-RU" sz="1600" dirty="0"/>
                  <a:t> отрезков: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В 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r>
                  <a:rPr lang="ru-RU" sz="1600" dirty="0"/>
                  <a:t> раз быстрее, чем наивный алгоритм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sz="1600" dirty="0"/>
                  <a:t>В 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ru-RU" sz="1600" dirty="0"/>
                  <a:t> раз быстрее, чем с </a:t>
                </a:r>
                <a:r>
                  <a:rPr lang="en-US" sz="1600" dirty="0">
                    <a:latin typeface="Consolas" panose="020B0609020204030204" pitchFamily="49" charset="0"/>
                  </a:rPr>
                  <a:t>std::set</a:t>
                </a:r>
                <a:endParaRPr lang="ru-RU" sz="16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8C1241-F05B-4D16-B88F-211CC88B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16" y="5638065"/>
                <a:ext cx="4814596" cy="830997"/>
              </a:xfrm>
              <a:prstGeom prst="rect">
                <a:avLst/>
              </a:prstGeom>
              <a:blipFill>
                <a:blip r:embed="rId6"/>
                <a:stretch>
                  <a:fillRect l="-759" t="-2206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41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413-6105-4DE7-AED9-F9C8E8DE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3B7E-79C3-454E-B4D2-699288596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7154341" cy="475861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Программа </a:t>
            </a:r>
            <a:r>
              <a:rPr lang="en-US" i="1" dirty="0"/>
              <a:t>C++</a:t>
            </a:r>
            <a:r>
              <a:rPr lang="en-US" dirty="0"/>
              <a:t> </a:t>
            </a:r>
            <a:r>
              <a:rPr lang="ru-RU" dirty="0"/>
              <a:t>работает с разными типами памяти:</a:t>
            </a:r>
          </a:p>
          <a:p>
            <a:pPr lvl="1"/>
            <a:r>
              <a:rPr lang="ru-RU" dirty="0"/>
              <a:t>Глобальная (статическая)</a:t>
            </a:r>
          </a:p>
          <a:p>
            <a:pPr lvl="1"/>
            <a:r>
              <a:rPr lang="ru-RU" dirty="0"/>
              <a:t>Стек</a:t>
            </a:r>
          </a:p>
          <a:p>
            <a:pPr lvl="1"/>
            <a:r>
              <a:rPr lang="ru-RU" dirty="0"/>
              <a:t>Куча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Идиома </a:t>
            </a:r>
            <a:r>
              <a:rPr lang="en-US" dirty="0"/>
              <a:t>RAII </a:t>
            </a:r>
            <a:r>
              <a:rPr lang="ru-RU" dirty="0"/>
              <a:t>позволяет программе безопасно работать с ресурсами.</a:t>
            </a:r>
            <a:r>
              <a:rPr lang="en-US" dirty="0"/>
              <a:t> </a:t>
            </a:r>
            <a:r>
              <a:rPr lang="ru-RU" dirty="0"/>
              <a:t>Для работы с динамической памятью используют </a:t>
            </a:r>
            <a:r>
              <a:rPr lang="en-US" dirty="0">
                <a:latin typeface="Consolas" panose="020B0609020204030204" pitchFamily="49" charset="0"/>
              </a:rPr>
              <a:t>shared_ptr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unique_ptr</a:t>
            </a:r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C++</a:t>
            </a:r>
            <a:r>
              <a:rPr lang="en-US" dirty="0"/>
              <a:t> </a:t>
            </a:r>
            <a:r>
              <a:rPr lang="ru-RU" dirty="0"/>
              <a:t>поддерживает парадигму объектно-ориентированного программирования.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dirty="0"/>
              <a:t>Класс – пользовательский тип данных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dirty="0"/>
              <a:t>Одна из ключевых идей ООП – инкапсуляция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 реализации и оптимизации алгоритма выполняйте измерения, находите узкие места в программе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F4739-E22C-4319-B307-6C20ACB0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06803-A9E5-4E00-B9D8-73981B11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061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E5FB-BFF8-487B-B12E-392D85C8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9967-804F-4995-8E05-E6194B87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530" y="1828800"/>
            <a:ext cx="4244531" cy="4663440"/>
          </a:xfrm>
        </p:spPr>
        <p:txBody>
          <a:bodyPr>
            <a:normAutofit/>
          </a:bodyPr>
          <a:lstStyle/>
          <a:p>
            <a:r>
              <a:rPr lang="ru-RU" sz="1600" dirty="0"/>
              <a:t>В некоторых ситуациях программа не может корректно выполнить свою логику</a:t>
            </a:r>
            <a:r>
              <a:rPr lang="en-US" sz="1600" dirty="0"/>
              <a:t>:</a:t>
            </a:r>
          </a:p>
          <a:p>
            <a:pPr lvl="1"/>
            <a:r>
              <a:rPr lang="ru-RU" sz="1400" dirty="0"/>
              <a:t>Деление на ноль</a:t>
            </a:r>
          </a:p>
          <a:p>
            <a:pPr lvl="1"/>
            <a:r>
              <a:rPr lang="en-US" sz="1400" dirty="0"/>
              <a:t>ip </a:t>
            </a:r>
            <a:r>
              <a:rPr lang="ru-RU" sz="1400" dirty="0"/>
              <a:t>адрес передан в неверном формате</a:t>
            </a:r>
          </a:p>
          <a:p>
            <a:pPr lvl="1"/>
            <a:r>
              <a:rPr lang="ru-RU" sz="1400" dirty="0"/>
              <a:t>…</a:t>
            </a:r>
          </a:p>
          <a:p>
            <a:r>
              <a:rPr lang="ru-RU" sz="1600" dirty="0"/>
              <a:t>Такие ситуации необходимо отслеживать и обрабатывать</a:t>
            </a:r>
            <a:endParaRPr lang="en-US" sz="1600" dirty="0"/>
          </a:p>
          <a:p>
            <a:r>
              <a:rPr lang="ru-RU" sz="1600" dirty="0"/>
              <a:t>В </a:t>
            </a:r>
            <a:r>
              <a:rPr lang="ru-RU" sz="1600" i="1" dirty="0"/>
              <a:t>С++</a:t>
            </a:r>
            <a:r>
              <a:rPr lang="ru-RU" sz="1600" dirty="0"/>
              <a:t> </a:t>
            </a:r>
            <a:r>
              <a:rPr lang="ru-RU" sz="1600" i="1" dirty="0"/>
              <a:t>обработка исключений</a:t>
            </a:r>
            <a:r>
              <a:rPr lang="ru-RU" sz="1600" dirty="0"/>
              <a:t> выполнятся в блоке </a:t>
            </a:r>
            <a:r>
              <a:rPr lang="ru-RU" sz="1600" dirty="0" err="1">
                <a:latin typeface="Consolas" panose="020B0609020204030204" pitchFamily="49" charset="0"/>
              </a:rPr>
              <a:t>try-catch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/>
              <a:t>Через </a:t>
            </a:r>
            <a:r>
              <a:rPr lang="en-US" sz="1600" dirty="0">
                <a:latin typeface="Consolas" panose="020B0609020204030204" pitchFamily="49" charset="0"/>
              </a:rPr>
              <a:t>throw</a:t>
            </a:r>
            <a:r>
              <a:rPr lang="en-US" sz="1600" dirty="0"/>
              <a:t> </a:t>
            </a:r>
            <a:r>
              <a:rPr lang="ru-RU" sz="1600" dirty="0"/>
              <a:t>можно передать объект любого типа</a:t>
            </a:r>
            <a:endParaRPr lang="en-US" sz="1600" dirty="0"/>
          </a:p>
          <a:p>
            <a:r>
              <a:rPr lang="ru-RU" sz="1600" dirty="0"/>
              <a:t>В библиотеке </a:t>
            </a:r>
            <a:r>
              <a:rPr lang="en-US" sz="1600" dirty="0">
                <a:latin typeface="Consolas" panose="020B0609020204030204" pitchFamily="49" charset="0"/>
              </a:rPr>
              <a:t>&lt;stdexcept&gt;</a:t>
            </a:r>
            <a:r>
              <a:rPr lang="en-US" sz="1600" dirty="0"/>
              <a:t> </a:t>
            </a:r>
            <a:r>
              <a:rPr lang="ru-RU" sz="1600" dirty="0"/>
              <a:t>определены часто встречающиеся исключения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C9B33-F86A-462D-9FEA-996263D8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70D85-6F6D-4993-BA18-2F933665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27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CA5B2230-A361-4ADD-8741-3CC1A44E9F30}"/>
              </a:ext>
            </a:extLst>
          </p:cNvPr>
          <p:cNvSpPr txBox="1">
            <a:spLocks/>
          </p:cNvSpPr>
          <p:nvPr/>
        </p:nvSpPr>
        <p:spPr>
          <a:xfrm>
            <a:off x="5439747" y="1828799"/>
            <a:ext cx="5655722" cy="4646645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4915071 w 5760945"/>
              <a:gd name="connsiteY2" fmla="*/ 3266274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4915071 w 5760945"/>
              <a:gd name="connsiteY2" fmla="*/ 3266274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4915071 w 5760945"/>
              <a:gd name="connsiteY2" fmla="*/ 3266274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475819 w 5760945"/>
              <a:gd name="connsiteY2" fmla="*/ 3244105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475819 w 5760945"/>
              <a:gd name="connsiteY2" fmla="*/ 3244105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680102"/>
              <a:gd name="connsiteX1" fmla="*/ 5760945 w 5760945"/>
              <a:gd name="connsiteY1" fmla="*/ 0 h 3680102"/>
              <a:gd name="connsiteX2" fmla="*/ 5475819 w 5760945"/>
              <a:gd name="connsiteY2" fmla="*/ 3244105 h 3680102"/>
              <a:gd name="connsiteX3" fmla="*/ 0 w 5760945"/>
              <a:gd name="connsiteY3" fmla="*/ 3680102 h 3680102"/>
              <a:gd name="connsiteX4" fmla="*/ 0 w 5760945"/>
              <a:gd name="connsiteY4" fmla="*/ 0 h 3680102"/>
              <a:gd name="connsiteX0" fmla="*/ 0 w 5760945"/>
              <a:gd name="connsiteY0" fmla="*/ 0 h 3680102"/>
              <a:gd name="connsiteX1" fmla="*/ 5760945 w 5760945"/>
              <a:gd name="connsiteY1" fmla="*/ 0 h 3680102"/>
              <a:gd name="connsiteX2" fmla="*/ 5618382 w 5760945"/>
              <a:gd name="connsiteY2" fmla="*/ 3244105 h 3680102"/>
              <a:gd name="connsiteX3" fmla="*/ 0 w 5760945"/>
              <a:gd name="connsiteY3" fmla="*/ 3680102 h 3680102"/>
              <a:gd name="connsiteX4" fmla="*/ 0 w 5760945"/>
              <a:gd name="connsiteY4" fmla="*/ 0 h 3680102"/>
              <a:gd name="connsiteX0" fmla="*/ 0 w 5760945"/>
              <a:gd name="connsiteY0" fmla="*/ 0 h 3680102"/>
              <a:gd name="connsiteX1" fmla="*/ 5760945 w 5760945"/>
              <a:gd name="connsiteY1" fmla="*/ 0 h 3680102"/>
              <a:gd name="connsiteX2" fmla="*/ 5618382 w 5760945"/>
              <a:gd name="connsiteY2" fmla="*/ 3244105 h 3680102"/>
              <a:gd name="connsiteX3" fmla="*/ 0 w 5760945"/>
              <a:gd name="connsiteY3" fmla="*/ 3680102 h 3680102"/>
              <a:gd name="connsiteX4" fmla="*/ 0 w 5760945"/>
              <a:gd name="connsiteY4" fmla="*/ 0 h 3680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680102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618381" y="1992773"/>
                  <a:pt x="5618382" y="3244105"/>
                </a:cubicBezTo>
                <a:cubicBezTo>
                  <a:pt x="2525881" y="3384512"/>
                  <a:pt x="1638357" y="3487968"/>
                  <a:pt x="0" y="3680102"/>
                </a:cubicBez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&lt;stdexcept&gt;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(!j)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overflow_error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"Division by zero"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/ j;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 =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k &lt;&lt; endl;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overflow_error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 ex)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endl;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(...)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cout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"Unknown exception"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endl;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BC227-5637-4DED-9719-4069AB53A02A}"/>
              </a:ext>
            </a:extLst>
          </p:cNvPr>
          <p:cNvSpPr txBox="1"/>
          <p:nvPr/>
        </p:nvSpPr>
        <p:spPr>
          <a:xfrm>
            <a:off x="7716296" y="6161285"/>
            <a:ext cx="323322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Division by zero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7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2803-2AE8-4810-A315-6CC6EEE9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Динамическая память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8B87-C819-461E-8D75-FC42097B8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71367"/>
            <a:ext cx="5169159" cy="3337367"/>
          </a:xfrm>
        </p:spPr>
        <p:txBody>
          <a:bodyPr>
            <a:normAutofit/>
          </a:bodyPr>
          <a:lstStyle/>
          <a:p>
            <a:r>
              <a:rPr lang="ru-RU" dirty="0"/>
              <a:t>Зачем нужна динамическая память?</a:t>
            </a:r>
          </a:p>
          <a:p>
            <a:pPr lvl="1"/>
            <a:r>
              <a:rPr lang="ru-RU" dirty="0"/>
              <a:t>Чтобы хранить большие структуры данных</a:t>
            </a:r>
          </a:p>
          <a:p>
            <a:pPr lvl="1"/>
            <a:r>
              <a:rPr lang="ru-RU" dirty="0"/>
              <a:t>Чтобы лучше контролировать время жизни объектов</a:t>
            </a:r>
          </a:p>
          <a:p>
            <a:r>
              <a:rPr lang="ru-RU" dirty="0"/>
              <a:t>Динамическая память на низком уровне</a:t>
            </a:r>
            <a:r>
              <a:rPr lang="en-US" dirty="0"/>
              <a:t>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delete[]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Не забыть вызвать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для каждого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</a:p>
          <a:p>
            <a:pPr lvl="1"/>
            <a:r>
              <a:rPr lang="ru-RU" dirty="0">
                <a:solidFill>
                  <a:schemeClr val="tx1"/>
                </a:solidFill>
              </a:rPr>
              <a:t>Не перепутать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delete[]</a:t>
            </a:r>
          </a:p>
          <a:p>
            <a:r>
              <a:rPr lang="ru-RU" dirty="0"/>
              <a:t>Контейнеры </a:t>
            </a:r>
            <a:r>
              <a:rPr lang="en-US" dirty="0">
                <a:latin typeface="Consolas" panose="020B0609020204030204" pitchFamily="49" charset="0"/>
              </a:rPr>
              <a:t>vector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set</a:t>
            </a:r>
            <a:r>
              <a:rPr lang="en-US" dirty="0"/>
              <a:t> </a:t>
            </a:r>
            <a:r>
              <a:rPr lang="ru-RU" dirty="0"/>
              <a:t>и др. хранят данные в куче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D31CA-B194-458E-BA12-9616779A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C0FFD-BE2C-4C3E-B5B4-C8490B05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3</a:t>
            </a:fld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65722F-9FC6-4982-885C-28DC125B7F34}"/>
              </a:ext>
            </a:extLst>
          </p:cNvPr>
          <p:cNvGrpSpPr/>
          <p:nvPr/>
        </p:nvGrpSpPr>
        <p:grpSpPr>
          <a:xfrm>
            <a:off x="5787431" y="1820336"/>
            <a:ext cx="5348186" cy="4768700"/>
            <a:chOff x="5680974" y="1820336"/>
            <a:chExt cx="5348186" cy="4768700"/>
          </a:xfrm>
        </p:grpSpPr>
        <p:sp>
          <p:nvSpPr>
            <p:cNvPr id="7" name="Объект 1">
              <a:extLst>
                <a:ext uri="{FF2B5EF4-FFF2-40B4-BE49-F238E27FC236}">
                  <a16:creationId xmlns:a16="http://schemas.microsoft.com/office/drawing/2014/main" id="{11E20683-32F7-4751-9E7B-BA85B54B5792}"/>
                </a:ext>
              </a:extLst>
            </p:cNvPr>
            <p:cNvSpPr txBox="1">
              <a:spLocks/>
            </p:cNvSpPr>
            <p:nvPr/>
          </p:nvSpPr>
          <p:spPr>
            <a:xfrm>
              <a:off x="5680974" y="1820336"/>
              <a:ext cx="3838323" cy="4351863"/>
            </a:xfrm>
            <a:custGeom>
              <a:avLst/>
              <a:gdLst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0945" h="3842676">
                  <a:moveTo>
                    <a:pt x="0" y="0"/>
                  </a:moveTo>
                  <a:lnTo>
                    <a:pt x="5760945" y="0"/>
                  </a:lnTo>
                  <a:cubicBezTo>
                    <a:pt x="5471696" y="1402190"/>
                    <a:pt x="5760945" y="2561784"/>
                    <a:pt x="5760945" y="3842676"/>
                  </a:cubicBezTo>
                  <a:lnTo>
                    <a:pt x="0" y="3842676"/>
                  </a:lnTo>
                  <a:lnTo>
                    <a:pt x="0" y="0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n-NO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nn-NO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 {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nn-NO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 </a:t>
              </a:r>
              <a:r>
                <a:rPr lang="nn-NO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nn-NO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nn-NO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nn-NO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9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nn-NO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 </a:t>
              </a:r>
              <a:r>
                <a:rPr lang="nn-NO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arr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nn-NO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nn-NO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nn-NO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nn-NO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lang="nn-NO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nn-NO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nn-NO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  <a:r>
                <a:rPr lang="nn-NO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 </a:t>
              </a:r>
              <a:r>
                <a:rPr lang="nn-NO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++</a:t>
              </a:r>
              <a:r>
                <a:rPr lang="nn-NO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        cout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arr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nn-N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nn-NO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arr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r>
                <a:rPr lang="nn-NO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= </a:t>
              </a:r>
              <a:r>
                <a:rPr lang="nn-NO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n-NO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  <a:endParaRPr lang="nn-N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": "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*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*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*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+= </a:t>
              </a:r>
              <a:r>
                <a:rPr lang="en-US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  // *i == 10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j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": "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*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nn-NO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delete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nn-NO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nn-NO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delete[]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nn-NO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arr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nn-NO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nn-NO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n-NO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D646F2-B8DB-4ABF-BDC8-8FAA88982DDE}"/>
                </a:ext>
              </a:extLst>
            </p:cNvPr>
            <p:cNvSpPr txBox="1"/>
            <p:nvPr/>
          </p:nvSpPr>
          <p:spPr>
            <a:xfrm>
              <a:off x="9448934" y="3911380"/>
              <a:ext cx="1580226" cy="26776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&gt; 0xf97338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&gt; 0xf9733c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&gt; 0xf97340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&gt; 0xf97344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&gt; 0xf97348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&gt; 0xf9734c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&gt; 0xf97350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&gt; 0xf97354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&gt; 0xf97358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&gt; 0xf9735c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&gt; 0xf918d8: 9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&gt; 0xf918d8: 10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46F45F-036B-4943-8A5B-5D92EE646866}"/>
              </a:ext>
            </a:extLst>
          </p:cNvPr>
          <p:cNvGrpSpPr/>
          <p:nvPr/>
        </p:nvGrpSpPr>
        <p:grpSpPr>
          <a:xfrm>
            <a:off x="682898" y="5225485"/>
            <a:ext cx="4869941" cy="1397844"/>
            <a:chOff x="421141" y="4430612"/>
            <a:chExt cx="4869941" cy="1397844"/>
          </a:xfrm>
        </p:grpSpPr>
        <p:sp>
          <p:nvSpPr>
            <p:cNvPr id="11" name="Прямоугольник 7">
              <a:extLst>
                <a:ext uri="{FF2B5EF4-FFF2-40B4-BE49-F238E27FC236}">
                  <a16:creationId xmlns:a16="http://schemas.microsoft.com/office/drawing/2014/main" id="{FA5A8B44-B238-4D17-A015-045F91E80F08}"/>
                </a:ext>
              </a:extLst>
            </p:cNvPr>
            <p:cNvSpPr/>
            <p:nvPr/>
          </p:nvSpPr>
          <p:spPr>
            <a:xfrm>
              <a:off x="421141" y="4430612"/>
              <a:ext cx="1143012" cy="136355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" name="Прямоугольник 8">
              <a:extLst>
                <a:ext uri="{FF2B5EF4-FFF2-40B4-BE49-F238E27FC236}">
                  <a16:creationId xmlns:a16="http://schemas.microsoft.com/office/drawing/2014/main" id="{16E7FB76-E64D-4A8A-AFB6-79D590503F87}"/>
                </a:ext>
              </a:extLst>
            </p:cNvPr>
            <p:cNvSpPr/>
            <p:nvPr/>
          </p:nvSpPr>
          <p:spPr>
            <a:xfrm>
              <a:off x="1968686" y="4430612"/>
              <a:ext cx="3322396" cy="13635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A07FC6-DAFB-4EC5-A663-8622B3DAB63E}"/>
                </a:ext>
              </a:extLst>
            </p:cNvPr>
            <p:cNvSpPr txBox="1"/>
            <p:nvPr/>
          </p:nvSpPr>
          <p:spPr>
            <a:xfrm>
              <a:off x="421141" y="5456318"/>
              <a:ext cx="113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Stack</a:t>
              </a:r>
              <a:endParaRPr lang="ru-RU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85EB57-7F78-4B3E-A11B-7004D63EDF15}"/>
                </a:ext>
              </a:extLst>
            </p:cNvPr>
            <p:cNvSpPr txBox="1"/>
            <p:nvPr/>
          </p:nvSpPr>
          <p:spPr>
            <a:xfrm>
              <a:off x="1920909" y="5459124"/>
              <a:ext cx="113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Heap</a:t>
              </a:r>
              <a:endParaRPr lang="ru-RU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C56382-6A59-43D4-8174-A245A482F9B7}"/>
                </a:ext>
              </a:extLst>
            </p:cNvPr>
            <p:cNvSpPr txBox="1"/>
            <p:nvPr/>
          </p:nvSpPr>
          <p:spPr>
            <a:xfrm>
              <a:off x="494091" y="4496168"/>
              <a:ext cx="8269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*i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*arr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*j</a:t>
              </a:r>
              <a:endParaRPr lang="ru-RU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7838D1-73DC-496B-9FB9-A62756DC51F9}"/>
                </a:ext>
              </a:extLst>
            </p:cNvPr>
            <p:cNvSpPr txBox="1"/>
            <p:nvPr/>
          </p:nvSpPr>
          <p:spPr>
            <a:xfrm>
              <a:off x="2058117" y="4508763"/>
              <a:ext cx="3199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0xf918d8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0xf97338 0xf9733c …</a:t>
              </a:r>
              <a:endParaRPr lang="ru-RU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FA82440-A83C-4669-BB80-11CA28814D83}"/>
                </a:ext>
              </a:extLst>
            </p:cNvPr>
            <p:cNvGrpSpPr/>
            <p:nvPr/>
          </p:nvGrpSpPr>
          <p:grpSpPr>
            <a:xfrm>
              <a:off x="921344" y="4676215"/>
              <a:ext cx="1139158" cy="632523"/>
              <a:chOff x="982487" y="4682062"/>
              <a:chExt cx="1139158" cy="632523"/>
            </a:xfrm>
          </p:grpSpPr>
          <p:cxnSp>
            <p:nvCxnSpPr>
              <p:cNvPr id="15" name="Соединитель: уступ 17">
                <a:extLst>
                  <a:ext uri="{FF2B5EF4-FFF2-40B4-BE49-F238E27FC236}">
                    <a16:creationId xmlns:a16="http://schemas.microsoft.com/office/drawing/2014/main" id="{2EA19A30-660D-4BC1-88D0-95452656D4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2487" y="4682062"/>
                <a:ext cx="1139158" cy="632523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C59E63E-A362-4C5A-9711-1741F9CA9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647" y="4682062"/>
                <a:ext cx="1126613" cy="19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1B2BF3-767C-4B2D-AA3E-AA0AC228B501}"/>
                </a:ext>
              </a:extLst>
            </p:cNvPr>
            <p:cNvCxnSpPr>
              <a:cxnSpLocks/>
            </p:cNvCxnSpPr>
            <p:nvPr/>
          </p:nvCxnSpPr>
          <p:spPr>
            <a:xfrm>
              <a:off x="1134887" y="4991730"/>
              <a:ext cx="897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56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D770-5ED3-41C4-AA08-BB7037D8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/>
              <a:t>RAII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CC35-1E00-49E0-B9BA-D3D9A1828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12" y="2108718"/>
            <a:ext cx="4719050" cy="4480318"/>
          </a:xfrm>
        </p:spPr>
        <p:txBody>
          <a:bodyPr>
            <a:normAutofit/>
          </a:bodyPr>
          <a:lstStyle/>
          <a:p>
            <a:r>
              <a:rPr lang="ru-RU" sz="1600" dirty="0"/>
              <a:t>Программы работают с ресурсами: память, файловые дескрипторы, сетевые соединения, …</a:t>
            </a:r>
          </a:p>
          <a:p>
            <a:r>
              <a:rPr lang="ru-RU" sz="1600" i="1" dirty="0">
                <a:solidFill>
                  <a:srgbClr val="C00000"/>
                </a:solidFill>
              </a:rPr>
              <a:t>Идея</a:t>
            </a:r>
            <a:r>
              <a:rPr lang="ru-RU" sz="1600" dirty="0"/>
              <a:t>: для каждого ресурса иметь </a:t>
            </a:r>
            <a:r>
              <a:rPr lang="ru-RU" sz="1600" i="1" dirty="0"/>
              <a:t>объект на стеке</a:t>
            </a:r>
            <a:r>
              <a:rPr lang="ru-RU" sz="1600" dirty="0"/>
              <a:t>, при инициализации которого ресурс выделяется, а при удалении – освобождается</a:t>
            </a:r>
          </a:p>
          <a:p>
            <a:r>
              <a:rPr lang="ru-RU" sz="1600" dirty="0"/>
              <a:t>Контейнеры</a:t>
            </a:r>
            <a:r>
              <a:rPr lang="en-US" sz="1600" dirty="0"/>
              <a:t> </a:t>
            </a:r>
            <a:r>
              <a:rPr lang="ru-RU" sz="1600" dirty="0"/>
              <a:t>стандартной библиотеки </a:t>
            </a:r>
            <a:r>
              <a:rPr lang="en-US" sz="1600" i="1" dirty="0"/>
              <a:t>C++</a:t>
            </a:r>
            <a:r>
              <a:rPr lang="en-US" sz="1600" dirty="0"/>
              <a:t> </a:t>
            </a:r>
            <a:r>
              <a:rPr lang="ru-RU" sz="1600" dirty="0"/>
              <a:t>и объект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fstream</a:t>
            </a:r>
            <a:r>
              <a:rPr lang="ru-RU" sz="1600" dirty="0"/>
              <a:t> </a:t>
            </a:r>
            <a:r>
              <a:rPr lang="en-US" sz="1600" dirty="0"/>
              <a:t>– </a:t>
            </a:r>
            <a:r>
              <a:rPr lang="ru-RU" sz="1600" dirty="0"/>
              <a:t>примеры реализации идиомы </a:t>
            </a:r>
            <a:r>
              <a:rPr lang="en-US" sz="1600" dirty="0"/>
              <a:t>RAII</a:t>
            </a:r>
            <a:endParaRPr lang="ru-RU" sz="1600" dirty="0"/>
          </a:p>
          <a:p>
            <a:r>
              <a:rPr lang="ru-RU" sz="1600" dirty="0"/>
              <a:t>Объекты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shared_ptr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ru-RU" sz="1600" dirty="0"/>
              <a:t>из библиотеки </a:t>
            </a:r>
            <a:r>
              <a:rPr lang="en-US" sz="1600" dirty="0">
                <a:latin typeface="Consolas" panose="020B0609020204030204" pitchFamily="49" charset="0"/>
              </a:rPr>
              <a:t>&lt;memory&gt;</a:t>
            </a:r>
            <a:r>
              <a:rPr lang="ru-RU" sz="1600" dirty="0"/>
              <a:t> реализуют идиому </a:t>
            </a:r>
            <a:r>
              <a:rPr lang="en-US" sz="1600" dirty="0"/>
              <a:t>RAII </a:t>
            </a:r>
            <a:r>
              <a:rPr lang="ru-RU" sz="1600" dirty="0"/>
              <a:t>для динамической памяти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EEE1C-5C7F-49D5-B0CB-AEB32E0B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CDBE-520A-47F2-B842-E68C5D45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BFFC3-3DFA-4917-8F3B-2740863DFC41}"/>
              </a:ext>
            </a:extLst>
          </p:cNvPr>
          <p:cNvSpPr txBox="1"/>
          <p:nvPr/>
        </p:nvSpPr>
        <p:spPr>
          <a:xfrm>
            <a:off x="5371951" y="991217"/>
            <a:ext cx="4891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Получение ресурса есть инициализация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Resource acquisition is initialization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BE0EAEF-34C2-4D1F-B928-31C94D2E4308}"/>
              </a:ext>
            </a:extLst>
          </p:cNvPr>
          <p:cNvGrpSpPr/>
          <p:nvPr/>
        </p:nvGrpSpPr>
        <p:grpSpPr>
          <a:xfrm>
            <a:off x="5630208" y="2054944"/>
            <a:ext cx="5348186" cy="3665155"/>
            <a:chOff x="5680974" y="1820336"/>
            <a:chExt cx="5348186" cy="3665155"/>
          </a:xfrm>
        </p:grpSpPr>
        <p:sp>
          <p:nvSpPr>
            <p:cNvPr id="9" name="Объект 1">
              <a:extLst>
                <a:ext uri="{FF2B5EF4-FFF2-40B4-BE49-F238E27FC236}">
                  <a16:creationId xmlns:a16="http://schemas.microsoft.com/office/drawing/2014/main" id="{F912A559-C8EB-4DB5-91BC-12FEE9984852}"/>
                </a:ext>
              </a:extLst>
            </p:cNvPr>
            <p:cNvSpPr txBox="1">
              <a:spLocks/>
            </p:cNvSpPr>
            <p:nvPr/>
          </p:nvSpPr>
          <p:spPr>
            <a:xfrm>
              <a:off x="5680974" y="1820336"/>
              <a:ext cx="5348186" cy="3012921"/>
            </a:xfrm>
            <a:custGeom>
              <a:avLst/>
              <a:gdLst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  <a:gd name="connsiteX0" fmla="*/ 0 w 5760945"/>
                <a:gd name="connsiteY0" fmla="*/ 0 h 3842676"/>
                <a:gd name="connsiteX1" fmla="*/ 5760945 w 5760945"/>
                <a:gd name="connsiteY1" fmla="*/ 0 h 3842676"/>
                <a:gd name="connsiteX2" fmla="*/ 5760945 w 5760945"/>
                <a:gd name="connsiteY2" fmla="*/ 3842676 h 3842676"/>
                <a:gd name="connsiteX3" fmla="*/ 0 w 5760945"/>
                <a:gd name="connsiteY3" fmla="*/ 3842676 h 3842676"/>
                <a:gd name="connsiteX4" fmla="*/ 0 w 5760945"/>
                <a:gd name="connsiteY4" fmla="*/ 0 h 384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0945" h="3842676">
                  <a:moveTo>
                    <a:pt x="0" y="0"/>
                  </a:moveTo>
                  <a:lnTo>
                    <a:pt x="5760945" y="0"/>
                  </a:lnTo>
                  <a:cubicBezTo>
                    <a:pt x="5471696" y="1402190"/>
                    <a:pt x="5760945" y="2561784"/>
                    <a:pt x="5760945" y="3842676"/>
                  </a:cubicBezTo>
                  <a:lnTo>
                    <a:pt x="0" y="3842676"/>
                  </a:lnTo>
                  <a:lnTo>
                    <a:pt x="0" y="0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noAutofit/>
            </a:bodyPr>
            <a:lstStyle>
              <a:lvl1pPr marL="182880" indent="-182880" algn="l" defTabSz="914400" rtl="0" eaLnBrk="1" latinLnBrk="0" hangingPunct="1">
                <a:lnSpc>
                  <a:spcPct val="95000"/>
                </a:lnSpc>
                <a:spcBef>
                  <a:spcPts val="1400"/>
                </a:spcBef>
                <a:spcAft>
                  <a:spcPts val="200"/>
                </a:spcAft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1800" kern="1200" spc="1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6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Font typeface="Wingdings 2" pitchFamily="18" charset="2"/>
                <a:buChar char=""/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using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Record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tuple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double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main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 {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auto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iptr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make_shared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Record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"NSU"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2021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3.1415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iptr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": "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iptr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shared_ptr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400" b="0" dirty="0">
                  <a:solidFill>
                    <a:srgbClr val="267F99"/>
                  </a:solidFill>
                  <a:effectLst/>
                  <a:latin typeface="Consolas" panose="020B0609020204030204" pitchFamily="49" charset="0"/>
                </a:rPr>
                <a:t>Record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 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jptr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iptr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1400" b="0" dirty="0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jptr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": "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get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*</a:t>
              </a:r>
              <a:r>
                <a:rPr lang="en-US" sz="1400" b="0" dirty="0" err="1">
                  <a:solidFill>
                    <a:srgbClr val="001080"/>
                  </a:solidFill>
                  <a:effectLst/>
                  <a:latin typeface="Consolas" panose="020B0609020204030204" pitchFamily="49" charset="0"/>
                </a:rPr>
                <a:t>iptr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&lt;&lt;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795E26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US" sz="1400" b="0" dirty="0">
                  <a:solidFill>
                    <a:srgbClr val="AF00DB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US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CB9E034-29C2-408D-B342-0E0CEBB1E513}"/>
                </a:ext>
              </a:extLst>
            </p:cNvPr>
            <p:cNvSpPr txBox="1"/>
            <p:nvPr/>
          </p:nvSpPr>
          <p:spPr>
            <a:xfrm>
              <a:off x="5680974" y="4962271"/>
              <a:ext cx="5039617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</a:rPr>
                <a:t>&gt; 0xfb7348: NSU</a:t>
              </a:r>
            </a:p>
            <a:p>
              <a:r>
                <a:rPr lang="en-US" sz="1400" dirty="0">
                  <a:latin typeface="Consolas" panose="020B0609020204030204" pitchFamily="49" charset="0"/>
                </a:rPr>
                <a:t>&gt; 0xfb7348: 2021</a:t>
              </a:r>
              <a:endParaRPr lang="ru-RU" sz="1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Объект 1">
            <a:extLst>
              <a:ext uri="{FF2B5EF4-FFF2-40B4-BE49-F238E27FC236}">
                <a16:creationId xmlns:a16="http://schemas.microsoft.com/office/drawing/2014/main" id="{286C2C76-3B60-48AD-9862-F690FD915ACC}"/>
              </a:ext>
            </a:extLst>
          </p:cNvPr>
          <p:cNvSpPr txBox="1">
            <a:spLocks/>
          </p:cNvSpPr>
          <p:nvPr/>
        </p:nvSpPr>
        <p:spPr>
          <a:xfrm>
            <a:off x="9698935" y="365760"/>
            <a:ext cx="1404867" cy="427357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&lt;memory&gt;</a:t>
            </a:r>
          </a:p>
        </p:txBody>
      </p:sp>
    </p:spTree>
    <p:extLst>
      <p:ext uri="{BB962C8B-B14F-4D97-AF65-F5344CB8AC3E}">
        <p14:creationId xmlns:p14="http://schemas.microsoft.com/office/powerpoint/2010/main" val="2371303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0106-963B-4389-95A7-836764A8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60E0-6EBD-46F4-A8BB-EC695493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shared_ptr</a:t>
            </a:r>
          </a:p>
          <a:p>
            <a:pPr lvl="1"/>
            <a:r>
              <a:rPr lang="ru-RU" dirty="0"/>
              <a:t>Содержит </a:t>
            </a:r>
            <a:r>
              <a:rPr lang="ru-RU" i="1" dirty="0"/>
              <a:t>счетчик ссылок</a:t>
            </a:r>
            <a:r>
              <a:rPr lang="ru-RU" dirty="0"/>
              <a:t> на объект</a:t>
            </a:r>
          </a:p>
          <a:p>
            <a:pPr lvl="1"/>
            <a:r>
              <a:rPr lang="ru-RU" dirty="0"/>
              <a:t>Может быть скопирован</a:t>
            </a:r>
          </a:p>
          <a:p>
            <a:pPr lvl="1"/>
            <a:r>
              <a:rPr lang="ru-RU" dirty="0"/>
              <a:t>Освобождает память, когда счетчик ссылок достиг нуля</a:t>
            </a:r>
          </a:p>
          <a:p>
            <a:r>
              <a:rPr lang="en-US" dirty="0">
                <a:latin typeface="Consolas" panose="020B0609020204030204" pitchFamily="49" charset="0"/>
              </a:rPr>
              <a:t>unique_ptr</a:t>
            </a:r>
          </a:p>
          <a:p>
            <a:pPr lvl="1"/>
            <a:r>
              <a:rPr lang="ru-RU" i="1" dirty="0"/>
              <a:t>Владеет</a:t>
            </a:r>
            <a:r>
              <a:rPr lang="ru-RU" dirty="0"/>
              <a:t> объектом</a:t>
            </a:r>
          </a:p>
          <a:p>
            <a:pPr lvl="1"/>
            <a:r>
              <a:rPr lang="ru-RU" dirty="0"/>
              <a:t>Не может быть скопирован</a:t>
            </a:r>
          </a:p>
          <a:p>
            <a:pPr lvl="1"/>
            <a:r>
              <a:rPr lang="ru-RU" dirty="0"/>
              <a:t>Может передать владение (</a:t>
            </a:r>
            <a:r>
              <a:rPr lang="en-US" dirty="0">
                <a:latin typeface="Consolas" panose="020B0609020204030204" pitchFamily="49" charset="0"/>
              </a:rPr>
              <a:t>std::move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Не уступает по эффективности низкоуровневым указателям</a:t>
            </a:r>
          </a:p>
          <a:p>
            <a:r>
              <a:rPr lang="ru-RU" dirty="0"/>
              <a:t>Вспомогательные функции для создания умных указателей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make_unique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make_shared</a:t>
            </a:r>
          </a:p>
          <a:p>
            <a:r>
              <a:rPr lang="ru-RU" dirty="0"/>
              <a:t>Есть еще </a:t>
            </a:r>
            <a:r>
              <a:rPr lang="en-US" dirty="0" err="1">
                <a:latin typeface="Consolas" panose="020B0609020204030204" pitchFamily="49" charset="0"/>
              </a:rPr>
              <a:t>weak_ptr</a:t>
            </a:r>
            <a:r>
              <a:rPr lang="en-US" dirty="0"/>
              <a:t>, </a:t>
            </a:r>
            <a:r>
              <a:rPr lang="ru-RU" dirty="0"/>
              <a:t>но я не буду о нем говорить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BBD2A-F9DF-417D-9632-57C1A455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89C64-60DC-454F-BC69-D3274860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5</a:t>
            </a:fld>
            <a:endParaRPr lang="ru-RU"/>
          </a:p>
        </p:txBody>
      </p:sp>
      <p:sp>
        <p:nvSpPr>
          <p:cNvPr id="7" name="Объект 1">
            <a:extLst>
              <a:ext uri="{FF2B5EF4-FFF2-40B4-BE49-F238E27FC236}">
                <a16:creationId xmlns:a16="http://schemas.microsoft.com/office/drawing/2014/main" id="{B4CAFEAA-32F6-4ECC-B040-0E390D9575DE}"/>
              </a:ext>
            </a:extLst>
          </p:cNvPr>
          <p:cNvSpPr txBox="1">
            <a:spLocks/>
          </p:cNvSpPr>
          <p:nvPr/>
        </p:nvSpPr>
        <p:spPr>
          <a:xfrm>
            <a:off x="9698935" y="365760"/>
            <a:ext cx="1404867" cy="427357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AE3131"/>
                </a:solidFill>
                <a:latin typeface="Consolas" panose="020B0609020204030204" pitchFamily="49" charset="0"/>
              </a:rPr>
              <a:t>&lt;memory&gt;</a:t>
            </a:r>
          </a:p>
        </p:txBody>
      </p:sp>
    </p:spTree>
    <p:extLst>
      <p:ext uri="{BB962C8B-B14F-4D97-AF65-F5344CB8AC3E}">
        <p14:creationId xmlns:p14="http://schemas.microsoft.com/office/powerpoint/2010/main" val="124846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3B28-BD4B-4EAA-AEC7-C9978C28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32EE-92AF-46AE-933D-4F5A411B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716DE-9E0A-4090-916D-ED4FCB4A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6</a:t>
            </a:fld>
            <a:endParaRPr lang="ru-RU"/>
          </a:p>
        </p:txBody>
      </p:sp>
      <p:sp>
        <p:nvSpPr>
          <p:cNvPr id="8" name="Объект 1">
            <a:extLst>
              <a:ext uri="{FF2B5EF4-FFF2-40B4-BE49-F238E27FC236}">
                <a16:creationId xmlns:a16="http://schemas.microsoft.com/office/drawing/2014/main" id="{D4316703-5C93-4297-8448-B12B97EE65CF}"/>
              </a:ext>
            </a:extLst>
          </p:cNvPr>
          <p:cNvSpPr txBox="1">
            <a:spLocks/>
          </p:cNvSpPr>
          <p:nvPr/>
        </p:nvSpPr>
        <p:spPr>
          <a:xfrm>
            <a:off x="543627" y="1691321"/>
            <a:ext cx="5073402" cy="5074603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make_record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process_record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[s, d, x] =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'['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s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&lt;&lt; d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x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n-US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make_record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process_record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Объект 1">
            <a:extLst>
              <a:ext uri="{FF2B5EF4-FFF2-40B4-BE49-F238E27FC236}">
                <a16:creationId xmlns:a16="http://schemas.microsoft.com/office/drawing/2014/main" id="{EB51FAB2-9317-429C-8FB9-FFE188F90CA0}"/>
              </a:ext>
            </a:extLst>
          </p:cNvPr>
          <p:cNvSpPr txBox="1">
            <a:spLocks/>
          </p:cNvSpPr>
          <p:nvPr/>
        </p:nvSpPr>
        <p:spPr>
          <a:xfrm>
            <a:off x="5881110" y="1691440"/>
            <a:ext cx="5073402" cy="5097988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make_record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make_shared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process_record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[s, d, x] =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'['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s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&lt;&lt; d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x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n-US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make_record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process_record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process_record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75657-0DC6-4579-B8DB-E0A4C99C7167}"/>
              </a:ext>
            </a:extLst>
          </p:cNvPr>
          <p:cNvSpPr txBox="1"/>
          <p:nvPr/>
        </p:nvSpPr>
        <p:spPr>
          <a:xfrm>
            <a:off x="9229755" y="5969020"/>
            <a:ext cx="19888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pl-PL" sz="1400" dirty="0">
                <a:latin typeface="Consolas" panose="020B0609020204030204" pitchFamily="49" charset="0"/>
              </a:rPr>
              <a:t>[Sam, 6, 4.1]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pl-PL" sz="1400" dirty="0">
                <a:latin typeface="Consolas" panose="020B0609020204030204" pitchFamily="49" charset="0"/>
              </a:rPr>
              <a:t>[Sam, 6, 4.1]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9DBF2-6332-44BA-B213-06CF4A449F08}"/>
              </a:ext>
            </a:extLst>
          </p:cNvPr>
          <p:cNvSpPr txBox="1"/>
          <p:nvPr/>
        </p:nvSpPr>
        <p:spPr>
          <a:xfrm>
            <a:off x="3702438" y="5969020"/>
            <a:ext cx="198883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pl-PL" sz="1400" dirty="0">
                <a:latin typeface="Consolas" panose="020B0609020204030204" pitchFamily="49" charset="0"/>
              </a:rPr>
              <a:t>[Sam, 6, 4.1]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pl-PL" sz="14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2B331-4C71-4477-A4F6-50E4D0DBC583}"/>
              </a:ext>
            </a:extLst>
          </p:cNvPr>
          <p:cNvSpPr txBox="1"/>
          <p:nvPr/>
        </p:nvSpPr>
        <p:spPr>
          <a:xfrm>
            <a:off x="4068147" y="4739951"/>
            <a:ext cx="136226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accent6">
                    <a:lumMod val="50000"/>
                  </a:schemeClr>
                </a:solidFill>
              </a:rPr>
              <a:t>Передача владения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2EE860-2917-488C-B7A1-760B98FB6383}"/>
              </a:ext>
            </a:extLst>
          </p:cNvPr>
          <p:cNvCxnSpPr/>
          <p:nvPr/>
        </p:nvCxnSpPr>
        <p:spPr>
          <a:xfrm flipH="1">
            <a:off x="3470988" y="5097653"/>
            <a:ext cx="737118" cy="270588"/>
          </a:xfrm>
          <a:prstGeom prst="straightConnector1">
            <a:avLst/>
          </a:prstGeom>
          <a:ln>
            <a:solidFill>
              <a:schemeClr val="accent6">
                <a:lumMod val="50000"/>
                <a:alpha val="9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88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8731-558B-42B4-AADC-FC19D4BE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rvalue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F585-8233-4F64-B471-801927D4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709720" cy="435133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lvalue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это выражение, для которого существует адрес</a:t>
            </a:r>
            <a:r>
              <a:rPr lang="en-US" dirty="0"/>
              <a:t>. </a:t>
            </a:r>
            <a:r>
              <a:rPr lang="ru-RU" dirty="0"/>
              <a:t>Все выражения </a:t>
            </a:r>
            <a:r>
              <a:rPr lang="ru-RU" i="1" dirty="0"/>
              <a:t>слева</a:t>
            </a:r>
            <a:r>
              <a:rPr lang="ru-RU" dirty="0"/>
              <a:t> от оператора присваивания являются </a:t>
            </a:r>
            <a:r>
              <a:rPr lang="en-US" dirty="0">
                <a:latin typeface="Consolas" panose="020B0609020204030204" pitchFamily="49" charset="0"/>
              </a:rPr>
              <a:t>lvalue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rvalue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это безымянное* выражение, которое существует только до тех пор, пока оно вычисляется</a:t>
            </a:r>
          </a:p>
          <a:p>
            <a:r>
              <a:rPr lang="ru-RU" dirty="0">
                <a:solidFill>
                  <a:srgbClr val="C00000"/>
                </a:solidFill>
              </a:rPr>
              <a:t>Оператор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/>
              <a:t> </a:t>
            </a:r>
            <a:r>
              <a:rPr lang="ru-RU" dirty="0"/>
              <a:t>обозначает ссылку на </a:t>
            </a:r>
            <a:r>
              <a:rPr lang="en-US" dirty="0"/>
              <a:t>lvalue </a:t>
            </a:r>
            <a:r>
              <a:rPr lang="ru-RU" dirty="0"/>
              <a:t>выражение</a:t>
            </a:r>
          </a:p>
          <a:p>
            <a:r>
              <a:rPr lang="ru-RU" dirty="0">
                <a:solidFill>
                  <a:srgbClr val="C00000"/>
                </a:solidFill>
              </a:rPr>
              <a:t>Оператор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/>
              <a:t> </a:t>
            </a:r>
            <a:r>
              <a:rPr lang="ru-RU" dirty="0"/>
              <a:t>обозначает ссылку на </a:t>
            </a:r>
            <a:r>
              <a:rPr lang="en-US" dirty="0"/>
              <a:t>rvalue </a:t>
            </a:r>
            <a:r>
              <a:rPr lang="ru-RU" dirty="0"/>
              <a:t>выражение</a:t>
            </a:r>
            <a:endParaRPr lang="en-US" dirty="0"/>
          </a:p>
          <a:p>
            <a:r>
              <a:rPr lang="ru-RU" dirty="0"/>
              <a:t>Функция </a:t>
            </a:r>
            <a:r>
              <a:rPr lang="en-US" dirty="0">
                <a:latin typeface="Consolas" panose="020B0609020204030204" pitchFamily="49" charset="0"/>
              </a:rPr>
              <a:t>std::move</a:t>
            </a:r>
            <a:r>
              <a:rPr lang="en-US" dirty="0"/>
              <a:t> </a:t>
            </a:r>
            <a:r>
              <a:rPr lang="ru-RU" dirty="0"/>
              <a:t>переводит </a:t>
            </a:r>
            <a:r>
              <a:rPr lang="en-US" dirty="0">
                <a:latin typeface="Consolas" panose="020B0609020204030204" pitchFamily="49" charset="0"/>
              </a:rPr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>
                <a:latin typeface="Consolas" panose="020B0609020204030204" pitchFamily="49" charset="0"/>
              </a:rPr>
              <a:t>rvalue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3AD38-75AD-4D5C-850B-AD70E373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4F21D-8B46-4145-970E-9D4383E6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7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16175AA6-A510-4457-B809-1FE3F0203C78}"/>
              </a:ext>
            </a:extLst>
          </p:cNvPr>
          <p:cNvSpPr txBox="1">
            <a:spLocks/>
          </p:cNvSpPr>
          <p:nvPr/>
        </p:nvSpPr>
        <p:spPr>
          <a:xfrm>
            <a:off x="6178294" y="2438399"/>
            <a:ext cx="4907844" cy="2785186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    // x - lvalue, 1 - rvalue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y = x + 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// y - lvalue, x + 1 - rvalue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z = x + y;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// z - lvalue, x + y - rvalue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string&amp;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sref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= getName();  // error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string&amp;&amp;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7768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9224-B41A-4C6F-B713-63A4400A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8307-1C3A-4EAF-BC40-F7A5C876E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23" y="1828800"/>
            <a:ext cx="5144278" cy="4663440"/>
          </a:xfrm>
        </p:spPr>
        <p:txBody>
          <a:bodyPr>
            <a:normAutofit/>
          </a:bodyPr>
          <a:lstStyle/>
          <a:p>
            <a:r>
              <a:rPr lang="en-US" sz="1600" i="1" dirty="0"/>
              <a:t>C++</a:t>
            </a:r>
            <a:r>
              <a:rPr lang="en-US" sz="1600" dirty="0"/>
              <a:t> </a:t>
            </a:r>
            <a:r>
              <a:rPr lang="ru-RU" sz="1600" dirty="0"/>
              <a:t>позволяет создавать пользовательские типы данных – классы</a:t>
            </a:r>
          </a:p>
          <a:p>
            <a:r>
              <a:rPr lang="ru-RU" sz="1600" dirty="0"/>
              <a:t>Класс состоит из элементов двух типов:</a:t>
            </a:r>
          </a:p>
          <a:p>
            <a:pPr lvl="1"/>
            <a:r>
              <a:rPr lang="ru-RU" sz="1400" dirty="0">
                <a:solidFill>
                  <a:srgbClr val="C00000"/>
                </a:solidFill>
              </a:rPr>
              <a:t>Поля</a:t>
            </a:r>
            <a:r>
              <a:rPr lang="ru-RU" sz="1400" dirty="0"/>
              <a:t> – переменные класса</a:t>
            </a:r>
          </a:p>
          <a:p>
            <a:pPr lvl="1"/>
            <a:r>
              <a:rPr lang="ru-RU" sz="1400" dirty="0">
                <a:solidFill>
                  <a:srgbClr val="C00000"/>
                </a:solidFill>
              </a:rPr>
              <a:t>Методы</a:t>
            </a:r>
            <a:r>
              <a:rPr lang="ru-RU" sz="1400" dirty="0"/>
              <a:t> – функции класса</a:t>
            </a:r>
          </a:p>
          <a:p>
            <a:r>
              <a:rPr lang="ru-RU" sz="1600" dirty="0"/>
              <a:t>Элементы класса могут быть приватными (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ru-RU" sz="1600" dirty="0"/>
              <a:t>) или публичными</a:t>
            </a:r>
            <a:r>
              <a:rPr lang="en-US" sz="1600" dirty="0"/>
              <a:t> (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/>
              <a:t>)</a:t>
            </a:r>
            <a:endParaRPr lang="ru-RU" sz="1600" dirty="0"/>
          </a:p>
          <a:p>
            <a:r>
              <a:rPr lang="ru-RU" sz="1600" dirty="0"/>
              <a:t>Элементы класса могут быть константными</a:t>
            </a:r>
          </a:p>
          <a:p>
            <a:pPr lvl="1"/>
            <a:r>
              <a:rPr lang="ru-RU" sz="1400" dirty="0"/>
              <a:t>Константные поля не могут менять значение</a:t>
            </a:r>
          </a:p>
          <a:p>
            <a:pPr lvl="1"/>
            <a:r>
              <a:rPr lang="ru-RU" sz="1400" dirty="0"/>
              <a:t>Константные методы могут вызываться только у константных объектов</a:t>
            </a:r>
            <a:endParaRPr lang="en-US" sz="1400" dirty="0"/>
          </a:p>
          <a:p>
            <a:r>
              <a:rPr lang="ru-RU" sz="1600" dirty="0"/>
              <a:t>Элементы класса могут быть статическими</a:t>
            </a:r>
            <a:r>
              <a:rPr lang="en-US" sz="1600" dirty="0"/>
              <a:t> (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/>
              <a:t>). </a:t>
            </a:r>
            <a:r>
              <a:rPr lang="ru-RU" sz="1600" dirty="0"/>
              <a:t>В этом случае они относятся к самому классу, а не к его </a:t>
            </a:r>
            <a:r>
              <a:rPr lang="ru-RU" sz="1600" i="1" dirty="0"/>
              <a:t>объектам</a:t>
            </a:r>
            <a:r>
              <a:rPr lang="ru-RU" sz="16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EFD64-0F9C-463B-8DE6-B0167F45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6E8AE-5FC8-406A-B32D-D0B7A800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8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9938BBB3-A28D-4B1D-BB5E-7834B67FD1E6}"/>
              </a:ext>
            </a:extLst>
          </p:cNvPr>
          <p:cNvSpPr txBox="1">
            <a:spLocks/>
          </p:cNvSpPr>
          <p:nvPr/>
        </p:nvSpPr>
        <p:spPr>
          <a:xfrm>
            <a:off x="6264881" y="1847461"/>
            <a:ext cx="4584442" cy="4351337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ru-RU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0179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1DEF-3870-419F-9102-00A53829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класса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32517-E289-480A-A392-64C571EA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Динамическая память, классы. 29.09.2021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BBD8C-B88C-4803-A95B-16FE0ED7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8EDE0D-0787-4A03-969A-A1D77559C4A6}" type="slidenum">
              <a:rPr lang="ru-RU" smtClean="0"/>
              <a:t>9</a:t>
            </a:fld>
            <a:endParaRPr lang="ru-RU"/>
          </a:p>
        </p:txBody>
      </p:sp>
      <p:sp>
        <p:nvSpPr>
          <p:cNvPr id="6" name="Объект 1">
            <a:extLst>
              <a:ext uri="{FF2B5EF4-FFF2-40B4-BE49-F238E27FC236}">
                <a16:creationId xmlns:a16="http://schemas.microsoft.com/office/drawing/2014/main" id="{483E3323-3ABF-479C-A22D-1B06746E8F0D}"/>
              </a:ext>
            </a:extLst>
          </p:cNvPr>
          <p:cNvSpPr txBox="1">
            <a:spLocks/>
          </p:cNvSpPr>
          <p:nvPr/>
        </p:nvSpPr>
        <p:spPr>
          <a:xfrm>
            <a:off x="1268094" y="2462436"/>
            <a:ext cx="7089026" cy="1719314"/>
          </a:xfrm>
          <a:custGeom>
            <a:avLst/>
            <a:gdLst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  <a:gd name="connsiteX0" fmla="*/ 0 w 5760945"/>
              <a:gd name="connsiteY0" fmla="*/ 0 h 3842676"/>
              <a:gd name="connsiteX1" fmla="*/ 5760945 w 5760945"/>
              <a:gd name="connsiteY1" fmla="*/ 0 h 3842676"/>
              <a:gd name="connsiteX2" fmla="*/ 5760945 w 5760945"/>
              <a:gd name="connsiteY2" fmla="*/ 3842676 h 3842676"/>
              <a:gd name="connsiteX3" fmla="*/ 0 w 5760945"/>
              <a:gd name="connsiteY3" fmla="*/ 3842676 h 3842676"/>
              <a:gd name="connsiteX4" fmla="*/ 0 w 5760945"/>
              <a:gd name="connsiteY4" fmla="*/ 0 h 384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945" h="3842676">
                <a:moveTo>
                  <a:pt x="0" y="0"/>
                </a:moveTo>
                <a:lnTo>
                  <a:pt x="5760945" y="0"/>
                </a:lnTo>
                <a:cubicBezTo>
                  <a:pt x="5471696" y="1402190"/>
                  <a:pt x="5760945" y="2561784"/>
                  <a:pt x="5760945" y="3842676"/>
                </a:cubicBezTo>
                <a:lnTo>
                  <a:pt x="0" y="3842676"/>
                </a:lnTo>
                <a:lnTo>
                  <a:pt x="0" y="0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Point 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cout &lt;&lt; 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p.m_x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  // 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m_x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is private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 Radius 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&lt;&lt; endl;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BA6DD-6E78-4C30-B2EC-2E7907C834F1}"/>
              </a:ext>
            </a:extLst>
          </p:cNvPr>
          <p:cNvSpPr txBox="1"/>
          <p:nvPr/>
        </p:nvSpPr>
        <p:spPr>
          <a:xfrm>
            <a:off x="1261872" y="4344739"/>
            <a:ext cx="50396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3, 4. Radius 5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8765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</TotalTime>
  <Words>4405</Words>
  <Application>Microsoft Office PowerPoint</Application>
  <PresentationFormat>Widescreen</PresentationFormat>
  <Paragraphs>715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Century Schoolbook</vt:lpstr>
      <vt:lpstr>Consolas</vt:lpstr>
      <vt:lpstr>Wingdings 2</vt:lpstr>
      <vt:lpstr>HDOfficeLightV0</vt:lpstr>
      <vt:lpstr>View</vt:lpstr>
      <vt:lpstr>Программирование на C++ и Python</vt:lpstr>
      <vt:lpstr>Память в программе C++</vt:lpstr>
      <vt:lpstr>Динамическая память</vt:lpstr>
      <vt:lpstr>Идиома RAII</vt:lpstr>
      <vt:lpstr>Умные указатели</vt:lpstr>
      <vt:lpstr>Пример</vt:lpstr>
      <vt:lpstr>lvalue и rvalue</vt:lpstr>
      <vt:lpstr>Классы</vt:lpstr>
      <vt:lpstr>Использование класса</vt:lpstr>
      <vt:lpstr>Статические поля и методы</vt:lpstr>
      <vt:lpstr>Константные объекты</vt:lpstr>
      <vt:lpstr>Специальные методы</vt:lpstr>
      <vt:lpstr>Сколько раз вызван конструктор?</vt:lpstr>
      <vt:lpstr>Перегрузка операторов</vt:lpstr>
      <vt:lpstr>Инкапсуляция</vt:lpstr>
      <vt:lpstr>Пример: бинарное дерево поиска</vt:lpstr>
      <vt:lpstr>Поиск и вставка элементов</vt:lpstr>
      <vt:lpstr>Сбалансированные деревья</vt:lpstr>
      <vt:lpstr>Подсчет пересечений отрезков</vt:lpstr>
      <vt:lpstr>Подсчет пересечений отрезков</vt:lpstr>
      <vt:lpstr>Ранг элемента в дереве</vt:lpstr>
      <vt:lpstr>Как измерить время?</vt:lpstr>
      <vt:lpstr>RankAVL vs std::set</vt:lpstr>
      <vt:lpstr>RankAVL vs std::set</vt:lpstr>
      <vt:lpstr>Что там с пересечениями?</vt:lpstr>
      <vt:lpstr>Заключение</vt:lpstr>
      <vt:lpstr>Обработка исключений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C++ и Python</dc:title>
  <dc:creator>Vitaly Vorobyev</dc:creator>
  <cp:lastModifiedBy>Vitaly</cp:lastModifiedBy>
  <cp:revision>1113</cp:revision>
  <dcterms:created xsi:type="dcterms:W3CDTF">2019-07-27T23:22:52Z</dcterms:created>
  <dcterms:modified xsi:type="dcterms:W3CDTF">2021-09-29T02:51:53Z</dcterms:modified>
</cp:coreProperties>
</file>