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1"/>
  </p:notesMasterIdLst>
  <p:sldIdLst>
    <p:sldId id="257" r:id="rId3"/>
    <p:sldId id="300" r:id="rId4"/>
    <p:sldId id="301" r:id="rId5"/>
    <p:sldId id="275" r:id="rId6"/>
    <p:sldId id="302" r:id="rId7"/>
    <p:sldId id="307" r:id="rId8"/>
    <p:sldId id="289" r:id="rId9"/>
    <p:sldId id="305" r:id="rId10"/>
    <p:sldId id="306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25" r:id="rId22"/>
    <p:sldId id="319" r:id="rId23"/>
    <p:sldId id="322" r:id="rId24"/>
    <p:sldId id="323" r:id="rId25"/>
    <p:sldId id="324" r:id="rId26"/>
    <p:sldId id="321" r:id="rId27"/>
    <p:sldId id="320" r:id="rId28"/>
    <p:sldId id="303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3131"/>
    <a:srgbClr val="001080"/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69" autoAdjust="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6376-5D96-4E74-8EBB-980FADF5D3E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3DE-2631-431A-8029-4C4AC73C4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0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86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6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9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2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6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02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02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15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7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pp-python-nsu.inp.nsk.su/textbook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pp-python-nsu.inp.nsk.su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.me/joinchat/dpx594KRwstiNDhi" TargetMode="External"/><Relationship Id="rId5" Type="http://schemas.openxmlformats.org/officeDocument/2006/relationships/hyperlink" Target="https://github.com/NSU-Programming/lectures2021" TargetMode="External"/><Relationship Id="rId4" Type="http://schemas.openxmlformats.org/officeDocument/2006/relationships/hyperlink" Target="https://cpp-python-nsu.inp.nsk.su/assign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ost.org/" TargetMode="External"/><Relationship Id="rId3" Type="http://schemas.openxmlformats.org/officeDocument/2006/relationships/hyperlink" Target="https://isocpp.org/" TargetMode="External"/><Relationship Id="rId7" Type="http://schemas.openxmlformats.org/officeDocument/2006/relationships/hyperlink" Target="https://www.aristeia.com/" TargetMode="External"/><Relationship Id="rId12" Type="http://schemas.openxmlformats.org/officeDocument/2006/relationships/image" Target="../media/image10.jpg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troustrup.com/" TargetMode="External"/><Relationship Id="rId11" Type="http://schemas.openxmlformats.org/officeDocument/2006/relationships/image" Target="../media/image9.jpg"/><Relationship Id="rId5" Type="http://schemas.openxmlformats.org/officeDocument/2006/relationships/hyperlink" Target="https://www.coursera.org/specializations/c-plus-plus-modern-development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s://www.hackerrank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7849-212E-49B2-B839-A3FA895F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5" y="2676387"/>
            <a:ext cx="10096107" cy="111807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Программирование на </a:t>
            </a:r>
            <a:r>
              <a:rPr lang="en-US" sz="3200" i="1" dirty="0"/>
              <a:t>C++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Python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0E9277-D821-46E7-ABB5-7C51AE68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3950563"/>
            <a:ext cx="7602903" cy="1961966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ru-RU" sz="2000" dirty="0">
                <a:solidFill>
                  <a:schemeClr val="tx2"/>
                </a:solidFill>
              </a:rPr>
              <a:t>Лекция </a:t>
            </a:r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ru-RU" sz="2000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2800" i="1" dirty="0">
                <a:solidFill>
                  <a:schemeClr val="tx2"/>
                </a:solidFill>
              </a:rPr>
              <a:t>C++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ru-RU" sz="2800" dirty="0">
                <a:solidFill>
                  <a:schemeClr val="tx2"/>
                </a:solidFill>
              </a:rPr>
              <a:t>быстрый старт</a:t>
            </a:r>
          </a:p>
          <a:p>
            <a:pPr algn="ctr">
              <a:spcBef>
                <a:spcPts val="3000"/>
              </a:spcBef>
            </a:pPr>
            <a:r>
              <a:rPr lang="ru-RU" sz="1800" dirty="0">
                <a:solidFill>
                  <a:schemeClr val="tx2"/>
                </a:solidFill>
              </a:rPr>
              <a:t>Воробьев Виталий Сергеевич (ИЯФ СО РАН, НГУ)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2D59F5D-7420-47B3-A9BA-2C3A05F4230A}"/>
              </a:ext>
            </a:extLst>
          </p:cNvPr>
          <p:cNvSpPr txBox="1">
            <a:spLocks/>
          </p:cNvSpPr>
          <p:nvPr/>
        </p:nvSpPr>
        <p:spPr>
          <a:xfrm>
            <a:off x="443882" y="6049149"/>
            <a:ext cx="11748118" cy="614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bg2"/>
                </a:solidFill>
              </a:rPr>
              <a:t>Новосибирск, </a:t>
            </a:r>
            <a:r>
              <a:rPr lang="en-US" sz="1800" dirty="0">
                <a:solidFill>
                  <a:schemeClr val="bg2"/>
                </a:solidFill>
              </a:rPr>
              <a:t>1 </a:t>
            </a:r>
            <a:r>
              <a:rPr lang="ru-RU" sz="1800" dirty="0">
                <a:solidFill>
                  <a:schemeClr val="bg2"/>
                </a:solidFill>
              </a:rPr>
              <a:t>сентября 20</a:t>
            </a:r>
            <a:r>
              <a:rPr lang="en-US" sz="1800" dirty="0">
                <a:solidFill>
                  <a:schemeClr val="bg2"/>
                </a:solidFill>
              </a:rPr>
              <a:t>2</a:t>
            </a:r>
            <a:r>
              <a:rPr lang="ru-RU" sz="1800" dirty="0">
                <a:solidFill>
                  <a:schemeClr val="bg2"/>
                </a:solidFill>
              </a:rPr>
              <a:t>1</a:t>
            </a:r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7D4E2AF-1ED1-4F30-B7A9-C2A200E720C9}"/>
              </a:ext>
            </a:extLst>
          </p:cNvPr>
          <p:cNvGrpSpPr/>
          <p:nvPr/>
        </p:nvGrpSpPr>
        <p:grpSpPr>
          <a:xfrm>
            <a:off x="2695193" y="1287263"/>
            <a:ext cx="6990345" cy="1233026"/>
            <a:chOff x="2581523" y="1287263"/>
            <a:chExt cx="6990345" cy="1233026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FA89B05-D9C6-4C73-AE17-A2AA2B920F8D}"/>
                </a:ext>
              </a:extLst>
            </p:cNvPr>
            <p:cNvSpPr/>
            <p:nvPr/>
          </p:nvSpPr>
          <p:spPr>
            <a:xfrm>
              <a:off x="2581523" y="1287263"/>
              <a:ext cx="6990345" cy="12330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7FCDF20-ECB9-46B9-B36E-570C9B90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60" y="1437301"/>
              <a:ext cx="2466328" cy="92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86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ACDA-4E11-46C7-ADA6-80B833C7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ввода-вывода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AA6E-0F30-4F87-B4BF-72483C52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56" y="1778874"/>
            <a:ext cx="6148236" cy="439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Ввод и вывод в </a:t>
            </a:r>
            <a:r>
              <a:rPr lang="en-US" i="1" dirty="0"/>
              <a:t>C++</a:t>
            </a:r>
            <a:r>
              <a:rPr lang="ru-RU" dirty="0"/>
              <a:t> реализован с помощью </a:t>
            </a:r>
            <a:r>
              <a:rPr lang="ru-RU" i="1" dirty="0"/>
              <a:t>потоков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Стандартные потоки: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stdin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stdout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stderr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Файловые потоки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fstream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[i/o]fstream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Строковые потоки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stringstream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[i/o]</a:t>
            </a:r>
            <a:r>
              <a:rPr lang="en-US" dirty="0" err="1">
                <a:solidFill>
                  <a:srgbClr val="C00000"/>
                </a:solidFill>
              </a:rPr>
              <a:t>stringstream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Стандартные объекты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вывод в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endParaRPr lang="en-US" dirty="0">
              <a:solidFill>
                <a:schemeClr val="tx1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cin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ввод из </a:t>
            </a:r>
            <a:r>
              <a:rPr lang="en-US" dirty="0">
                <a:solidFill>
                  <a:schemeClr val="tx1"/>
                </a:solidFill>
              </a:rPr>
              <a:t>stdin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cerr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вывод в поток ошибок </a:t>
            </a:r>
            <a:r>
              <a:rPr lang="en-US" dirty="0">
                <a:solidFill>
                  <a:schemeClr val="tx1"/>
                </a:solidFill>
              </a:rPr>
              <a:t>stderr</a:t>
            </a:r>
          </a:p>
          <a:p>
            <a:r>
              <a:rPr lang="ru-RU" dirty="0">
                <a:solidFill>
                  <a:schemeClr val="tx1"/>
                </a:solidFill>
              </a:rPr>
              <a:t>Операторы ввода-вывода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0" dirty="0">
                <a:solidFill>
                  <a:srgbClr val="AE3131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оператор вывода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b="0" dirty="0">
                <a:solidFill>
                  <a:srgbClr val="AE3131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AE313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оператор ввода</a:t>
            </a:r>
          </a:p>
          <a:p>
            <a:pPr lvl="1"/>
            <a:r>
              <a:rPr lang="ru-RU" b="0" dirty="0">
                <a:solidFill>
                  <a:srgbClr val="000000"/>
                </a:solidFill>
                <a:effectLst/>
              </a:rPr>
              <a:t>Нет необходимости указывать тип данных</a:t>
            </a:r>
          </a:p>
          <a:p>
            <a:pPr lvl="1"/>
            <a:r>
              <a:rPr lang="ru-RU" b="0" dirty="0">
                <a:solidFill>
                  <a:srgbClr val="000000"/>
                </a:solidFill>
                <a:effectLst/>
              </a:rPr>
              <a:t>Можно использовать </a:t>
            </a:r>
            <a:r>
              <a:rPr lang="ru-RU" b="0" i="1" dirty="0">
                <a:solidFill>
                  <a:srgbClr val="000000"/>
                </a:solidFill>
                <a:effectLst/>
              </a:rPr>
              <a:t>цепочки вызовов</a:t>
            </a:r>
            <a:endParaRPr lang="en-US" b="0" i="1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6425-70A1-405D-9C30-F935C4D1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74A1-5459-4308-9EF8-16D4C19F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10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1960C5BB-8CE5-4305-80C1-997A25B83CB1}"/>
              </a:ext>
            </a:extLst>
          </p:cNvPr>
          <p:cNvSpPr txBox="1">
            <a:spLocks/>
          </p:cNvSpPr>
          <p:nvPr/>
        </p:nvSpPr>
        <p:spPr>
          <a:xfrm>
            <a:off x="8001707" y="1864566"/>
            <a:ext cx="1676253" cy="148130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&lt;fstream&gt;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&lt;sstream&gt;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&lt;iomanip&gt;</a:t>
            </a:r>
          </a:p>
        </p:txBody>
      </p:sp>
    </p:spTree>
    <p:extLst>
      <p:ext uri="{BB962C8B-B14F-4D97-AF65-F5344CB8AC3E}">
        <p14:creationId xmlns:p14="http://schemas.microsoft.com/office/powerpoint/2010/main" val="226899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BF4-4083-4DF7-933F-274AECB5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766" y="365760"/>
            <a:ext cx="4441745" cy="1325562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  <a:br>
              <a:rPr lang="en-US" dirty="0"/>
            </a:br>
            <a:r>
              <a:rPr lang="ru-RU" dirty="0"/>
              <a:t>чтение файла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441C-BDED-44F0-9206-031E5CAD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694" y="1990294"/>
            <a:ext cx="3779270" cy="1325562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В файл записаны целые числа, разделенные пробелом. Вывести сумму чисел в стандартный поток вывода.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6AB41-E8AD-4031-959D-86C41AC6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4C94-F37F-4EC3-804A-E7E8A61A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11</a:t>
            </a:fld>
            <a:endParaRPr lang="ru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9DE3F5-2FFF-41F2-9D46-CE2216CC2992}"/>
              </a:ext>
            </a:extLst>
          </p:cNvPr>
          <p:cNvGrpSpPr/>
          <p:nvPr/>
        </p:nvGrpSpPr>
        <p:grpSpPr>
          <a:xfrm>
            <a:off x="6948789" y="3429000"/>
            <a:ext cx="3400658" cy="1572618"/>
            <a:chOff x="7493233" y="3241615"/>
            <a:chExt cx="3400658" cy="15726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D3AB9C-3A13-46E2-9C1C-ACA84A51593B}"/>
                </a:ext>
              </a:extLst>
            </p:cNvPr>
            <p:cNvSpPr txBox="1"/>
            <p:nvPr/>
          </p:nvSpPr>
          <p:spPr>
            <a:xfrm>
              <a:off x="7493233" y="3613904"/>
              <a:ext cx="3400658" cy="1200329"/>
            </a:xfrm>
            <a:custGeom>
              <a:avLst/>
              <a:gdLst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73074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3074" h="369332">
                  <a:moveTo>
                    <a:pt x="0" y="0"/>
                  </a:moveTo>
                  <a:lnTo>
                    <a:pt x="4673074" y="0"/>
                  </a:lnTo>
                  <a:lnTo>
                    <a:pt x="4645082" y="369332"/>
                  </a:lnTo>
                  <a:cubicBezTo>
                    <a:pt x="3469696" y="261097"/>
                    <a:pt x="1548361" y="369332"/>
                    <a:pt x="0" y="369332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1 1 2 3 5 8 13 21 34 55 89 144 233 377 610 987 1597 2584 4181 6765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ru-RU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31B164-6B1D-4C67-A843-6BAC4B778841}"/>
                </a:ext>
              </a:extLst>
            </p:cNvPr>
            <p:cNvSpPr txBox="1"/>
            <p:nvPr/>
          </p:nvSpPr>
          <p:spPr>
            <a:xfrm>
              <a:off x="7493233" y="3241615"/>
              <a:ext cx="340065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numbers.txt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Объект 1">
            <a:extLst>
              <a:ext uri="{FF2B5EF4-FFF2-40B4-BE49-F238E27FC236}">
                <a16:creationId xmlns:a16="http://schemas.microsoft.com/office/drawing/2014/main" id="{071C8A29-9C87-46F4-910D-0FC597838CB6}"/>
              </a:ext>
            </a:extLst>
          </p:cNvPr>
          <p:cNvSpPr txBox="1">
            <a:spLocks/>
          </p:cNvSpPr>
          <p:nvPr/>
        </p:nvSpPr>
        <p:spPr>
          <a:xfrm>
            <a:off x="847979" y="793102"/>
            <a:ext cx="5404958" cy="5786930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"numbers.txt"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"Can't load file 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 equals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2C8B0-F590-4A57-A4DF-EE1CAB289121}"/>
              </a:ext>
            </a:extLst>
          </p:cNvPr>
          <p:cNvSpPr txBox="1"/>
          <p:nvPr/>
        </p:nvSpPr>
        <p:spPr>
          <a:xfrm>
            <a:off x="6948789" y="5529805"/>
            <a:ext cx="3400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Sum equals 24475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4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D613-1ED0-4AF7-97CC-74BCE24E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файла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1F1D-79AD-474A-B760-CC54457A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3394104" cy="457200"/>
          </a:xfrm>
        </p:spPr>
        <p:txBody>
          <a:bodyPr/>
          <a:lstStyle/>
          <a:p>
            <a:r>
              <a:rPr lang="ru-RU" dirty="0"/>
              <a:t>Чтение по символу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FAC7F-66D4-4516-A794-9A34A764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78431-E622-4D9D-AB22-E44E21BE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12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F0057FD-048C-4B7D-8C00-B89F78E87413}"/>
              </a:ext>
            </a:extLst>
          </p:cNvPr>
          <p:cNvSpPr txBox="1">
            <a:spLocks/>
          </p:cNvSpPr>
          <p:nvPr/>
        </p:nvSpPr>
        <p:spPr>
          <a:xfrm>
            <a:off x="1575516" y="2286001"/>
            <a:ext cx="3780253" cy="121297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c;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9B9B0-299F-4403-A967-7ED5F405BB10}"/>
              </a:ext>
            </a:extLst>
          </p:cNvPr>
          <p:cNvSpPr txBox="1">
            <a:spLocks/>
          </p:cNvSpPr>
          <p:nvPr/>
        </p:nvSpPr>
        <p:spPr>
          <a:xfrm>
            <a:off x="1261872" y="3744686"/>
            <a:ext cx="3394104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Чтение по строке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0EC4BE81-1D92-4F26-A9B8-2F4A18E4C6E2}"/>
              </a:ext>
            </a:extLst>
          </p:cNvPr>
          <p:cNvSpPr txBox="1">
            <a:spLocks/>
          </p:cNvSpPr>
          <p:nvPr/>
        </p:nvSpPr>
        <p:spPr>
          <a:xfrm>
            <a:off x="1575517" y="4201886"/>
            <a:ext cx="3780254" cy="121297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472616-4590-42D1-B879-96340544BF44}"/>
              </a:ext>
            </a:extLst>
          </p:cNvPr>
          <p:cNvSpPr txBox="1">
            <a:spLocks/>
          </p:cNvSpPr>
          <p:nvPr/>
        </p:nvSpPr>
        <p:spPr>
          <a:xfrm>
            <a:off x="5855644" y="1828801"/>
            <a:ext cx="3394104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Чтение бинарных данных</a:t>
            </a: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AE314DF9-E832-4469-A71B-1EDBBF91160C}"/>
              </a:ext>
            </a:extLst>
          </p:cNvPr>
          <p:cNvSpPr txBox="1">
            <a:spLocks/>
          </p:cNvSpPr>
          <p:nvPr/>
        </p:nvSpPr>
        <p:spPr>
          <a:xfrm>
            <a:off x="5855644" y="2286002"/>
            <a:ext cx="4760840" cy="1458684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6BAE5D-C5B8-4358-A04E-57F6DCC644CD}"/>
              </a:ext>
            </a:extLst>
          </p:cNvPr>
          <p:cNvSpPr txBox="1">
            <a:spLocks/>
          </p:cNvSpPr>
          <p:nvPr/>
        </p:nvSpPr>
        <p:spPr>
          <a:xfrm>
            <a:off x="5855643" y="4145901"/>
            <a:ext cx="5012039" cy="145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fstream::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ru-RU" dirty="0"/>
              <a:t>позволяет узнать достигнут ли конец файла</a:t>
            </a:r>
          </a:p>
        </p:txBody>
      </p:sp>
    </p:spTree>
    <p:extLst>
      <p:ext uri="{BB962C8B-B14F-4D97-AF65-F5344CB8AC3E}">
        <p14:creationId xmlns:p14="http://schemas.microsoft.com/office/powerpoint/2010/main" val="181901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1">
            <a:extLst>
              <a:ext uri="{FF2B5EF4-FFF2-40B4-BE49-F238E27FC236}">
                <a16:creationId xmlns:a16="http://schemas.microsoft.com/office/drawing/2014/main" id="{071C8A29-9C87-46F4-910D-0FC597838CB6}"/>
              </a:ext>
            </a:extLst>
          </p:cNvPr>
          <p:cNvSpPr txBox="1">
            <a:spLocks/>
          </p:cNvSpPr>
          <p:nvPr/>
        </p:nvSpPr>
        <p:spPr>
          <a:xfrm>
            <a:off x="463451" y="572652"/>
            <a:ext cx="6569858" cy="6108065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5914 h 3848590"/>
              <a:gd name="connsiteX1" fmla="*/ 5122766 w 5760945"/>
              <a:gd name="connsiteY1" fmla="*/ 0 h 3848590"/>
              <a:gd name="connsiteX2" fmla="*/ 5760945 w 5760945"/>
              <a:gd name="connsiteY2" fmla="*/ 3848590 h 3848590"/>
              <a:gd name="connsiteX3" fmla="*/ 0 w 5760945"/>
              <a:gd name="connsiteY3" fmla="*/ 3848590 h 3848590"/>
              <a:gd name="connsiteX4" fmla="*/ 0 w 5760945"/>
              <a:gd name="connsiteY4" fmla="*/ 5914 h 38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8590">
                <a:moveTo>
                  <a:pt x="0" y="5914"/>
                </a:moveTo>
                <a:lnTo>
                  <a:pt x="5122766" y="0"/>
                </a:lnTo>
                <a:cubicBezTo>
                  <a:pt x="4833517" y="1402190"/>
                  <a:pt x="5760945" y="2567698"/>
                  <a:pt x="5760945" y="3848590"/>
                </a:cubicBezTo>
                <a:lnTo>
                  <a:pt x="0" y="3848590"/>
                </a:lnTo>
                <a:lnTo>
                  <a:pt x="0" y="591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&lt;utility&gt;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std::pair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skip '('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skip 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[lat1, lon1] =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"(54.847830, 83.094392)"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[lat2, lon2] =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"(54.835815, 83.101360)"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(lat1, lon1, lat2, lon2)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km"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40BF4-4083-4DF7-933F-274AECB5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766" y="365760"/>
            <a:ext cx="4441745" cy="13255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</a:t>
            </a:r>
            <a:br>
              <a:rPr lang="en-US" dirty="0"/>
            </a:br>
            <a:r>
              <a:rPr lang="ru-RU" dirty="0"/>
              <a:t>строковый поток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441C-BDED-44F0-9206-031E5CAD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483" y="1947540"/>
            <a:ext cx="3779270" cy="13255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i="1" dirty="0"/>
              <a:t>Вэб-сервер вернул географические координаты двух точек в виде строк. Найти расстояние между точками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6AB41-E8AD-4031-959D-86C41AC6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4C94-F37F-4EC3-804A-E7E8A61A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9DE3F5-2FFF-41F2-9D46-CE2216CC2992}"/>
              </a:ext>
            </a:extLst>
          </p:cNvPr>
          <p:cNvGrpSpPr/>
          <p:nvPr/>
        </p:nvGrpSpPr>
        <p:grpSpPr>
          <a:xfrm>
            <a:off x="7033309" y="3429000"/>
            <a:ext cx="3400658" cy="1295619"/>
            <a:chOff x="7493233" y="3241615"/>
            <a:chExt cx="3400658" cy="12956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D3AB9C-3A13-46E2-9C1C-ACA84A51593B}"/>
                </a:ext>
              </a:extLst>
            </p:cNvPr>
            <p:cNvSpPr txBox="1"/>
            <p:nvPr/>
          </p:nvSpPr>
          <p:spPr>
            <a:xfrm>
              <a:off x="7493233" y="3613904"/>
              <a:ext cx="3400658" cy="923330"/>
            </a:xfrm>
            <a:custGeom>
              <a:avLst/>
              <a:gdLst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73074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3074" h="369332">
                  <a:moveTo>
                    <a:pt x="0" y="0"/>
                  </a:moveTo>
                  <a:lnTo>
                    <a:pt x="4673074" y="0"/>
                  </a:lnTo>
                  <a:lnTo>
                    <a:pt x="4645082" y="369332"/>
                  </a:lnTo>
                  <a:cubicBezTo>
                    <a:pt x="3469696" y="261097"/>
                    <a:pt x="1548361" y="369332"/>
                    <a:pt x="0" y="369332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"(54.847830, 83.094392)"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"(54.835815, 83.101360)"</a:t>
              </a:r>
              <a:endPara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endParaRPr>
            </a:p>
            <a:p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31B164-6B1D-4C67-A843-6BAC4B778841}"/>
                </a:ext>
              </a:extLst>
            </p:cNvPr>
            <p:cNvSpPr txBox="1"/>
            <p:nvPr/>
          </p:nvSpPr>
          <p:spPr>
            <a:xfrm>
              <a:off x="7493233" y="3241615"/>
              <a:ext cx="340065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Input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F2C8B0-F590-4A57-A4DF-EE1CAB289121}"/>
              </a:ext>
            </a:extLst>
          </p:cNvPr>
          <p:cNvSpPr txBox="1"/>
          <p:nvPr/>
        </p:nvSpPr>
        <p:spPr>
          <a:xfrm>
            <a:off x="7287208" y="5529805"/>
            <a:ext cx="3062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1.40854 km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775E-B84A-444B-8BA0-6983801E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Отступление</a:t>
            </a:r>
            <a:r>
              <a:rPr lang="en-US" sz="4000" dirty="0"/>
              <a:t>: </a:t>
            </a:r>
            <a:r>
              <a:rPr lang="en-US" sz="4000" dirty="0">
                <a:latin typeface="Consolas" panose="020B0609020204030204" pitchFamily="49" charset="0"/>
              </a:rPr>
              <a:t>pair</a:t>
            </a:r>
            <a:r>
              <a:rPr lang="en-US" sz="4000" dirty="0"/>
              <a:t> </a:t>
            </a:r>
            <a:r>
              <a:rPr lang="ru-RU" sz="4000" dirty="0"/>
              <a:t>и </a:t>
            </a:r>
            <a:r>
              <a:rPr lang="en-US" sz="4000" dirty="0">
                <a:latin typeface="Consolas" panose="020B0609020204030204" pitchFamily="49" charset="0"/>
              </a:rPr>
              <a:t>tuple</a:t>
            </a:r>
            <a:endParaRPr lang="ru-RU" sz="40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957C-E739-445D-9CB4-1FD259FB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5861"/>
          </a:xfrm>
        </p:spPr>
        <p:txBody>
          <a:bodyPr/>
          <a:lstStyle/>
          <a:p>
            <a:r>
              <a:rPr lang="ru-RU" dirty="0"/>
              <a:t>Объект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pair</a:t>
            </a:r>
            <a:r>
              <a:rPr lang="ru-RU" dirty="0"/>
              <a:t> может хранить пару объектов любых типов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18C55-A6A5-45D3-BECD-9679B38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3784-CCE7-407B-A237-D43E6091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346A2C5-3B04-4994-A270-AA658857E922}"/>
              </a:ext>
            </a:extLst>
          </p:cNvPr>
          <p:cNvSpPr txBox="1">
            <a:spLocks/>
          </p:cNvSpPr>
          <p:nvPr/>
        </p:nvSpPr>
        <p:spPr>
          <a:xfrm>
            <a:off x="1575515" y="2286001"/>
            <a:ext cx="5879643" cy="70912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B46E9AAE-9227-4179-825E-CAF61CABDE05}"/>
              </a:ext>
            </a:extLst>
          </p:cNvPr>
          <p:cNvSpPr txBox="1">
            <a:spLocks/>
          </p:cNvSpPr>
          <p:nvPr/>
        </p:nvSpPr>
        <p:spPr>
          <a:xfrm>
            <a:off x="9019105" y="1544216"/>
            <a:ext cx="1676253" cy="89418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&lt;utility&gt;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8E4BFF-CDEE-4093-82E9-90ABC2B40848}"/>
              </a:ext>
            </a:extLst>
          </p:cNvPr>
          <p:cNvSpPr txBox="1">
            <a:spLocks/>
          </p:cNvSpPr>
          <p:nvPr/>
        </p:nvSpPr>
        <p:spPr>
          <a:xfrm>
            <a:off x="1261871" y="3315477"/>
            <a:ext cx="6818440" cy="79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Объект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tuple</a:t>
            </a:r>
            <a:r>
              <a:rPr lang="ru-RU" dirty="0"/>
              <a:t> может хранить фиксированное количество гетерогенных объектов</a:t>
            </a:r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88AA0560-5177-4E69-969E-D026CE666D61}"/>
              </a:ext>
            </a:extLst>
          </p:cNvPr>
          <p:cNvSpPr txBox="1">
            <a:spLocks/>
          </p:cNvSpPr>
          <p:nvPr/>
        </p:nvSpPr>
        <p:spPr>
          <a:xfrm>
            <a:off x="1575515" y="4077475"/>
            <a:ext cx="7195261" cy="205740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"Vitaly"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97B05C08-C7A9-4264-9B22-4AE971866333}"/>
              </a:ext>
            </a:extLst>
          </p:cNvPr>
          <p:cNvSpPr txBox="1">
            <a:spLocks/>
          </p:cNvSpPr>
          <p:nvPr/>
        </p:nvSpPr>
        <p:spPr>
          <a:xfrm>
            <a:off x="1575515" y="2285997"/>
            <a:ext cx="5879643" cy="70912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make_pair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Объект 1">
            <a:extLst>
              <a:ext uri="{FF2B5EF4-FFF2-40B4-BE49-F238E27FC236}">
                <a16:creationId xmlns:a16="http://schemas.microsoft.com/office/drawing/2014/main" id="{A3833BA2-5FEF-41FE-A616-B811F92C612A}"/>
              </a:ext>
            </a:extLst>
          </p:cNvPr>
          <p:cNvSpPr txBox="1">
            <a:spLocks/>
          </p:cNvSpPr>
          <p:nvPr/>
        </p:nvSpPr>
        <p:spPr>
          <a:xfrm>
            <a:off x="1575514" y="4077474"/>
            <a:ext cx="7195261" cy="205740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"Vitaly"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483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775E-B84A-444B-8BA0-6983801E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Отступление</a:t>
            </a:r>
            <a:r>
              <a:rPr lang="en-US" sz="4000" dirty="0"/>
              <a:t>: </a:t>
            </a:r>
            <a:r>
              <a:rPr lang="en-US" sz="4000" dirty="0">
                <a:latin typeface="Consolas" panose="020B0609020204030204" pitchFamily="49" charset="0"/>
              </a:rPr>
              <a:t>pair</a:t>
            </a:r>
            <a:r>
              <a:rPr lang="en-US" sz="4000" dirty="0"/>
              <a:t> </a:t>
            </a:r>
            <a:r>
              <a:rPr lang="ru-RU" sz="4000" dirty="0"/>
              <a:t>и </a:t>
            </a:r>
            <a:r>
              <a:rPr lang="en-US" sz="4000" dirty="0">
                <a:latin typeface="Consolas" panose="020B0609020204030204" pitchFamily="49" charset="0"/>
              </a:rPr>
              <a:t>tuple</a:t>
            </a:r>
            <a:endParaRPr lang="ru-RU" sz="40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957C-E739-445D-9CB4-1FD259FB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692" y="3185475"/>
            <a:ext cx="4242191" cy="26685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pair</a:t>
            </a:r>
            <a:r>
              <a:rPr lang="ru-RU" dirty="0"/>
              <a:t> и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tuple</a:t>
            </a:r>
            <a:r>
              <a:rPr lang="ru-RU" dirty="0"/>
              <a:t> удобно использовать</a:t>
            </a:r>
            <a:r>
              <a:rPr lang="en-US" dirty="0"/>
              <a:t> </a:t>
            </a:r>
            <a:r>
              <a:rPr lang="ru-RU" dirty="0"/>
              <a:t>для возвращения из функции несколько объектов</a:t>
            </a:r>
          </a:p>
          <a:p>
            <a:r>
              <a:rPr lang="ru-RU" dirty="0"/>
              <a:t>Использование </a:t>
            </a:r>
            <a:r>
              <a:rPr lang="ru-RU" i="1" dirty="0"/>
              <a:t>псевдонимов</a:t>
            </a:r>
            <a:r>
              <a:rPr lang="ru-RU" dirty="0"/>
              <a:t> позволяет сделать код проще для чтения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18C55-A6A5-45D3-BECD-9679B38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3784-CCE7-407B-A237-D43E6091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15</a:t>
            </a:fld>
            <a:endParaRPr lang="ru-RU"/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88AA0560-5177-4E69-969E-D026CE666D61}"/>
              </a:ext>
            </a:extLst>
          </p:cNvPr>
          <p:cNvSpPr txBox="1">
            <a:spLocks/>
          </p:cNvSpPr>
          <p:nvPr/>
        </p:nvSpPr>
        <p:spPr>
          <a:xfrm>
            <a:off x="1049098" y="2015412"/>
            <a:ext cx="5788594" cy="415678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get_record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"Vitaly"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1.05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score}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[name, age, score] =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get_record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age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&lt;&lt; score &lt;&lt;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Объект 1">
            <a:extLst>
              <a:ext uri="{FF2B5EF4-FFF2-40B4-BE49-F238E27FC236}">
                <a16:creationId xmlns:a16="http://schemas.microsoft.com/office/drawing/2014/main" id="{20DD82E3-63DD-41C1-AC29-424881D24E41}"/>
              </a:ext>
            </a:extLst>
          </p:cNvPr>
          <p:cNvSpPr txBox="1">
            <a:spLocks/>
          </p:cNvSpPr>
          <p:nvPr/>
        </p:nvSpPr>
        <p:spPr>
          <a:xfrm>
            <a:off x="9019105" y="1544216"/>
            <a:ext cx="1676253" cy="89418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&lt;utility&gt;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7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6482-C876-47FC-8F4A-6D464109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9B61-193E-470D-B5FD-748D08F1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3" y="1828800"/>
            <a:ext cx="4124131" cy="3433665"/>
          </a:xfrm>
        </p:spPr>
        <p:txBody>
          <a:bodyPr/>
          <a:lstStyle/>
          <a:p>
            <a:r>
              <a:rPr lang="ru-RU" dirty="0"/>
              <a:t>В функцию по умолчанию передаются копии параметров</a:t>
            </a:r>
          </a:p>
          <a:p>
            <a:r>
              <a:rPr lang="ru-RU" dirty="0"/>
              <a:t>А давайте вернем новую строку!</a:t>
            </a:r>
          </a:p>
          <a:p>
            <a:pPr lvl="1"/>
            <a:r>
              <a:rPr lang="ru-RU" dirty="0"/>
              <a:t>Для добавления одного символа мы скопировали строку два раза…</a:t>
            </a:r>
            <a:endParaRPr lang="en-US" dirty="0"/>
          </a:p>
          <a:p>
            <a:r>
              <a:rPr lang="ru-RU" dirty="0"/>
              <a:t>Передача строки </a:t>
            </a:r>
            <a:r>
              <a:rPr lang="ru-RU" i="1" dirty="0"/>
              <a:t>по ссылке</a:t>
            </a:r>
            <a:r>
              <a:rPr lang="ru-RU" dirty="0"/>
              <a:t> – то что нужно в этой ситуации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9939D-A819-4019-B554-73077E08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7D5E1-3ABB-483C-9F42-51DEC39E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1A65B473-E8AF-4840-89EB-CE5FD489FD50}"/>
              </a:ext>
            </a:extLst>
          </p:cNvPr>
          <p:cNvSpPr txBox="1">
            <a:spLocks/>
          </p:cNvSpPr>
          <p:nvPr/>
        </p:nvSpPr>
        <p:spPr>
          <a:xfrm>
            <a:off x="965556" y="2015412"/>
            <a:ext cx="5788594" cy="415678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EDFBC-E759-4684-A5C2-30732D6E4E98}"/>
              </a:ext>
            </a:extLst>
          </p:cNvPr>
          <p:cNvSpPr txBox="1"/>
          <p:nvPr/>
        </p:nvSpPr>
        <p:spPr>
          <a:xfrm>
            <a:off x="7149756" y="5802868"/>
            <a:ext cx="3400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Hello, world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C7C2AC23-31D4-4B60-AE2E-F00E2790E1B8}"/>
              </a:ext>
            </a:extLst>
          </p:cNvPr>
          <p:cNvSpPr txBox="1">
            <a:spLocks/>
          </p:cNvSpPr>
          <p:nvPr/>
        </p:nvSpPr>
        <p:spPr>
          <a:xfrm>
            <a:off x="965556" y="2015412"/>
            <a:ext cx="5788594" cy="447682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'!’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line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35163-FC33-4C84-8885-97EBF779D2FC}"/>
              </a:ext>
            </a:extLst>
          </p:cNvPr>
          <p:cNvSpPr txBox="1"/>
          <p:nvPr/>
        </p:nvSpPr>
        <p:spPr>
          <a:xfrm>
            <a:off x="7149756" y="5802868"/>
            <a:ext cx="3400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Hello, world!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66FA65F6-FDA8-4303-B12A-8FE724BE4E91}"/>
              </a:ext>
            </a:extLst>
          </p:cNvPr>
          <p:cNvSpPr txBox="1">
            <a:spLocks/>
          </p:cNvSpPr>
          <p:nvPr/>
        </p:nvSpPr>
        <p:spPr>
          <a:xfrm>
            <a:off x="965556" y="2010897"/>
            <a:ext cx="5788594" cy="4458165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5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6FEE-1039-49B0-80DE-E8E35140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30DB-6302-46D8-9FC0-6F29EEBEA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58873" cy="272241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dirty="0"/>
              <a:t>Передача аргумента по ссылке позволяет решить две задачи: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Передать объект в функцию (а не его копию)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Избежать лишнего (иногда очень дорогого!) копирования</a:t>
            </a:r>
          </a:p>
          <a:p>
            <a:pPr>
              <a:lnSpc>
                <a:spcPct val="110000"/>
              </a:lnSpc>
            </a:pPr>
            <a:r>
              <a:rPr lang="ru-RU" i="1" dirty="0"/>
              <a:t>Константная ссылка </a:t>
            </a:r>
            <a:r>
              <a:rPr lang="ru-RU" dirty="0"/>
              <a:t>обеспечивает эффективную передачу аргумента и гарантирует, что объект не будет изменен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ru-RU" dirty="0"/>
              <a:t>Нет смысла передавать базовые типы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ru-RU" dirty="0"/>
              <a:t>) по константной ссылке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6234-FF94-4DAA-91A2-0914CE69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270A9-0D7E-4821-AA38-620CB28F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5749880B-F8CE-4BCC-AD6F-C47213C6EAF6}"/>
              </a:ext>
            </a:extLst>
          </p:cNvPr>
          <p:cNvSpPr txBox="1">
            <a:spLocks/>
          </p:cNvSpPr>
          <p:nvPr/>
        </p:nvSpPr>
        <p:spPr>
          <a:xfrm>
            <a:off x="2766436" y="4535225"/>
            <a:ext cx="5619028" cy="100791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 morning,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923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BDCF-64F1-4632-A737-29423D9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std::string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BC32-319F-4158-9EAE-441EBBF4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085" y="1836265"/>
            <a:ext cx="3295490" cy="4351337"/>
          </a:xfrm>
        </p:spPr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string</a:t>
            </a:r>
            <a:r>
              <a:rPr lang="ru-RU" dirty="0"/>
              <a:t> работает с 8-битовыми символьными строками</a:t>
            </a:r>
            <a:endParaRPr lang="en-US" dirty="0"/>
          </a:p>
          <a:p>
            <a:r>
              <a:rPr lang="ru-RU" dirty="0"/>
              <a:t>Поддерживает множество операций (смотрите документацию)</a:t>
            </a:r>
          </a:p>
          <a:p>
            <a:r>
              <a:rPr lang="ru-RU" dirty="0"/>
              <a:t>Поддерживают операторы сравнения (лексикографический порядок) и операторы ввода-вывода</a:t>
            </a:r>
          </a:p>
          <a:p>
            <a:r>
              <a:rPr lang="ru-RU" dirty="0"/>
              <a:t>Имеет инструменты для поиска внутри строки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7B827-FAED-42BB-8178-3E33CF9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90286-366C-47EB-8788-7EE56E2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082CC107-E171-4AE5-AA7C-D9AEFE310E3E}"/>
              </a:ext>
            </a:extLst>
          </p:cNvPr>
          <p:cNvSpPr txBox="1">
            <a:spLocks/>
          </p:cNvSpPr>
          <p:nvPr/>
        </p:nvSpPr>
        <p:spPr>
          <a:xfrm>
            <a:off x="9278259" y="962845"/>
            <a:ext cx="1676253" cy="47406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&lt;string&gt;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19574251-3102-4CFA-B0AF-42FB4861531E}"/>
              </a:ext>
            </a:extLst>
          </p:cNvPr>
          <p:cNvSpPr txBox="1">
            <a:spLocks/>
          </p:cNvSpPr>
          <p:nvPr/>
        </p:nvSpPr>
        <p:spPr>
          <a:xfrm>
            <a:off x="713207" y="1836266"/>
            <a:ext cx="6450251" cy="445256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Hello, world!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13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world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world_index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world_index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Hello, Mike!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"456"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"5.654"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 equals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7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1">
            <a:extLst>
              <a:ext uri="{FF2B5EF4-FFF2-40B4-BE49-F238E27FC236}">
                <a16:creationId xmlns:a16="http://schemas.microsoft.com/office/drawing/2014/main" id="{D14E61AE-93A9-4B99-917B-63380E70B672}"/>
              </a:ext>
            </a:extLst>
          </p:cNvPr>
          <p:cNvSpPr txBox="1">
            <a:spLocks/>
          </p:cNvSpPr>
          <p:nvPr/>
        </p:nvSpPr>
        <p:spPr>
          <a:xfrm>
            <a:off x="434278" y="337767"/>
            <a:ext cx="5975854" cy="629629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{1, 3, 5, 7, 10}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{1, 3, 5, 7, 10, 12}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1 12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{1, 3, 5, 7, 10}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size = 10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size = 20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{2, 2, 2, 2, 2}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143DB-49A8-4A4C-AFCF-71738B5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018" y="365760"/>
            <a:ext cx="4389494" cy="1325562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63D1-7BAB-4693-92F5-A2360A44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019" y="2590799"/>
            <a:ext cx="4389493" cy="3581401"/>
          </a:xfrm>
        </p:spPr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vector</a:t>
            </a:r>
            <a:r>
              <a:rPr lang="ru-RU" dirty="0"/>
              <a:t> реализует тип данных </a:t>
            </a:r>
            <a:r>
              <a:rPr lang="ru-RU" i="1" dirty="0"/>
              <a:t>динамический массив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Позволяет хранить </a:t>
            </a:r>
            <a:r>
              <a:rPr lang="ru-RU" i="1" dirty="0"/>
              <a:t>гомогенные объекты </a:t>
            </a:r>
            <a:r>
              <a:rPr lang="ru-RU" dirty="0"/>
              <a:t>любого типа</a:t>
            </a:r>
          </a:p>
          <a:p>
            <a:pPr lvl="1"/>
            <a:r>
              <a:rPr lang="ru-RU" dirty="0"/>
              <a:t>Поддерживает эффективное </a:t>
            </a:r>
            <a:r>
              <a:rPr lang="ru-RU" i="1" dirty="0"/>
              <a:t>итерирование</a:t>
            </a:r>
          </a:p>
          <a:p>
            <a:pPr lvl="1"/>
            <a:r>
              <a:rPr lang="ru-RU" dirty="0"/>
              <a:t>Поддерживает эффективную вставку и удаление </a:t>
            </a:r>
            <a:r>
              <a:rPr lang="ru-RU" i="1" dirty="0"/>
              <a:t>в конец</a:t>
            </a:r>
          </a:p>
          <a:p>
            <a:pPr lvl="1"/>
            <a:r>
              <a:rPr lang="ru-RU" dirty="0"/>
              <a:t>Поддерживает множество других методов (смотрите документацию!)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815D-EB08-4866-8CE0-00F193FF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42AE-655F-45E5-B7F3-6B1CBB5B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19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C647A03F-F483-4C61-B96A-6FB85C7FA8A5}"/>
              </a:ext>
            </a:extLst>
          </p:cNvPr>
          <p:cNvSpPr txBox="1">
            <a:spLocks/>
          </p:cNvSpPr>
          <p:nvPr/>
        </p:nvSpPr>
        <p:spPr>
          <a:xfrm>
            <a:off x="9399557" y="1773712"/>
            <a:ext cx="1676253" cy="47406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&lt;vector&gt;</a:t>
            </a:r>
          </a:p>
        </p:txBody>
      </p:sp>
    </p:spTree>
    <p:extLst>
      <p:ext uri="{BB962C8B-B14F-4D97-AF65-F5344CB8AC3E}">
        <p14:creationId xmlns:p14="http://schemas.microsoft.com/office/powerpoint/2010/main" val="3038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40264-832E-4236-A84A-FECF3CF0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4B63AD7-7B32-40DD-B022-BCE76779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25503"/>
            <a:ext cx="8595360" cy="22035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Дать начальные навыки разработки на языках </a:t>
            </a:r>
            <a:r>
              <a:rPr lang="ru-RU" i="1" dirty="0"/>
              <a:t>C++</a:t>
            </a:r>
            <a:r>
              <a:rPr lang="ru-RU" dirty="0"/>
              <a:t> и Python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Познакомить с базовыми концепциями программирования</a:t>
            </a:r>
          </a:p>
          <a:p>
            <a:pPr lvl="1"/>
            <a:r>
              <a:rPr lang="ru-RU" dirty="0"/>
              <a:t>Структуры данных и алгоритмы</a:t>
            </a:r>
          </a:p>
          <a:p>
            <a:pPr lvl="1"/>
            <a:r>
              <a:rPr lang="ru-RU" dirty="0"/>
              <a:t>Парадигмы программирования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Показать средства для анализа данных с</a:t>
            </a:r>
            <a:r>
              <a:rPr lang="en-US" dirty="0"/>
              <a:t> </a:t>
            </a:r>
            <a:r>
              <a:rPr lang="ru-RU" dirty="0"/>
              <a:t>библиотеками 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Познакомить с инструментами для совместной разработки программ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5F7572-9F08-4F01-8585-B29B3E0B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79975F-175A-4EAE-A179-8659B8D8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F68D66-B656-4499-97AC-894B6C9FEC49}"/>
              </a:ext>
            </a:extLst>
          </p:cNvPr>
          <p:cNvSpPr/>
          <p:nvPr/>
        </p:nvSpPr>
        <p:spPr>
          <a:xfrm>
            <a:off x="2374206" y="4563280"/>
            <a:ext cx="637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За один семестр невозможно стать профессиональным программистом (да и не надо!). После прохождения курса вам будет проще осваивать языки программирования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266183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FC73-5262-4BB5-8F37-B51F2D81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Итерирование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147A7-97AD-4250-B5DE-A2338539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C58A8-3B17-4215-BB11-BB3D8AC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20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BE67FA5C-436B-4886-83BE-47EA8A8A0563}"/>
              </a:ext>
            </a:extLst>
          </p:cNvPr>
          <p:cNvSpPr txBox="1">
            <a:spLocks/>
          </p:cNvSpPr>
          <p:nvPr/>
        </p:nvSpPr>
        <p:spPr>
          <a:xfrm>
            <a:off x="1261872" y="1948698"/>
            <a:ext cx="5527985" cy="4442772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++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"Novosibirsk"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D1C53-79D8-4047-AABC-199123E81C1B}"/>
              </a:ext>
            </a:extLst>
          </p:cNvPr>
          <p:cNvSpPr txBox="1"/>
          <p:nvPr/>
        </p:nvSpPr>
        <p:spPr>
          <a:xfrm>
            <a:off x="7233733" y="3684819"/>
            <a:ext cx="34006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&gt; 1 2 3 4 5 </a:t>
            </a:r>
          </a:p>
          <a:p>
            <a:r>
              <a:rPr lang="pt-BR" dirty="0">
                <a:latin typeface="Consolas" panose="020B0609020204030204" pitchFamily="49" charset="0"/>
              </a:rPr>
              <a:t>&gt; 2 3 4 5 6</a:t>
            </a:r>
          </a:p>
          <a:p>
            <a:r>
              <a:rPr lang="pt-BR" dirty="0">
                <a:latin typeface="Consolas" panose="020B0609020204030204" pitchFamily="49" charset="0"/>
              </a:rPr>
              <a:t>&gt; N o v o s i b i r s k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9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550A-6E30-4A00-82C8-4567BF97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Заключительный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B59F-0B02-4B70-8F4D-DEE4F755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299173" cy="273386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Дано</a:t>
            </a:r>
            <a:r>
              <a:rPr lang="ru-RU" dirty="0"/>
              <a:t>: текстовый файл со списком городов, их географическим расположением (широта и долгота) и населением</a:t>
            </a:r>
          </a:p>
          <a:p>
            <a:r>
              <a:rPr lang="ru-RU" dirty="0">
                <a:solidFill>
                  <a:srgbClr val="C00000"/>
                </a:solidFill>
              </a:rPr>
              <a:t>Найти</a:t>
            </a:r>
            <a:r>
              <a:rPr lang="ru-RU" dirty="0"/>
              <a:t>: пару городов</a:t>
            </a:r>
            <a:r>
              <a:rPr lang="en-US" dirty="0"/>
              <a:t> </a:t>
            </a:r>
            <a:r>
              <a:rPr lang="ru-RU" dirty="0"/>
              <a:t>с населением в каждом</a:t>
            </a:r>
            <a:r>
              <a:rPr lang="en-US" dirty="0"/>
              <a:t> </a:t>
            </a:r>
            <a:r>
              <a:rPr lang="ru-RU" dirty="0"/>
              <a:t>из которых не меньше некоторого порога и расстояние между которыми минимально.</a:t>
            </a:r>
            <a:endParaRPr lang="en-US" dirty="0"/>
          </a:p>
          <a:p>
            <a:r>
              <a:rPr lang="ru-RU" dirty="0"/>
              <a:t>Определим удобные псевдонимы: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EE043-D841-4F34-9742-1E91C67F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75744-3FD4-4E28-9BE0-74FE0157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21</a:t>
            </a:fld>
            <a:endParaRPr lang="ru-R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A2CE87-3B15-497C-81F2-7458D0C2F64F}"/>
              </a:ext>
            </a:extLst>
          </p:cNvPr>
          <p:cNvGrpSpPr/>
          <p:nvPr/>
        </p:nvGrpSpPr>
        <p:grpSpPr>
          <a:xfrm>
            <a:off x="5803640" y="2146690"/>
            <a:ext cx="5249870" cy="2000812"/>
            <a:chOff x="7493233" y="3241615"/>
            <a:chExt cx="3400659" cy="20008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CFEC5F-A2A3-47C8-B4E1-B0BF351DA2FB}"/>
                </a:ext>
              </a:extLst>
            </p:cNvPr>
            <p:cNvSpPr txBox="1"/>
            <p:nvPr/>
          </p:nvSpPr>
          <p:spPr>
            <a:xfrm>
              <a:off x="7493234" y="3613905"/>
              <a:ext cx="3400658" cy="1628522"/>
            </a:xfrm>
            <a:custGeom>
              <a:avLst/>
              <a:gdLst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73074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88325"/>
                <a:gd name="connsiteY0" fmla="*/ 0 h 371528"/>
                <a:gd name="connsiteX1" fmla="*/ 4673074 w 4688325"/>
                <a:gd name="connsiteY1" fmla="*/ 0 h 371528"/>
                <a:gd name="connsiteX2" fmla="*/ 4686609 w 4688325"/>
                <a:gd name="connsiteY2" fmla="*/ 371528 h 371528"/>
                <a:gd name="connsiteX3" fmla="*/ 0 w 4688325"/>
                <a:gd name="connsiteY3" fmla="*/ 369332 h 371528"/>
                <a:gd name="connsiteX4" fmla="*/ 0 w 4688325"/>
                <a:gd name="connsiteY4" fmla="*/ 0 h 371528"/>
                <a:gd name="connsiteX0" fmla="*/ 0 w 4673074"/>
                <a:gd name="connsiteY0" fmla="*/ 0 h 383182"/>
                <a:gd name="connsiteX1" fmla="*/ 4673074 w 4673074"/>
                <a:gd name="connsiteY1" fmla="*/ 0 h 383182"/>
                <a:gd name="connsiteX2" fmla="*/ 4669652 w 4673074"/>
                <a:gd name="connsiteY2" fmla="*/ 383182 h 383182"/>
                <a:gd name="connsiteX3" fmla="*/ 0 w 4673074"/>
                <a:gd name="connsiteY3" fmla="*/ 369332 h 383182"/>
                <a:gd name="connsiteX4" fmla="*/ 0 w 4673074"/>
                <a:gd name="connsiteY4" fmla="*/ 0 h 38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3074" h="383182">
                  <a:moveTo>
                    <a:pt x="0" y="0"/>
                  </a:moveTo>
                  <a:lnTo>
                    <a:pt x="4673074" y="0"/>
                  </a:lnTo>
                  <a:cubicBezTo>
                    <a:pt x="4663743" y="123111"/>
                    <a:pt x="4678983" y="260071"/>
                    <a:pt x="4669652" y="383182"/>
                  </a:cubicBezTo>
                  <a:cubicBezTo>
                    <a:pt x="3494266" y="274947"/>
                    <a:pt x="1548361" y="369332"/>
                    <a:pt x="0" y="369332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"Moscow" (55.7558, 37.6178) 17125000</a:t>
              </a:r>
            </a:p>
            <a:p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"Saint Petersburg" (59.9500, 30.3167) 5351935</a:t>
              </a:r>
            </a:p>
            <a:p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"Novosibirsk" (55.0333, 82.9167) 1602915</a:t>
              </a:r>
            </a:p>
            <a:p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"Yekaterinburg" (56.8356, 60.6128) 1468833</a:t>
              </a:r>
            </a:p>
            <a:p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...</a:t>
              </a:r>
            </a:p>
            <a:p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BBD0DB-A695-4DC6-AE73-D9FF95903CE4}"/>
                </a:ext>
              </a:extLst>
            </p:cNvPr>
            <p:cNvSpPr txBox="1"/>
            <p:nvPr/>
          </p:nvSpPr>
          <p:spPr>
            <a:xfrm>
              <a:off x="7493233" y="3241615"/>
              <a:ext cx="340065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Ru.txt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Объект 1">
            <a:extLst>
              <a:ext uri="{FF2B5EF4-FFF2-40B4-BE49-F238E27FC236}">
                <a16:creationId xmlns:a16="http://schemas.microsoft.com/office/drawing/2014/main" id="{281C86CB-7802-4E55-8C69-4705A6E9BA17}"/>
              </a:ext>
            </a:extLst>
          </p:cNvPr>
          <p:cNvSpPr txBox="1">
            <a:spLocks/>
          </p:cNvSpPr>
          <p:nvPr/>
        </p:nvSpPr>
        <p:spPr>
          <a:xfrm>
            <a:off x="1660628" y="4700147"/>
            <a:ext cx="7306092" cy="101703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City record: [City name, latitude, longitude, population]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037033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6A5E-ABF9-4610-9731-91DAEADF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Считываем данные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5C672-4710-4050-B2C1-0AEA2798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AE96F-ADC8-43AD-957D-D89156F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9FAFD6C3-A47B-4E58-AAB6-97BD7EDC8D1C}"/>
              </a:ext>
            </a:extLst>
          </p:cNvPr>
          <p:cNvSpPr txBox="1">
            <a:spLocks/>
          </p:cNvSpPr>
          <p:nvPr/>
        </p:nvSpPr>
        <p:spPr>
          <a:xfrm>
            <a:off x="700091" y="1966850"/>
            <a:ext cx="5076958" cy="4496592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parse_record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!=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'“'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0B514B4D-E802-439F-8756-3CACDAAEEC02}"/>
              </a:ext>
            </a:extLst>
          </p:cNvPr>
          <p:cNvSpPr txBox="1">
            <a:spLocks/>
          </p:cNvSpPr>
          <p:nvPr/>
        </p:nvSpPr>
        <p:spPr>
          <a:xfrm>
            <a:off x="6014872" y="1972470"/>
            <a:ext cx="5076959" cy="4496592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read_records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min_pop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parse_record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&gt;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min_pop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9807-28B1-47B7-928E-6BD6336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B6B5-B7CE-4C51-883C-25A5ED3C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79310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Было бы удобно сравнивать записи оператором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!=</a:t>
            </a:r>
            <a:r>
              <a:rPr lang="ru-RU" dirty="0"/>
              <a:t> и выводить в их поток с помощью оператора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/>
              <a:t>. </a:t>
            </a:r>
            <a:r>
              <a:rPr lang="ru-RU" dirty="0"/>
              <a:t>Это возможно, но для этого необходимо </a:t>
            </a:r>
            <a:r>
              <a:rPr lang="ru-RU" i="1" dirty="0"/>
              <a:t>перегрузить операторы</a:t>
            </a:r>
            <a:r>
              <a:rPr lang="ru-RU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DB2B7-5DCD-415B-BAD0-2E6F6083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CC0C1-F9A5-45A8-930B-AEFCCAAE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B9805A49-C8CF-40AA-A136-D112525DE231}"/>
              </a:ext>
            </a:extLst>
          </p:cNvPr>
          <p:cNvSpPr txBox="1">
            <a:spLocks/>
          </p:cNvSpPr>
          <p:nvPr/>
        </p:nvSpPr>
        <p:spPr>
          <a:xfrm>
            <a:off x="1084591" y="2911151"/>
            <a:ext cx="9123101" cy="294847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operator!=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[city1, lat1, lon1, pop1] =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[city2, lat2, lon2, pop2] =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city1 != city2 || lat1 != lat2 || 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 != lon2 || pop1 != pop2;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[city,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pop] =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city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("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pop;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26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B44D-78FB-4EE0-B380-042EE130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логика программы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6252A-251E-4D10-A8A6-BAC657D1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0E353-833F-478C-BC07-2C317904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24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8A4EB448-55FC-4A2B-8143-F969C64805BB}"/>
              </a:ext>
            </a:extLst>
          </p:cNvPr>
          <p:cNvSpPr txBox="1">
            <a:spLocks/>
          </p:cNvSpPr>
          <p:nvPr/>
        </p:nvSpPr>
        <p:spPr>
          <a:xfrm>
            <a:off x="1719074" y="1828801"/>
            <a:ext cx="7564887" cy="419099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find_closest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RecordVec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1.e9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F33C49-049F-4EDE-B4FC-58357FC2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4" y="6172200"/>
            <a:ext cx="7564887" cy="382555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Можно ли оптимизировать эту процедуру?</a:t>
            </a:r>
          </a:p>
        </p:txBody>
      </p:sp>
    </p:spTree>
    <p:extLst>
      <p:ext uri="{BB962C8B-B14F-4D97-AF65-F5344CB8AC3E}">
        <p14:creationId xmlns:p14="http://schemas.microsoft.com/office/powerpoint/2010/main" val="417906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596F-46A7-46E3-9610-B44288FF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4FAAA-9DBC-4171-9C24-FBA01A1C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040DE-0A2E-4CBC-83D2-CA9BE879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25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5D7D2CFA-E75E-419B-8C4F-36F142F2E1F1}"/>
              </a:ext>
            </a:extLst>
          </p:cNvPr>
          <p:cNvSpPr txBox="1">
            <a:spLocks/>
          </p:cNvSpPr>
          <p:nvPr/>
        </p:nvSpPr>
        <p:spPr>
          <a:xfrm>
            <a:off x="1261872" y="2051016"/>
            <a:ext cx="7095528" cy="441804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"Format: ./a.exe [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ifname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[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minpop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min_pop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read_records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min_pop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[record1, record2]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find_closest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"Minimal distance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(record1, record2)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km is between: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record1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and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record2 &lt;&lt;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440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B3BC-DC03-40CB-8BFD-FECB764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EFC5-DB20-4C96-A33C-E464DB31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 и вывод осуществляется через потоки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fstream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stringstream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Типы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pair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</a:t>
            </a:r>
            <a:r>
              <a:rPr lang="ru-RU" dirty="0"/>
              <a:t>позволяют группировать объекты</a:t>
            </a:r>
          </a:p>
          <a:p>
            <a:r>
              <a:rPr lang="ru-RU" dirty="0"/>
              <a:t>Передавать аргументы</a:t>
            </a:r>
            <a:r>
              <a:rPr lang="en-US" dirty="0"/>
              <a:t> </a:t>
            </a:r>
            <a:r>
              <a:rPr lang="ru-RU" dirty="0"/>
              <a:t>в функцию можно</a:t>
            </a:r>
          </a:p>
          <a:p>
            <a:pPr lvl="1"/>
            <a:r>
              <a:rPr lang="ru-RU" dirty="0"/>
              <a:t>По значению (или по константному значению)</a:t>
            </a:r>
          </a:p>
          <a:p>
            <a:pPr lvl="1"/>
            <a:r>
              <a:rPr lang="ru-RU" dirty="0"/>
              <a:t>По ссылке</a:t>
            </a:r>
          </a:p>
          <a:p>
            <a:pPr lvl="1"/>
            <a:r>
              <a:rPr lang="ru-RU" dirty="0"/>
              <a:t>По константной ссылке</a:t>
            </a:r>
          </a:p>
          <a:p>
            <a:r>
              <a:rPr lang="ru-RU" dirty="0"/>
              <a:t>Строки представлены типом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ru-RU" dirty="0"/>
              <a:t>Динамические массивы представлены типом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263E8-F42D-4D7A-AEFC-6F9E76C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86E3B-FC37-4056-9EBC-07B57BE1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7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Изображение выглядит как черный, клавиатура, внутренний, стол&#10;&#10;Автоматически созданное описание">
            <a:extLst>
              <a:ext uri="{FF2B5EF4-FFF2-40B4-BE49-F238E27FC236}">
                <a16:creationId xmlns:a16="http://schemas.microsoft.com/office/drawing/2014/main" id="{66DD0841-9842-4AFC-8730-3F496A872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" b="9409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8AF1BA1-A592-4962-8123-486766E8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963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Backup</a:t>
            </a:r>
            <a:endParaRPr lang="en-US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6A9390D-32D2-4702-9D74-3070BC8B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7DC1D7-8E14-4090-BB0F-7324F958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9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Программирование на C++ и Python. C++ быстрый старт. 1.09.2021</a:t>
            </a:r>
            <a:endParaRPr lang="en-US" sz="900" kern="120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30019F-1A3E-4BD8-B460-E3A76AAF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en-US" smtClean="0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5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Заголовок 72">
            <a:extLst>
              <a:ext uri="{FF2B5EF4-FFF2-40B4-BE49-F238E27FC236}">
                <a16:creationId xmlns:a16="http://schemas.microsoft.com/office/drawing/2014/main" id="{F20DB293-32EF-4BE9-A9F0-2C4C71D7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ru-RU" dirty="0"/>
              <a:t>Стандартная библиотека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38A18C-B1DE-46D1-9130-3E49F87D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D3C804-D034-44A2-BCFB-792AC92B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28</a:t>
            </a:fld>
            <a:endParaRPr lang="ru-RU"/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DD6DCDE-81B5-4531-887B-3AB99704E5C1}"/>
              </a:ext>
            </a:extLst>
          </p:cNvPr>
          <p:cNvGrpSpPr/>
          <p:nvPr/>
        </p:nvGrpSpPr>
        <p:grpSpPr>
          <a:xfrm>
            <a:off x="7003899" y="498738"/>
            <a:ext cx="2701210" cy="1628259"/>
            <a:chOff x="8335741" y="154478"/>
            <a:chExt cx="2701210" cy="1628259"/>
          </a:xfrm>
        </p:grpSpPr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A86DBDAE-A953-48A8-9FCB-E4EAE3C7F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9610" y="154478"/>
              <a:ext cx="1447341" cy="1628259"/>
            </a:xfrm>
            <a:prstGeom prst="rect">
              <a:avLst/>
            </a:prstGeom>
          </p:spPr>
        </p:pic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190A6601-23BF-4050-A057-ADF9AE244056}"/>
                </a:ext>
              </a:extLst>
            </p:cNvPr>
            <p:cNvSpPr/>
            <p:nvPr/>
          </p:nvSpPr>
          <p:spPr>
            <a:xfrm>
              <a:off x="8335741" y="1248145"/>
              <a:ext cx="12538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isocpp.org</a:t>
              </a:r>
            </a:p>
          </p:txBody>
        </p:sp>
      </p:grpSp>
      <p:sp>
        <p:nvSpPr>
          <p:cNvPr id="97" name="Объект 2">
            <a:extLst>
              <a:ext uri="{FF2B5EF4-FFF2-40B4-BE49-F238E27FC236}">
                <a16:creationId xmlns:a16="http://schemas.microsoft.com/office/drawing/2014/main" id="{93C1AEF2-C4D0-4CB4-B754-B6F4437B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25610"/>
            <a:ext cx="5138502" cy="6947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Стандартная библиотека </a:t>
            </a:r>
            <a:r>
              <a:rPr lang="en-US" i="1" dirty="0"/>
              <a:t>C++</a:t>
            </a:r>
            <a:r>
              <a:rPr lang="en-US" dirty="0"/>
              <a:t> </a:t>
            </a:r>
            <a:r>
              <a:rPr lang="ru-RU" dirty="0"/>
              <a:t>содержит множество полезных инструментов</a:t>
            </a:r>
            <a:endParaRPr lang="en-US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D9A53BE-12B1-4193-9845-D64145297ACB}"/>
              </a:ext>
            </a:extLst>
          </p:cNvPr>
          <p:cNvGrpSpPr/>
          <p:nvPr/>
        </p:nvGrpSpPr>
        <p:grpSpPr>
          <a:xfrm>
            <a:off x="1230131" y="2353296"/>
            <a:ext cx="9339118" cy="4359967"/>
            <a:chOff x="1230131" y="2353296"/>
            <a:chExt cx="9339118" cy="4359967"/>
          </a:xfrm>
        </p:grpSpPr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767760AF-973D-4ED9-A7FE-D48124AC608B}"/>
                </a:ext>
              </a:extLst>
            </p:cNvPr>
            <p:cNvGrpSpPr/>
            <p:nvPr/>
          </p:nvGrpSpPr>
          <p:grpSpPr>
            <a:xfrm>
              <a:off x="4698408" y="3180456"/>
              <a:ext cx="3383693" cy="1893813"/>
              <a:chOff x="6802236" y="370364"/>
              <a:chExt cx="4055153" cy="2355079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9B0F3A06-75DF-44B6-B527-840151EB7C69}"/>
                  </a:ext>
                </a:extLst>
              </p:cNvPr>
              <p:cNvSpPr/>
              <p:nvPr/>
            </p:nvSpPr>
            <p:spPr>
              <a:xfrm>
                <a:off x="6802236" y="370364"/>
                <a:ext cx="4055153" cy="235507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06C51-B487-4F9A-AC5D-EC862CDF2816}"/>
                  </a:ext>
                </a:extLst>
              </p:cNvPr>
              <p:cNvSpPr txBox="1"/>
              <p:nvPr/>
            </p:nvSpPr>
            <p:spPr>
              <a:xfrm>
                <a:off x="6802236" y="370365"/>
                <a:ext cx="4055153" cy="3254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Контейнеры </a:t>
                </a:r>
                <a:r>
                  <a:rPr lang="en-US" sz="1400" dirty="0"/>
                  <a:t>STL</a:t>
                </a:r>
                <a:endParaRPr lang="ru-RU" sz="1400" dirty="0"/>
              </a:p>
            </p:txBody>
          </p:sp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D3CCC350-FD4D-4AEB-B319-E87A302941F2}"/>
                  </a:ext>
                </a:extLst>
              </p:cNvPr>
              <p:cNvSpPr/>
              <p:nvPr/>
            </p:nvSpPr>
            <p:spPr>
              <a:xfrm>
                <a:off x="6889071" y="834501"/>
                <a:ext cx="82562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set</a:t>
                </a:r>
                <a:endParaRPr lang="ru-RU" sz="1400" dirty="0"/>
              </a:p>
            </p:txBody>
          </p: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6A913407-D22D-4A81-8A1E-CEEE442E33CB}"/>
                  </a:ext>
                </a:extLst>
              </p:cNvPr>
              <p:cNvSpPr/>
              <p:nvPr/>
            </p:nvSpPr>
            <p:spPr>
              <a:xfrm>
                <a:off x="7810730" y="834501"/>
                <a:ext cx="82562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list</a:t>
                </a:r>
                <a:endParaRPr lang="ru-RU" sz="1400" dirty="0"/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03786580-E156-4431-8BBD-5C9287AB5E66}"/>
                  </a:ext>
                </a:extLst>
              </p:cNvPr>
              <p:cNvSpPr/>
              <p:nvPr/>
            </p:nvSpPr>
            <p:spPr>
              <a:xfrm>
                <a:off x="8732389" y="834502"/>
                <a:ext cx="9019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array</a:t>
                </a:r>
                <a:endParaRPr lang="ru-RU" sz="1400" dirty="0"/>
              </a:p>
            </p:txBody>
          </p:sp>
          <p:sp>
            <p:nvSpPr>
              <p:cNvPr id="11" name="Прямоугольник: скругленные углы 10">
                <a:extLst>
                  <a:ext uri="{FF2B5EF4-FFF2-40B4-BE49-F238E27FC236}">
                    <a16:creationId xmlns:a16="http://schemas.microsoft.com/office/drawing/2014/main" id="{7B0CEBA9-8578-4E9B-BF41-58DB6379B352}"/>
                  </a:ext>
                </a:extLst>
              </p:cNvPr>
              <p:cNvSpPr/>
              <p:nvPr/>
            </p:nvSpPr>
            <p:spPr>
              <a:xfrm>
                <a:off x="6889071" y="1326750"/>
                <a:ext cx="9907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bitset</a:t>
                </a:r>
                <a:endParaRPr lang="ru-RU" sz="1400" dirty="0"/>
              </a:p>
            </p:txBody>
          </p:sp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C878636B-BC07-4BA0-9439-346B417565AA}"/>
                  </a:ext>
                </a:extLst>
              </p:cNvPr>
              <p:cNvSpPr/>
              <p:nvPr/>
            </p:nvSpPr>
            <p:spPr>
              <a:xfrm>
                <a:off x="7966644" y="1347926"/>
                <a:ext cx="10190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vector</a:t>
                </a:r>
                <a:endParaRPr lang="ru-RU" sz="1400" dirty="0"/>
              </a:p>
            </p:txBody>
          </p:sp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8162F980-1848-477C-936F-0BDF3F2C03CF}"/>
                  </a:ext>
                </a:extLst>
              </p:cNvPr>
              <p:cNvSpPr/>
              <p:nvPr/>
            </p:nvSpPr>
            <p:spPr>
              <a:xfrm>
                <a:off x="9727608" y="834501"/>
                <a:ext cx="80071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map</a:t>
                </a:r>
                <a:endParaRPr lang="ru-RU" sz="1400" dirty="0"/>
              </a:p>
            </p:txBody>
          </p:sp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8E8C1FB4-826E-4DDE-AE66-9D225819538A}"/>
                  </a:ext>
                </a:extLst>
              </p:cNvPr>
              <p:cNvSpPr/>
              <p:nvPr/>
            </p:nvSpPr>
            <p:spPr>
              <a:xfrm>
                <a:off x="9072536" y="1321183"/>
                <a:ext cx="9019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stack</a:t>
                </a:r>
                <a:endParaRPr lang="ru-RU" sz="1400" dirty="0"/>
              </a:p>
            </p:txBody>
          </p:sp>
          <p:sp>
            <p:nvSpPr>
              <p:cNvPr id="15" name="Прямоугольник: скругленные углы 14">
                <a:extLst>
                  <a:ext uri="{FF2B5EF4-FFF2-40B4-BE49-F238E27FC236}">
                    <a16:creationId xmlns:a16="http://schemas.microsoft.com/office/drawing/2014/main" id="{E82AC80A-31EE-45FD-8738-262205E6AED4}"/>
                  </a:ext>
                </a:extLst>
              </p:cNvPr>
              <p:cNvSpPr/>
              <p:nvPr/>
            </p:nvSpPr>
            <p:spPr>
              <a:xfrm>
                <a:off x="6889071" y="1820384"/>
                <a:ext cx="10190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queue</a:t>
                </a:r>
                <a:endParaRPr lang="ru-RU" sz="1400" dirty="0"/>
              </a:p>
            </p:txBody>
          </p:sp>
          <p:sp>
            <p:nvSpPr>
              <p:cNvPr id="16" name="Прямоугольник: скругленные углы 15">
                <a:extLst>
                  <a:ext uri="{FF2B5EF4-FFF2-40B4-BE49-F238E27FC236}">
                    <a16:creationId xmlns:a16="http://schemas.microsoft.com/office/drawing/2014/main" id="{92803CDC-29F6-4CFB-8E41-52265869C529}"/>
                  </a:ext>
                </a:extLst>
              </p:cNvPr>
              <p:cNvSpPr/>
              <p:nvPr/>
            </p:nvSpPr>
            <p:spPr>
              <a:xfrm>
                <a:off x="6889071" y="2272331"/>
                <a:ext cx="180044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unordered_set</a:t>
                </a:r>
                <a:endParaRPr lang="ru-RU" sz="1400" dirty="0"/>
              </a:p>
            </p:txBody>
          </p:sp>
          <p:sp>
            <p:nvSpPr>
              <p:cNvPr id="17" name="Прямоугольник: скругленные углы 16">
                <a:extLst>
                  <a:ext uri="{FF2B5EF4-FFF2-40B4-BE49-F238E27FC236}">
                    <a16:creationId xmlns:a16="http://schemas.microsoft.com/office/drawing/2014/main" id="{E658C8F9-D280-48B5-BDF5-780734C3422A}"/>
                  </a:ext>
                </a:extLst>
              </p:cNvPr>
              <p:cNvSpPr/>
              <p:nvPr/>
            </p:nvSpPr>
            <p:spPr>
              <a:xfrm>
                <a:off x="8810023" y="2266764"/>
                <a:ext cx="198144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unordered_map</a:t>
                </a:r>
                <a:endParaRPr lang="ru-RU" sz="1400" dirty="0"/>
              </a:p>
            </p:txBody>
          </p:sp>
          <p:sp>
            <p:nvSpPr>
              <p:cNvPr id="18" name="Прямоугольник: скругленные углы 17">
                <a:extLst>
                  <a:ext uri="{FF2B5EF4-FFF2-40B4-BE49-F238E27FC236}">
                    <a16:creationId xmlns:a16="http://schemas.microsoft.com/office/drawing/2014/main" id="{A1ECB7D3-67F0-4CD2-BF64-008A06DF51BA}"/>
                  </a:ext>
                </a:extLst>
              </p:cNvPr>
              <p:cNvSpPr/>
              <p:nvPr/>
            </p:nvSpPr>
            <p:spPr>
              <a:xfrm>
                <a:off x="7994963" y="1820384"/>
                <a:ext cx="165633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forward_list</a:t>
                </a:r>
                <a:endParaRPr lang="ru-RU" sz="1400" dirty="0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526F8CC0-6232-4F09-B5A3-D54871EB9D33}"/>
                </a:ext>
              </a:extLst>
            </p:cNvPr>
            <p:cNvGrpSpPr/>
            <p:nvPr/>
          </p:nvGrpSpPr>
          <p:grpSpPr>
            <a:xfrm>
              <a:off x="4698408" y="5191337"/>
              <a:ext cx="3383693" cy="1079150"/>
              <a:chOff x="6798767" y="3543081"/>
              <a:chExt cx="3579230" cy="1455047"/>
            </a:xfrm>
          </p:grpSpPr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D473D7D-6783-456E-BD0F-2EC3792ED46E}"/>
                  </a:ext>
                </a:extLst>
              </p:cNvPr>
              <p:cNvSpPr/>
              <p:nvPr/>
            </p:nvSpPr>
            <p:spPr>
              <a:xfrm>
                <a:off x="6798767" y="3543081"/>
                <a:ext cx="3579230" cy="145504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59A28A-9EF4-4DE8-B086-D128B1A6115F}"/>
                  </a:ext>
                </a:extLst>
              </p:cNvPr>
              <p:cNvSpPr txBox="1"/>
              <p:nvPr/>
            </p:nvSpPr>
            <p:spPr>
              <a:xfrm>
                <a:off x="6798767" y="3545946"/>
                <a:ext cx="3579230" cy="35288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Многопоточность</a:t>
                </a:r>
              </a:p>
            </p:txBody>
          </p:sp>
          <p:sp>
            <p:nvSpPr>
              <p:cNvPr id="23" name="Прямоугольник: скругленные углы 22">
                <a:extLst>
                  <a:ext uri="{FF2B5EF4-FFF2-40B4-BE49-F238E27FC236}">
                    <a16:creationId xmlns:a16="http://schemas.microsoft.com/office/drawing/2014/main" id="{37FCF60D-1EE8-4650-9BB3-3DC42C7BB51F}"/>
                  </a:ext>
                </a:extLst>
              </p:cNvPr>
              <p:cNvSpPr/>
              <p:nvPr/>
            </p:nvSpPr>
            <p:spPr>
              <a:xfrm>
                <a:off x="7094129" y="4018960"/>
                <a:ext cx="859165" cy="312894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thread</a:t>
                </a:r>
                <a:endParaRPr lang="ru-RU" sz="1400" dirty="0"/>
              </a:p>
            </p:txBody>
          </p:sp>
          <p:sp>
            <p:nvSpPr>
              <p:cNvPr id="25" name="Прямоугольник: скругленные углы 24">
                <a:extLst>
                  <a:ext uri="{FF2B5EF4-FFF2-40B4-BE49-F238E27FC236}">
                    <a16:creationId xmlns:a16="http://schemas.microsoft.com/office/drawing/2014/main" id="{CE07D313-E276-4250-B760-E54B6FF3DE15}"/>
                  </a:ext>
                </a:extLst>
              </p:cNvPr>
              <p:cNvSpPr/>
              <p:nvPr/>
            </p:nvSpPr>
            <p:spPr>
              <a:xfrm>
                <a:off x="8098521" y="4018960"/>
                <a:ext cx="859165" cy="31289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mutex</a:t>
                </a:r>
                <a:endParaRPr lang="ru-RU" sz="1400" dirty="0"/>
              </a:p>
            </p:txBody>
          </p:sp>
          <p:sp>
            <p:nvSpPr>
              <p:cNvPr id="28" name="Прямоугольник: скругленные углы 27">
                <a:extLst>
                  <a:ext uri="{FF2B5EF4-FFF2-40B4-BE49-F238E27FC236}">
                    <a16:creationId xmlns:a16="http://schemas.microsoft.com/office/drawing/2014/main" id="{51175F77-12E7-4547-93AB-64A9F35582F0}"/>
                  </a:ext>
                </a:extLst>
              </p:cNvPr>
              <p:cNvSpPr/>
              <p:nvPr/>
            </p:nvSpPr>
            <p:spPr>
              <a:xfrm>
                <a:off x="7625039" y="4488551"/>
                <a:ext cx="1881884" cy="35288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condition_variable</a:t>
                </a:r>
                <a:endParaRPr lang="ru-RU" sz="1400" dirty="0"/>
              </a:p>
            </p:txBody>
          </p:sp>
          <p:sp>
            <p:nvSpPr>
              <p:cNvPr id="29" name="Прямоугольник: скругленные углы 28">
                <a:extLst>
                  <a:ext uri="{FF2B5EF4-FFF2-40B4-BE49-F238E27FC236}">
                    <a16:creationId xmlns:a16="http://schemas.microsoft.com/office/drawing/2014/main" id="{4736FF17-E764-4DB0-B8F6-8F864DA9BFD9}"/>
                  </a:ext>
                </a:extLst>
              </p:cNvPr>
              <p:cNvSpPr/>
              <p:nvPr/>
            </p:nvSpPr>
            <p:spPr>
              <a:xfrm>
                <a:off x="9102913" y="4018958"/>
                <a:ext cx="857313" cy="31289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future</a:t>
                </a:r>
                <a:endParaRPr lang="ru-RU" sz="1400" dirty="0"/>
              </a:p>
            </p:txBody>
          </p: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9E68380A-27E3-4AE6-95CB-923D7A2B773F}"/>
                </a:ext>
              </a:extLst>
            </p:cNvPr>
            <p:cNvGrpSpPr/>
            <p:nvPr/>
          </p:nvGrpSpPr>
          <p:grpSpPr>
            <a:xfrm>
              <a:off x="8216885" y="3180456"/>
              <a:ext cx="2345210" cy="1079150"/>
              <a:chOff x="6796606" y="4694681"/>
              <a:chExt cx="2773522" cy="1461060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6BE85A98-3274-4EE4-AAC2-F8A1103A86AF}"/>
                  </a:ext>
                </a:extLst>
              </p:cNvPr>
              <p:cNvSpPr/>
              <p:nvPr/>
            </p:nvSpPr>
            <p:spPr>
              <a:xfrm>
                <a:off x="6796606" y="4700694"/>
                <a:ext cx="2773522" cy="145504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34E27E-1833-44F0-8D09-5EA2B8466D23}"/>
                  </a:ext>
                </a:extLst>
              </p:cNvPr>
              <p:cNvSpPr txBox="1"/>
              <p:nvPr/>
            </p:nvSpPr>
            <p:spPr>
              <a:xfrm>
                <a:off x="6796606" y="4694681"/>
                <a:ext cx="2773522" cy="3543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Численные библиотеки</a:t>
                </a:r>
              </a:p>
            </p:txBody>
          </p:sp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83BB43AA-2B66-4004-AC6E-ED95EB0813E9}"/>
                  </a:ext>
                </a:extLst>
              </p:cNvPr>
              <p:cNvSpPr/>
              <p:nvPr/>
            </p:nvSpPr>
            <p:spPr>
              <a:xfrm>
                <a:off x="6913542" y="5176573"/>
                <a:ext cx="118180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complex</a:t>
                </a:r>
                <a:endParaRPr lang="ru-RU" sz="1400" dirty="0"/>
              </a:p>
            </p:txBody>
          </p:sp>
          <p:sp>
            <p:nvSpPr>
              <p:cNvPr id="41" name="Прямоугольник: скругленные углы 40">
                <a:extLst>
                  <a:ext uri="{FF2B5EF4-FFF2-40B4-BE49-F238E27FC236}">
                    <a16:creationId xmlns:a16="http://schemas.microsoft.com/office/drawing/2014/main" id="{F1295BCD-FE3A-4319-9B2F-BF8EC58CE348}"/>
                  </a:ext>
                </a:extLst>
              </p:cNvPr>
              <p:cNvSpPr/>
              <p:nvPr/>
            </p:nvSpPr>
            <p:spPr>
              <a:xfrm>
                <a:off x="8141902" y="5176574"/>
                <a:ext cx="114508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random</a:t>
                </a:r>
                <a:endParaRPr lang="ru-RU" sz="1400" dirty="0"/>
              </a:p>
            </p:txBody>
          </p:sp>
          <p:sp>
            <p:nvSpPr>
              <p:cNvPr id="42" name="Прямоугольник: скругленные углы 41">
                <a:extLst>
                  <a:ext uri="{FF2B5EF4-FFF2-40B4-BE49-F238E27FC236}">
                    <a16:creationId xmlns:a16="http://schemas.microsoft.com/office/drawing/2014/main" id="{8243CF3A-0166-48B1-97C0-1C82007A7D60}"/>
                  </a:ext>
                </a:extLst>
              </p:cNvPr>
              <p:cNvSpPr/>
              <p:nvPr/>
            </p:nvSpPr>
            <p:spPr>
              <a:xfrm>
                <a:off x="6918573" y="5646165"/>
                <a:ext cx="122332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valarray</a:t>
                </a:r>
                <a:endParaRPr lang="ru-RU" sz="1400" dirty="0"/>
              </a:p>
            </p:txBody>
          </p:sp>
          <p:sp>
            <p:nvSpPr>
              <p:cNvPr id="43" name="Прямоугольник: скругленные углы 42">
                <a:extLst>
                  <a:ext uri="{FF2B5EF4-FFF2-40B4-BE49-F238E27FC236}">
                    <a16:creationId xmlns:a16="http://schemas.microsoft.com/office/drawing/2014/main" id="{85E48313-D1D6-4C59-AC90-C8CAA5438A29}"/>
                  </a:ext>
                </a:extLst>
              </p:cNvPr>
              <p:cNvSpPr/>
              <p:nvPr/>
            </p:nvSpPr>
            <p:spPr>
              <a:xfrm>
                <a:off x="8207294" y="5646165"/>
                <a:ext cx="12054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numeric</a:t>
                </a:r>
                <a:endParaRPr lang="ru-RU" sz="1400" dirty="0"/>
              </a:p>
            </p:txBody>
          </p: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2EE6A8C1-D220-481E-A88A-93C3ACA9372A}"/>
                </a:ext>
              </a:extLst>
            </p:cNvPr>
            <p:cNvGrpSpPr/>
            <p:nvPr/>
          </p:nvGrpSpPr>
          <p:grpSpPr>
            <a:xfrm>
              <a:off x="1281713" y="3180456"/>
              <a:ext cx="3273674" cy="1419928"/>
              <a:chOff x="276916" y="364888"/>
              <a:chExt cx="3636716" cy="1792848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06F01E91-3772-4691-9F9C-605A31826039}"/>
                  </a:ext>
                </a:extLst>
              </p:cNvPr>
              <p:cNvSpPr/>
              <p:nvPr/>
            </p:nvSpPr>
            <p:spPr>
              <a:xfrm>
                <a:off x="276917" y="365337"/>
                <a:ext cx="3636715" cy="179239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800BD7-7470-4201-B0C1-4F816F220006}"/>
                  </a:ext>
                </a:extLst>
              </p:cNvPr>
              <p:cNvSpPr txBox="1"/>
              <p:nvPr/>
            </p:nvSpPr>
            <p:spPr>
              <a:xfrm>
                <a:off x="276916" y="364888"/>
                <a:ext cx="3636715" cy="33855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Потоки ввода-вывода</a:t>
                </a:r>
              </a:p>
            </p:txBody>
          </p:sp>
          <p:sp>
            <p:nvSpPr>
              <p:cNvPr id="48" name="Прямоугольник: скругленные углы 47">
                <a:extLst>
                  <a:ext uri="{FF2B5EF4-FFF2-40B4-BE49-F238E27FC236}">
                    <a16:creationId xmlns:a16="http://schemas.microsoft.com/office/drawing/2014/main" id="{63D6A555-F381-4D07-9075-A23F0B03AE30}"/>
                  </a:ext>
                </a:extLst>
              </p:cNvPr>
              <p:cNvSpPr/>
              <p:nvPr/>
            </p:nvSpPr>
            <p:spPr>
              <a:xfrm>
                <a:off x="393853" y="841216"/>
                <a:ext cx="67047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</a:t>
                </a:r>
                <a:endParaRPr lang="ru-RU" sz="1400" dirty="0"/>
              </a:p>
            </p:txBody>
          </p:sp>
          <p:sp>
            <p:nvSpPr>
              <p:cNvPr id="49" name="Прямоугольник: скругленные углы 48">
                <a:extLst>
                  <a:ext uri="{FF2B5EF4-FFF2-40B4-BE49-F238E27FC236}">
                    <a16:creationId xmlns:a16="http://schemas.microsoft.com/office/drawing/2014/main" id="{6C3AAF60-1924-4436-B317-2A987B7F168C}"/>
                  </a:ext>
                </a:extLst>
              </p:cNvPr>
              <p:cNvSpPr/>
              <p:nvPr/>
            </p:nvSpPr>
            <p:spPr>
              <a:xfrm>
                <a:off x="1172685" y="847710"/>
                <a:ext cx="122332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iostream</a:t>
                </a:r>
                <a:endParaRPr lang="ru-RU" sz="1400" dirty="0"/>
              </a:p>
            </p:txBody>
          </p:sp>
          <p:sp>
            <p:nvSpPr>
              <p:cNvPr id="50" name="Прямоугольник: скругленные углы 49">
                <a:extLst>
                  <a:ext uri="{FF2B5EF4-FFF2-40B4-BE49-F238E27FC236}">
                    <a16:creationId xmlns:a16="http://schemas.microsoft.com/office/drawing/2014/main" id="{322512BD-5EE9-4CF4-BE0D-677A718F6045}"/>
                  </a:ext>
                </a:extLst>
              </p:cNvPr>
              <p:cNvSpPr/>
              <p:nvPr/>
            </p:nvSpPr>
            <p:spPr>
              <a:xfrm>
                <a:off x="2504373" y="844844"/>
                <a:ext cx="110112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fstream</a:t>
                </a:r>
                <a:endParaRPr lang="ru-RU" sz="1400" dirty="0"/>
              </a:p>
            </p:txBody>
          </p:sp>
          <p:sp>
            <p:nvSpPr>
              <p:cNvPr id="51" name="Прямоугольник: скругленные углы 50">
                <a:extLst>
                  <a:ext uri="{FF2B5EF4-FFF2-40B4-BE49-F238E27FC236}">
                    <a16:creationId xmlns:a16="http://schemas.microsoft.com/office/drawing/2014/main" id="{EAC4C703-0359-454F-BE15-FF0037A82D7E}"/>
                  </a:ext>
                </a:extLst>
              </p:cNvPr>
              <p:cNvSpPr/>
              <p:nvPr/>
            </p:nvSpPr>
            <p:spPr>
              <a:xfrm>
                <a:off x="393853" y="1279866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iomanip</a:t>
                </a:r>
                <a:endParaRPr lang="ru-RU" sz="1400" dirty="0"/>
              </a:p>
            </p:txBody>
          </p:sp>
          <p:sp>
            <p:nvSpPr>
              <p:cNvPr id="52" name="Прямоугольник: скругленные углы 51">
                <a:extLst>
                  <a:ext uri="{FF2B5EF4-FFF2-40B4-BE49-F238E27FC236}">
                    <a16:creationId xmlns:a16="http://schemas.microsoft.com/office/drawing/2014/main" id="{460F8E4C-B448-4F9E-9BF8-315946695296}"/>
                  </a:ext>
                </a:extLst>
              </p:cNvPr>
              <p:cNvSpPr/>
              <p:nvPr/>
            </p:nvSpPr>
            <p:spPr>
              <a:xfrm>
                <a:off x="1623026" y="1278845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sstream</a:t>
                </a:r>
                <a:endParaRPr lang="ru-RU" sz="1400" dirty="0"/>
              </a:p>
            </p:txBody>
          </p:sp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58C86C51-1B10-45C8-B8DA-1869C6526ABB}"/>
                  </a:ext>
                </a:extLst>
              </p:cNvPr>
              <p:cNvSpPr/>
              <p:nvPr/>
            </p:nvSpPr>
            <p:spPr>
              <a:xfrm>
                <a:off x="398866" y="1712022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ostream</a:t>
                </a:r>
                <a:endParaRPr lang="ru-RU" sz="1400" dirty="0"/>
              </a:p>
            </p:txBody>
          </p:sp>
          <p:sp>
            <p:nvSpPr>
              <p:cNvPr id="54" name="Прямоугольник: скругленные углы 53">
                <a:extLst>
                  <a:ext uri="{FF2B5EF4-FFF2-40B4-BE49-F238E27FC236}">
                    <a16:creationId xmlns:a16="http://schemas.microsoft.com/office/drawing/2014/main" id="{3703685D-286C-4D63-9264-2B2F0441F67B}"/>
                  </a:ext>
                </a:extLst>
              </p:cNvPr>
              <p:cNvSpPr/>
              <p:nvPr/>
            </p:nvSpPr>
            <p:spPr>
              <a:xfrm>
                <a:off x="2847184" y="1278845"/>
                <a:ext cx="96777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iosfwd</a:t>
                </a:r>
                <a:endParaRPr lang="ru-RU" sz="1400" dirty="0"/>
              </a:p>
            </p:txBody>
          </p:sp>
          <p:sp>
            <p:nvSpPr>
              <p:cNvPr id="55" name="Прямоугольник: скругленные углы 54">
                <a:extLst>
                  <a:ext uri="{FF2B5EF4-FFF2-40B4-BE49-F238E27FC236}">
                    <a16:creationId xmlns:a16="http://schemas.microsoft.com/office/drawing/2014/main" id="{4F1A983C-4504-4924-A58C-5182FB0D8267}"/>
                  </a:ext>
                </a:extLst>
              </p:cNvPr>
              <p:cNvSpPr/>
              <p:nvPr/>
            </p:nvSpPr>
            <p:spPr>
              <a:xfrm>
                <a:off x="1623026" y="1717495"/>
                <a:ext cx="139262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streambuf</a:t>
                </a:r>
                <a:endParaRPr lang="ru-RU" sz="1400" dirty="0"/>
              </a:p>
            </p:txBody>
          </p:sp>
        </p:grp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545D10AB-DA79-4CC7-9649-6AB73795530D}"/>
                </a:ext>
              </a:extLst>
            </p:cNvPr>
            <p:cNvGrpSpPr/>
            <p:nvPr/>
          </p:nvGrpSpPr>
          <p:grpSpPr>
            <a:xfrm>
              <a:off x="6533854" y="2353296"/>
              <a:ext cx="2345210" cy="721870"/>
              <a:chOff x="7764920" y="2306648"/>
              <a:chExt cx="2489003" cy="945656"/>
            </a:xfrm>
          </p:grpSpPr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C89A0C91-C7CF-41C6-AE50-76A745F25FB1}"/>
                  </a:ext>
                </a:extLst>
              </p:cNvPr>
              <p:cNvSpPr/>
              <p:nvPr/>
            </p:nvSpPr>
            <p:spPr>
              <a:xfrm>
                <a:off x="7764921" y="2312662"/>
                <a:ext cx="2489002" cy="9396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C4938B-B182-461D-B6E3-AD55F6620B41}"/>
                  </a:ext>
                </a:extLst>
              </p:cNvPr>
              <p:cNvSpPr txBox="1"/>
              <p:nvPr/>
            </p:nvSpPr>
            <p:spPr>
              <a:xfrm>
                <a:off x="7764920" y="2306648"/>
                <a:ext cx="2489003" cy="342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Строки</a:t>
                </a:r>
              </a:p>
            </p:txBody>
          </p:sp>
          <p:sp>
            <p:nvSpPr>
              <p:cNvPr id="78" name="Прямоугольник: скругленные углы 77">
                <a:extLst>
                  <a:ext uri="{FF2B5EF4-FFF2-40B4-BE49-F238E27FC236}">
                    <a16:creationId xmlns:a16="http://schemas.microsoft.com/office/drawing/2014/main" id="{0C4DC526-963D-4509-97D4-3C7DBFD4FC95}"/>
                  </a:ext>
                </a:extLst>
              </p:cNvPr>
              <p:cNvSpPr/>
              <p:nvPr/>
            </p:nvSpPr>
            <p:spPr>
              <a:xfrm>
                <a:off x="7873669" y="2788540"/>
                <a:ext cx="109906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string</a:t>
                </a:r>
                <a:endParaRPr lang="ru-RU" sz="1400" dirty="0"/>
              </a:p>
            </p:txBody>
          </p:sp>
          <p:sp>
            <p:nvSpPr>
              <p:cNvPr id="79" name="Прямоугольник: скругленные углы 78">
                <a:extLst>
                  <a:ext uri="{FF2B5EF4-FFF2-40B4-BE49-F238E27FC236}">
                    <a16:creationId xmlns:a16="http://schemas.microsoft.com/office/drawing/2014/main" id="{37F2EA86-2CF5-4419-8450-EF261B31A3CD}"/>
                  </a:ext>
                </a:extLst>
              </p:cNvPr>
              <p:cNvSpPr/>
              <p:nvPr/>
            </p:nvSpPr>
            <p:spPr>
              <a:xfrm>
                <a:off x="9016031" y="2788541"/>
                <a:ext cx="1064921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regex</a:t>
                </a:r>
                <a:endParaRPr lang="ru-RU" sz="1400" dirty="0"/>
              </a:p>
            </p:txBody>
          </p:sp>
        </p:grp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0A20E428-688D-4BDE-90D5-1DD9CBBC5975}"/>
                </a:ext>
              </a:extLst>
            </p:cNvPr>
            <p:cNvGrpSpPr/>
            <p:nvPr/>
          </p:nvGrpSpPr>
          <p:grpSpPr>
            <a:xfrm>
              <a:off x="8224039" y="5552484"/>
              <a:ext cx="2338056" cy="719043"/>
              <a:chOff x="7764920" y="2304625"/>
              <a:chExt cx="2489003" cy="947679"/>
            </a:xfrm>
          </p:grpSpPr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E7BD760E-5261-4226-8D27-A1793EF599F5}"/>
                  </a:ext>
                </a:extLst>
              </p:cNvPr>
              <p:cNvSpPr/>
              <p:nvPr/>
            </p:nvSpPr>
            <p:spPr>
              <a:xfrm>
                <a:off x="7764921" y="2312662"/>
                <a:ext cx="2489002" cy="9396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45403F-DAE2-4426-8BB7-0751EC9065EF}"/>
                  </a:ext>
                </a:extLst>
              </p:cNvPr>
              <p:cNvSpPr txBox="1"/>
              <p:nvPr/>
            </p:nvSpPr>
            <p:spPr>
              <a:xfrm>
                <a:off x="7764920" y="2304625"/>
                <a:ext cx="2489003" cy="342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Локализация</a:t>
                </a:r>
              </a:p>
            </p:txBody>
          </p:sp>
          <p:sp>
            <p:nvSpPr>
              <p:cNvPr id="86" name="Прямоугольник: скругленные углы 85">
                <a:extLst>
                  <a:ext uri="{FF2B5EF4-FFF2-40B4-BE49-F238E27FC236}">
                    <a16:creationId xmlns:a16="http://schemas.microsoft.com/office/drawing/2014/main" id="{3B0C3937-6D8B-480A-BB8E-54445AA96B8C}"/>
                  </a:ext>
                </a:extLst>
              </p:cNvPr>
              <p:cNvSpPr/>
              <p:nvPr/>
            </p:nvSpPr>
            <p:spPr>
              <a:xfrm>
                <a:off x="7873669" y="2788540"/>
                <a:ext cx="109906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locale</a:t>
                </a:r>
                <a:endParaRPr lang="ru-RU" sz="1400" dirty="0"/>
              </a:p>
            </p:txBody>
          </p:sp>
          <p:sp>
            <p:nvSpPr>
              <p:cNvPr id="87" name="Прямоугольник: скругленные углы 86">
                <a:extLst>
                  <a:ext uri="{FF2B5EF4-FFF2-40B4-BE49-F238E27FC236}">
                    <a16:creationId xmlns:a16="http://schemas.microsoft.com/office/drawing/2014/main" id="{E2DDF6B8-C855-4470-B51B-E042E3CE903A}"/>
                  </a:ext>
                </a:extLst>
              </p:cNvPr>
              <p:cNvSpPr/>
              <p:nvPr/>
            </p:nvSpPr>
            <p:spPr>
              <a:xfrm>
                <a:off x="9016031" y="2788541"/>
                <a:ext cx="1064921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codesvt</a:t>
                </a:r>
                <a:endParaRPr lang="ru-RU" sz="1400" dirty="0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AD60C1D1-85E5-4EF0-A3CA-754A8FCB965E}"/>
                </a:ext>
              </a:extLst>
            </p:cNvPr>
            <p:cNvGrpSpPr/>
            <p:nvPr/>
          </p:nvGrpSpPr>
          <p:grpSpPr>
            <a:xfrm>
              <a:off x="9012543" y="2353296"/>
              <a:ext cx="1556706" cy="732178"/>
              <a:chOff x="8368828" y="5907143"/>
              <a:chExt cx="2489003" cy="867136"/>
            </a:xfrm>
          </p:grpSpPr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F03C2666-BC4E-4D5A-B03D-36FAF3DADF96}"/>
                  </a:ext>
                </a:extLst>
              </p:cNvPr>
              <p:cNvSpPr/>
              <p:nvPr/>
            </p:nvSpPr>
            <p:spPr>
              <a:xfrm>
                <a:off x="8368830" y="5913157"/>
                <a:ext cx="2489001" cy="8611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A333D96-8CCF-48C9-8FC8-41BAED577236}"/>
                  </a:ext>
                </a:extLst>
              </p:cNvPr>
              <p:cNvSpPr txBox="1"/>
              <p:nvPr/>
            </p:nvSpPr>
            <p:spPr>
              <a:xfrm>
                <a:off x="8368828" y="6306370"/>
                <a:ext cx="2489003" cy="30777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[21 </a:t>
                </a:r>
                <a:r>
                  <a:rPr lang="ru-RU" sz="1400" dirty="0"/>
                  <a:t>файл</a:t>
                </a:r>
                <a:r>
                  <a:rPr lang="en-US" sz="1400" dirty="0"/>
                  <a:t>]</a:t>
                </a:r>
                <a:endParaRPr lang="ru-RU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F4E84E6-DEC3-4A15-BB81-97BC612CBE94}"/>
                  </a:ext>
                </a:extLst>
              </p:cNvPr>
              <p:cNvSpPr txBox="1"/>
              <p:nvPr/>
            </p:nvSpPr>
            <p:spPr>
              <a:xfrm>
                <a:off x="8368828" y="5907143"/>
                <a:ext cx="2489003" cy="36194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Библиотеки </a:t>
                </a:r>
                <a:r>
                  <a:rPr lang="en-US" sz="1400" dirty="0"/>
                  <a:t>C</a:t>
                </a:r>
                <a:endParaRPr lang="ru-RU" sz="1400" dirty="0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7B62AB75-03CF-4BBE-95A7-57A7FE3EE257}"/>
                </a:ext>
              </a:extLst>
            </p:cNvPr>
            <p:cNvGrpSpPr/>
            <p:nvPr/>
          </p:nvGrpSpPr>
          <p:grpSpPr>
            <a:xfrm>
              <a:off x="1286638" y="4746975"/>
              <a:ext cx="3269571" cy="1524552"/>
              <a:chOff x="168708" y="3948690"/>
              <a:chExt cx="3595992" cy="1792848"/>
            </a:xfrm>
          </p:grpSpPr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4A127359-221B-4073-A57D-9E86D06B8059}"/>
                  </a:ext>
                </a:extLst>
              </p:cNvPr>
              <p:cNvSpPr/>
              <p:nvPr/>
            </p:nvSpPr>
            <p:spPr>
              <a:xfrm>
                <a:off x="168709" y="3949139"/>
                <a:ext cx="3595991" cy="179239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263913-55F2-4471-B5C0-F33CF9C8463F}"/>
                  </a:ext>
                </a:extLst>
              </p:cNvPr>
              <p:cNvSpPr txBox="1"/>
              <p:nvPr/>
            </p:nvSpPr>
            <p:spPr>
              <a:xfrm>
                <a:off x="168708" y="3948690"/>
                <a:ext cx="3595991" cy="3077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Общие</a:t>
                </a:r>
              </a:p>
            </p:txBody>
          </p:sp>
          <p:sp>
            <p:nvSpPr>
              <p:cNvPr id="61" name="Прямоугольник: скругленные углы 60">
                <a:extLst>
                  <a:ext uri="{FF2B5EF4-FFF2-40B4-BE49-F238E27FC236}">
                    <a16:creationId xmlns:a16="http://schemas.microsoft.com/office/drawing/2014/main" id="{44ACEBF8-1697-4BA5-976D-41CB68D4FF21}"/>
                  </a:ext>
                </a:extLst>
              </p:cNvPr>
              <p:cNvSpPr/>
              <p:nvPr/>
            </p:nvSpPr>
            <p:spPr>
              <a:xfrm>
                <a:off x="279317" y="4422741"/>
                <a:ext cx="12110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algorithm</a:t>
                </a:r>
                <a:endParaRPr lang="ru-RU" sz="1400" dirty="0"/>
              </a:p>
            </p:txBody>
          </p:sp>
          <p:sp>
            <p:nvSpPr>
              <p:cNvPr id="62" name="Прямоугольник: скругленные углы 61">
                <a:extLst>
                  <a:ext uri="{FF2B5EF4-FFF2-40B4-BE49-F238E27FC236}">
                    <a16:creationId xmlns:a16="http://schemas.microsoft.com/office/drawing/2014/main" id="{C5B736A8-832C-42FA-902B-7770452AB3C8}"/>
                  </a:ext>
                </a:extLst>
              </p:cNvPr>
              <p:cNvSpPr/>
              <p:nvPr/>
            </p:nvSpPr>
            <p:spPr>
              <a:xfrm>
                <a:off x="1600987" y="4422154"/>
                <a:ext cx="921496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chrono</a:t>
                </a:r>
                <a:endParaRPr lang="ru-RU" sz="1400" dirty="0"/>
              </a:p>
            </p:txBody>
          </p:sp>
          <p:sp>
            <p:nvSpPr>
              <p:cNvPr id="63" name="Прямоугольник: скругленные углы 62">
                <a:extLst>
                  <a:ext uri="{FF2B5EF4-FFF2-40B4-BE49-F238E27FC236}">
                    <a16:creationId xmlns:a16="http://schemas.microsoft.com/office/drawing/2014/main" id="{7A1F786A-3AD0-443B-8713-CD9370D8077E}"/>
                  </a:ext>
                </a:extLst>
              </p:cNvPr>
              <p:cNvSpPr/>
              <p:nvPr/>
            </p:nvSpPr>
            <p:spPr>
              <a:xfrm>
                <a:off x="279317" y="4863668"/>
                <a:ext cx="131725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functional</a:t>
                </a:r>
                <a:endParaRPr lang="ru-RU" sz="1400" dirty="0"/>
              </a:p>
            </p:txBody>
          </p:sp>
          <p:sp>
            <p:nvSpPr>
              <p:cNvPr id="64" name="Прямоугольник: скругленные углы 63">
                <a:extLst>
                  <a:ext uri="{FF2B5EF4-FFF2-40B4-BE49-F238E27FC236}">
                    <a16:creationId xmlns:a16="http://schemas.microsoft.com/office/drawing/2014/main" id="{6E9DDEB6-A42C-49E6-B884-C88747907D31}"/>
                  </a:ext>
                </a:extLst>
              </p:cNvPr>
              <p:cNvSpPr/>
              <p:nvPr/>
            </p:nvSpPr>
            <p:spPr>
              <a:xfrm>
                <a:off x="1707878" y="4870002"/>
                <a:ext cx="102153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iterator</a:t>
                </a:r>
                <a:endParaRPr lang="ru-RU" sz="1400" dirty="0"/>
              </a:p>
            </p:txBody>
          </p:sp>
          <p:sp>
            <p:nvSpPr>
              <p:cNvPr id="65" name="Прямоугольник: скругленные углы 64">
                <a:extLst>
                  <a:ext uri="{FF2B5EF4-FFF2-40B4-BE49-F238E27FC236}">
                    <a16:creationId xmlns:a16="http://schemas.microsoft.com/office/drawing/2014/main" id="{82F9DA01-1EFC-4127-B5A1-B2E2B50BD324}"/>
                  </a:ext>
                </a:extLst>
              </p:cNvPr>
              <p:cNvSpPr/>
              <p:nvPr/>
            </p:nvSpPr>
            <p:spPr>
              <a:xfrm>
                <a:off x="284059" y="5295824"/>
                <a:ext cx="1206320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stdexcept</a:t>
                </a:r>
                <a:endParaRPr lang="ru-RU" sz="1400" dirty="0"/>
              </a:p>
            </p:txBody>
          </p:sp>
          <p:sp>
            <p:nvSpPr>
              <p:cNvPr id="66" name="Прямоугольник: скругленные углы 65">
                <a:extLst>
                  <a:ext uri="{FF2B5EF4-FFF2-40B4-BE49-F238E27FC236}">
                    <a16:creationId xmlns:a16="http://schemas.microsoft.com/office/drawing/2014/main" id="{F5CE1FD8-138B-4FCC-A136-262CFDD59955}"/>
                  </a:ext>
                </a:extLst>
              </p:cNvPr>
              <p:cNvSpPr/>
              <p:nvPr/>
            </p:nvSpPr>
            <p:spPr>
              <a:xfrm>
                <a:off x="2626043" y="4422154"/>
                <a:ext cx="108051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memory</a:t>
                </a:r>
                <a:endParaRPr lang="ru-RU" sz="1400" dirty="0"/>
              </a:p>
            </p:txBody>
          </p:sp>
          <p:sp>
            <p:nvSpPr>
              <p:cNvPr id="67" name="Прямоугольник: скругленные углы 66">
                <a:extLst>
                  <a:ext uri="{FF2B5EF4-FFF2-40B4-BE49-F238E27FC236}">
                    <a16:creationId xmlns:a16="http://schemas.microsoft.com/office/drawing/2014/main" id="{D97094AD-73D1-4C4F-8007-5561D2456AE2}"/>
                  </a:ext>
                </a:extLst>
              </p:cNvPr>
              <p:cNvSpPr/>
              <p:nvPr/>
            </p:nvSpPr>
            <p:spPr>
              <a:xfrm>
                <a:off x="1600986" y="5291679"/>
                <a:ext cx="85067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tuple</a:t>
                </a:r>
                <a:endParaRPr lang="ru-RU" sz="1400" dirty="0"/>
              </a:p>
            </p:txBody>
          </p:sp>
          <p:sp>
            <p:nvSpPr>
              <p:cNvPr id="95" name="Прямоугольник: скругленные углы 94">
                <a:extLst>
                  <a:ext uri="{FF2B5EF4-FFF2-40B4-BE49-F238E27FC236}">
                    <a16:creationId xmlns:a16="http://schemas.microsoft.com/office/drawing/2014/main" id="{46584B08-568E-4D02-B61B-D4ED7F96FAE2}"/>
                  </a:ext>
                </a:extLst>
              </p:cNvPr>
              <p:cNvSpPr/>
              <p:nvPr/>
            </p:nvSpPr>
            <p:spPr>
              <a:xfrm>
                <a:off x="2561005" y="5292826"/>
                <a:ext cx="95426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utility</a:t>
                </a:r>
                <a:endParaRPr lang="ru-RU" sz="1400" dirty="0"/>
              </a:p>
            </p:txBody>
          </p: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DFE96B5-11FD-4E02-B3A0-4247E454C854}"/>
                </a:ext>
              </a:extLst>
            </p:cNvPr>
            <p:cNvGrpSpPr/>
            <p:nvPr/>
          </p:nvGrpSpPr>
          <p:grpSpPr>
            <a:xfrm>
              <a:off x="8216885" y="4380970"/>
              <a:ext cx="2345210" cy="1079150"/>
              <a:chOff x="6796606" y="4694681"/>
              <a:chExt cx="2773522" cy="1461060"/>
            </a:xfrm>
          </p:grpSpPr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F06EA55D-F299-41A1-85F1-86810AF6F7C2}"/>
                  </a:ext>
                </a:extLst>
              </p:cNvPr>
              <p:cNvSpPr/>
              <p:nvPr/>
            </p:nvSpPr>
            <p:spPr>
              <a:xfrm>
                <a:off x="6796606" y="4700694"/>
                <a:ext cx="2773522" cy="145504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8473164-07D4-4390-B7EE-550B6F904738}"/>
                  </a:ext>
                </a:extLst>
              </p:cNvPr>
              <p:cNvSpPr txBox="1"/>
              <p:nvPr/>
            </p:nvSpPr>
            <p:spPr>
              <a:xfrm>
                <a:off x="6796606" y="4694681"/>
                <a:ext cx="2773522" cy="4166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Вспомогательные</a:t>
                </a:r>
              </a:p>
            </p:txBody>
          </p:sp>
          <p:sp>
            <p:nvSpPr>
              <p:cNvPr id="101" name="Прямоугольник: скругленные углы 100">
                <a:extLst>
                  <a:ext uri="{FF2B5EF4-FFF2-40B4-BE49-F238E27FC236}">
                    <a16:creationId xmlns:a16="http://schemas.microsoft.com/office/drawing/2014/main" id="{B10316B9-4CF7-40D5-ADD6-B1DB6762F7D4}"/>
                  </a:ext>
                </a:extLst>
              </p:cNvPr>
              <p:cNvSpPr/>
              <p:nvPr/>
            </p:nvSpPr>
            <p:spPr>
              <a:xfrm>
                <a:off x="6913542" y="5176573"/>
                <a:ext cx="122332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exception</a:t>
                </a:r>
                <a:endParaRPr lang="ru-RU" sz="1400" dirty="0"/>
              </a:p>
            </p:txBody>
          </p:sp>
          <p:sp>
            <p:nvSpPr>
              <p:cNvPr id="102" name="Прямоугольник: скругленные углы 101">
                <a:extLst>
                  <a:ext uri="{FF2B5EF4-FFF2-40B4-BE49-F238E27FC236}">
                    <a16:creationId xmlns:a16="http://schemas.microsoft.com/office/drawing/2014/main" id="{8AEA2FD5-F558-4CB1-B535-B2FB44108ADB}"/>
                  </a:ext>
                </a:extLst>
              </p:cNvPr>
              <p:cNvSpPr/>
              <p:nvPr/>
            </p:nvSpPr>
            <p:spPr>
              <a:xfrm>
                <a:off x="8267663" y="5163065"/>
                <a:ext cx="114508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limits</a:t>
                </a:r>
                <a:endParaRPr lang="ru-RU" sz="1400" dirty="0"/>
              </a:p>
            </p:txBody>
          </p:sp>
          <p:sp>
            <p:nvSpPr>
              <p:cNvPr id="103" name="Прямоугольник: скругленные углы 102">
                <a:extLst>
                  <a:ext uri="{FF2B5EF4-FFF2-40B4-BE49-F238E27FC236}">
                    <a16:creationId xmlns:a16="http://schemas.microsoft.com/office/drawing/2014/main" id="{74F89051-9BA8-4AC0-AD7A-FD4A35783261}"/>
                  </a:ext>
                </a:extLst>
              </p:cNvPr>
              <p:cNvSpPr/>
              <p:nvPr/>
            </p:nvSpPr>
            <p:spPr>
              <a:xfrm>
                <a:off x="6918573" y="5646165"/>
                <a:ext cx="122332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new</a:t>
                </a:r>
                <a:endParaRPr lang="ru-RU" sz="1400" dirty="0"/>
              </a:p>
            </p:txBody>
          </p:sp>
          <p:sp>
            <p:nvSpPr>
              <p:cNvPr id="104" name="Прямоугольник: скругленные углы 103">
                <a:extLst>
                  <a:ext uri="{FF2B5EF4-FFF2-40B4-BE49-F238E27FC236}">
                    <a16:creationId xmlns:a16="http://schemas.microsoft.com/office/drawing/2014/main" id="{969FBCB6-96F1-45CF-98B8-8463D5C1EF52}"/>
                  </a:ext>
                </a:extLst>
              </p:cNvPr>
              <p:cNvSpPr/>
              <p:nvPr/>
            </p:nvSpPr>
            <p:spPr>
              <a:xfrm>
                <a:off x="8207294" y="5646165"/>
                <a:ext cx="1205458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typeinfo</a:t>
                </a:r>
                <a:endParaRPr lang="ru-RU" sz="1400" dirty="0"/>
              </a:p>
            </p:txBody>
          </p:sp>
        </p:grpSp>
        <p:sp>
          <p:nvSpPr>
            <p:cNvPr id="106" name="Объект 2">
              <a:extLst>
                <a:ext uri="{FF2B5EF4-FFF2-40B4-BE49-F238E27FC236}">
                  <a16:creationId xmlns:a16="http://schemas.microsoft.com/office/drawing/2014/main" id="{9381EAD2-23FD-4E50-8B70-B9ACC9926E01}"/>
                </a:ext>
              </a:extLst>
            </p:cNvPr>
            <p:cNvSpPr txBox="1">
              <a:spLocks/>
            </p:cNvSpPr>
            <p:nvPr/>
          </p:nvSpPr>
          <p:spPr>
            <a:xfrm>
              <a:off x="1230131" y="6317322"/>
              <a:ext cx="9339117" cy="395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spcBef>
                  <a:spcPts val="600"/>
                </a:spcBef>
                <a:buNone/>
              </a:pPr>
              <a:r>
                <a:rPr lang="ru-RU" sz="1600" dirty="0"/>
                <a:t>(Перечислены не все заголовочные файлы, но большая их часть)</a:t>
              </a:r>
              <a:endParaRPr lang="en-US" sz="1600" dirty="0"/>
            </a:p>
          </p:txBody>
        </p:sp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F4A72AF-D19F-4B62-BF74-9A8FBC5C0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2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B5B4D-9C5F-49C3-997D-40E36C9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1F1FD-F501-4042-8DD0-CD767802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439" y="2063619"/>
            <a:ext cx="4607741" cy="395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C++</a:t>
            </a:r>
            <a:endParaRPr lang="ru-RU" sz="2400" i="1" dirty="0">
              <a:solidFill>
                <a:srgbClr val="C00000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Потоки ввода-вывода, строки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Контейнеры </a:t>
            </a:r>
            <a:r>
              <a:rPr lang="en-US" sz="1800" dirty="0"/>
              <a:t>STL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Алгоритмы </a:t>
            </a:r>
            <a:r>
              <a:rPr lang="en-US" sz="1800" dirty="0"/>
              <a:t>STL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Классы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Шаблоны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Python</a:t>
            </a:r>
            <a:endParaRPr lang="ru-RU" sz="1800" dirty="0"/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Введение в Python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Стандартная библиотека</a:t>
            </a:r>
            <a:r>
              <a:rPr lang="en-US" sz="1800" dirty="0"/>
              <a:t> </a:t>
            </a:r>
            <a:r>
              <a:rPr lang="ru-RU" sz="1800" dirty="0"/>
              <a:t>Python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Вычисления с </a:t>
            </a:r>
            <a:r>
              <a:rPr lang="en-US" sz="18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endParaRPr lang="ru-RU" sz="1800" dirty="0">
              <a:solidFill>
                <a:srgbClr val="C00000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Построение диаграмм с </a:t>
            </a:r>
            <a:r>
              <a:rPr lang="en-US" sz="18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2F702D-14BD-49F2-A23E-4A00D78E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9DC84C-D21D-4CF3-9AD4-95AB4D4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A93C41B-5729-4564-B92B-F8D05848BEB8}"/>
              </a:ext>
            </a:extLst>
          </p:cNvPr>
          <p:cNvSpPr txBox="1">
            <a:spLocks/>
          </p:cNvSpPr>
          <p:nvPr/>
        </p:nvSpPr>
        <p:spPr>
          <a:xfrm>
            <a:off x="951281" y="3183062"/>
            <a:ext cx="5029573" cy="2415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C00000"/>
                </a:solidFill>
              </a:rPr>
              <a:t>Зачет</a:t>
            </a: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На тройку</a:t>
            </a:r>
            <a:r>
              <a:rPr lang="ru-RU" sz="1800" dirty="0"/>
              <a:t>: набрать по 5 баллов из девяти блоков заданий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На четверку</a:t>
            </a:r>
            <a:r>
              <a:rPr lang="ru-RU" dirty="0"/>
              <a:t>: выполнить условие на тройку и набрать 60 или более баллов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На пятерку</a:t>
            </a:r>
            <a:r>
              <a:rPr lang="ru-RU" dirty="0"/>
              <a:t>: выполнить условие на тройку и набрать 80 или более баллов</a:t>
            </a:r>
            <a:endParaRPr lang="ru-RU" sz="18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113CAA0-289E-4649-9615-06692722F2F0}"/>
              </a:ext>
            </a:extLst>
          </p:cNvPr>
          <p:cNvSpPr txBox="1">
            <a:spLocks/>
          </p:cNvSpPr>
          <p:nvPr/>
        </p:nvSpPr>
        <p:spPr>
          <a:xfrm>
            <a:off x="643369" y="5679893"/>
            <a:ext cx="5438757" cy="67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i="1" dirty="0"/>
              <a:t>Задания сдаются через сервис </a:t>
            </a:r>
            <a:r>
              <a:rPr lang="en-US" sz="1800" i="1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i="1" dirty="0"/>
              <a:t>. </a:t>
            </a:r>
            <a:r>
              <a:rPr lang="ru-RU" i="1" dirty="0"/>
              <a:t>Процедура описана на сайте курса.</a:t>
            </a:r>
            <a:endParaRPr lang="en-US" sz="1800" i="1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DC8791C-EFAB-41CD-9F9A-57CDB7A8972D}"/>
              </a:ext>
            </a:extLst>
          </p:cNvPr>
          <p:cNvSpPr txBox="1">
            <a:spLocks/>
          </p:cNvSpPr>
          <p:nvPr/>
        </p:nvSpPr>
        <p:spPr>
          <a:xfrm>
            <a:off x="951281" y="1902421"/>
            <a:ext cx="4835118" cy="128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C00000"/>
                </a:solidFill>
              </a:rPr>
              <a:t>Учебная нагрузка</a:t>
            </a:r>
          </a:p>
          <a:p>
            <a:pPr>
              <a:spcBef>
                <a:spcPts val="600"/>
              </a:spcBef>
            </a:pPr>
            <a:r>
              <a:rPr lang="ru-RU" sz="1800" dirty="0"/>
              <a:t>8 лекций</a:t>
            </a:r>
          </a:p>
          <a:p>
            <a:pPr>
              <a:spcBef>
                <a:spcPts val="600"/>
              </a:spcBef>
            </a:pPr>
            <a:r>
              <a:rPr lang="ru-RU" dirty="0"/>
              <a:t>16 практических занятий по 1.5 пары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81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437DD-BB1C-4825-A84E-E963D638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Объект 2" descr="Telegram-группа курса (QR-код)">
            <a:extLst>
              <a:ext uri="{FF2B5EF4-FFF2-40B4-BE49-F238E27FC236}">
                <a16:creationId xmlns:a16="http://schemas.microsoft.com/office/drawing/2014/main" id="{75DD6E73-43F1-4F3E-9E66-85061F66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2249378"/>
            <a:ext cx="5530814" cy="302975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Сайт курса 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cpp-python-nsu.inp.nsk.su</a:t>
            </a:r>
            <a:endParaRPr lang="ru-RU" dirty="0"/>
          </a:p>
          <a:p>
            <a:pPr lvl="1"/>
            <a:r>
              <a:rPr lang="ru-RU" dirty="0">
                <a:solidFill>
                  <a:schemeClr val="tx1"/>
                </a:solidFill>
              </a:rPr>
              <a:t>Учебник: </a:t>
            </a:r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cpp-python-nsu.inp.nsk.su/textbook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Задания: </a:t>
            </a:r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cpp-python-nsu.inp.nsk.su/assignments</a:t>
            </a: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Репозиторий с лекциями:</a:t>
            </a:r>
          </a:p>
          <a:p>
            <a:pPr lvl="1"/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github.com/NSU-Programming/lectures202</a:t>
            </a:r>
            <a:r>
              <a:rPr lang="ru-RU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Telegram-</a:t>
            </a:r>
            <a:r>
              <a:rPr lang="ru-RU" dirty="0"/>
              <a:t>группа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t.me/</a:t>
            </a:r>
            <a:r>
              <a:rPr lang="en-US" sz="1600" dirty="0" err="1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joinchat</a:t>
            </a:r>
            <a:r>
              <a:rPr lang="en-US" sz="1600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/dpx594KRwstiNDhi</a:t>
            </a:r>
            <a:r>
              <a:rPr lang="ru-RU" sz="1600" dirty="0"/>
              <a:t>, </a:t>
            </a:r>
            <a:r>
              <a:rPr lang="en-US" sz="1600" dirty="0"/>
              <a:t>QR-</a:t>
            </a:r>
            <a:r>
              <a:rPr lang="ru-RU" sz="1600" dirty="0"/>
              <a:t>код</a:t>
            </a:r>
            <a:r>
              <a:rPr lang="en-US" sz="1600" dirty="0"/>
              <a:t>)</a:t>
            </a:r>
            <a:r>
              <a:rPr lang="ru-RU" sz="1600" dirty="0"/>
              <a:t>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17AF1B-7F30-4203-97AD-292FCF4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DED2BF-E9F9-4A8A-B919-30B549EF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087BC-41C4-4730-9D54-513F2E3A9A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2688" y="1905408"/>
            <a:ext cx="3396342" cy="33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5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6C46F-7E39-4174-94DB-B3E5CDF8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изучать </a:t>
            </a:r>
            <a:r>
              <a:rPr lang="en-US" i="1" dirty="0"/>
              <a:t>C+</a:t>
            </a:r>
            <a:r>
              <a:rPr lang="ru-RU" i="1" dirty="0"/>
              <a:t> 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ADECB-37D3-43D1-874C-0800FD1A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9" y="2438399"/>
            <a:ext cx="5007238" cy="37417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i="1" dirty="0"/>
              <a:t>C++</a:t>
            </a:r>
            <a:r>
              <a:rPr lang="ru-RU" sz="2400" dirty="0"/>
              <a:t> быстрый и он развивается</a:t>
            </a:r>
          </a:p>
          <a:p>
            <a:pPr lvl="1">
              <a:lnSpc>
                <a:spcPct val="110000"/>
              </a:lnSpc>
            </a:pPr>
            <a:r>
              <a:rPr lang="ru-RU" sz="1800" b="1" dirty="0">
                <a:solidFill>
                  <a:srgbClr val="C00000"/>
                </a:solidFill>
              </a:rPr>
              <a:t>Быстрый</a:t>
            </a:r>
            <a:r>
              <a:rPr lang="en-US" sz="1800" dirty="0"/>
              <a:t>:</a:t>
            </a:r>
            <a:r>
              <a:rPr lang="ru-RU" sz="1800" dirty="0"/>
              <a:t> это основной язык разработки в коммерческих и научных проектах, в которых важна </a:t>
            </a:r>
            <a:r>
              <a:rPr lang="ru-RU" sz="1800" i="1" dirty="0"/>
              <a:t>эффективность</a:t>
            </a:r>
            <a:r>
              <a:rPr lang="ru-RU" sz="1800" dirty="0"/>
              <a:t> (</a:t>
            </a:r>
            <a:r>
              <a:rPr lang="en-US" sz="1800" dirty="0"/>
              <a:t>OS X, MS Windows, Firefox, Chromium, Adobe Photoshop, Tensorflow,</a:t>
            </a:r>
            <a:r>
              <a:rPr lang="ru-RU" sz="1800" dirty="0"/>
              <a:t> и ещё </a:t>
            </a:r>
            <a:r>
              <a:rPr lang="ru-RU" sz="1800" b="1" dirty="0"/>
              <a:t>очень</a:t>
            </a:r>
            <a:r>
              <a:rPr lang="ru-RU" sz="1800" dirty="0"/>
              <a:t> много чего)</a:t>
            </a:r>
          </a:p>
          <a:p>
            <a:pPr lvl="1">
              <a:lnSpc>
                <a:spcPct val="110000"/>
              </a:lnSpc>
            </a:pPr>
            <a:r>
              <a:rPr lang="ru-RU" sz="1800" b="1" dirty="0">
                <a:solidFill>
                  <a:srgbClr val="C00000"/>
                </a:solidFill>
              </a:rPr>
              <a:t>Развивается</a:t>
            </a:r>
            <a:r>
              <a:rPr lang="ru-RU" sz="1800" dirty="0"/>
              <a:t>: на современном </a:t>
            </a:r>
            <a:r>
              <a:rPr lang="en-US" sz="1800" i="1" dirty="0"/>
              <a:t>C++</a:t>
            </a:r>
            <a:r>
              <a:rPr lang="en-US" sz="1800" dirty="0"/>
              <a:t> </a:t>
            </a:r>
            <a:r>
              <a:rPr lang="ru-RU" sz="1800" dirty="0"/>
              <a:t>можно писать ясный и надёжный код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0EBE04-09C8-4CA1-99F9-3F03CCD3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20140F-EA28-4B25-BF0E-E6B1D7D2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5</a:t>
            </a:fld>
            <a:endParaRPr lang="ru-RU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191F57F-7FD6-4762-8ACC-4D8E6BCDF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44" y="766569"/>
            <a:ext cx="1068407" cy="1201958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643771E-0BF5-4EED-BEFD-4CD98B74D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45" y="2202024"/>
            <a:ext cx="5776912" cy="236064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F2A580EA-1BA4-41F9-A67B-17A29E1B2370}"/>
              </a:ext>
            </a:extLst>
          </p:cNvPr>
          <p:cNvSpPr txBox="1">
            <a:spLocks/>
          </p:cNvSpPr>
          <p:nvPr/>
        </p:nvSpPr>
        <p:spPr>
          <a:xfrm>
            <a:off x="5548542" y="4760634"/>
            <a:ext cx="5622872" cy="1411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dirty="0"/>
              <a:t>Выпускнику ФФ полезно иметь представление о написании эффективного кода</a:t>
            </a:r>
          </a:p>
          <a:p>
            <a:r>
              <a:rPr lang="ru-RU" dirty="0"/>
              <a:t>Философия </a:t>
            </a:r>
            <a:r>
              <a:rPr lang="en-US" i="1" dirty="0"/>
              <a:t>C++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zero cost abstractions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2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53F8-FFDF-4291-9D77-58645FE2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ru-RU" dirty="0"/>
              <a:t>Как мы будем изучать </a:t>
            </a:r>
            <a:r>
              <a:rPr lang="en-US" i="1" dirty="0"/>
              <a:t>C++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496F-7707-41AB-9C89-2CE35CF3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2535062"/>
            <a:ext cx="5340220" cy="3934000"/>
          </a:xfrm>
        </p:spPr>
        <p:txBody>
          <a:bodyPr>
            <a:normAutofit/>
          </a:bodyPr>
          <a:lstStyle/>
          <a:p>
            <a:r>
              <a:rPr lang="ru-RU" dirty="0"/>
              <a:t>Как высокоуровневый язык программирования</a:t>
            </a:r>
          </a:p>
          <a:p>
            <a:pPr lvl="1"/>
            <a:r>
              <a:rPr lang="ru-RU" dirty="0"/>
              <a:t>А не как развитие языка Си</a:t>
            </a:r>
          </a:p>
          <a:p>
            <a:r>
              <a:rPr lang="ru-RU" dirty="0"/>
              <a:t>Продвинутые возможности языка (классы и шаблоны, динамическое выделение памяти) будем обсуждать в несколько этапов</a:t>
            </a:r>
          </a:p>
          <a:p>
            <a:pPr lvl="1"/>
            <a:r>
              <a:rPr lang="ru-RU" dirty="0"/>
              <a:t>Сначала научимся использовать стандартную библиотеку</a:t>
            </a:r>
          </a:p>
          <a:p>
            <a:pPr lvl="1"/>
            <a:r>
              <a:rPr lang="ru-RU" dirty="0"/>
              <a:t>Потом научимся использовать</a:t>
            </a:r>
            <a:r>
              <a:rPr lang="en-US" dirty="0"/>
              <a:t> </a:t>
            </a:r>
            <a:r>
              <a:rPr lang="ru-RU" dirty="0"/>
              <a:t>продвинутые возможности языка при написании собственных программ</a:t>
            </a:r>
            <a:endParaRPr lang="en-US" dirty="0"/>
          </a:p>
          <a:p>
            <a:r>
              <a:rPr lang="ru-RU" dirty="0"/>
              <a:t>Предполагаем, что вы знакомы с языком Си</a:t>
            </a:r>
          </a:p>
        </p:txBody>
      </p:sp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0CD73FB-7EE2-40B9-9CB4-4AB09F9F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15" y="1184793"/>
            <a:ext cx="3973908" cy="2235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BC49370-63DF-4FC1-8586-7B8260AB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15" y="3784478"/>
            <a:ext cx="3973908" cy="2235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2310A-63B5-4F4B-BB75-73607BB4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900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C46F0-FF98-4A85-914D-9D276123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ru-RU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13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A0B7631-1E6B-4D34-88BE-E538AB0A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по </a:t>
            </a:r>
            <a:r>
              <a:rPr lang="en-US" i="1" dirty="0"/>
              <a:t>C++</a:t>
            </a:r>
            <a:endParaRPr lang="ru-RU" i="1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D1F3EC-2A7F-4920-9F9D-D70407CB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66" y="1714966"/>
            <a:ext cx="5660204" cy="47772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en.cppreference.com</a:t>
            </a:r>
            <a:r>
              <a:rPr lang="en-US" dirty="0"/>
              <a:t>  – </a:t>
            </a:r>
            <a:r>
              <a:rPr lang="ru-RU" dirty="0"/>
              <a:t>документация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isocpp.org</a:t>
            </a:r>
            <a:r>
              <a:rPr lang="en-US" dirty="0"/>
              <a:t> – Standard </a:t>
            </a:r>
            <a:r>
              <a:rPr lang="en-US" i="1" dirty="0"/>
              <a:t>C++</a:t>
            </a:r>
            <a:r>
              <a:rPr lang="en-US" dirty="0"/>
              <a:t> Foundation</a:t>
            </a:r>
          </a:p>
          <a:p>
            <a:pPr>
              <a:spcBef>
                <a:spcPts val="1000"/>
              </a:spcBef>
            </a:pPr>
            <a:r>
              <a:rPr lang="en-US" dirty="0"/>
              <a:t>[</a:t>
            </a:r>
            <a:r>
              <a:rPr lang="ru-RU" dirty="0"/>
              <a:t>Поисковик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stackoverflow.com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Coursera</a:t>
            </a:r>
            <a:endParaRPr lang="ru-RU" dirty="0"/>
          </a:p>
          <a:p>
            <a:pPr lvl="1"/>
            <a:r>
              <a:rPr lang="ru-RU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Искусство разработки на современном C++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  <a:p>
            <a:pPr>
              <a:spcBef>
                <a:spcPts val="1000"/>
              </a:spcBef>
            </a:pPr>
            <a:r>
              <a:rPr lang="ru-RU" dirty="0">
                <a:solidFill>
                  <a:schemeClr val="tx1"/>
                </a:solidFill>
              </a:rPr>
              <a:t>Книги</a:t>
            </a:r>
          </a:p>
          <a:p>
            <a:pPr lvl="1"/>
            <a:r>
              <a:rPr lang="en-US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Bjarne Stroustrup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The C++ programming language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Scott Meyers</a:t>
            </a:r>
            <a:r>
              <a:rPr lang="ru-RU" dirty="0"/>
              <a:t> «</a:t>
            </a:r>
            <a:r>
              <a:rPr lang="en-US" dirty="0"/>
              <a:t>Effective C++</a:t>
            </a:r>
            <a:r>
              <a:rPr lang="ru-RU" dirty="0"/>
              <a:t>»</a:t>
            </a:r>
          </a:p>
          <a:p>
            <a:pPr lvl="1"/>
            <a:r>
              <a:rPr lang="en-US" dirty="0"/>
              <a:t>…</a:t>
            </a:r>
            <a:endParaRPr lang="ru-RU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boost.org</a:t>
            </a:r>
            <a:r>
              <a:rPr lang="en-US" dirty="0"/>
              <a:t> – </a:t>
            </a:r>
            <a:r>
              <a:rPr lang="ru-RU" dirty="0"/>
              <a:t>расширенный набор библиотек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ru-RU" dirty="0"/>
              <a:t>Задачи </a:t>
            </a:r>
            <a:r>
              <a:rPr lang="en-US" dirty="0"/>
              <a:t>online: </a:t>
            </a:r>
            <a:r>
              <a:rPr lang="en-US" dirty="0">
                <a:solidFill>
                  <a:srgbClr val="C0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hackerrank.com</a:t>
            </a:r>
            <a:r>
              <a:rPr lang="ru-RU" dirty="0"/>
              <a:t> и др.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…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B6E4E87-FF0B-4B92-BFDD-1728072D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8C019-281E-41AD-B602-CC07C0A2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7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9EFE35-9C94-4F3F-B355-1E9E5B876E0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E7EEFE9-8149-4210-9C83-09018E950F97}"/>
              </a:ext>
            </a:extLst>
          </p:cNvPr>
          <p:cNvGrpSpPr/>
          <p:nvPr/>
        </p:nvGrpSpPr>
        <p:grpSpPr>
          <a:xfrm>
            <a:off x="6956977" y="1929725"/>
            <a:ext cx="1844292" cy="2998549"/>
            <a:chOff x="7240555" y="1354529"/>
            <a:chExt cx="1844292" cy="2998549"/>
          </a:xfrm>
        </p:grpSpPr>
        <p:pic>
          <p:nvPicPr>
            <p:cNvPr id="9" name="Picture 8" descr="A person sitting in a chair&#10;&#10;Description automatically generated with low confidence">
              <a:extLst>
                <a:ext uri="{FF2B5EF4-FFF2-40B4-BE49-F238E27FC236}">
                  <a16:creationId xmlns:a16="http://schemas.microsoft.com/office/drawing/2014/main" id="{A48202C8-444F-45B2-BAC7-267D7E945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00" y="1354529"/>
              <a:ext cx="1838047" cy="240988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8A8686-7E89-424B-97D0-364446D0D83C}"/>
                </a:ext>
              </a:extLst>
            </p:cNvPr>
            <p:cNvSpPr txBox="1"/>
            <p:nvPr/>
          </p:nvSpPr>
          <p:spPr>
            <a:xfrm>
              <a:off x="7240555" y="3768303"/>
              <a:ext cx="183804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Bjarne Stroustrup</a:t>
              </a:r>
              <a:endParaRPr lang="ru-RU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A905BC-905F-4BC3-8256-490C803EFE1C}"/>
              </a:ext>
            </a:extLst>
          </p:cNvPr>
          <p:cNvGrpSpPr/>
          <p:nvPr/>
        </p:nvGrpSpPr>
        <p:grpSpPr>
          <a:xfrm>
            <a:off x="9010884" y="3134667"/>
            <a:ext cx="1838046" cy="2812113"/>
            <a:chOff x="9337456" y="3532865"/>
            <a:chExt cx="1838046" cy="2812113"/>
          </a:xfrm>
        </p:grpSpPr>
        <p:pic>
          <p:nvPicPr>
            <p:cNvPr id="7" name="Picture 6" descr="A picture containing person, wall, indoor, posing&#10;&#10;Description automatically generated">
              <a:extLst>
                <a:ext uri="{FF2B5EF4-FFF2-40B4-BE49-F238E27FC236}">
                  <a16:creationId xmlns:a16="http://schemas.microsoft.com/office/drawing/2014/main" id="{472DAA01-59B3-4C85-B41E-6AA9DFCE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456" y="3532865"/>
              <a:ext cx="1838046" cy="24629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70391D-2B0C-48A5-BE74-5B8598E52D8E}"/>
                </a:ext>
              </a:extLst>
            </p:cNvPr>
            <p:cNvSpPr txBox="1"/>
            <p:nvPr/>
          </p:nvSpPr>
          <p:spPr>
            <a:xfrm>
              <a:off x="9337456" y="6006424"/>
              <a:ext cx="18380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Scott Meyers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22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9A42D3-1DAE-49D2-BAF4-CAF6133E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C++</a:t>
            </a:r>
            <a:r>
              <a:rPr lang="en-US"/>
              <a:t> </a:t>
            </a:r>
            <a:r>
              <a:rPr lang="ru-RU"/>
              <a:t>быстрый старт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EB8E6D-A79F-4E15-9D84-F2896353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C94D-B886-487D-911B-B51CE680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F786-7DA9-4433-B47D-0791B07F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7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2109-C30B-4857-B271-8B3C62A0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student!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7979-B818-4FD3-B2BE-9A184F88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4CD7D-4D94-44B1-B749-14F73C0F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9</a:t>
            </a:fld>
            <a:endParaRPr lang="ru-RU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D878F302-48BB-451B-B4FD-F6348D96292D}"/>
              </a:ext>
            </a:extLst>
          </p:cNvPr>
          <p:cNvSpPr txBox="1">
            <a:spLocks/>
          </p:cNvSpPr>
          <p:nvPr/>
        </p:nvSpPr>
        <p:spPr>
          <a:xfrm>
            <a:off x="4540050" y="2307761"/>
            <a:ext cx="5760945" cy="384267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 is your name?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B4062EF-3444-4F97-8424-E04FA295418B}"/>
              </a:ext>
            </a:extLst>
          </p:cNvPr>
          <p:cNvSpPr/>
          <p:nvPr/>
        </p:nvSpPr>
        <p:spPr>
          <a:xfrm>
            <a:off x="755780" y="2068274"/>
            <a:ext cx="3265714" cy="478973"/>
          </a:xfrm>
          <a:prstGeom prst="wedgeRoundRectCallout">
            <a:avLst>
              <a:gd name="adj1" fmla="val 66863"/>
              <a:gd name="adj2" fmla="val 500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Подключаем библиотеки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B5C0ADC-DFB2-492A-ABA6-F8B05677EAAF}"/>
              </a:ext>
            </a:extLst>
          </p:cNvPr>
          <p:cNvSpPr/>
          <p:nvPr/>
        </p:nvSpPr>
        <p:spPr>
          <a:xfrm>
            <a:off x="755780" y="2811830"/>
            <a:ext cx="3265714" cy="478973"/>
          </a:xfrm>
          <a:prstGeom prst="wedgeRoundRectCallout">
            <a:avLst>
              <a:gd name="adj1" fmla="val 66863"/>
              <a:gd name="adj2" fmla="val 6568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Поговорим об этом позже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38834D0-E1F2-4ED4-9DE7-E7A1EE4C2174}"/>
              </a:ext>
            </a:extLst>
          </p:cNvPr>
          <p:cNvSpPr/>
          <p:nvPr/>
        </p:nvSpPr>
        <p:spPr>
          <a:xfrm>
            <a:off x="755780" y="3552074"/>
            <a:ext cx="3265714" cy="643812"/>
          </a:xfrm>
          <a:prstGeom prst="wedgeRoundRectCallout">
            <a:avLst>
              <a:gd name="adj1" fmla="val 74474"/>
              <a:gd name="adj2" fmla="val 6684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текста в стандартный поток вывода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6E54749-E1AA-42AC-9D19-E5A704AA6F2E}"/>
              </a:ext>
            </a:extLst>
          </p:cNvPr>
          <p:cNvSpPr/>
          <p:nvPr/>
        </p:nvSpPr>
        <p:spPr>
          <a:xfrm>
            <a:off x="755780" y="4457157"/>
            <a:ext cx="3265714" cy="441170"/>
          </a:xfrm>
          <a:prstGeom prst="wedgeRoundRectCallout">
            <a:avLst>
              <a:gd name="adj1" fmla="val 73332"/>
              <a:gd name="adj2" fmla="val -139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Строковая переменная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68A800D-4C09-4BA6-A286-5563A4B81872}"/>
              </a:ext>
            </a:extLst>
          </p:cNvPr>
          <p:cNvSpPr/>
          <p:nvPr/>
        </p:nvSpPr>
        <p:spPr>
          <a:xfrm>
            <a:off x="755780" y="5159367"/>
            <a:ext cx="3265714" cy="643812"/>
          </a:xfrm>
          <a:prstGeom prst="wedgeRoundRectCallout">
            <a:avLst>
              <a:gd name="adj1" fmla="val 73046"/>
              <a:gd name="adj2" fmla="val -664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Ввод из стандартного потока ввода</a:t>
            </a:r>
          </a:p>
        </p:txBody>
      </p:sp>
    </p:spTree>
    <p:extLst>
      <p:ext uri="{BB962C8B-B14F-4D97-AF65-F5344CB8AC3E}">
        <p14:creationId xmlns:p14="http://schemas.microsoft.com/office/powerpoint/2010/main" val="8416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4061</Words>
  <Application>Microsoft Office PowerPoint</Application>
  <PresentationFormat>Widescreen</PresentationFormat>
  <Paragraphs>544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Century Schoolbook</vt:lpstr>
      <vt:lpstr>Consolas</vt:lpstr>
      <vt:lpstr>Wingdings 2</vt:lpstr>
      <vt:lpstr>HDOfficeLightV0</vt:lpstr>
      <vt:lpstr>View</vt:lpstr>
      <vt:lpstr>Программирование на C++ и Python</vt:lpstr>
      <vt:lpstr>Цели курса</vt:lpstr>
      <vt:lpstr>Программа курса</vt:lpstr>
      <vt:lpstr>Ресурсы</vt:lpstr>
      <vt:lpstr>Зачем изучать C+  ?</vt:lpstr>
      <vt:lpstr>Как мы будем изучать C++</vt:lpstr>
      <vt:lpstr>Ресурсы по C++</vt:lpstr>
      <vt:lpstr>C++ быстрый старт</vt:lpstr>
      <vt:lpstr>Hello, student!</vt:lpstr>
      <vt:lpstr>Потоки ввода-вывода</vt:lpstr>
      <vt:lpstr>Пример: чтение файла</vt:lpstr>
      <vt:lpstr>Чтение из файла</vt:lpstr>
      <vt:lpstr>Пример: строковый поток</vt:lpstr>
      <vt:lpstr>Отступление: pair и tuple</vt:lpstr>
      <vt:lpstr>Отступление: pair и tuple</vt:lpstr>
      <vt:lpstr>Передача аргументов I</vt:lpstr>
      <vt:lpstr>Передача аргументов II</vt:lpstr>
      <vt:lpstr>std::string</vt:lpstr>
      <vt:lpstr>std::vector</vt:lpstr>
      <vt:lpstr>Итерирование</vt:lpstr>
      <vt:lpstr>Заключительный пример</vt:lpstr>
      <vt:lpstr>Считываем данные</vt:lpstr>
      <vt:lpstr>Перегрузка операторов</vt:lpstr>
      <vt:lpstr>Основная логика программы</vt:lpstr>
      <vt:lpstr>main</vt:lpstr>
      <vt:lpstr>Заключение</vt:lpstr>
      <vt:lpstr>Backup</vt:lpstr>
      <vt:lpstr>Стандартная библиотека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C++ и Python</dc:title>
  <dc:creator>Vitaly Vorobyev</dc:creator>
  <cp:lastModifiedBy>Vitaly</cp:lastModifiedBy>
  <cp:revision>403</cp:revision>
  <dcterms:created xsi:type="dcterms:W3CDTF">2019-09-03T17:37:17Z</dcterms:created>
  <dcterms:modified xsi:type="dcterms:W3CDTF">2021-09-01T02:25:51Z</dcterms:modified>
</cp:coreProperties>
</file>