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300" r:id="rId3"/>
    <p:sldId id="30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6855-BD1B-41D7-A116-2AED496DFC6B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363-011B-45B1-9051-AB674AE261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3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B6363-011B-45B1-9051-AB674AE2611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5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8AE16-BBAD-D1A3-DC43-EFA543D73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33C2-745F-8598-0505-47D65E59E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B0654A-0CBD-7B1F-E594-EEE92AE3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B4D139-E9E6-EF49-F095-86C70672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4D762-CED8-6E25-9D86-698FAB84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0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1A243-7AED-58FF-676F-5BB17095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792A23-65DB-772C-70A5-66E4B7F7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11E15E-BD04-5A66-DFD1-D0643B34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C9516-5908-6BAC-D6E2-57B08025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4BEF3-9E51-88F0-F88F-D18D941D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4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1A639B-D77B-4792-F4B1-88AD0532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D0CDAB-CFF4-3D79-96B5-E8B28D7D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C314E-BF64-8E54-265F-3FABCA10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8DF63-7FB3-9558-BD26-CD59202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0A87AB-8C03-2009-8687-9C24E04F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29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1936C59-3A96-481F-8644-EB41A6C92C2A}"/>
              </a:ext>
            </a:extLst>
          </p:cNvPr>
          <p:cNvSpPr/>
          <p:nvPr userDrawn="1"/>
        </p:nvSpPr>
        <p:spPr>
          <a:xfrm>
            <a:off x="11463058" y="0"/>
            <a:ext cx="7289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BBCFE-B6F4-1C39-EEA6-A586561B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62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070D-432C-E52E-F557-A7E21A39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D0869-84F3-7F04-EE71-02759646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1233004" y="735747"/>
            <a:ext cx="1189038" cy="4477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04.09.2025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14F1A-5FD3-C2F4-BC82-68C7FBC8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3051" y="6231420"/>
            <a:ext cx="728941" cy="626580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fld id="{AA295499-41D7-4CFD-B89A-D819E824B9F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9E881AE-1FC5-6C05-6172-119698C2F6A1}"/>
              </a:ext>
            </a:extLst>
          </p:cNvPr>
          <p:cNvCxnSpPr>
            <a:cxnSpLocks/>
          </p:cNvCxnSpPr>
          <p:nvPr userDrawn="1"/>
        </p:nvCxnSpPr>
        <p:spPr>
          <a:xfrm>
            <a:off x="1146305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E226A-354C-F68D-1563-1F9656E3FE9E}"/>
              </a:ext>
            </a:extLst>
          </p:cNvPr>
          <p:cNvSpPr txBox="1"/>
          <p:nvPr userDrawn="1"/>
        </p:nvSpPr>
        <p:spPr>
          <a:xfrm rot="16200000">
            <a:off x="9477860" y="3611436"/>
            <a:ext cx="4699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Программирование на C++ и Python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ru-RU" sz="1600" i="1" dirty="0">
                <a:solidFill>
                  <a:schemeClr val="bg1"/>
                </a:solidFill>
              </a:rPr>
              <a:t>Введение в </a:t>
            </a:r>
            <a:r>
              <a:rPr lang="en-US" sz="1600" i="1" dirty="0">
                <a:solidFill>
                  <a:schemeClr val="bg1"/>
                </a:solidFill>
              </a:rPr>
              <a:t>Python</a:t>
            </a:r>
            <a:endParaRPr lang="ru-RU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7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CF869-F21B-71D2-E3DE-C018CBD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C77452-3027-F0A8-CDFF-DA3F0A12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FEC625-A462-C205-7482-9F4DBD97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AE46E-EB40-0B37-96BD-EB15C77C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7D0C4-D203-FC30-FB98-F1D8B326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26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B2852-8E51-11BE-414A-B36FD941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4719F-10B9-DA0A-5647-68A49F170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39CF65-2FA4-CD54-68CB-B5DF48A2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19FC6B-2C01-9AC1-7F77-CF883B44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D37D3-272C-126C-3AE3-7A2BF2B9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D7104-3143-1914-EB00-75240C8D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8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D350-6650-4230-2C24-5AA41F9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AA37F-C35E-B5BD-B599-663017C8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5D2E35-32EE-7D48-6150-7A5A1C07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A7D305-FC41-2309-1D16-C9966E867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1C4AE0-CC76-ED4C-B30F-7C3A962E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EB116-E85A-D3D0-A6A8-D5849382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B91292-89FA-9C81-B8AF-8A0BD5B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09CAD4-09BC-B0D1-E9A5-1391BA68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9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6B5A7-8B8E-8CF0-ABA9-59443B86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0E187F-2CCF-2E5B-241A-C185A03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92E1A2-E283-FBA5-ECF3-E90DCE8C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96CB76-96C3-317A-99A5-C70A8375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6921E4-0E1D-C227-2AC4-CD819D9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A481B8-E31C-596A-9CB6-0DFE2D85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0823AE-F92F-E679-6BC0-03292BA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8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84C8A-4370-58D9-D99F-C6CCBD14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95E1D-9CAF-AADA-34EF-DC23B2A1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202D01-A0BB-FE90-DC2A-FCC99F292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2733E-4D04-D4D5-6EC3-0748B30B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B55313-569A-84B6-3EAD-A29FCC4D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36D104-B96B-B038-C318-E3FE4B4E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4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4DF8D-BE07-49DE-3C71-D2219777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984278-F30E-C86B-49DC-475EA8667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70E636-3328-EDB0-D285-C4BD9B49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DE3915-036A-B3A8-007B-9AE5194F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9358-5D57-A13F-A4FB-23FBA12F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6BCB19-CA33-2D75-2A2D-4148AB63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70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A6F8B-FC94-F820-1AC8-82DD0416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79B613-6163-C7D7-79D6-1D2494A9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B643E-8399-502E-FBF6-F9AD2545B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04.09.2025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C9574-2826-4529-8FA9-747903CF3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PythonОсновы Python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6E5BBA-D3AD-7247-17DD-766ADE4A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5499-41D7-4CFD-B89A-D819E824B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6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7849-212E-49B2-B839-A3FA895F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5" y="2676387"/>
            <a:ext cx="10096107" cy="111807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Программирование на </a:t>
            </a:r>
            <a:r>
              <a:rPr lang="en-US" sz="3200" i="1" dirty="0"/>
              <a:t>C++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E9277-D821-46E7-ABB5-7C51AE68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950563"/>
            <a:ext cx="7602903" cy="1961966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ru-RU" sz="2000" dirty="0">
                <a:solidFill>
                  <a:schemeClr val="tx2"/>
                </a:solidFill>
              </a:rPr>
              <a:t>Лекция </a:t>
            </a:r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ru-RU" sz="2000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</a:pPr>
            <a:r>
              <a:rPr lang="ru-RU" sz="2800" i="1" dirty="0">
                <a:solidFill>
                  <a:schemeClr val="tx2"/>
                </a:solidFill>
              </a:rPr>
              <a:t>Основы </a:t>
            </a:r>
            <a:r>
              <a:rPr lang="en-US" sz="2800" i="1" dirty="0">
                <a:solidFill>
                  <a:schemeClr val="tx2"/>
                </a:solidFill>
              </a:rPr>
              <a:t>Python</a:t>
            </a:r>
            <a:endParaRPr lang="ru-RU" sz="2800" dirty="0">
              <a:solidFill>
                <a:schemeClr val="tx2"/>
              </a:solidFill>
            </a:endParaRPr>
          </a:p>
          <a:p>
            <a:pPr algn="ctr">
              <a:spcBef>
                <a:spcPts val="3000"/>
              </a:spcBef>
            </a:pPr>
            <a:r>
              <a:rPr lang="ru-RU" sz="2000" dirty="0">
                <a:solidFill>
                  <a:schemeClr val="tx2"/>
                </a:solidFill>
              </a:rPr>
              <a:t>Охотников Никита Викторович (ИЯФ СО РАН, НГУ)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2D59F5D-7420-47B3-A9BA-2C3A05F4230A}"/>
              </a:ext>
            </a:extLst>
          </p:cNvPr>
          <p:cNvSpPr txBox="1">
            <a:spLocks/>
          </p:cNvSpPr>
          <p:nvPr/>
        </p:nvSpPr>
        <p:spPr>
          <a:xfrm>
            <a:off x="443882" y="6049149"/>
            <a:ext cx="11748118" cy="614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tx2"/>
                </a:solidFill>
              </a:rPr>
              <a:t>Новосибирск, 4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ru-RU" sz="1800" dirty="0">
                <a:solidFill>
                  <a:schemeClr val="tx2"/>
                </a:solidFill>
              </a:rPr>
              <a:t>сентября 20</a:t>
            </a:r>
            <a:r>
              <a:rPr lang="en-US" sz="1800" dirty="0">
                <a:solidFill>
                  <a:schemeClr val="tx2"/>
                </a:solidFill>
              </a:rPr>
              <a:t>2</a:t>
            </a:r>
            <a:r>
              <a:rPr lang="ru-RU" sz="1800" dirty="0">
                <a:solidFill>
                  <a:schemeClr val="tx2"/>
                </a:solidFill>
              </a:rPr>
              <a:t>5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7D4E2AF-1ED1-4F30-B7A9-C2A200E720C9}"/>
              </a:ext>
            </a:extLst>
          </p:cNvPr>
          <p:cNvGrpSpPr/>
          <p:nvPr/>
        </p:nvGrpSpPr>
        <p:grpSpPr>
          <a:xfrm>
            <a:off x="2695193" y="1287263"/>
            <a:ext cx="6990345" cy="1233026"/>
            <a:chOff x="2581523" y="1287263"/>
            <a:chExt cx="6990345" cy="1233026"/>
          </a:xfrm>
          <a:solidFill>
            <a:schemeClr val="bg1"/>
          </a:solidFill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FA89B05-D9C6-4C73-AE17-A2AA2B920F8D}"/>
                </a:ext>
              </a:extLst>
            </p:cNvPr>
            <p:cNvSpPr/>
            <p:nvPr/>
          </p:nvSpPr>
          <p:spPr>
            <a:xfrm>
              <a:off x="2581523" y="1287263"/>
              <a:ext cx="6990345" cy="1233026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7FCDF20-ECB9-46B9-B36E-570C9B90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60" y="1437301"/>
              <a:ext cx="2466328" cy="92487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83886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40264-832E-4236-A84A-FECF3CF0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4B63AD7-7B32-40DD-B022-BCE76779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25503"/>
            <a:ext cx="8595360" cy="2203596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Дать начальные навыки разработки на языках </a:t>
            </a:r>
            <a:r>
              <a:rPr lang="ru-RU" i="1" dirty="0"/>
              <a:t>C++</a:t>
            </a:r>
            <a:r>
              <a:rPr lang="ru-RU" dirty="0"/>
              <a:t> и Python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Познакомить с базовыми концепциями программирования</a:t>
            </a:r>
          </a:p>
          <a:p>
            <a:pPr lvl="1"/>
            <a:r>
              <a:rPr lang="ru-RU" dirty="0"/>
              <a:t>Структуры данных и алгоритмы</a:t>
            </a:r>
          </a:p>
          <a:p>
            <a:pPr lvl="1"/>
            <a:r>
              <a:rPr lang="ru-RU" dirty="0"/>
              <a:t>Парадигмы программирования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Показать средства для анализа данных с</a:t>
            </a:r>
            <a:r>
              <a:rPr lang="en-US" dirty="0"/>
              <a:t> </a:t>
            </a:r>
            <a:r>
              <a:rPr lang="ru-RU" dirty="0"/>
              <a:t>библиотеками 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и др.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Познакомить с инструментами для совместной разработки программ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79975F-175A-4EAE-A179-8659B8D8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8EDE0D-0787-4A03-969A-A1D77559C4A6}" type="slidenum">
              <a:rPr lang="ru-RU" smtClean="0"/>
              <a:t>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F68D66-B656-4499-97AC-894B6C9FEC49}"/>
              </a:ext>
            </a:extLst>
          </p:cNvPr>
          <p:cNvSpPr/>
          <p:nvPr/>
        </p:nvSpPr>
        <p:spPr>
          <a:xfrm>
            <a:off x="2374206" y="4563280"/>
            <a:ext cx="637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За один семестр невозможно стать профессиональным программистом (да и не надо!). После прохождения курса вам будет проще осваивать языки программирования самостоятельно.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E924339-D836-C084-ED45-8A488F6B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</p:spTree>
    <p:extLst>
      <p:ext uri="{BB962C8B-B14F-4D97-AF65-F5344CB8AC3E}">
        <p14:creationId xmlns:p14="http://schemas.microsoft.com/office/powerpoint/2010/main" val="26618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B5B4D-9C5F-49C3-997D-40E36C9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1F1FD-F501-4042-8DD0-CD767802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439" y="2063619"/>
            <a:ext cx="4607741" cy="395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Python</a:t>
            </a:r>
            <a:endParaRPr lang="ru-RU" sz="1800" dirty="0"/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Введение в 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Вычисления с </a:t>
            </a:r>
            <a:r>
              <a:rPr lang="en-US" sz="1800" dirty="0" err="1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endParaRPr lang="ru-RU" sz="1800" dirty="0">
              <a:solidFill>
                <a:srgbClr val="C00000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Построение диаграмм с </a:t>
            </a:r>
            <a:r>
              <a:rPr lang="en-US" sz="18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endParaRPr lang="en-US" sz="1800" dirty="0">
              <a:solidFill>
                <a:srgbClr val="C00000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Стандартная библиотека</a:t>
            </a:r>
            <a:r>
              <a:rPr lang="en-US" sz="1800" dirty="0"/>
              <a:t> </a:t>
            </a:r>
            <a:r>
              <a:rPr lang="ru-RU" sz="1800" dirty="0"/>
              <a:t>Python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C++</a:t>
            </a:r>
            <a:endParaRPr lang="ru-RU" sz="2400" i="1" dirty="0">
              <a:solidFill>
                <a:srgbClr val="C00000"/>
              </a:solidFill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Потоки ввода-вывода, строки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Контейнеры </a:t>
            </a:r>
            <a:r>
              <a:rPr lang="en-US" sz="1800" dirty="0"/>
              <a:t>STL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Алгоритмы </a:t>
            </a:r>
            <a:r>
              <a:rPr lang="en-US" sz="1800" dirty="0"/>
              <a:t>STL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Классы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Шаблоны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9DC84C-D21D-4CF3-9AD4-95AB4D4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58EDE0D-0787-4A03-969A-A1D77559C4A6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A93C41B-5729-4564-B92B-F8D05848BEB8}"/>
              </a:ext>
            </a:extLst>
          </p:cNvPr>
          <p:cNvSpPr txBox="1">
            <a:spLocks/>
          </p:cNvSpPr>
          <p:nvPr/>
        </p:nvSpPr>
        <p:spPr>
          <a:xfrm>
            <a:off x="951281" y="3183061"/>
            <a:ext cx="5029573" cy="33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C00000"/>
                </a:solidFill>
              </a:rPr>
              <a:t>Зачет</a:t>
            </a: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На тройку</a:t>
            </a:r>
            <a:r>
              <a:rPr lang="ru-RU" sz="1800" dirty="0"/>
              <a:t>: набрать по 5 баллов из девяти блоков заданий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На четверку</a:t>
            </a:r>
            <a:r>
              <a:rPr lang="ru-RU" dirty="0"/>
              <a:t>: выполнить условие на тройку и набрать 65 или более баллов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На пятерку</a:t>
            </a:r>
            <a:r>
              <a:rPr lang="ru-RU" dirty="0"/>
              <a:t>: выполнить условие на тройку и набрать 85 или более баллов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DC8791C-EFAB-41CD-9F9A-57CDB7A8972D}"/>
              </a:ext>
            </a:extLst>
          </p:cNvPr>
          <p:cNvSpPr txBox="1">
            <a:spLocks/>
          </p:cNvSpPr>
          <p:nvPr/>
        </p:nvSpPr>
        <p:spPr>
          <a:xfrm>
            <a:off x="951281" y="1902421"/>
            <a:ext cx="4835118" cy="128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C00000"/>
                </a:solidFill>
              </a:rPr>
              <a:t>Учебная нагрузка</a:t>
            </a:r>
          </a:p>
          <a:p>
            <a:pPr>
              <a:spcBef>
                <a:spcPts val="600"/>
              </a:spcBef>
            </a:pPr>
            <a:r>
              <a:rPr lang="ru-RU" sz="1800" dirty="0"/>
              <a:t>8 лекций</a:t>
            </a:r>
          </a:p>
          <a:p>
            <a:pPr>
              <a:spcBef>
                <a:spcPts val="600"/>
              </a:spcBef>
            </a:pPr>
            <a:r>
              <a:rPr lang="ru-RU" dirty="0"/>
              <a:t>16 практических занятий по 1.5 пары</a:t>
            </a:r>
            <a:endParaRPr lang="en-US" sz="180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EBB3C5-FAC0-18CC-747D-68C51170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04.09.2025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E8EF6D1-574C-CCEB-CB68-611A5A6CE218}"/>
              </a:ext>
            </a:extLst>
          </p:cNvPr>
          <p:cNvCxnSpPr>
            <a:cxnSpLocks/>
          </p:cNvCxnSpPr>
          <p:nvPr/>
        </p:nvCxnSpPr>
        <p:spPr>
          <a:xfrm>
            <a:off x="900416" y="5571241"/>
            <a:ext cx="0" cy="448559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FDC123-3463-ACE8-BC6A-C6EB9EC57037}"/>
              </a:ext>
            </a:extLst>
          </p:cNvPr>
          <p:cNvSpPr txBox="1"/>
          <p:nvPr/>
        </p:nvSpPr>
        <p:spPr>
          <a:xfrm>
            <a:off x="951281" y="5472354"/>
            <a:ext cx="4912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i="1" dirty="0"/>
              <a:t>Необходимо подтвердить свою оценку в ходе беседы с преподавателем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8B6785-FC71-A3C6-2452-7A831F9A2C3A}"/>
              </a:ext>
            </a:extLst>
          </p:cNvPr>
          <p:cNvSpPr txBox="1"/>
          <p:nvPr/>
        </p:nvSpPr>
        <p:spPr>
          <a:xfrm>
            <a:off x="951281" y="6231420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i="1" dirty="0"/>
              <a:t>За каждую посещённую лекцию +1 балл</a:t>
            </a:r>
            <a:endParaRPr lang="en-US" i="1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55C8D4-E2D1-216A-92CD-26EE49F4F50B}"/>
              </a:ext>
            </a:extLst>
          </p:cNvPr>
          <p:cNvCxnSpPr>
            <a:cxnSpLocks/>
          </p:cNvCxnSpPr>
          <p:nvPr/>
        </p:nvCxnSpPr>
        <p:spPr>
          <a:xfrm>
            <a:off x="900416" y="6309360"/>
            <a:ext cx="0" cy="23535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11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189</Words>
  <Application>Microsoft Office PowerPoint</Application>
  <PresentationFormat>Широкоэкранный</PresentationFormat>
  <Paragraphs>39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Программирование на C++ и Python</vt:lpstr>
      <vt:lpstr>Цели курса</vt:lpstr>
      <vt:lpstr>Программа курса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Охотников</dc:creator>
  <cp:lastModifiedBy>Никита Охотников</cp:lastModifiedBy>
  <cp:revision>3</cp:revision>
  <dcterms:created xsi:type="dcterms:W3CDTF">2025-09-03T23:08:50Z</dcterms:created>
  <dcterms:modified xsi:type="dcterms:W3CDTF">2025-09-03T23:43:30Z</dcterms:modified>
</cp:coreProperties>
</file>