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17F2-AC8A-4A17-9490-8494A31721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8278179" y="3270936"/>
            <a:ext cx="574767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2781291" y="2065609"/>
            <a:ext cx="896986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2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7475022" y="29646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900465" y="34394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blipFill>
                <a:blip r:embed="rId2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6365970" y="25074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4467475" y="661101"/>
            <a:ext cx="567148" cy="503662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Clone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44732" y="1525520"/>
            <a:ext cx="1936559" cy="754973"/>
          </a:xfrm>
          <a:prstGeom prst="bentConnector3">
            <a:avLst>
              <a:gd name="adj1" fmla="val 122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 flipV="1">
            <a:off x="4120242" y="912932"/>
            <a:ext cx="347233" cy="5740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5310051" y="791514"/>
            <a:ext cx="1038467" cy="578388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Overlay Random Shape (color: 0-1)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5034623" y="912932"/>
            <a:ext cx="275428" cy="1677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6368142" y="145084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6348518" y="1080708"/>
            <a:ext cx="248224" cy="3701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3678277" y="1908044"/>
            <a:ext cx="2918465" cy="3724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3678277" y="2280493"/>
            <a:ext cx="2916293" cy="226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4638134" y="2817830"/>
            <a:ext cx="1651632" cy="77010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844732" y="1525520"/>
            <a:ext cx="3793402" cy="1677361"/>
          </a:xfrm>
          <a:prstGeom prst="bentConnector3">
            <a:avLst>
              <a:gd name="adj1" fmla="val 63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6289766" y="2964612"/>
            <a:ext cx="304804" cy="2382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4106D8F-3401-423B-9208-9741068635BC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rot="5400000">
            <a:off x="4922654" y="1911199"/>
            <a:ext cx="1447928" cy="3653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005508" y="3705012"/>
            <a:ext cx="46320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31" idx="6"/>
            <a:endCxn id="15" idx="2"/>
          </p:cNvCxnSpPr>
          <p:nvPr/>
        </p:nvCxnSpPr>
        <p:spPr>
          <a:xfrm>
            <a:off x="4120242" y="1486982"/>
            <a:ext cx="2598438" cy="3196598"/>
          </a:xfrm>
          <a:prstGeom prst="bentConnector3">
            <a:avLst>
              <a:gd name="adj1" fmla="val 67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823170" y="2736012"/>
            <a:ext cx="305895" cy="7034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5468713" y="3668074"/>
            <a:ext cx="1431752" cy="2518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6759020" y="4084935"/>
            <a:ext cx="558306" cy="1817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7175880" y="3421812"/>
            <a:ext cx="527742" cy="12617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>
            <a:off x="7932222" y="3193212"/>
            <a:ext cx="345957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blipFill>
                <a:blip r:embed="rId3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825342" y="1679444"/>
            <a:ext cx="300458" cy="3375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823170" y="2474150"/>
            <a:ext cx="302630" cy="261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7354400" y="2245550"/>
            <a:ext cx="349222" cy="7190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</p:spTree>
    <p:extLst>
      <p:ext uri="{BB962C8B-B14F-4D97-AF65-F5344CB8AC3E}">
        <p14:creationId xmlns:p14="http://schemas.microsoft.com/office/powerpoint/2010/main" val="4557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>
            <a:off x="4120242" y="1486982"/>
            <a:ext cx="1620830" cy="3961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473233" y="1883161"/>
            <a:ext cx="3267839" cy="5939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E7190244-5057-46F0-8BFA-4FBD13421321}"/>
              </a:ext>
            </a:extLst>
          </p:cNvPr>
          <p:cNvSpPr/>
          <p:nvPr/>
        </p:nvSpPr>
        <p:spPr>
          <a:xfrm>
            <a:off x="1576248" y="2262255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RNG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6DB100E-D74A-478D-B8E5-236AF491C431}"/>
              </a:ext>
            </a:extLst>
          </p:cNvPr>
          <p:cNvGrpSpPr/>
          <p:nvPr/>
        </p:nvGrpSpPr>
        <p:grpSpPr>
          <a:xfrm>
            <a:off x="4328162" y="1295638"/>
            <a:ext cx="3128551" cy="2363001"/>
            <a:chOff x="4369529" y="795412"/>
            <a:chExt cx="3128551" cy="2363001"/>
          </a:xfrm>
        </p:grpSpPr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B8847B9C-0DE2-4F8C-ADAA-F5977A078735}"/>
                </a:ext>
              </a:extLst>
            </p:cNvPr>
            <p:cNvSpPr/>
            <p:nvPr/>
          </p:nvSpPr>
          <p:spPr>
            <a:xfrm>
              <a:off x="5782439" y="1236914"/>
              <a:ext cx="854523" cy="292041"/>
            </a:xfrm>
            <a:prstGeom prst="flowChartProcess">
              <a:avLst/>
            </a:prstGeom>
            <a:solidFill>
              <a:srgbClr val="7030A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err="1"/>
                <a:t>blur_layer</a:t>
              </a:r>
              <a:endParaRPr lang="en-US" sz="1200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4369529" y="795412"/>
              <a:ext cx="3128551" cy="2055224"/>
            </a:xfrm>
            <a:prstGeom prst="roundRect">
              <a:avLst>
                <a:gd name="adj" fmla="val 12006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Terminator 22">
              <a:extLst>
                <a:ext uri="{FF2B5EF4-FFF2-40B4-BE49-F238E27FC236}">
                  <a16:creationId xmlns:a16="http://schemas.microsoft.com/office/drawing/2014/main" id="{1989786F-E629-47E8-9719-B7AEE8C887A2}"/>
                </a:ext>
              </a:extLst>
            </p:cNvPr>
            <p:cNvSpPr/>
            <p:nvPr/>
          </p:nvSpPr>
          <p:spPr>
            <a:xfrm>
              <a:off x="4591139" y="1721543"/>
              <a:ext cx="854523" cy="406369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Kernel Param(</a:t>
              </a:r>
              <a:r>
                <a:rPr lang="en-US" sz="1200" b="1" dirty="0" err="1"/>
                <a:t>i</a:t>
              </a:r>
              <a:r>
                <a:rPr lang="en-US" sz="1200" b="1" dirty="0"/>
                <a:t>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633" y="285063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529168D-540C-43E3-AE2F-B99E71B28244}"/>
                </a:ext>
              </a:extLst>
            </p:cNvPr>
            <p:cNvSpPr txBox="1"/>
            <p:nvPr/>
          </p:nvSpPr>
          <p:spPr>
            <a:xfrm>
              <a:off x="4858912" y="285063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5265496" y="2578731"/>
              <a:ext cx="1371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 variable = </a:t>
              </a:r>
              <a:r>
                <a:rPr lang="en-US" sz="1400" b="1" dirty="0" err="1"/>
                <a:t>i</a:t>
              </a:r>
              <a:endParaRPr lang="en-US" sz="1400" b="1" dirty="0"/>
            </a:p>
          </p:txBody>
        </p: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73F2408-EF3A-4197-8D45-536FCD976EB3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5404295" y="1883161"/>
            <a:ext cx="336777" cy="5417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AB16FF5-548C-42A3-94C7-9583DE72C75A}"/>
              </a:ext>
            </a:extLst>
          </p:cNvPr>
          <p:cNvCxnSpPr>
            <a:cxnSpLocks/>
            <a:stCxn id="22" idx="3"/>
            <a:endCxn id="22" idx="1"/>
          </p:cNvCxnSpPr>
          <p:nvPr/>
        </p:nvCxnSpPr>
        <p:spPr>
          <a:xfrm flipH="1">
            <a:off x="5741072" y="1883161"/>
            <a:ext cx="854523" cy="12700"/>
          </a:xfrm>
          <a:prstGeom prst="bentConnector5">
            <a:avLst>
              <a:gd name="adj1" fmla="val -34905"/>
              <a:gd name="adj2" fmla="val 7544055"/>
              <a:gd name="adj3" fmla="val 2480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8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94104C26-C486-4EC7-A4B5-0D55EDA29BFF}"/>
              </a:ext>
            </a:extLst>
          </p:cNvPr>
          <p:cNvSpPr/>
          <p:nvPr/>
        </p:nvSpPr>
        <p:spPr>
          <a:xfrm>
            <a:off x="2486690" y="447815"/>
            <a:ext cx="4829059" cy="3784551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chemeClr val="tx1"/>
                </a:solidFill>
              </a:rPr>
              <a:t>blur_layer</a:t>
            </a:r>
            <a:r>
              <a:rPr lang="en-US" sz="1400" b="1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973710" y="105427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Input Image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7996919" y="2042042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4661808" y="1855838"/>
            <a:ext cx="1030815" cy="418114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Blur Kernel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6807864" y="2288469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362703" y="2816552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5965374" y="228098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3655497" y="839479"/>
            <a:ext cx="550527" cy="422687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Clone Image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106" idx="3"/>
            <a:endCxn id="9" idx="1"/>
          </p:cNvCxnSpPr>
          <p:nvPr/>
        </p:nvCxnSpPr>
        <p:spPr>
          <a:xfrm>
            <a:off x="1711206" y="1872989"/>
            <a:ext cx="2950602" cy="1919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4604671" y="968317"/>
            <a:ext cx="1089646" cy="503662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Overlay Random Shape (color: 0-1)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1705225" y="1050823"/>
            <a:ext cx="1950272" cy="205921"/>
          </a:xfrm>
          <a:prstGeom prst="bentConnector3">
            <a:avLst>
              <a:gd name="adj1" fmla="val 790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4206024" y="1050823"/>
            <a:ext cx="398647" cy="1693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5967546" y="145084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5694317" y="1220148"/>
            <a:ext cx="456109" cy="2306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5692623" y="1816604"/>
            <a:ext cx="457803" cy="2482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5692623" y="2064895"/>
            <a:ext cx="455631" cy="2160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3656448" y="2567800"/>
            <a:ext cx="1649595" cy="603122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107" idx="3"/>
            <a:endCxn id="46" idx="0"/>
          </p:cNvCxnSpPr>
          <p:nvPr/>
        </p:nvCxnSpPr>
        <p:spPr>
          <a:xfrm>
            <a:off x="1711206" y="650288"/>
            <a:ext cx="3438288" cy="3180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5306043" y="2646740"/>
            <a:ext cx="842211" cy="2226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562117" y="3099748"/>
            <a:ext cx="463205" cy="30753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1705225" y="1256744"/>
            <a:ext cx="4794223" cy="2435008"/>
          </a:xfrm>
          <a:prstGeom prst="bentConnector3">
            <a:avLst>
              <a:gd name="adj1" fmla="val 213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331134" y="2463860"/>
            <a:ext cx="214449" cy="35269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6025322" y="2999432"/>
            <a:ext cx="337381" cy="2540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16200000" flipH="1">
            <a:off x="6450675" y="3277219"/>
            <a:ext cx="326560" cy="1367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6865208" y="2654229"/>
            <a:ext cx="125536" cy="10375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 flipV="1">
            <a:off x="7173624" y="2260612"/>
            <a:ext cx="823295" cy="210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333306" y="1633724"/>
            <a:ext cx="212277" cy="209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331134" y="2208661"/>
            <a:ext cx="214449" cy="2551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6728463" y="2025781"/>
            <a:ext cx="262281" cy="2626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173951" y="499694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173968" y="589162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173951" y="634315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658471" y="4962500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662834" y="5418547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658471" y="5857177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658471" y="6313224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106" name="Flowchart: Terminator 105">
            <a:extLst>
              <a:ext uri="{FF2B5EF4-FFF2-40B4-BE49-F238E27FC236}">
                <a16:creationId xmlns:a16="http://schemas.microsoft.com/office/drawing/2014/main" id="{01610DF1-C7B9-40CD-B5E9-4BBD1EF5D81B}"/>
              </a:ext>
            </a:extLst>
          </p:cNvPr>
          <p:cNvSpPr/>
          <p:nvPr/>
        </p:nvSpPr>
        <p:spPr>
          <a:xfrm>
            <a:off x="979690" y="1670516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Kernel Param</a:t>
            </a:r>
          </a:p>
        </p:txBody>
      </p:sp>
      <p:sp>
        <p:nvSpPr>
          <p:cNvPr id="107" name="Flowchart: Terminator 106">
            <a:extLst>
              <a:ext uri="{FF2B5EF4-FFF2-40B4-BE49-F238E27FC236}">
                <a16:creationId xmlns:a16="http://schemas.microsoft.com/office/drawing/2014/main" id="{9E9C7C74-69BD-4D57-9A37-CBCB43A9BBD9}"/>
              </a:ext>
            </a:extLst>
          </p:cNvPr>
          <p:cNvSpPr/>
          <p:nvPr/>
        </p:nvSpPr>
        <p:spPr>
          <a:xfrm>
            <a:off x="979690" y="447815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3975DE9F-A227-44D3-8225-A96F5D3D3677}"/>
              </a:ext>
            </a:extLst>
          </p:cNvPr>
          <p:cNvCxnSpPr>
            <a:cxnSpLocks/>
            <a:stCxn id="107" idx="3"/>
            <a:endCxn id="89" idx="1"/>
          </p:cNvCxnSpPr>
          <p:nvPr/>
        </p:nvCxnSpPr>
        <p:spPr>
          <a:xfrm>
            <a:off x="1711206" y="650288"/>
            <a:ext cx="1945242" cy="2219073"/>
          </a:xfrm>
          <a:prstGeom prst="bentConnector3">
            <a:avLst>
              <a:gd name="adj1" fmla="val 607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2937747" y="1277986"/>
            <a:ext cx="3706893" cy="35813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B162DFA6-C812-4653-B7F3-F31A297B0C6A}"/>
              </a:ext>
            </a:extLst>
          </p:cNvPr>
          <p:cNvSpPr/>
          <p:nvPr/>
        </p:nvSpPr>
        <p:spPr>
          <a:xfrm>
            <a:off x="5262640" y="1901126"/>
            <a:ext cx="424893" cy="198321"/>
          </a:xfrm>
          <a:prstGeom prst="flowChartProcess">
            <a:avLst/>
          </a:prstGeom>
          <a:solidFill>
            <a:srgbClr val="7030A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4F72C411-66FD-42C4-AD89-8A4842AE23DD}"/>
              </a:ext>
            </a:extLst>
          </p:cNvPr>
          <p:cNvSpPr/>
          <p:nvPr/>
        </p:nvSpPr>
        <p:spPr>
          <a:xfrm>
            <a:off x="3883312" y="3932328"/>
            <a:ext cx="424893" cy="198321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17755E80-82A4-4966-948A-397EE1F4E70B}"/>
              </a:ext>
            </a:extLst>
          </p:cNvPr>
          <p:cNvSpPr/>
          <p:nvPr/>
        </p:nvSpPr>
        <p:spPr>
          <a:xfrm>
            <a:off x="1714326" y="427373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Number of Shapes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711206" y="1844679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C04F8A5E-4E61-43DA-9F86-24DDC2F0FBD8}"/>
              </a:ext>
            </a:extLst>
          </p:cNvPr>
          <p:cNvSpPr/>
          <p:nvPr/>
        </p:nvSpPr>
        <p:spPr>
          <a:xfrm>
            <a:off x="1711206" y="1292547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4220353" y="1807401"/>
            <a:ext cx="1835385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generate_random_image</a:t>
            </a:r>
            <a:endParaRPr lang="en-US" sz="12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954735-7615-404F-8BCD-BF02191B5442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V="1">
            <a:off x="2445841" y="4146342"/>
            <a:ext cx="1978441" cy="329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2D66E2-DFD3-4C24-8D80-FF6F3A37735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2442722" y="1495020"/>
            <a:ext cx="2695324" cy="31238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34B89C22-5DBA-4C74-9CB5-DE6884BE3BED}"/>
              </a:ext>
            </a:extLst>
          </p:cNvPr>
          <p:cNvSpPr/>
          <p:nvPr/>
        </p:nvSpPr>
        <p:spPr>
          <a:xfrm>
            <a:off x="3878627" y="3491023"/>
            <a:ext cx="1091309" cy="655319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Generate random shape mask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C2E5862E-178C-461C-BE2F-A63C3A40C90E}"/>
              </a:ext>
            </a:extLst>
          </p:cNvPr>
          <p:cNvSpPr/>
          <p:nvPr/>
        </p:nvSpPr>
        <p:spPr>
          <a:xfrm>
            <a:off x="3869699" y="2247495"/>
            <a:ext cx="1050641" cy="62393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 = rows*cols*0.004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FA0647-FBC5-41C2-97B6-FDDA9AA3C5F1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442722" y="2047152"/>
            <a:ext cx="1426977" cy="512309"/>
          </a:xfrm>
          <a:prstGeom prst="bentConnector3">
            <a:avLst>
              <a:gd name="adj1" fmla="val 7136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F981E6-8457-48A1-B5BF-480B2B88705A}"/>
              </a:ext>
            </a:extLst>
          </p:cNvPr>
          <p:cNvCxnSpPr>
            <a:cxnSpLocks/>
            <a:stCxn id="26" idx="3"/>
            <a:endCxn id="16" idx="2"/>
          </p:cNvCxnSpPr>
          <p:nvPr/>
        </p:nvCxnSpPr>
        <p:spPr>
          <a:xfrm flipV="1">
            <a:off x="4920340" y="2099442"/>
            <a:ext cx="217706" cy="4600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116834-FD59-40DB-9D89-E7801B50D39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2442722" y="1953422"/>
            <a:ext cx="1777631" cy="93730"/>
          </a:xfrm>
          <a:prstGeom prst="bentConnector3">
            <a:avLst>
              <a:gd name="adj1" fmla="val 57348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22E2EF0-5819-4BF3-B10E-0EBEAE4CAC2D}"/>
              </a:ext>
            </a:extLst>
          </p:cNvPr>
          <p:cNvSpPr/>
          <p:nvPr/>
        </p:nvSpPr>
        <p:spPr>
          <a:xfrm>
            <a:off x="6106881" y="255946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FFC6C10-8C64-47B3-8A09-F4C3B1AE3DFB}"/>
              </a:ext>
            </a:extLst>
          </p:cNvPr>
          <p:cNvCxnSpPr>
            <a:cxnSpLocks/>
            <a:stCxn id="16" idx="3"/>
            <a:endCxn id="48" idx="0"/>
          </p:cNvCxnSpPr>
          <p:nvPr/>
        </p:nvCxnSpPr>
        <p:spPr>
          <a:xfrm>
            <a:off x="6055738" y="1953422"/>
            <a:ext cx="234023" cy="606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1C8405-3012-49DD-81C6-F02147B7911B}"/>
              </a:ext>
            </a:extLst>
          </p:cNvPr>
          <p:cNvCxnSpPr>
            <a:cxnSpLocks/>
            <a:stCxn id="24" idx="3"/>
            <a:endCxn id="48" idx="4"/>
          </p:cNvCxnSpPr>
          <p:nvPr/>
        </p:nvCxnSpPr>
        <p:spPr>
          <a:xfrm flipV="1">
            <a:off x="4969936" y="2925220"/>
            <a:ext cx="1319825" cy="8934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eparation 59">
            <a:extLst>
              <a:ext uri="{FF2B5EF4-FFF2-40B4-BE49-F238E27FC236}">
                <a16:creationId xmlns:a16="http://schemas.microsoft.com/office/drawing/2014/main" id="{F364DA83-8CD8-44FF-8089-B6731194FE3A}"/>
              </a:ext>
            </a:extLst>
          </p:cNvPr>
          <p:cNvSpPr/>
          <p:nvPr/>
        </p:nvSpPr>
        <p:spPr>
          <a:xfrm>
            <a:off x="3928225" y="2985072"/>
            <a:ext cx="992115" cy="36837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scale = 60/rows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33B4D28-E91A-4D1A-9591-A7AA0CCCEEBB}"/>
              </a:ext>
            </a:extLst>
          </p:cNvPr>
          <p:cNvCxnSpPr>
            <a:cxnSpLocks/>
            <a:stCxn id="60" idx="3"/>
            <a:endCxn id="117" idx="2"/>
          </p:cNvCxnSpPr>
          <p:nvPr/>
        </p:nvCxnSpPr>
        <p:spPr>
          <a:xfrm flipV="1">
            <a:off x="4920340" y="2099447"/>
            <a:ext cx="554747" cy="106981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B693E58A-247B-4402-85A2-182B63A73DB3}"/>
              </a:ext>
            </a:extLst>
          </p:cNvPr>
          <p:cNvSpPr/>
          <p:nvPr/>
        </p:nvSpPr>
        <p:spPr>
          <a:xfrm>
            <a:off x="7106884" y="2340890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69" name="Flowchart: Terminator 68">
            <a:extLst>
              <a:ext uri="{FF2B5EF4-FFF2-40B4-BE49-F238E27FC236}">
                <a16:creationId xmlns:a16="http://schemas.microsoft.com/office/drawing/2014/main" id="{C9AD066C-3C80-48F5-9B37-101AE2D2B7E7}"/>
              </a:ext>
            </a:extLst>
          </p:cNvPr>
          <p:cNvSpPr/>
          <p:nvPr/>
        </p:nvSpPr>
        <p:spPr>
          <a:xfrm>
            <a:off x="7106884" y="3044087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Mask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106B786-415E-4790-A8FF-47FF3368DFBA}"/>
              </a:ext>
            </a:extLst>
          </p:cNvPr>
          <p:cNvCxnSpPr>
            <a:cxnSpLocks/>
            <a:stCxn id="48" idx="4"/>
            <a:endCxn id="69" idx="1"/>
          </p:cNvCxnSpPr>
          <p:nvPr/>
        </p:nvCxnSpPr>
        <p:spPr>
          <a:xfrm rot="16200000" flipH="1">
            <a:off x="6529604" y="2685376"/>
            <a:ext cx="337437" cy="8171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C390555-E152-4871-BBD0-BF9CE23F60C9}"/>
              </a:ext>
            </a:extLst>
          </p:cNvPr>
          <p:cNvCxnSpPr>
            <a:cxnSpLocks/>
            <a:stCxn id="48" idx="6"/>
            <a:endCxn id="67" idx="1"/>
          </p:cNvCxnSpPr>
          <p:nvPr/>
        </p:nvCxnSpPr>
        <p:spPr>
          <a:xfrm flipV="1">
            <a:off x="6472641" y="2559460"/>
            <a:ext cx="634243" cy="182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1368917-22C8-42B0-8020-24980BF4FFDF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2442722" y="2047152"/>
            <a:ext cx="1435905" cy="1771531"/>
          </a:xfrm>
          <a:prstGeom prst="bentConnector3">
            <a:avLst>
              <a:gd name="adj1" fmla="val 71227"/>
            </a:avLst>
          </a:prstGeom>
          <a:ln w="1905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7B7C928-E7DA-4732-97FF-3EF650BE43E6}"/>
              </a:ext>
            </a:extLst>
          </p:cNvPr>
          <p:cNvCxnSpPr>
            <a:cxnSpLocks/>
            <a:stCxn id="7" idx="3"/>
            <a:endCxn id="107" idx="1"/>
          </p:cNvCxnSpPr>
          <p:nvPr/>
        </p:nvCxnSpPr>
        <p:spPr>
          <a:xfrm>
            <a:off x="2442722" y="1495020"/>
            <a:ext cx="1440590" cy="25364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0" y="34528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Shape Mask &amp; image Extraction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CF243D-461E-4A0C-9464-05909055F965}"/>
              </a:ext>
            </a:extLst>
          </p:cNvPr>
          <p:cNvSpPr txBox="1"/>
          <p:nvPr/>
        </p:nvSpPr>
        <p:spPr>
          <a:xfrm>
            <a:off x="657494" y="5388798"/>
            <a:ext cx="44242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generate_random_overlay</a:t>
            </a:r>
            <a:r>
              <a:rPr lang="en-US" sz="1400" dirty="0"/>
              <a:t>(cv::Size </a:t>
            </a:r>
            <a:r>
              <a:rPr lang="en-US" sz="1400" dirty="0" err="1"/>
              <a:t>img_size</a:t>
            </a:r>
            <a:r>
              <a:rPr lang="en-US" sz="1400" dirty="0"/>
              <a:t>, </a:t>
            </a:r>
          </a:p>
          <a:p>
            <a:r>
              <a:rPr lang="en-US" sz="1400" dirty="0"/>
              <a:t>	cv::RNG &amp;</a:t>
            </a:r>
            <a:r>
              <a:rPr lang="en-US" sz="1400" dirty="0" err="1"/>
              <a:t>rng</a:t>
            </a:r>
            <a:r>
              <a:rPr lang="en-US" sz="1400" dirty="0"/>
              <a:t>, </a:t>
            </a:r>
          </a:p>
          <a:p>
            <a:r>
              <a:rPr lang="en-US" sz="1400" dirty="0"/>
              <a:t>	uint32_t </a:t>
            </a:r>
            <a:r>
              <a:rPr lang="en-US" sz="1400" dirty="0" err="1"/>
              <a:t>num_shapes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output_img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output_mask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53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1" y="9238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Blurred Image scene w/</a:t>
            </a:r>
            <a:r>
              <a:rPr lang="en-US" dirty="0" err="1" smtClean="0"/>
              <a:t>Depthmap</a:t>
            </a:r>
            <a:endParaRPr lang="en-US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14622" y="1432940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cxnSp>
        <p:nvCxnSpPr>
          <p:cNvPr id="3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959056" y="1482426"/>
            <a:ext cx="549651" cy="101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5521420"/>
            <a:ext cx="25747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kernel_size</a:t>
            </a:r>
            <a:r>
              <a:rPr lang="en-US" sz="1000" b="1" dirty="0" smtClean="0"/>
              <a:t> = 69;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::vector&lt;uint32_t&gt; br1_table;</a:t>
            </a:r>
          </a:p>
          <a:p>
            <a:r>
              <a:rPr lang="en-US" sz="1000" b="1" dirty="0" err="1"/>
              <a:t>const</a:t>
            </a:r>
            <a:r>
              <a:rPr lang="en-US" sz="1000" b="1" dirty="0"/>
              <a:t> </a:t>
            </a:r>
            <a:r>
              <a:rPr lang="en-US" sz="1000" b="1" dirty="0" err="1"/>
              <a:t>std</a:t>
            </a:r>
            <a:r>
              <a:rPr lang="en-US" sz="1000" b="1" dirty="0"/>
              <a:t>::vector&lt;uint32_t&gt; </a:t>
            </a:r>
            <a:r>
              <a:rPr lang="en-US" sz="1000" b="1" dirty="0" smtClean="0"/>
              <a:t>br2_table</a:t>
            </a:r>
            <a:r>
              <a:rPr lang="en-US" sz="1000" b="1" dirty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::vector&lt;double&gt; </a:t>
            </a:r>
            <a:r>
              <a:rPr lang="en-US" sz="1000" b="1" dirty="0" err="1" smtClean="0"/>
              <a:t>sigma_table</a:t>
            </a:r>
            <a:r>
              <a:rPr lang="en-US" sz="1000" b="1" dirty="0" smtClean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max_dm_num</a:t>
            </a:r>
            <a:r>
              <a:rPr lang="en-US" sz="1000" b="1" dirty="0" smtClean="0"/>
              <a:t> = 10;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num_objects</a:t>
            </a:r>
            <a:r>
              <a:rPr lang="en-US" sz="1000" b="1" dirty="0" smtClean="0"/>
              <a:t> = 40;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min_dm_value</a:t>
            </a:r>
            <a:r>
              <a:rPr lang="en-US" sz="1000" b="1" dirty="0" smtClean="0"/>
              <a:t> = 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max_dm_value</a:t>
            </a:r>
            <a:r>
              <a:rPr lang="en-US" sz="1000" b="1" dirty="0" smtClean="0"/>
              <a:t> = br1_table.size()-1;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1508707" y="1336405"/>
            <a:ext cx="1835385" cy="292041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generate_random_image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287372" y="477342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cxnSp>
        <p:nvCxnSpPr>
          <p:cNvPr id="3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33" idx="0"/>
          </p:cNvCxnSpPr>
          <p:nvPr/>
        </p:nvCxnSpPr>
        <p:spPr>
          <a:xfrm>
            <a:off x="2018888" y="679815"/>
            <a:ext cx="407512" cy="6565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658727" y="1190756"/>
            <a:ext cx="1937162" cy="8337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and sort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max_dm_num</a:t>
            </a:r>
            <a:r>
              <a:rPr lang="en-US" sz="1000" b="1" dirty="0" smtClean="0">
                <a:solidFill>
                  <a:schemeClr val="tx1"/>
                </a:solidFill>
              </a:rPr>
              <a:t> values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[</a:t>
            </a:r>
            <a:r>
              <a:rPr lang="en-US" sz="1000" b="1" dirty="0" err="1">
                <a:solidFill>
                  <a:schemeClr val="tx1"/>
                </a:solidFill>
              </a:rPr>
              <a:t>min_dm_value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…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max_dm_value</a:t>
            </a:r>
            <a:r>
              <a:rPr lang="en-US" sz="10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(remove non-unique values)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317467" y="861163"/>
            <a:ext cx="1158241" cy="36076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min_dm_value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max_dm_value</a:t>
            </a:r>
            <a:endParaRPr lang="en-US" sz="1000" dirty="0"/>
          </a:p>
        </p:txBody>
      </p:sp>
      <p:cxnSp>
        <p:nvCxnSpPr>
          <p:cNvPr id="5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7" idx="3"/>
            <a:endCxn id="15" idx="0"/>
          </p:cNvCxnSpPr>
          <p:nvPr/>
        </p:nvCxnSpPr>
        <p:spPr>
          <a:xfrm>
            <a:off x="4475708" y="1041544"/>
            <a:ext cx="1151600" cy="1492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3" idx="3"/>
            <a:endCxn id="63" idx="0"/>
          </p:cNvCxnSpPr>
          <p:nvPr/>
        </p:nvCxnSpPr>
        <p:spPr>
          <a:xfrm>
            <a:off x="3344092" y="1482426"/>
            <a:ext cx="304622" cy="9484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78019" y="2195072"/>
            <a:ext cx="1946367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b="1" dirty="0" err="1"/>
              <a:t>std</a:t>
            </a:r>
            <a:r>
              <a:rPr lang="en-US" sz="1000" b="1" dirty="0"/>
              <a:t>::</a:t>
            </a:r>
            <a:r>
              <a:rPr lang="en-US" sz="1000" b="1" dirty="0" smtClean="0"/>
              <a:t>vector&lt;uint16_t</a:t>
            </a:r>
            <a:r>
              <a:rPr lang="en-US" sz="1000" b="1" dirty="0"/>
              <a:t>&gt; </a:t>
            </a:r>
            <a:r>
              <a:rPr lang="en-US" sz="1000" b="1" dirty="0" err="1" smtClean="0"/>
              <a:t>dm</a:t>
            </a:r>
            <a:r>
              <a:rPr lang="en-US" sz="1000" b="1" dirty="0" err="1"/>
              <a:t>_</a:t>
            </a:r>
            <a:r>
              <a:rPr lang="en-US" sz="1000" b="1" dirty="0" err="1" smtClean="0"/>
              <a:t>values</a:t>
            </a:r>
            <a:endParaRPr lang="en-US" sz="1000" b="1" dirty="0"/>
          </a:p>
        </p:txBody>
      </p:sp>
      <p:cxnSp>
        <p:nvCxnSpPr>
          <p:cNvPr id="6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64" idx="1"/>
          </p:cNvCxnSpPr>
          <p:nvPr/>
        </p:nvCxnSpPr>
        <p:spPr>
          <a:xfrm>
            <a:off x="6595889" y="1607652"/>
            <a:ext cx="365758" cy="1717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961647" y="1559734"/>
            <a:ext cx="1402080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base depth map w/</a:t>
            </a:r>
            <a:r>
              <a:rPr lang="en-US" sz="1000" b="1" dirty="0" err="1" smtClean="0">
                <a:solidFill>
                  <a:schemeClr val="tx1"/>
                </a:solidFill>
              </a:rPr>
              <a:t>dm_values</a:t>
            </a:r>
            <a:r>
              <a:rPr lang="en-US" sz="1000" b="1" dirty="0" smtClean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6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64" idx="0"/>
          </p:cNvCxnSpPr>
          <p:nvPr/>
        </p:nvCxnSpPr>
        <p:spPr>
          <a:xfrm>
            <a:off x="2018888" y="679815"/>
            <a:ext cx="5643799" cy="879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43990" y="2976593"/>
            <a:ext cx="1040715" cy="662610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/>
              <a:t>kernel_size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smtClean="0"/>
              <a:t>br1_table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sigma_table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1744294" y="2253680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cxnSp>
        <p:nvCxnSpPr>
          <p:cNvPr id="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 flipV="1">
            <a:off x="1384705" y="2473305"/>
            <a:ext cx="359589" cy="8345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8" idx="3"/>
            <a:endCxn id="63" idx="1"/>
          </p:cNvCxnSpPr>
          <p:nvPr/>
        </p:nvCxnSpPr>
        <p:spPr>
          <a:xfrm>
            <a:off x="2815488" y="2473305"/>
            <a:ext cx="297629" cy="107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659681" y="3124960"/>
            <a:ext cx="4516182" cy="2726626"/>
            <a:chOff x="3321533" y="3449912"/>
            <a:chExt cx="4516182" cy="2726626"/>
          </a:xfrm>
        </p:grpSpPr>
        <p:sp>
          <p:nvSpPr>
            <p:cNvPr id="101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3321533" y="3449912"/>
              <a:ext cx="4516182" cy="2461434"/>
            </a:xfrm>
            <a:prstGeom prst="roundRect">
              <a:avLst>
                <a:gd name="adj" fmla="val 7760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323" y="591134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3477340" y="5930317"/>
              <a:ext cx="23310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Loop: </a:t>
              </a:r>
              <a:r>
                <a:rPr lang="en-US" sz="1000" b="1" dirty="0" err="1" smtClean="0"/>
                <a:t>idx</a:t>
              </a:r>
              <a:r>
                <a:rPr lang="en-US" sz="1000" b="1" dirty="0" smtClean="0"/>
                <a:t>=1; </a:t>
              </a:r>
              <a:r>
                <a:rPr lang="en-US" sz="1000" b="1" dirty="0" err="1" smtClean="0"/>
                <a:t>idx</a:t>
              </a:r>
              <a:r>
                <a:rPr lang="en-US" sz="1000" b="1" dirty="0" smtClean="0"/>
                <a:t>&lt;</a:t>
              </a:r>
              <a:r>
                <a:rPr lang="en-US" sz="1000" b="1" dirty="0" err="1" smtClean="0"/>
                <a:t>dm_values.size</a:t>
              </a:r>
              <a:r>
                <a:rPr lang="en-US" sz="1000" b="1" dirty="0" smtClean="0"/>
                <a:t>(); ++</a:t>
              </a:r>
              <a:r>
                <a:rPr lang="en-US" sz="1000" b="1" dirty="0" err="1" smtClean="0"/>
                <a:t>idx</a:t>
              </a:r>
              <a:endParaRPr lang="en-US" sz="10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568240" y="4004065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93123" y="4009943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568240" y="4725769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093123" y="4731647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63" idx="3"/>
            <a:endCxn id="94" idx="1"/>
          </p:cNvCxnSpPr>
          <p:nvPr/>
        </p:nvCxnSpPr>
        <p:spPr>
          <a:xfrm flipH="1">
            <a:off x="2568240" y="2580555"/>
            <a:ext cx="1616071" cy="1514950"/>
          </a:xfrm>
          <a:prstGeom prst="bentConnector5">
            <a:avLst>
              <a:gd name="adj1" fmla="val -14145"/>
              <a:gd name="adj2" fmla="val 19136"/>
              <a:gd name="adj3" fmla="val 11414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64" idx="3"/>
            <a:endCxn id="109" idx="1"/>
          </p:cNvCxnSpPr>
          <p:nvPr/>
        </p:nvCxnSpPr>
        <p:spPr>
          <a:xfrm flipH="1">
            <a:off x="2568240" y="1779359"/>
            <a:ext cx="5795487" cy="3037850"/>
          </a:xfrm>
          <a:prstGeom prst="bentConnector5">
            <a:avLst>
              <a:gd name="adj1" fmla="val -5892"/>
              <a:gd name="adj2" fmla="val 40643"/>
              <a:gd name="adj3" fmla="val 10725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2ECE2-E12D-4607-8BE3-D0049484AE6A}"/>
              </a:ext>
            </a:extLst>
          </p:cNvPr>
          <p:cNvSpPr txBox="1"/>
          <p:nvPr/>
        </p:nvSpPr>
        <p:spPr>
          <a:xfrm>
            <a:off x="2815488" y="5922744"/>
            <a:ext cx="5195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min_N</a:t>
            </a:r>
            <a:r>
              <a:rPr lang="en-US" sz="1000" b="1" dirty="0"/>
              <a:t> </a:t>
            </a:r>
            <a:r>
              <a:rPr lang="en-US" sz="1000" b="1" dirty="0" smtClean="0"/>
              <a:t>= ceil</a:t>
            </a:r>
            <a:r>
              <a:rPr lang="en-US" sz="1000" b="1" dirty="0"/>
              <a:t>( </a:t>
            </a:r>
            <a:r>
              <a:rPr lang="en-US" sz="1000" b="1" dirty="0" smtClean="0"/>
              <a:t>((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)/(</a:t>
            </a:r>
            <a:r>
              <a:rPr lang="en-US" sz="1000" b="1" dirty="0"/>
              <a:t>1+exp(-</a:t>
            </a:r>
            <a:r>
              <a:rPr lang="en-US" sz="1000" b="1" dirty="0" smtClean="0"/>
              <a:t>0.2*</a:t>
            </a:r>
            <a:r>
              <a:rPr lang="en-US" sz="1000" b="1" dirty="0" err="1" smtClean="0"/>
              <a:t>dm_values</a:t>
            </a:r>
            <a:r>
              <a:rPr lang="en-US" sz="1000" b="1" dirty="0" smtClean="0"/>
              <a:t>[</a:t>
            </a:r>
            <a:r>
              <a:rPr lang="en-US" sz="1000" b="1" dirty="0" err="1" smtClean="0"/>
              <a:t>idx</a:t>
            </a:r>
            <a:r>
              <a:rPr lang="en-US" sz="1000" b="1" dirty="0" smtClean="0"/>
              <a:t>]+(</a:t>
            </a:r>
            <a:r>
              <a:rPr lang="en-US" sz="1000" b="1" dirty="0"/>
              <a:t>0.1</a:t>
            </a:r>
            <a:r>
              <a:rPr lang="en-US" sz="1000" b="1" dirty="0" smtClean="0"/>
              <a:t>*</a:t>
            </a:r>
            <a:r>
              <a:rPr lang="en-US" sz="1000" b="1" dirty="0"/>
              <a:t> 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))) </a:t>
            </a:r>
            <a:r>
              <a:rPr lang="en-US" sz="1000" b="1" dirty="0"/>
              <a:t>) + 3</a:t>
            </a:r>
            <a:r>
              <a:rPr lang="en-US" sz="1000" b="1" dirty="0" smtClean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max_N</a:t>
            </a:r>
            <a:r>
              <a:rPr lang="en-US" sz="1000" b="1" dirty="0" smtClean="0"/>
              <a:t> </a:t>
            </a:r>
            <a:r>
              <a:rPr lang="en-US" sz="1000" b="1" dirty="0"/>
              <a:t>= ceil(1.25*</a:t>
            </a:r>
            <a:r>
              <a:rPr lang="en-US" sz="1000" b="1" dirty="0" err="1"/>
              <a:t>min_N</a:t>
            </a:r>
            <a:r>
              <a:rPr lang="en-US" sz="1000" b="1" dirty="0"/>
              <a:t>);</a:t>
            </a:r>
          </a:p>
        </p:txBody>
      </p:sp>
      <p:sp>
        <p:nvSpPr>
          <p:cNvPr id="122" name="Flowchart: Terminator 121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867379" y="3609828"/>
            <a:ext cx="702740" cy="35426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min_N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max_N</a:t>
            </a:r>
            <a:endParaRPr lang="en-US" sz="1000" dirty="0" smtClean="0"/>
          </a:p>
        </p:txBody>
      </p:sp>
      <p:sp>
        <p:nvSpPr>
          <p:cNvPr id="123" name="Rounded Rectangle 122"/>
          <p:cNvSpPr/>
          <p:nvPr/>
        </p:nvSpPr>
        <p:spPr>
          <a:xfrm>
            <a:off x="3823212" y="3822405"/>
            <a:ext cx="874240" cy="213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N</a:t>
            </a:r>
          </a:p>
        </p:txBody>
      </p:sp>
      <p:cxnSp>
        <p:nvCxnSpPr>
          <p:cNvPr id="1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3570119" y="3786961"/>
            <a:ext cx="253093" cy="14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94" idx="3"/>
            <a:endCxn id="121" idx="1"/>
          </p:cNvCxnSpPr>
          <p:nvPr/>
        </p:nvCxnSpPr>
        <p:spPr>
          <a:xfrm>
            <a:off x="2751120" y="4095505"/>
            <a:ext cx="1080873" cy="2856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3" idx="3"/>
            <a:endCxn id="121" idx="0"/>
          </p:cNvCxnSpPr>
          <p:nvPr/>
        </p:nvCxnSpPr>
        <p:spPr>
          <a:xfrm>
            <a:off x="4697452" y="3929249"/>
            <a:ext cx="94661" cy="3166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5975648" y="3818072"/>
            <a:ext cx="854523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blur_layer</a:t>
            </a:r>
            <a:endParaRPr lang="en-US" sz="1200" b="1" dirty="0"/>
          </a:p>
        </p:txBody>
      </p:sp>
      <p:cxnSp>
        <p:nvCxnSpPr>
          <p:cNvPr id="137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3"/>
            <a:endCxn id="136" idx="1"/>
          </p:cNvCxnSpPr>
          <p:nvPr/>
        </p:nvCxnSpPr>
        <p:spPr>
          <a:xfrm flipV="1">
            <a:off x="5752233" y="3964093"/>
            <a:ext cx="223415" cy="4170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36" idx="3"/>
            <a:endCxn id="108" idx="1"/>
          </p:cNvCxnSpPr>
          <p:nvPr/>
        </p:nvCxnSpPr>
        <p:spPr>
          <a:xfrm>
            <a:off x="6830171" y="3964093"/>
            <a:ext cx="262952" cy="1372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59" idx="0"/>
          </p:cNvCxnSpPr>
          <p:nvPr/>
        </p:nvCxnSpPr>
        <p:spPr>
          <a:xfrm rot="5400000">
            <a:off x="4262190" y="4341938"/>
            <a:ext cx="355457" cy="704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3475114" y="4871862"/>
            <a:ext cx="1225216" cy="208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overlay_depthmap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1" name="Flowchart: Terminator 160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770560" y="5186674"/>
            <a:ext cx="1052652" cy="284880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</a:t>
            </a:r>
            <a:r>
              <a:rPr lang="en-US" sz="1000" dirty="0" err="1" smtClean="0"/>
              <a:t>idx</a:t>
            </a:r>
            <a:r>
              <a:rPr lang="en-US" sz="1000" dirty="0" smtClean="0"/>
              <a:t>]</a:t>
            </a:r>
          </a:p>
        </p:txBody>
      </p:sp>
      <p:cxnSp>
        <p:nvCxnSpPr>
          <p:cNvPr id="16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159" idx="2"/>
          </p:cNvCxnSpPr>
          <p:nvPr/>
        </p:nvCxnSpPr>
        <p:spPr>
          <a:xfrm flipV="1">
            <a:off x="3823212" y="5080410"/>
            <a:ext cx="264510" cy="248704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9" idx="3"/>
            <a:endCxn id="159" idx="1"/>
          </p:cNvCxnSpPr>
          <p:nvPr/>
        </p:nvCxnSpPr>
        <p:spPr>
          <a:xfrm>
            <a:off x="2751120" y="4817209"/>
            <a:ext cx="723994" cy="1589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9" idx="3"/>
            <a:endCxn id="110" idx="1"/>
          </p:cNvCxnSpPr>
          <p:nvPr/>
        </p:nvCxnSpPr>
        <p:spPr>
          <a:xfrm flipV="1">
            <a:off x="4700330" y="4823087"/>
            <a:ext cx="2392793" cy="1530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735672" y="4523107"/>
            <a:ext cx="529510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 smtClean="0"/>
              <a:t>mask</a:t>
            </a:r>
            <a:endParaRPr lang="en-US" sz="1000" b="1" dirty="0"/>
          </a:p>
        </p:txBody>
      </p:sp>
      <p:cxnSp>
        <p:nvCxnSpPr>
          <p:cNvPr id="1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36" idx="2"/>
          </p:cNvCxnSpPr>
          <p:nvPr/>
        </p:nvCxnSpPr>
        <p:spPr>
          <a:xfrm rot="5400000" flipH="1" flipV="1">
            <a:off x="5394365" y="3507860"/>
            <a:ext cx="406292" cy="1610797"/>
          </a:xfrm>
          <a:prstGeom prst="bentConnector3">
            <a:avLst>
              <a:gd name="adj1" fmla="val -562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7586444" y="3639203"/>
            <a:ext cx="802241" cy="5477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image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png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7593904" y="4837807"/>
            <a:ext cx="794781" cy="5823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</a:t>
            </a:r>
            <a:r>
              <a:rPr lang="en-US" sz="1000" b="1" dirty="0" err="1" smtClean="0">
                <a:solidFill>
                  <a:schemeClr val="tx1"/>
                </a:solidFill>
              </a:rPr>
              <a:t>depthmap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png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8" idx="3"/>
            <a:endCxn id="182" idx="1"/>
          </p:cNvCxnSpPr>
          <p:nvPr/>
        </p:nvCxnSpPr>
        <p:spPr>
          <a:xfrm flipV="1">
            <a:off x="7276003" y="3913074"/>
            <a:ext cx="310441" cy="1883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10" idx="3"/>
            <a:endCxn id="183" idx="1"/>
          </p:cNvCxnSpPr>
          <p:nvPr/>
        </p:nvCxnSpPr>
        <p:spPr>
          <a:xfrm>
            <a:off x="7276003" y="4823087"/>
            <a:ext cx="317901" cy="3058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rot="16200000" flipH="1">
            <a:off x="7663999" y="4510511"/>
            <a:ext cx="650862" cy="3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Terminator 19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8282964" y="5803479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9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3" idx="3"/>
            <a:endCxn id="197" idx="0"/>
          </p:cNvCxnSpPr>
          <p:nvPr/>
        </p:nvCxnSpPr>
        <p:spPr>
          <a:xfrm>
            <a:off x="8388685" y="5128966"/>
            <a:ext cx="216496" cy="6745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4856510" y="3268949"/>
            <a:ext cx="1071194" cy="355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sp>
        <p:nvSpPr>
          <p:cNvPr id="210" name="Flowchart: Terminator 209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5146575" y="2162817"/>
            <a:ext cx="974026" cy="278476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[0]</a:t>
            </a:r>
          </a:p>
        </p:txBody>
      </p:sp>
      <p:cxnSp>
        <p:nvCxnSpPr>
          <p:cNvPr id="2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10" idx="1"/>
            <a:endCxn id="78" idx="0"/>
          </p:cNvCxnSpPr>
          <p:nvPr/>
        </p:nvCxnSpPr>
        <p:spPr>
          <a:xfrm rot="10800000">
            <a:off x="2279891" y="2253681"/>
            <a:ext cx="2866684" cy="48375"/>
          </a:xfrm>
          <a:prstGeom prst="bentConnector4">
            <a:avLst>
              <a:gd name="adj1" fmla="val 40658"/>
              <a:gd name="adj2" fmla="val 57255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201" idx="1"/>
          </p:cNvCxnSpPr>
          <p:nvPr/>
        </p:nvCxnSpPr>
        <p:spPr>
          <a:xfrm>
            <a:off x="1384705" y="3307898"/>
            <a:ext cx="3471805" cy="138780"/>
          </a:xfrm>
          <a:prstGeom prst="bentConnector3">
            <a:avLst>
              <a:gd name="adj1" fmla="val 49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201" idx="2"/>
          </p:cNvCxnSpPr>
          <p:nvPr/>
        </p:nvCxnSpPr>
        <p:spPr>
          <a:xfrm flipV="1">
            <a:off x="3823212" y="3624406"/>
            <a:ext cx="1568895" cy="170470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3831993" y="4245895"/>
            <a:ext cx="1920240" cy="270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01" idx="3"/>
            <a:endCxn id="136" idx="0"/>
          </p:cNvCxnSpPr>
          <p:nvPr/>
        </p:nvCxnSpPr>
        <p:spPr>
          <a:xfrm>
            <a:off x="5927704" y="3446678"/>
            <a:ext cx="475206" cy="3713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113117" y="2430861"/>
            <a:ext cx="1071194" cy="299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</a:t>
            </a:r>
            <a:r>
              <a:rPr lang="en-US" sz="1000" b="1" dirty="0" smtClean="0">
                <a:solidFill>
                  <a:schemeClr val="tx1"/>
                </a:solidFill>
              </a:rPr>
              <a:t>lur image</a:t>
            </a:r>
          </a:p>
        </p:txBody>
      </p:sp>
      <p:cxnSp>
        <p:nvCxnSpPr>
          <p:cNvPr id="8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210" idx="3"/>
          </p:cNvCxnSpPr>
          <p:nvPr/>
        </p:nvCxnSpPr>
        <p:spPr>
          <a:xfrm flipH="1">
            <a:off x="6120601" y="1607652"/>
            <a:ext cx="475288" cy="694403"/>
          </a:xfrm>
          <a:prstGeom prst="bentConnector3">
            <a:avLst>
              <a:gd name="adj1" fmla="val -385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6916" y="1802244"/>
            <a:ext cx="280397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b="1" dirty="0"/>
              <a:t>sigma = </a:t>
            </a:r>
            <a:r>
              <a:rPr lang="en-US" sz="1000" b="1" dirty="0" err="1"/>
              <a:t>sigma_table</a:t>
            </a:r>
            <a:r>
              <a:rPr lang="en-US" sz="1000" b="1" dirty="0"/>
              <a:t>[br1_table[</a:t>
            </a:r>
            <a:r>
              <a:rPr lang="en-US" sz="1000" b="1" dirty="0" err="1"/>
              <a:t>dm_values</a:t>
            </a:r>
            <a:r>
              <a:rPr lang="en-US" sz="1000" b="1" dirty="0"/>
              <a:t>[</a:t>
            </a:r>
            <a:r>
              <a:rPr lang="en-US" sz="1000" b="1" dirty="0" err="1"/>
              <a:t>idx</a:t>
            </a:r>
            <a:r>
              <a:rPr lang="en-US" sz="1000" b="1" dirty="0"/>
              <a:t>]]];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72660" y="2510899"/>
            <a:ext cx="326449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 smtClean="0"/>
              <a:t>cv</a:t>
            </a:r>
            <a:r>
              <a:rPr lang="en-US" sz="1000" b="1" dirty="0"/>
              <a:t>::</a:t>
            </a:r>
            <a:r>
              <a:rPr lang="en-US" sz="1000" b="1" dirty="0" smtClean="0"/>
              <a:t>filter2D(</a:t>
            </a:r>
            <a:r>
              <a:rPr lang="en-US" sz="1000" b="1" dirty="0" err="1" smtClean="0"/>
              <a:t>src</a:t>
            </a:r>
            <a:r>
              <a:rPr lang="en-US" sz="1000" b="1" dirty="0" smtClean="0"/>
              <a:t>, </a:t>
            </a:r>
            <a:r>
              <a:rPr lang="en-US" sz="1000" b="1" dirty="0" err="1" smtClean="0"/>
              <a:t>dst</a:t>
            </a:r>
            <a:r>
              <a:rPr lang="en-US" sz="1000" b="1" dirty="0" smtClean="0"/>
              <a:t>, CV_32FC1</a:t>
            </a:r>
            <a:r>
              <a:rPr lang="en-US" sz="1000" b="1" dirty="0"/>
              <a:t>, k</a:t>
            </a:r>
            <a:r>
              <a:rPr lang="en-US" sz="1000" b="1" dirty="0" smtClean="0"/>
              <a:t>ernel</a:t>
            </a:r>
            <a:r>
              <a:rPr lang="en-US" sz="1000" b="1" dirty="0"/>
              <a:t>, cv::Point(-1, -1), 0.0, cv::</a:t>
            </a:r>
            <a:r>
              <a:rPr lang="en-US" sz="1000" b="1" dirty="0" err="1"/>
              <a:t>BorderTypes</a:t>
            </a:r>
            <a:r>
              <a:rPr lang="en-US" sz="1000" b="1" dirty="0"/>
              <a:t>::BORDER_REPLICATE);</a:t>
            </a:r>
          </a:p>
        </p:txBody>
      </p:sp>
    </p:spTree>
    <p:extLst>
      <p:ext uri="{BB962C8B-B14F-4D97-AF65-F5344CB8AC3E}">
        <p14:creationId xmlns:p14="http://schemas.microsoft.com/office/powerpoint/2010/main" val="275679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84400" y="2720619"/>
            <a:ext cx="4312356" cy="134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endCxn id="3" idx="3"/>
          </p:cNvCxnSpPr>
          <p:nvPr/>
        </p:nvCxnSpPr>
        <p:spPr>
          <a:xfrm>
            <a:off x="4340578" y="3392308"/>
            <a:ext cx="2156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40578" y="2720619"/>
            <a:ext cx="161897" cy="67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243263" y="2720619"/>
            <a:ext cx="1097316" cy="67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43263" y="3392308"/>
            <a:ext cx="1097315" cy="67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0578" y="3392308"/>
            <a:ext cx="161897" cy="67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541" y="788778"/>
            <a:ext cx="51050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 </a:t>
            </a:r>
            <a:r>
              <a:rPr lang="en-US" sz="1600" dirty="0"/>
              <a:t>=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smtClean="0"/>
              <a:t>floor(0.5 * scale </a:t>
            </a:r>
            <a:r>
              <a:rPr lang="en-US" sz="1600" dirty="0"/>
              <a:t>* </a:t>
            </a:r>
            <a:r>
              <a:rPr lang="en-US" sz="1600" dirty="0" err="1"/>
              <a:t>rng.uniform</a:t>
            </a:r>
            <a:r>
              <a:rPr lang="en-US" sz="1600" dirty="0"/>
              <a:t>(0, </a:t>
            </a:r>
            <a:r>
              <a:rPr lang="en-US" sz="1600" dirty="0" err="1"/>
              <a:t>std</a:t>
            </a:r>
            <a:r>
              <a:rPr lang="en-US" sz="1600" dirty="0"/>
              <a:t>::min(</a:t>
            </a:r>
            <a:r>
              <a:rPr lang="en-US" sz="1600" dirty="0" err="1"/>
              <a:t>nr</a:t>
            </a:r>
            <a:r>
              <a:rPr lang="en-US" sz="1600" dirty="0"/>
              <a:t>, </a:t>
            </a:r>
            <a:r>
              <a:rPr lang="en-US" sz="1600" dirty="0" err="1"/>
              <a:t>nc</a:t>
            </a:r>
            <a:r>
              <a:rPr lang="en-US" sz="1600" dirty="0" smtClean="0"/>
              <a:t>)));</a:t>
            </a:r>
          </a:p>
          <a:p>
            <a:r>
              <a:rPr lang="en-US" sz="1600" dirty="0" smtClean="0"/>
              <a:t>w </a:t>
            </a:r>
            <a:r>
              <a:rPr lang="en-US" sz="1600" dirty="0"/>
              <a:t>=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smtClean="0"/>
              <a:t>floor(0.5 * scale </a:t>
            </a:r>
            <a:r>
              <a:rPr lang="en-US" sz="1600" dirty="0"/>
              <a:t>* </a:t>
            </a:r>
            <a:r>
              <a:rPr lang="en-US" sz="1600" dirty="0" err="1"/>
              <a:t>rng.uniform</a:t>
            </a:r>
            <a:r>
              <a:rPr lang="en-US" sz="1600" dirty="0"/>
              <a:t>(0, </a:t>
            </a:r>
            <a:r>
              <a:rPr lang="en-US" sz="1600" dirty="0" err="1"/>
              <a:t>std</a:t>
            </a:r>
            <a:r>
              <a:rPr lang="en-US" sz="1600" dirty="0"/>
              <a:t>::min(</a:t>
            </a:r>
            <a:r>
              <a:rPr lang="en-US" sz="1600" dirty="0" err="1"/>
              <a:t>nr</a:t>
            </a:r>
            <a:r>
              <a:rPr lang="en-US" sz="1600" dirty="0"/>
              <a:t>, </a:t>
            </a:r>
            <a:r>
              <a:rPr lang="en-US" sz="1600" dirty="0" err="1"/>
              <a:t>nc</a:t>
            </a:r>
            <a:r>
              <a:rPr lang="en-US" sz="1600" dirty="0" smtClean="0"/>
              <a:t>)));</a:t>
            </a:r>
          </a:p>
          <a:p>
            <a:r>
              <a:rPr lang="en-US" sz="1600" dirty="0" smtClean="0"/>
              <a:t>s </a:t>
            </a:r>
            <a:r>
              <a:rPr lang="en-US" sz="1600" dirty="0"/>
              <a:t>= </a:t>
            </a:r>
            <a:r>
              <a:rPr lang="en-US" sz="1600" dirty="0" err="1"/>
              <a:t>rng.uniform</a:t>
            </a:r>
            <a:r>
              <a:rPr lang="en-US" sz="1600" dirty="0"/>
              <a:t>(3, 9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a = 360.0/(double)s;</a:t>
            </a:r>
            <a:endParaRPr lang="en-US" sz="1600" dirty="0"/>
          </a:p>
        </p:txBody>
      </p:sp>
      <p:sp>
        <p:nvSpPr>
          <p:cNvPr id="30" name="Arc 29"/>
          <p:cNvSpPr/>
          <p:nvPr/>
        </p:nvSpPr>
        <p:spPr>
          <a:xfrm>
            <a:off x="3964327" y="2935107"/>
            <a:ext cx="914400" cy="914400"/>
          </a:xfrm>
          <a:prstGeom prst="arc">
            <a:avLst>
              <a:gd name="adj1" fmla="val 1642884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08547" y="270326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05622" y="4164591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1"/>
          </p:cNvCxnSpPr>
          <p:nvPr/>
        </p:nvCxnSpPr>
        <p:spPr>
          <a:xfrm flipH="1" flipV="1">
            <a:off x="4363064" y="3408014"/>
            <a:ext cx="942558" cy="94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184400" y="2447495"/>
            <a:ext cx="4312356" cy="117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84400" y="2244043"/>
            <a:ext cx="0" cy="47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92941" y="224404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2w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6496756" y="2276527"/>
            <a:ext cx="0" cy="47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808148" y="2720619"/>
            <a:ext cx="376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08148" y="4063997"/>
            <a:ext cx="376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952729" y="2753103"/>
            <a:ext cx="17863" cy="13108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738400" y="3197196"/>
            <a:ext cx="4235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2h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0" y="21687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Polygon shape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76494" y="2687131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 </a:t>
            </a:r>
            <a:r>
              <a:rPr lang="en-US" dirty="0" smtClean="0"/>
              <a:t>= 5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8541" y="4706706"/>
            <a:ext cx="372037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// work in polar coordinates</a:t>
            </a:r>
          </a:p>
          <a:p>
            <a:r>
              <a:rPr lang="en-US" sz="1600" dirty="0" smtClean="0"/>
              <a:t>// 1. get random angle in sector of interest</a:t>
            </a:r>
          </a:p>
          <a:p>
            <a:r>
              <a:rPr lang="en-US" sz="1600" dirty="0" smtClean="0"/>
              <a:t>// 2. get random length of vector</a:t>
            </a:r>
          </a:p>
          <a:p>
            <a:r>
              <a:rPr lang="en-US" sz="1600" dirty="0" smtClean="0"/>
              <a:t>// 3. convert to Cartesian coordinates</a:t>
            </a:r>
          </a:p>
          <a:p>
            <a:r>
              <a:rPr lang="en-US" sz="1600" dirty="0" smtClean="0"/>
              <a:t>// 4. check the limits of </a:t>
            </a:r>
            <a:r>
              <a:rPr lang="en-US" sz="1600" dirty="0" err="1" smtClean="0"/>
              <a:t>x,y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6583146" y="319719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= 0a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38446" y="193727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= 1a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46347" y="208988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= 2a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641884" y="413583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= 3a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92941" y="408086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= 4a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63613" y="291375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●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746025" y="263755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●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449573" y="375073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●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085727" y="3429145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●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201481" y="3766505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●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525677" y="3098423"/>
            <a:ext cx="837868" cy="852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95624" y="2829709"/>
            <a:ext cx="1653184" cy="284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611637" y="2829708"/>
            <a:ext cx="1296178" cy="1105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640895" y="3626050"/>
            <a:ext cx="1613293" cy="309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70277" y="3626050"/>
            <a:ext cx="2093268" cy="332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042371" y="1452387"/>
            <a:ext cx="3920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Pick random angle between 0a and 1a</a:t>
            </a:r>
          </a:p>
          <a:p>
            <a:r>
              <a:rPr lang="en-US" sz="1400" dirty="0" smtClean="0"/>
              <a:t>Pick random radius between 0 and max for a sector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522642" y="2011072"/>
            <a:ext cx="498188" cy="108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375588" y="3114129"/>
            <a:ext cx="1131582" cy="27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066822" y="307205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2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969590" y="337060"/>
            <a:ext cx="3012018" cy="1196992"/>
            <a:chOff x="2607732" y="372164"/>
            <a:chExt cx="3012018" cy="1196992"/>
          </a:xfrm>
        </p:grpSpPr>
        <p:grpSp>
          <p:nvGrpSpPr>
            <p:cNvPr id="4" name="Group 3"/>
            <p:cNvGrpSpPr/>
            <p:nvPr/>
          </p:nvGrpSpPr>
          <p:grpSpPr>
            <a:xfrm>
              <a:off x="2607732" y="654756"/>
              <a:ext cx="2528711" cy="914400"/>
              <a:chOff x="2607732" y="654756"/>
              <a:chExt cx="2528711" cy="9144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607732" y="654756"/>
                <a:ext cx="2528711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Freeform 2"/>
              <p:cNvSpPr/>
              <p:nvPr/>
            </p:nvSpPr>
            <p:spPr>
              <a:xfrm>
                <a:off x="2607732" y="698164"/>
                <a:ext cx="2528711" cy="827583"/>
              </a:xfrm>
              <a:custGeom>
                <a:avLst/>
                <a:gdLst>
                  <a:gd name="connsiteX0" fmla="*/ 0 w 2404533"/>
                  <a:gd name="connsiteY0" fmla="*/ 67349 h 824430"/>
                  <a:gd name="connsiteX1" fmla="*/ 914400 w 2404533"/>
                  <a:gd name="connsiteY1" fmla="*/ 67349 h 824430"/>
                  <a:gd name="connsiteX2" fmla="*/ 1828800 w 2404533"/>
                  <a:gd name="connsiteY2" fmla="*/ 767260 h 824430"/>
                  <a:gd name="connsiteX3" fmla="*/ 2404533 w 2404533"/>
                  <a:gd name="connsiteY3" fmla="*/ 733394 h 824430"/>
                  <a:gd name="connsiteX0" fmla="*/ 0 w 2423583"/>
                  <a:gd name="connsiteY0" fmla="*/ 44021 h 851902"/>
                  <a:gd name="connsiteX1" fmla="*/ 933450 w 2423583"/>
                  <a:gd name="connsiteY1" fmla="*/ 94821 h 851902"/>
                  <a:gd name="connsiteX2" fmla="*/ 1847850 w 2423583"/>
                  <a:gd name="connsiteY2" fmla="*/ 794732 h 851902"/>
                  <a:gd name="connsiteX3" fmla="*/ 2423583 w 2423583"/>
                  <a:gd name="connsiteY3" fmla="*/ 760866 h 851902"/>
                  <a:gd name="connsiteX0" fmla="*/ 0 w 2423583"/>
                  <a:gd name="connsiteY0" fmla="*/ 24516 h 832397"/>
                  <a:gd name="connsiteX1" fmla="*/ 933450 w 2423583"/>
                  <a:gd name="connsiteY1" fmla="*/ 75316 h 832397"/>
                  <a:gd name="connsiteX2" fmla="*/ 1847850 w 2423583"/>
                  <a:gd name="connsiteY2" fmla="*/ 775227 h 832397"/>
                  <a:gd name="connsiteX3" fmla="*/ 2423583 w 2423583"/>
                  <a:gd name="connsiteY3" fmla="*/ 741361 h 832397"/>
                  <a:gd name="connsiteX0" fmla="*/ 0 w 2423583"/>
                  <a:gd name="connsiteY0" fmla="*/ 14896 h 822777"/>
                  <a:gd name="connsiteX1" fmla="*/ 933450 w 2423583"/>
                  <a:gd name="connsiteY1" fmla="*/ 65696 h 822777"/>
                  <a:gd name="connsiteX2" fmla="*/ 1847850 w 2423583"/>
                  <a:gd name="connsiteY2" fmla="*/ 765607 h 822777"/>
                  <a:gd name="connsiteX3" fmla="*/ 2423583 w 2423583"/>
                  <a:gd name="connsiteY3" fmla="*/ 731741 h 822777"/>
                  <a:gd name="connsiteX0" fmla="*/ 0 w 2499783"/>
                  <a:gd name="connsiteY0" fmla="*/ 14896 h 853233"/>
                  <a:gd name="connsiteX1" fmla="*/ 933450 w 2499783"/>
                  <a:gd name="connsiteY1" fmla="*/ 65696 h 853233"/>
                  <a:gd name="connsiteX2" fmla="*/ 1847850 w 2499783"/>
                  <a:gd name="connsiteY2" fmla="*/ 765607 h 853233"/>
                  <a:gd name="connsiteX3" fmla="*/ 2499783 w 2499783"/>
                  <a:gd name="connsiteY3" fmla="*/ 795241 h 853233"/>
                  <a:gd name="connsiteX0" fmla="*/ 0 w 2499783"/>
                  <a:gd name="connsiteY0" fmla="*/ 14896 h 835144"/>
                  <a:gd name="connsiteX1" fmla="*/ 933450 w 2499783"/>
                  <a:gd name="connsiteY1" fmla="*/ 65696 h 835144"/>
                  <a:gd name="connsiteX2" fmla="*/ 1847850 w 2499783"/>
                  <a:gd name="connsiteY2" fmla="*/ 765607 h 835144"/>
                  <a:gd name="connsiteX3" fmla="*/ 2499783 w 2499783"/>
                  <a:gd name="connsiteY3" fmla="*/ 795241 h 835144"/>
                  <a:gd name="connsiteX0" fmla="*/ 0 w 2499783"/>
                  <a:gd name="connsiteY0" fmla="*/ 14896 h 817478"/>
                  <a:gd name="connsiteX1" fmla="*/ 933450 w 2499783"/>
                  <a:gd name="connsiteY1" fmla="*/ 65696 h 817478"/>
                  <a:gd name="connsiteX2" fmla="*/ 1847850 w 2499783"/>
                  <a:gd name="connsiteY2" fmla="*/ 765607 h 817478"/>
                  <a:gd name="connsiteX3" fmla="*/ 2499783 w 2499783"/>
                  <a:gd name="connsiteY3" fmla="*/ 795241 h 817478"/>
                  <a:gd name="connsiteX0" fmla="*/ 0 w 2556933"/>
                  <a:gd name="connsiteY0" fmla="*/ 14896 h 860234"/>
                  <a:gd name="connsiteX1" fmla="*/ 933450 w 2556933"/>
                  <a:gd name="connsiteY1" fmla="*/ 65696 h 860234"/>
                  <a:gd name="connsiteX2" fmla="*/ 1847850 w 2556933"/>
                  <a:gd name="connsiteY2" fmla="*/ 765607 h 860234"/>
                  <a:gd name="connsiteX3" fmla="*/ 2556933 w 2556933"/>
                  <a:gd name="connsiteY3" fmla="*/ 839691 h 860234"/>
                  <a:gd name="connsiteX0" fmla="*/ 0 w 2556933"/>
                  <a:gd name="connsiteY0" fmla="*/ 14896 h 852348"/>
                  <a:gd name="connsiteX1" fmla="*/ 933450 w 2556933"/>
                  <a:gd name="connsiteY1" fmla="*/ 65696 h 852348"/>
                  <a:gd name="connsiteX2" fmla="*/ 1847850 w 2556933"/>
                  <a:gd name="connsiteY2" fmla="*/ 765607 h 852348"/>
                  <a:gd name="connsiteX3" fmla="*/ 2556933 w 2556933"/>
                  <a:gd name="connsiteY3" fmla="*/ 839691 h 852348"/>
                  <a:gd name="connsiteX0" fmla="*/ 0 w 2556933"/>
                  <a:gd name="connsiteY0" fmla="*/ 14896 h 842479"/>
                  <a:gd name="connsiteX1" fmla="*/ 933450 w 2556933"/>
                  <a:gd name="connsiteY1" fmla="*/ 65696 h 842479"/>
                  <a:gd name="connsiteX2" fmla="*/ 1847850 w 2556933"/>
                  <a:gd name="connsiteY2" fmla="*/ 765607 h 842479"/>
                  <a:gd name="connsiteX3" fmla="*/ 2556933 w 2556933"/>
                  <a:gd name="connsiteY3" fmla="*/ 839691 h 842479"/>
                  <a:gd name="connsiteX0" fmla="*/ 0 w 2556933"/>
                  <a:gd name="connsiteY0" fmla="*/ 0 h 827583"/>
                  <a:gd name="connsiteX1" fmla="*/ 933450 w 2556933"/>
                  <a:gd name="connsiteY1" fmla="*/ 50800 h 827583"/>
                  <a:gd name="connsiteX2" fmla="*/ 1847850 w 2556933"/>
                  <a:gd name="connsiteY2" fmla="*/ 750711 h 827583"/>
                  <a:gd name="connsiteX3" fmla="*/ 2556933 w 2556933"/>
                  <a:gd name="connsiteY3" fmla="*/ 824795 h 82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6933" h="827583">
                    <a:moveTo>
                      <a:pt x="0" y="0"/>
                    </a:moveTo>
                    <a:cubicBezTo>
                      <a:pt x="298450" y="43274"/>
                      <a:pt x="561975" y="-48918"/>
                      <a:pt x="933450" y="50800"/>
                    </a:cubicBezTo>
                    <a:cubicBezTo>
                      <a:pt x="1304925" y="150518"/>
                      <a:pt x="1577270" y="621712"/>
                      <a:pt x="1847850" y="750711"/>
                    </a:cubicBezTo>
                    <a:cubicBezTo>
                      <a:pt x="2118430" y="879710"/>
                      <a:pt x="2323394" y="801981"/>
                      <a:pt x="2556933" y="82479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3422650" y="654756"/>
              <a:ext cx="0" cy="91440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97400" y="654756"/>
              <a:ext cx="0" cy="91440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Line Callout 2 7"/>
            <p:cNvSpPr/>
            <p:nvPr/>
          </p:nvSpPr>
          <p:spPr>
            <a:xfrm>
              <a:off x="3872087" y="372164"/>
              <a:ext cx="566563" cy="202864"/>
            </a:xfrm>
            <a:prstGeom prst="borderCallout2">
              <a:avLst>
                <a:gd name="adj1" fmla="val 53182"/>
                <a:gd name="adj2" fmla="val -488"/>
                <a:gd name="adj3" fmla="val 53182"/>
                <a:gd name="adj4" fmla="val -20029"/>
                <a:gd name="adj5" fmla="val 253357"/>
                <a:gd name="adj6" fmla="val -80291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start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Line Callout 2 9"/>
            <p:cNvSpPr/>
            <p:nvPr/>
          </p:nvSpPr>
          <p:spPr>
            <a:xfrm>
              <a:off x="5053187" y="372164"/>
              <a:ext cx="566563" cy="202864"/>
            </a:xfrm>
            <a:prstGeom prst="borderCallout2">
              <a:avLst>
                <a:gd name="adj1" fmla="val 53182"/>
                <a:gd name="adj2" fmla="val -488"/>
                <a:gd name="adj3" fmla="val 53182"/>
                <a:gd name="adj4" fmla="val -20029"/>
                <a:gd name="adj5" fmla="val 253357"/>
                <a:gd name="adj6" fmla="val -80291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stop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95236" y="2203303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32188" y="2309224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Read in Image[</a:t>
            </a:r>
            <a:r>
              <a:rPr lang="en-US" sz="1000" b="1" dirty="0" err="1" smtClean="0">
                <a:solidFill>
                  <a:schemeClr val="tx1"/>
                </a:solidFill>
              </a:rPr>
              <a:t>idx</a:t>
            </a:r>
            <a:r>
              <a:rPr lang="en-US" sz="1000" b="1" dirty="0" smtClean="0">
                <a:solidFill>
                  <a:schemeClr val="tx1"/>
                </a:solidFill>
              </a:rPr>
              <a:t>]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039670" y="2354179"/>
            <a:ext cx="892518" cy="1746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950948" y="2309224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Slice Image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38103" y="2355713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Find Start Point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94620" y="3292933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Find Stop Point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79377" y="3299334"/>
            <a:ext cx="1071194" cy="553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Count Pixels between start and stop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3" idx="3"/>
            <a:endCxn id="73" idx="1"/>
          </p:cNvCxnSpPr>
          <p:nvPr/>
        </p:nvCxnSpPr>
        <p:spPr>
          <a:xfrm>
            <a:off x="3003382" y="2528849"/>
            <a:ext cx="404425" cy="346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022142" y="2528849"/>
            <a:ext cx="415961" cy="46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H="1">
            <a:off x="2694620" y="2575338"/>
            <a:ext cx="4814677" cy="937220"/>
          </a:xfrm>
          <a:prstGeom prst="bentConnector5">
            <a:avLst>
              <a:gd name="adj1" fmla="val -4748"/>
              <a:gd name="adj2" fmla="val 50000"/>
              <a:gd name="adj3" fmla="val 1047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765814" y="3512558"/>
            <a:ext cx="413563" cy="632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769826" y="3292778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results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3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5250571" y="3512403"/>
            <a:ext cx="519255" cy="634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684104" y="2115741"/>
            <a:ext cx="6380396" cy="2037159"/>
            <a:chOff x="3321533" y="3449912"/>
            <a:chExt cx="4516182" cy="2461434"/>
          </a:xfrm>
        </p:grpSpPr>
        <p:sp>
          <p:nvSpPr>
            <p:cNvPr id="42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3321533" y="3449912"/>
              <a:ext cx="4516182" cy="2461434"/>
            </a:xfrm>
            <a:prstGeom prst="roundRect">
              <a:avLst>
                <a:gd name="adj" fmla="val 7760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323" y="591134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>
            <a:stCxn id="15" idx="0"/>
          </p:cNvCxnSpPr>
          <p:nvPr/>
        </p:nvCxnSpPr>
        <p:spPr>
          <a:xfrm flipH="1" flipV="1">
            <a:off x="3969590" y="1534051"/>
            <a:ext cx="1516955" cy="77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0"/>
          </p:cNvCxnSpPr>
          <p:nvPr/>
        </p:nvCxnSpPr>
        <p:spPr>
          <a:xfrm flipV="1">
            <a:off x="5486545" y="1534051"/>
            <a:ext cx="1007544" cy="77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8064500" y="443689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56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6" idx="3"/>
            <a:endCxn id="55" idx="0"/>
          </p:cNvCxnSpPr>
          <p:nvPr/>
        </p:nvCxnSpPr>
        <p:spPr>
          <a:xfrm>
            <a:off x="6841020" y="3512403"/>
            <a:ext cx="1545697" cy="9244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0265" y="4575622"/>
            <a:ext cx="6806278" cy="793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A slice is just grabbing a single row of pixels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Need to account for the fact that the slice could be reversed, i.e. low to high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Multiple slices might be better than a single slice</a:t>
            </a:r>
            <a:endParaRPr lang="en-US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407807" y="2343909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preprocess Image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76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3" idx="3"/>
            <a:endCxn id="15" idx="1"/>
          </p:cNvCxnSpPr>
          <p:nvPr/>
        </p:nvCxnSpPr>
        <p:spPr>
          <a:xfrm flipV="1">
            <a:off x="4479001" y="2528849"/>
            <a:ext cx="471947" cy="346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4394</TotalTime>
  <Words>593</Words>
  <Application>Microsoft Office PowerPoint</Application>
  <PresentationFormat>On-screen Show (4:3)</PresentationFormat>
  <Paragraphs>170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davemers@umail.iu.edu</dc:creator>
  <cp:lastModifiedBy>Emerson, David R CIV USN NSWC CD CRANE IN (USA)</cp:lastModifiedBy>
  <cp:revision>63</cp:revision>
  <dcterms:created xsi:type="dcterms:W3CDTF">2020-08-15T17:03:44Z</dcterms:created>
  <dcterms:modified xsi:type="dcterms:W3CDTF">2020-12-01T14:30:17Z</dcterms:modified>
</cp:coreProperties>
</file>