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Source Code Pro"/>
      <p:regular r:id="rId27"/>
      <p:bold r:id="rId28"/>
      <p:italic r:id="rId29"/>
      <p:boldItalic r:id="rId30"/>
    </p:embeddedFont>
    <p:embeddedFont>
      <p:font typeface="Varela Round"/>
      <p:regular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6EA5B8-B1A1-47BF-9425-0032C79B89DD}">
  <a:tblStyle styleId="{B06EA5B8-B1A1-47BF-9425-0032C79B89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VarelaRound-regular.fntdata"/><Relationship Id="rId30" Type="http://schemas.openxmlformats.org/officeDocument/2006/relationships/font" Target="fonts/SourceCodePro-bold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09d3fd7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09d3fd7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496c6551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496c6551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4f11f14a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4f11f14a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4a46c8d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4a46c8d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4f11f14a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4f11f14a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4a46c8d0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4a46c8d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4f11f14a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4f11f14a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4f11f14a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4f11f14a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4f11f14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4f11f14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4f11f14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4f11f14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496c6551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496c6551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9496c655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9496c655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COLOUR PALETTE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4f11f14a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4f11f14a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491ef0f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491ef0f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4f11f14a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4f11f14a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496c655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496c655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4a46c8d0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4a46c8d0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4f11f14a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4f11f14a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4f11f14a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4f11f14a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push/>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8100" y="1159925"/>
            <a:ext cx="3817500" cy="3983400"/>
          </a:xfrm>
          <a:prstGeom prst="rtTriangle">
            <a:avLst/>
          </a:prstGeom>
          <a:solidFill>
            <a:srgbClr val="53A8A8"/>
          </a:solidFill>
          <a:ln cap="flat" cmpd="sng" w="9525">
            <a:solidFill>
              <a:srgbClr val="53A8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2141249" y="7625"/>
            <a:ext cx="7002600" cy="1152300"/>
          </a:xfrm>
          <a:prstGeom prst="rect">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020179" y="138400"/>
            <a:ext cx="985800" cy="890749"/>
          </a:xfrm>
          <a:prstGeom prst="rect">
            <a:avLst/>
          </a:prstGeom>
          <a:noFill/>
          <a:ln>
            <a:noFill/>
          </a:ln>
        </p:spPr>
      </p:pic>
      <p:sp>
        <p:nvSpPr>
          <p:cNvPr id="57" name="Google Shape;57;p13"/>
          <p:cNvSpPr txBox="1"/>
          <p:nvPr/>
        </p:nvSpPr>
        <p:spPr>
          <a:xfrm>
            <a:off x="4226850" y="291575"/>
            <a:ext cx="3111300" cy="584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Droid Serif"/>
                <a:ea typeface="Droid Serif"/>
                <a:cs typeface="Droid Serif"/>
                <a:sym typeface="Droid Serif"/>
              </a:rPr>
              <a:t>CS3423  Compilers-II</a:t>
            </a:r>
            <a:endParaRPr b="1" sz="1800">
              <a:latin typeface="Droid Serif"/>
              <a:ea typeface="Droid Serif"/>
              <a:cs typeface="Droid Serif"/>
              <a:sym typeface="Droid Serif"/>
            </a:endParaRPr>
          </a:p>
          <a:p>
            <a:pPr indent="0" lvl="0" marL="0" rtl="0" algn="ctr">
              <a:lnSpc>
                <a:spcPct val="115000"/>
              </a:lnSpc>
              <a:spcBef>
                <a:spcPts val="0"/>
              </a:spcBef>
              <a:spcAft>
                <a:spcPts val="0"/>
              </a:spcAft>
              <a:buNone/>
            </a:pPr>
            <a:r>
              <a:rPr lang="en" sz="1300">
                <a:latin typeface="Droid Serif"/>
                <a:ea typeface="Droid Serif"/>
                <a:cs typeface="Droid Serif"/>
                <a:sym typeface="Droid Serif"/>
              </a:rPr>
              <a:t>Dr. Jyothi Vedurada</a:t>
            </a:r>
            <a:endParaRPr sz="1300">
              <a:latin typeface="Droid Serif"/>
              <a:ea typeface="Droid Serif"/>
              <a:cs typeface="Droid Serif"/>
              <a:sym typeface="Droid Serif"/>
            </a:endParaRPr>
          </a:p>
        </p:txBody>
      </p:sp>
      <p:sp>
        <p:nvSpPr>
          <p:cNvPr id="58" name="Google Shape;58;p13"/>
          <p:cNvSpPr/>
          <p:nvPr/>
        </p:nvSpPr>
        <p:spPr>
          <a:xfrm rot="5400000">
            <a:off x="53375" y="100"/>
            <a:ext cx="3901500" cy="3931800"/>
          </a:xfrm>
          <a:prstGeom prst="rtTriangle">
            <a:avLst/>
          </a:prstGeom>
          <a:solidFill>
            <a:srgbClr val="53A8A8"/>
          </a:solidFill>
          <a:ln cap="flat" cmpd="sng" w="9525">
            <a:solidFill>
              <a:srgbClr val="53A8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nvSpPr>
        <p:spPr>
          <a:xfrm>
            <a:off x="2369825" y="1335950"/>
            <a:ext cx="6347400" cy="890700"/>
          </a:xfrm>
          <a:prstGeom prst="rect">
            <a:avLst/>
          </a:prstGeom>
          <a:noFill/>
          <a:ln>
            <a:noFill/>
          </a:ln>
        </p:spPr>
        <p:txBody>
          <a:bodyPr anchorCtr="0" anchor="b" bIns="91425" lIns="91425" spcFirstLastPara="1" rIns="91425" wrap="square" tIns="91425">
            <a:noAutofit/>
          </a:bodyPr>
          <a:lstStyle/>
          <a:p>
            <a:pPr indent="0" lvl="0" marL="0" rtl="0" algn="ctr">
              <a:lnSpc>
                <a:spcPct val="135000"/>
              </a:lnSpc>
              <a:spcBef>
                <a:spcPts val="0"/>
              </a:spcBef>
              <a:spcAft>
                <a:spcPts val="0"/>
              </a:spcAft>
              <a:buNone/>
            </a:pPr>
            <a:r>
              <a:rPr b="1" lang="en" sz="1800">
                <a:latin typeface="Droid Serif"/>
                <a:ea typeface="Droid Serif"/>
                <a:cs typeface="Droid Serif"/>
                <a:sym typeface="Droid Serif"/>
              </a:rPr>
              <a:t>ConcurrX</a:t>
            </a:r>
            <a:endParaRPr b="1" sz="1800">
              <a:latin typeface="Droid Serif"/>
              <a:ea typeface="Droid Serif"/>
              <a:cs typeface="Droid Serif"/>
              <a:sym typeface="Droid Serif"/>
            </a:endParaRPr>
          </a:p>
          <a:p>
            <a:pPr indent="0" lvl="0" marL="0" rtl="0" algn="ctr">
              <a:lnSpc>
                <a:spcPct val="135000"/>
              </a:lnSpc>
              <a:spcBef>
                <a:spcPts val="0"/>
              </a:spcBef>
              <a:spcAft>
                <a:spcPts val="0"/>
              </a:spcAft>
              <a:buNone/>
            </a:pPr>
            <a:r>
              <a:rPr lang="en" sz="1200">
                <a:latin typeface="Droid Serif"/>
                <a:ea typeface="Droid Serif"/>
                <a:cs typeface="Droid Serif"/>
                <a:sym typeface="Droid Serif"/>
              </a:rPr>
              <a:t>Parallelized, Threaded, and Graphed for Performance Brilliance.</a:t>
            </a:r>
            <a:endParaRPr sz="1200">
              <a:latin typeface="Droid Serif"/>
              <a:ea typeface="Droid Serif"/>
              <a:cs typeface="Droid Serif"/>
              <a:sym typeface="Droid Serif"/>
            </a:endParaRPr>
          </a:p>
        </p:txBody>
      </p:sp>
      <p:graphicFrame>
        <p:nvGraphicFramePr>
          <p:cNvPr id="60" name="Google Shape;60;p13"/>
          <p:cNvGraphicFramePr/>
          <p:nvPr/>
        </p:nvGraphicFramePr>
        <p:xfrm>
          <a:off x="4125575" y="2559625"/>
          <a:ext cx="3000000" cy="3000000"/>
        </p:xfrm>
        <a:graphic>
          <a:graphicData uri="http://schemas.openxmlformats.org/drawingml/2006/table">
            <a:tbl>
              <a:tblPr>
                <a:noFill/>
                <a:tableStyleId>{B06EA5B8-B1A1-47BF-9425-0032C79B89DD}</a:tableStyleId>
              </a:tblPr>
              <a:tblGrid>
                <a:gridCol w="1678975"/>
                <a:gridCol w="1751100"/>
              </a:tblGrid>
              <a:tr h="436125">
                <a:tc>
                  <a:txBody>
                    <a:bodyPr/>
                    <a:lstStyle/>
                    <a:p>
                      <a:pPr indent="0" lvl="0" marL="0" rtl="0" algn="r">
                        <a:spcBef>
                          <a:spcPts val="0"/>
                        </a:spcBef>
                        <a:spcAft>
                          <a:spcPts val="0"/>
                        </a:spcAft>
                        <a:buNone/>
                      </a:pPr>
                      <a:r>
                        <a:rPr b="1" lang="en" sz="1200">
                          <a:solidFill>
                            <a:srgbClr val="008080"/>
                          </a:solidFill>
                          <a:latin typeface="Droid Serif"/>
                          <a:ea typeface="Droid Serif"/>
                          <a:cs typeface="Droid Serif"/>
                          <a:sym typeface="Droid Serif"/>
                        </a:rPr>
                        <a:t>Project Manager:</a:t>
                      </a:r>
                      <a:endParaRPr b="1" sz="1200">
                        <a:solidFill>
                          <a:srgbClr val="008080"/>
                        </a:solidFill>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erif"/>
                          <a:ea typeface="Droid Serif"/>
                          <a:cs typeface="Droid Serif"/>
                          <a:sym typeface="Droid Serif"/>
                        </a:rPr>
                        <a:t>Varshini Jonnala</a:t>
                      </a:r>
                      <a:endParaRPr sz="1200">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36125">
                <a:tc>
                  <a:txBody>
                    <a:bodyPr/>
                    <a:lstStyle/>
                    <a:p>
                      <a:pPr indent="0" lvl="0" marL="0" rtl="0" algn="r">
                        <a:spcBef>
                          <a:spcPts val="0"/>
                        </a:spcBef>
                        <a:spcAft>
                          <a:spcPts val="0"/>
                        </a:spcAft>
                        <a:buNone/>
                      </a:pPr>
                      <a:r>
                        <a:rPr b="1" lang="en" sz="1200">
                          <a:solidFill>
                            <a:srgbClr val="008080"/>
                          </a:solidFill>
                          <a:latin typeface="Droid Serif"/>
                          <a:ea typeface="Droid Serif"/>
                          <a:cs typeface="Droid Serif"/>
                          <a:sym typeface="Droid Serif"/>
                        </a:rPr>
                        <a:t>Language Guru:</a:t>
                      </a:r>
                      <a:endParaRPr b="1" sz="1200">
                        <a:solidFill>
                          <a:srgbClr val="008080"/>
                        </a:solidFill>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erif"/>
                          <a:ea typeface="Droid Serif"/>
                          <a:cs typeface="Droid Serif"/>
                          <a:sym typeface="Droid Serif"/>
                        </a:rPr>
                        <a:t>Anudeep Rao Perala</a:t>
                      </a:r>
                      <a:endParaRPr sz="1200">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36125">
                <a:tc>
                  <a:txBody>
                    <a:bodyPr/>
                    <a:lstStyle/>
                    <a:p>
                      <a:pPr indent="0" lvl="0" marL="0" rtl="0" algn="r">
                        <a:spcBef>
                          <a:spcPts val="0"/>
                        </a:spcBef>
                        <a:spcAft>
                          <a:spcPts val="0"/>
                        </a:spcAft>
                        <a:buNone/>
                      </a:pPr>
                      <a:r>
                        <a:rPr b="1" lang="en" sz="1200">
                          <a:solidFill>
                            <a:srgbClr val="008080"/>
                          </a:solidFill>
                          <a:latin typeface="Droid Serif"/>
                          <a:ea typeface="Droid Serif"/>
                          <a:cs typeface="Droid Serif"/>
                          <a:sym typeface="Droid Serif"/>
                        </a:rPr>
                        <a:t>System Integrator:</a:t>
                      </a:r>
                      <a:endParaRPr b="1" sz="1200">
                        <a:solidFill>
                          <a:srgbClr val="008080"/>
                        </a:solidFill>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erif"/>
                          <a:ea typeface="Droid Serif"/>
                          <a:cs typeface="Droid Serif"/>
                          <a:sym typeface="Droid Serif"/>
                        </a:rPr>
                        <a:t>Tushita Sharva Janga</a:t>
                      </a:r>
                      <a:endParaRPr sz="1200">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36125">
                <a:tc>
                  <a:txBody>
                    <a:bodyPr/>
                    <a:lstStyle/>
                    <a:p>
                      <a:pPr indent="0" lvl="0" marL="0" rtl="0" algn="r">
                        <a:spcBef>
                          <a:spcPts val="0"/>
                        </a:spcBef>
                        <a:spcAft>
                          <a:spcPts val="0"/>
                        </a:spcAft>
                        <a:buNone/>
                      </a:pPr>
                      <a:r>
                        <a:rPr b="1" lang="en" sz="1200">
                          <a:solidFill>
                            <a:srgbClr val="008080"/>
                          </a:solidFill>
                          <a:latin typeface="Droid Serif"/>
                          <a:ea typeface="Droid Serif"/>
                          <a:cs typeface="Droid Serif"/>
                          <a:sym typeface="Droid Serif"/>
                        </a:rPr>
                        <a:t>System Architect:</a:t>
                      </a:r>
                      <a:endParaRPr b="1" sz="1200">
                        <a:solidFill>
                          <a:srgbClr val="008080"/>
                        </a:solidFill>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Droid Serif"/>
                          <a:ea typeface="Droid Serif"/>
                          <a:cs typeface="Droid Serif"/>
                          <a:sym typeface="Droid Serif"/>
                        </a:rPr>
                        <a:t>Narsupalli </a:t>
                      </a:r>
                      <a:r>
                        <a:rPr lang="en" sz="1200">
                          <a:latin typeface="Droid Serif"/>
                          <a:ea typeface="Droid Serif"/>
                          <a:cs typeface="Droid Serif"/>
                          <a:sym typeface="Droid Serif"/>
                        </a:rPr>
                        <a:t>Sai Vamsi</a:t>
                      </a:r>
                      <a:endParaRPr sz="1200">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36125">
                <a:tc>
                  <a:txBody>
                    <a:bodyPr/>
                    <a:lstStyle/>
                    <a:p>
                      <a:pPr indent="0" lvl="0" marL="0" rtl="0" algn="r">
                        <a:spcBef>
                          <a:spcPts val="0"/>
                        </a:spcBef>
                        <a:spcAft>
                          <a:spcPts val="0"/>
                        </a:spcAft>
                        <a:buNone/>
                      </a:pPr>
                      <a:r>
                        <a:rPr b="1" lang="en" sz="1200">
                          <a:solidFill>
                            <a:srgbClr val="008080"/>
                          </a:solidFill>
                          <a:latin typeface="Droid Serif"/>
                          <a:ea typeface="Droid Serif"/>
                          <a:cs typeface="Droid Serif"/>
                          <a:sym typeface="Droid Serif"/>
                        </a:rPr>
                        <a:t>Tester:</a:t>
                      </a:r>
                      <a:endParaRPr b="1" sz="1200">
                        <a:solidFill>
                          <a:srgbClr val="008080"/>
                        </a:solidFill>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erif"/>
                          <a:ea typeface="Droid Serif"/>
                          <a:cs typeface="Droid Serif"/>
                          <a:sym typeface="Droid Serif"/>
                        </a:rPr>
                        <a:t>All</a:t>
                      </a:r>
                      <a:endParaRPr sz="1200">
                        <a:latin typeface="Droid Serif"/>
                        <a:ea typeface="Droid Serif"/>
                        <a:cs typeface="Droid Serif"/>
                        <a:sym typeface="Droid Serif"/>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61" name="Google Shape;61;p13"/>
          <p:cNvSpPr/>
          <p:nvPr/>
        </p:nvSpPr>
        <p:spPr>
          <a:xfrm>
            <a:off x="0" y="2156400"/>
            <a:ext cx="2826900" cy="2987100"/>
          </a:xfrm>
          <a:prstGeom prst="rtTriangle">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rot="5400000">
            <a:off x="53275" y="-45775"/>
            <a:ext cx="2819400" cy="2926200"/>
          </a:xfrm>
          <a:prstGeom prst="rtTriangle">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3">
            <a:alphaModFix/>
          </a:blip>
          <a:srcRect b="5721" l="0" r="1195" t="5853"/>
          <a:stretch/>
        </p:blipFill>
        <p:spPr>
          <a:xfrm>
            <a:off x="0" y="0"/>
            <a:ext cx="9144003" cy="511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37" name="Google Shape;137;p23"/>
          <p:cNvSpPr txBox="1"/>
          <p:nvPr>
            <p:ph idx="2" type="body"/>
          </p:nvPr>
        </p:nvSpPr>
        <p:spPr>
          <a:xfrm>
            <a:off x="2968300" y="78525"/>
            <a:ext cx="6167700" cy="48138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Each of the above defined tokens are recognized through the patterns that we have specified in the rules section of the lex.l file</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Rules are expressed using the regular expressions.</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Once the sequence is matched with a given regular expression according to the precedence given, the corresponding C++ functions would be executed and corresponding token is returned</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We write our lexical analyzer in flex and we use the following libraries for running it</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Libraries used in lex.l : </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rPr lang="en" sz="1500">
                <a:solidFill>
                  <a:schemeClr val="dk1"/>
                </a:solidFill>
                <a:latin typeface="Varela Round"/>
                <a:ea typeface="Varela Round"/>
                <a:cs typeface="Varela Round"/>
                <a:sym typeface="Varela Round"/>
              </a:rPr>
              <a:t>1. cpp iostream, unordered_set, string</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rPr lang="en" sz="1500">
                <a:solidFill>
                  <a:schemeClr val="dk1"/>
                </a:solidFill>
                <a:latin typeface="Varela Round"/>
                <a:ea typeface="Varela Round"/>
                <a:cs typeface="Varela Round"/>
                <a:sym typeface="Varela Round"/>
              </a:rPr>
              <a:t>2. We include bison.tab.h for importing the token types</a:t>
            </a:r>
            <a:endParaRPr sz="1500">
              <a:solidFill>
                <a:schemeClr val="dk1"/>
              </a:solidFill>
              <a:latin typeface="Varela Round"/>
              <a:ea typeface="Varela Round"/>
              <a:cs typeface="Varela Round"/>
              <a:sym typeface="Varela Round"/>
            </a:endParaRPr>
          </a:p>
        </p:txBody>
      </p:sp>
      <p:sp>
        <p:nvSpPr>
          <p:cNvPr id="138" name="Google Shape;138;p23"/>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3"/>
          <p:cNvSpPr txBox="1"/>
          <p:nvPr/>
        </p:nvSpPr>
        <p:spPr>
          <a:xfrm>
            <a:off x="840200" y="221440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How does our lexer works</a:t>
            </a:r>
            <a:endParaRPr sz="1800">
              <a:latin typeface="Varela Round"/>
              <a:ea typeface="Varela Round"/>
              <a:cs typeface="Varela Round"/>
              <a:sym typeface="Varela Rou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6E6"/>
        </a:solidFill>
      </p:bgPr>
    </p:bg>
    <p:spTree>
      <p:nvGrpSpPr>
        <p:cNvPr id="143" name="Shape 143"/>
        <p:cNvGrpSpPr/>
        <p:nvPr/>
      </p:nvGrpSpPr>
      <p:grpSpPr>
        <a:xfrm>
          <a:off x="0" y="0"/>
          <a:ext cx="0" cy="0"/>
          <a:chOff x="0" y="0"/>
          <a:chExt cx="0" cy="0"/>
        </a:xfrm>
      </p:grpSpPr>
      <p:sp>
        <p:nvSpPr>
          <p:cNvPr id="144" name="Google Shape;144;p24"/>
          <p:cNvSpPr txBox="1"/>
          <p:nvPr/>
        </p:nvSpPr>
        <p:spPr>
          <a:xfrm>
            <a:off x="8265600" y="0"/>
            <a:ext cx="878400" cy="330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dk1"/>
                </a:solidFill>
                <a:latin typeface="Droid Serif"/>
                <a:ea typeface="Droid Serif"/>
                <a:cs typeface="Droid Serif"/>
                <a:sym typeface="Droid Serif"/>
              </a:rPr>
              <a:t>ConcurrX</a:t>
            </a:r>
            <a:endParaRPr sz="1100">
              <a:solidFill>
                <a:schemeClr val="dk1"/>
              </a:solidFill>
              <a:latin typeface="Droid Serif"/>
              <a:ea typeface="Droid Serif"/>
              <a:cs typeface="Droid Serif"/>
              <a:sym typeface="Droid Serif"/>
            </a:endParaRPr>
          </a:p>
        </p:txBody>
      </p:sp>
      <p:sp>
        <p:nvSpPr>
          <p:cNvPr id="145" name="Google Shape;145;p24"/>
          <p:cNvSpPr txBox="1"/>
          <p:nvPr/>
        </p:nvSpPr>
        <p:spPr>
          <a:xfrm>
            <a:off x="951400" y="1732650"/>
            <a:ext cx="7538700" cy="16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chemeClr val="lt1"/>
                </a:solidFill>
                <a:latin typeface="Open Sans"/>
                <a:ea typeface="Open Sans"/>
                <a:cs typeface="Open Sans"/>
                <a:sym typeface="Open Sans"/>
              </a:rPr>
              <a:t>INTERFACE 1: LEXER-PARSER INTERFACE</a:t>
            </a:r>
            <a:endParaRPr b="1" sz="450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51" name="Google Shape;151;p25"/>
          <p:cNvSpPr txBox="1"/>
          <p:nvPr>
            <p:ph idx="2" type="body"/>
          </p:nvPr>
        </p:nvSpPr>
        <p:spPr>
          <a:xfrm>
            <a:off x="2913475" y="624300"/>
            <a:ext cx="6167700" cy="3894900"/>
          </a:xfrm>
          <a:prstGeom prst="rect">
            <a:avLst/>
          </a:prstGeom>
          <a:solidFill>
            <a:schemeClr val="lt1"/>
          </a:solidFill>
        </p:spPr>
        <p:txBody>
          <a:bodyPr anchorCtr="0" anchor="t" bIns="91425" lIns="91425" spcFirstLastPara="1" rIns="91425" wrap="square" tIns="91425">
            <a:normAutofit/>
          </a:bodyPr>
          <a:lstStyle/>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The interface acts as a communication link between the lexer and parser.</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 Once the lexer has categorized the source code into tokens, the interface becomes the bridge for passing of these organized stream of tokens to the parser</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ensures that the parser receives a well-defined set of language elements, allowing it to perform its syntax analysis effectively</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involves a set of functions or methods that allow the parser to request the next token from the lexer and get to know about the type of the current token (Check this line once)</a:t>
            </a:r>
            <a:endParaRPr sz="1500">
              <a:solidFill>
                <a:schemeClr val="dk1"/>
              </a:solidFill>
              <a:latin typeface="Varela Round"/>
              <a:ea typeface="Varela Round"/>
              <a:cs typeface="Varela Round"/>
              <a:sym typeface="Varela Round"/>
            </a:endParaRPr>
          </a:p>
        </p:txBody>
      </p:sp>
      <p:sp>
        <p:nvSpPr>
          <p:cNvPr id="152" name="Google Shape;152;p25"/>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5"/>
          <p:cNvSpPr txBox="1"/>
          <p:nvPr/>
        </p:nvSpPr>
        <p:spPr>
          <a:xfrm>
            <a:off x="840200" y="235575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The Interface</a:t>
            </a:r>
            <a:endParaRPr sz="1800">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6E6"/>
        </a:solidFill>
      </p:bgPr>
    </p:bg>
    <p:spTree>
      <p:nvGrpSpPr>
        <p:cNvPr id="157" name="Shape 157"/>
        <p:cNvGrpSpPr/>
        <p:nvPr/>
      </p:nvGrpSpPr>
      <p:grpSpPr>
        <a:xfrm>
          <a:off x="0" y="0"/>
          <a:ext cx="0" cy="0"/>
          <a:chOff x="0" y="0"/>
          <a:chExt cx="0" cy="0"/>
        </a:xfrm>
      </p:grpSpPr>
      <p:sp>
        <p:nvSpPr>
          <p:cNvPr id="158" name="Google Shape;158;p26"/>
          <p:cNvSpPr txBox="1"/>
          <p:nvPr/>
        </p:nvSpPr>
        <p:spPr>
          <a:xfrm>
            <a:off x="8265600" y="0"/>
            <a:ext cx="878400" cy="330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dk1"/>
                </a:solidFill>
                <a:latin typeface="Droid Serif"/>
                <a:ea typeface="Droid Serif"/>
                <a:cs typeface="Droid Serif"/>
                <a:sym typeface="Droid Serif"/>
              </a:rPr>
              <a:t>ConcurrX</a:t>
            </a:r>
            <a:endParaRPr sz="1100">
              <a:solidFill>
                <a:schemeClr val="dk1"/>
              </a:solidFill>
              <a:latin typeface="Droid Serif"/>
              <a:ea typeface="Droid Serif"/>
              <a:cs typeface="Droid Serif"/>
              <a:sym typeface="Droid Serif"/>
            </a:endParaRPr>
          </a:p>
        </p:txBody>
      </p:sp>
      <p:sp>
        <p:nvSpPr>
          <p:cNvPr id="159" name="Google Shape;159;p26"/>
          <p:cNvSpPr txBox="1"/>
          <p:nvPr/>
        </p:nvSpPr>
        <p:spPr>
          <a:xfrm>
            <a:off x="1015450" y="1992075"/>
            <a:ext cx="7538700" cy="9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chemeClr val="lt1"/>
                </a:solidFill>
                <a:latin typeface="Open Sans"/>
                <a:ea typeface="Open Sans"/>
                <a:cs typeface="Open Sans"/>
                <a:sym typeface="Open Sans"/>
              </a:rPr>
              <a:t>MODULE 2: PARSER</a:t>
            </a:r>
            <a:endParaRPr b="1" sz="4500">
              <a:solidFill>
                <a:schemeClr val="lt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65" name="Google Shape;165;p27"/>
          <p:cNvSpPr txBox="1"/>
          <p:nvPr>
            <p:ph idx="2" type="body"/>
          </p:nvPr>
        </p:nvSpPr>
        <p:spPr>
          <a:xfrm>
            <a:off x="2913475" y="773500"/>
            <a:ext cx="6167700" cy="3894900"/>
          </a:xfrm>
          <a:prstGeom prst="rect">
            <a:avLst/>
          </a:prstGeom>
          <a:solidFill>
            <a:schemeClr val="lt1"/>
          </a:solidFill>
        </p:spPr>
        <p:txBody>
          <a:bodyPr anchorCtr="0" anchor="t" bIns="91425" lIns="91425" spcFirstLastPara="1" rIns="91425" wrap="square" tIns="91425">
            <a:normAutofit/>
          </a:bodyPr>
          <a:lstStyle/>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This module of our compiler transforms the organized tokens from the lexer into a structured blueprint, which would be used in further steps of compilation.</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ensures whether the arrangement of tokens follows the grammar rules of the programming language</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The parser builds a tree called the Abstract Syntax Tree (AST) that shows how different parts of the code relate to each other. It helps the compiler understand how the code is put together.</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The following are the different sets of rules that we have come up for our DSL.</a:t>
            </a:r>
            <a:endParaRPr sz="1500">
              <a:solidFill>
                <a:schemeClr val="dk1"/>
              </a:solidFill>
              <a:latin typeface="Varela Round"/>
              <a:ea typeface="Varela Round"/>
              <a:cs typeface="Varela Round"/>
              <a:sym typeface="Varela Round"/>
            </a:endParaRPr>
          </a:p>
        </p:txBody>
      </p:sp>
      <p:sp>
        <p:nvSpPr>
          <p:cNvPr id="166" name="Google Shape;166;p27"/>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7"/>
          <p:cNvSpPr txBox="1"/>
          <p:nvPr/>
        </p:nvSpPr>
        <p:spPr>
          <a:xfrm>
            <a:off x="840200" y="235575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The Parser</a:t>
            </a:r>
            <a:endParaRPr sz="1800">
              <a:latin typeface="Varela Round"/>
              <a:ea typeface="Varela Round"/>
              <a:cs typeface="Varela Round"/>
              <a:sym typeface="Varela Rou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73" name="Google Shape;173;p28"/>
          <p:cNvSpPr txBox="1"/>
          <p:nvPr>
            <p:ph idx="2" type="body"/>
          </p:nvPr>
        </p:nvSpPr>
        <p:spPr>
          <a:xfrm>
            <a:off x="2874225" y="398550"/>
            <a:ext cx="6167700" cy="4346400"/>
          </a:xfrm>
          <a:prstGeom prst="rect">
            <a:avLst/>
          </a:prstGeom>
          <a:solidFill>
            <a:schemeClr val="lt1"/>
          </a:solidFill>
        </p:spPr>
        <p:txBody>
          <a:bodyPr anchorCtr="0" anchor="t" bIns="91425" lIns="91425" spcFirstLastPara="1" rIns="91425" wrap="square" tIns="91425">
            <a:normAutofit lnSpcReduction="20000"/>
          </a:bodyPr>
          <a:lstStyle/>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The parser gets its tokens as input from the lexer file, through interface</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It contains </a:t>
            </a:r>
            <a:r>
              <a:rPr lang="en">
                <a:solidFill>
                  <a:schemeClr val="dk1"/>
                </a:solidFill>
                <a:latin typeface="Varela Round"/>
                <a:ea typeface="Varela Round"/>
                <a:cs typeface="Varela Round"/>
                <a:sym typeface="Varela Round"/>
              </a:rPr>
              <a:t>predefined</a:t>
            </a:r>
            <a:r>
              <a:rPr lang="en">
                <a:solidFill>
                  <a:schemeClr val="dk1"/>
                </a:solidFill>
                <a:latin typeface="Varela Round"/>
                <a:ea typeface="Varela Round"/>
                <a:cs typeface="Varela Round"/>
                <a:sym typeface="Varela Round"/>
              </a:rPr>
              <a:t> set of tokens that it accepts, by including bison.tab.h</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We used bison for generating our parser</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The parser contains grammar rules, these rules dictate how the code should be structured</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It then checks whether the token stream can be produced from the grammar rules</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Each of the grammar rules in the parser would help us in building the parse tree by checking whether it can be produced by one of the given rules</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The parser then converts the input token stream into an Abstract Syntax Tree(AST)</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Any error in the syntax would then be outputted to the standard output</a:t>
            </a:r>
            <a:endParaRPr>
              <a:solidFill>
                <a:schemeClr val="dk1"/>
              </a:solidFill>
              <a:latin typeface="Varela Round"/>
              <a:ea typeface="Varela Round"/>
              <a:cs typeface="Varela Round"/>
              <a:sym typeface="Varela Round"/>
            </a:endParaRPr>
          </a:p>
          <a:p>
            <a:pPr indent="0" lvl="0" marL="457200" rtl="0" algn="l">
              <a:lnSpc>
                <a:spcPct val="94000"/>
              </a:lnSpc>
              <a:spcBef>
                <a:spcPts val="0"/>
              </a:spcBef>
              <a:spcAft>
                <a:spcPts val="0"/>
              </a:spcAft>
              <a:buNone/>
            </a:pPr>
            <a:r>
              <a:t/>
            </a:r>
            <a:endParaRPr>
              <a:solidFill>
                <a:schemeClr val="dk1"/>
              </a:solidFill>
              <a:latin typeface="Varela Round"/>
              <a:ea typeface="Varela Round"/>
              <a:cs typeface="Varela Round"/>
              <a:sym typeface="Varela Round"/>
            </a:endParaRPr>
          </a:p>
          <a:p>
            <a:pPr indent="-317500" lvl="0" marL="457200" rtl="0" algn="l">
              <a:lnSpc>
                <a:spcPct val="94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The following is the basic syntax tree that we get after parsin</a:t>
            </a:r>
            <a:r>
              <a:rPr lang="en">
                <a:solidFill>
                  <a:schemeClr val="dk1"/>
                </a:solidFill>
                <a:latin typeface="Varela Round"/>
                <a:ea typeface="Varela Round"/>
                <a:cs typeface="Varela Round"/>
                <a:sym typeface="Varela Round"/>
              </a:rPr>
              <a:t>g</a:t>
            </a:r>
            <a:endParaRPr>
              <a:solidFill>
                <a:schemeClr val="dk1"/>
              </a:solidFill>
              <a:latin typeface="Varela Round"/>
              <a:ea typeface="Varela Round"/>
              <a:cs typeface="Varela Round"/>
              <a:sym typeface="Varela Round"/>
            </a:endParaRPr>
          </a:p>
        </p:txBody>
      </p:sp>
      <p:sp>
        <p:nvSpPr>
          <p:cNvPr id="174" name="Google Shape;174;p28"/>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8"/>
          <p:cNvSpPr txBox="1"/>
          <p:nvPr/>
        </p:nvSpPr>
        <p:spPr>
          <a:xfrm>
            <a:off x="840200" y="2198675"/>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How does our Parser works</a:t>
            </a:r>
            <a:endParaRPr sz="1800">
              <a:latin typeface="Varela Round"/>
              <a:ea typeface="Varela Round"/>
              <a:cs typeface="Varela Round"/>
              <a:sym typeface="Varela Rou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rotWithShape="1">
          <a:blip r:embed="rId3">
            <a:alphaModFix/>
          </a:blip>
          <a:srcRect b="5325" l="0" r="0" t="5316"/>
          <a:stretch/>
        </p:blipFill>
        <p:spPr>
          <a:xfrm>
            <a:off x="110325" y="80063"/>
            <a:ext cx="8923325" cy="4983376"/>
          </a:xfrm>
          <a:prstGeom prst="rect">
            <a:avLst/>
          </a:prstGeom>
          <a:noFill/>
          <a:ln>
            <a:noFill/>
          </a:ln>
        </p:spPr>
      </p:pic>
      <p:sp>
        <p:nvSpPr>
          <p:cNvPr id="181" name="Google Shape;181;p29"/>
          <p:cNvSpPr/>
          <p:nvPr/>
        </p:nvSpPr>
        <p:spPr>
          <a:xfrm>
            <a:off x="8589600" y="80075"/>
            <a:ext cx="486900" cy="43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D9D9"/>
        </a:solidFill>
      </p:bgPr>
    </p:bg>
    <p:spTree>
      <p:nvGrpSpPr>
        <p:cNvPr id="185" name="Shape 185"/>
        <p:cNvGrpSpPr/>
        <p:nvPr/>
      </p:nvGrpSpPr>
      <p:grpSpPr>
        <a:xfrm>
          <a:off x="0" y="0"/>
          <a:ext cx="0" cy="0"/>
          <a:chOff x="0" y="0"/>
          <a:chExt cx="0" cy="0"/>
        </a:xfrm>
      </p:grpSpPr>
      <p:sp>
        <p:nvSpPr>
          <p:cNvPr id="186" name="Google Shape;186;p30"/>
          <p:cNvSpPr txBox="1"/>
          <p:nvPr/>
        </p:nvSpPr>
        <p:spPr>
          <a:xfrm>
            <a:off x="8265600" y="0"/>
            <a:ext cx="878400" cy="330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100">
                <a:solidFill>
                  <a:srgbClr val="008080"/>
                </a:solidFill>
                <a:latin typeface="Droid Serif"/>
                <a:ea typeface="Droid Serif"/>
                <a:cs typeface="Droid Serif"/>
                <a:sym typeface="Droid Serif"/>
              </a:rPr>
              <a:t>ConcurrX</a:t>
            </a:r>
            <a:endParaRPr sz="1100">
              <a:solidFill>
                <a:srgbClr val="008080"/>
              </a:solidFill>
              <a:latin typeface="Droid Serif"/>
              <a:ea typeface="Droid Serif"/>
              <a:cs typeface="Droid Serif"/>
              <a:sym typeface="Droid Serif"/>
            </a:endParaRPr>
          </a:p>
        </p:txBody>
      </p:sp>
      <p:sp>
        <p:nvSpPr>
          <p:cNvPr id="187" name="Google Shape;187;p30"/>
          <p:cNvSpPr txBox="1"/>
          <p:nvPr/>
        </p:nvSpPr>
        <p:spPr>
          <a:xfrm>
            <a:off x="362400" y="1033350"/>
            <a:ext cx="84192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Varela Round"/>
                <a:ea typeface="Varela Round"/>
                <a:cs typeface="Varela Round"/>
                <a:sym typeface="Varela Round"/>
              </a:rPr>
              <a:t> We run the bash file which contains the following order of execution</a:t>
            </a:r>
            <a:endParaRPr>
              <a:latin typeface="Varela Round"/>
              <a:ea typeface="Varela Round"/>
              <a:cs typeface="Varela Round"/>
              <a:sym typeface="Varela Round"/>
            </a:endParaRPr>
          </a:p>
          <a:p>
            <a:pPr indent="-317500" lvl="0" marL="457200" rtl="0" algn="l">
              <a:lnSpc>
                <a:spcPct val="115000"/>
              </a:lnSpc>
              <a:spcBef>
                <a:spcPts val="0"/>
              </a:spcBef>
              <a:spcAft>
                <a:spcPts val="0"/>
              </a:spcAft>
              <a:buSzPts val="1400"/>
              <a:buFont typeface="Droid Serif"/>
              <a:buAutoNum type="arabicPeriod"/>
            </a:pPr>
            <a:r>
              <a:rPr b="1" i="1" lang="en">
                <a:latin typeface="Varela Round"/>
                <a:ea typeface="Varela Round"/>
                <a:cs typeface="Varela Round"/>
                <a:sym typeface="Varela Round"/>
              </a:rPr>
              <a:t>flex lex.l</a:t>
            </a:r>
            <a:r>
              <a:rPr i="1" lang="en">
                <a:latin typeface="Varela Round"/>
                <a:ea typeface="Varela Round"/>
                <a:cs typeface="Varela Round"/>
                <a:sym typeface="Varela Round"/>
              </a:rPr>
              <a:t> </a:t>
            </a:r>
            <a:r>
              <a:rPr lang="en">
                <a:latin typeface="Varela Round"/>
                <a:ea typeface="Varela Round"/>
                <a:cs typeface="Varela Round"/>
                <a:sym typeface="Varela Round"/>
              </a:rPr>
              <a:t>: running the lex file would generate </a:t>
            </a:r>
            <a:r>
              <a:rPr b="1" i="1" lang="en">
                <a:latin typeface="Varela Round"/>
                <a:ea typeface="Varela Round"/>
                <a:cs typeface="Varela Round"/>
                <a:sym typeface="Varela Round"/>
              </a:rPr>
              <a:t>lex.yy.c</a:t>
            </a:r>
            <a:endParaRPr b="1" i="1">
              <a:latin typeface="Varela Round"/>
              <a:ea typeface="Varela Round"/>
              <a:cs typeface="Varela Round"/>
              <a:sym typeface="Varela Round"/>
            </a:endParaRPr>
          </a:p>
          <a:p>
            <a:pPr indent="-317500" lvl="0" marL="457200" rtl="0" algn="l">
              <a:lnSpc>
                <a:spcPct val="115000"/>
              </a:lnSpc>
              <a:spcBef>
                <a:spcPts val="0"/>
              </a:spcBef>
              <a:spcAft>
                <a:spcPts val="0"/>
              </a:spcAft>
              <a:buSzPts val="1400"/>
              <a:buFont typeface="Droid Serif"/>
              <a:buAutoNum type="arabicPeriod"/>
            </a:pPr>
            <a:r>
              <a:rPr b="1" i="1" lang="en">
                <a:latin typeface="Varela Round"/>
                <a:ea typeface="Varela Round"/>
                <a:cs typeface="Varela Round"/>
                <a:sym typeface="Varela Round"/>
              </a:rPr>
              <a:t>b</a:t>
            </a:r>
            <a:r>
              <a:rPr b="1" i="1" lang="en">
                <a:latin typeface="Varela Round"/>
                <a:ea typeface="Varela Round"/>
                <a:cs typeface="Varela Round"/>
                <a:sym typeface="Varela Round"/>
              </a:rPr>
              <a:t>ison bison.y</a:t>
            </a:r>
            <a:r>
              <a:rPr lang="en">
                <a:latin typeface="Varela Round"/>
                <a:ea typeface="Varela Round"/>
                <a:cs typeface="Varela Round"/>
                <a:sym typeface="Varela Round"/>
              </a:rPr>
              <a:t> : running the parser file which would output </a:t>
            </a:r>
            <a:r>
              <a:rPr b="1" i="1" lang="en">
                <a:latin typeface="Varela Round"/>
                <a:ea typeface="Varela Round"/>
                <a:cs typeface="Varela Round"/>
                <a:sym typeface="Varela Round"/>
              </a:rPr>
              <a:t>bison.tab.c</a:t>
            </a:r>
            <a:r>
              <a:rPr lang="en">
                <a:latin typeface="Varela Round"/>
                <a:ea typeface="Varela Round"/>
                <a:cs typeface="Varela Round"/>
                <a:sym typeface="Varela Round"/>
              </a:rPr>
              <a:t> and </a:t>
            </a:r>
            <a:r>
              <a:rPr b="1" i="1" lang="en">
                <a:latin typeface="Varela Round"/>
                <a:ea typeface="Varela Round"/>
                <a:cs typeface="Varela Round"/>
                <a:sym typeface="Varela Round"/>
              </a:rPr>
              <a:t>bison.tab.h</a:t>
            </a:r>
            <a:r>
              <a:rPr lang="en">
                <a:latin typeface="Varela Round"/>
                <a:ea typeface="Varela Round"/>
                <a:cs typeface="Varela Round"/>
                <a:sym typeface="Varela Round"/>
              </a:rPr>
              <a:t> </a:t>
            </a:r>
            <a:endParaRPr>
              <a:latin typeface="Varela Round"/>
              <a:ea typeface="Varela Round"/>
              <a:cs typeface="Varela Round"/>
              <a:sym typeface="Varela Round"/>
            </a:endParaRPr>
          </a:p>
          <a:p>
            <a:pPr indent="-317500" lvl="0" marL="457200" rtl="0" algn="l">
              <a:lnSpc>
                <a:spcPct val="115000"/>
              </a:lnSpc>
              <a:spcBef>
                <a:spcPts val="0"/>
              </a:spcBef>
              <a:spcAft>
                <a:spcPts val="0"/>
              </a:spcAft>
              <a:buSzPts val="1400"/>
              <a:buFont typeface="Droid Serif"/>
              <a:buAutoNum type="arabicPeriod"/>
            </a:pPr>
            <a:r>
              <a:rPr lang="en">
                <a:latin typeface="Varela Round"/>
                <a:ea typeface="Varela Round"/>
                <a:cs typeface="Varela Round"/>
                <a:sym typeface="Varela Round"/>
              </a:rPr>
              <a:t>The </a:t>
            </a:r>
            <a:r>
              <a:rPr b="1" i="1" lang="en">
                <a:latin typeface="Varela Round"/>
                <a:ea typeface="Varela Round"/>
                <a:cs typeface="Varela Round"/>
                <a:sym typeface="Varela Round"/>
              </a:rPr>
              <a:t>bison.tab.h</a:t>
            </a:r>
            <a:r>
              <a:rPr lang="en">
                <a:latin typeface="Varela Round"/>
                <a:ea typeface="Varela Round"/>
                <a:cs typeface="Varela Round"/>
                <a:sym typeface="Varela Round"/>
              </a:rPr>
              <a:t> file will be used in </a:t>
            </a:r>
            <a:r>
              <a:rPr b="1" i="1" lang="en">
                <a:latin typeface="Varela Round"/>
                <a:ea typeface="Varela Round"/>
                <a:cs typeface="Varela Round"/>
                <a:sym typeface="Varela Round"/>
              </a:rPr>
              <a:t>lex.yy.c</a:t>
            </a:r>
            <a:endParaRPr b="1" i="1">
              <a:latin typeface="Varela Round"/>
              <a:ea typeface="Varela Round"/>
              <a:cs typeface="Varela Round"/>
              <a:sym typeface="Varela Round"/>
            </a:endParaRPr>
          </a:p>
          <a:p>
            <a:pPr indent="-317500" lvl="0" marL="457200" rtl="0" algn="l">
              <a:lnSpc>
                <a:spcPct val="115000"/>
              </a:lnSpc>
              <a:spcBef>
                <a:spcPts val="0"/>
              </a:spcBef>
              <a:spcAft>
                <a:spcPts val="0"/>
              </a:spcAft>
              <a:buSzPts val="1400"/>
              <a:buFont typeface="Droid Serif"/>
              <a:buAutoNum type="arabicPeriod"/>
            </a:pPr>
            <a:r>
              <a:rPr b="1" i="1" lang="en">
                <a:latin typeface="Varela Round"/>
                <a:ea typeface="Varela Round"/>
                <a:cs typeface="Varela Round"/>
                <a:sym typeface="Varela Round"/>
              </a:rPr>
              <a:t>g</a:t>
            </a:r>
            <a:r>
              <a:rPr b="1" i="1" lang="en">
                <a:latin typeface="Varela Round"/>
                <a:ea typeface="Varela Round"/>
                <a:cs typeface="Varela Round"/>
                <a:sym typeface="Varela Round"/>
              </a:rPr>
              <a:t>++ -c main.cpp</a:t>
            </a:r>
            <a:r>
              <a:rPr lang="en">
                <a:latin typeface="Varela Round"/>
                <a:ea typeface="Varela Round"/>
                <a:cs typeface="Varela Round"/>
                <a:sym typeface="Varela Round"/>
              </a:rPr>
              <a:t> : running this file would generate </a:t>
            </a:r>
            <a:r>
              <a:rPr b="1" i="1" lang="en">
                <a:latin typeface="Varela Round"/>
                <a:ea typeface="Varela Round"/>
                <a:cs typeface="Varela Round"/>
                <a:sym typeface="Varela Round"/>
              </a:rPr>
              <a:t>main.o</a:t>
            </a:r>
            <a:endParaRPr b="1" i="1">
              <a:latin typeface="Varela Round"/>
              <a:ea typeface="Varela Round"/>
              <a:cs typeface="Varela Round"/>
              <a:sym typeface="Varela Round"/>
            </a:endParaRPr>
          </a:p>
          <a:p>
            <a:pPr indent="-317500" lvl="0" marL="457200" rtl="0" algn="l">
              <a:lnSpc>
                <a:spcPct val="115000"/>
              </a:lnSpc>
              <a:spcBef>
                <a:spcPts val="0"/>
              </a:spcBef>
              <a:spcAft>
                <a:spcPts val="0"/>
              </a:spcAft>
              <a:buSzPts val="1400"/>
              <a:buFont typeface="Droid Serif"/>
              <a:buAutoNum type="arabicPeriod"/>
            </a:pPr>
            <a:r>
              <a:rPr b="1" i="1" lang="en">
                <a:solidFill>
                  <a:schemeClr val="dk1"/>
                </a:solidFill>
                <a:latin typeface="Varela Round"/>
                <a:ea typeface="Varela Round"/>
                <a:cs typeface="Varela Round"/>
                <a:sym typeface="Varela Round"/>
              </a:rPr>
              <a:t>g</a:t>
            </a:r>
            <a:r>
              <a:rPr b="1" i="1" lang="en">
                <a:solidFill>
                  <a:schemeClr val="dk1"/>
                </a:solidFill>
                <a:latin typeface="Varela Round"/>
                <a:ea typeface="Varela Round"/>
                <a:cs typeface="Varela Round"/>
                <a:sym typeface="Varela Round"/>
              </a:rPr>
              <a:t>++ -o </a:t>
            </a:r>
            <a:r>
              <a:rPr b="1" i="1" lang="en">
                <a:solidFill>
                  <a:schemeClr val="dk1"/>
                </a:solidFill>
                <a:latin typeface="Varela Round"/>
                <a:ea typeface="Varela Round"/>
                <a:cs typeface="Varela Round"/>
                <a:sym typeface="Varela Round"/>
              </a:rPr>
              <a:t>lex.yy.c bison.tab.c main.o -lfl</a:t>
            </a:r>
            <a:r>
              <a:rPr lang="en">
                <a:solidFill>
                  <a:schemeClr val="dk1"/>
                </a:solidFill>
                <a:latin typeface="Varela Round"/>
                <a:ea typeface="Varela Round"/>
                <a:cs typeface="Varela Round"/>
                <a:sym typeface="Varela Round"/>
              </a:rPr>
              <a:t> : </a:t>
            </a:r>
            <a:r>
              <a:rPr lang="en">
                <a:latin typeface="Varela Round"/>
                <a:ea typeface="Varela Round"/>
                <a:cs typeface="Varela Round"/>
                <a:sym typeface="Varela Round"/>
              </a:rPr>
              <a:t>Finally running this command </a:t>
            </a:r>
            <a:r>
              <a:rPr lang="en">
                <a:latin typeface="Varela Round"/>
                <a:ea typeface="Varela Round"/>
                <a:cs typeface="Varela Round"/>
                <a:sym typeface="Varela Round"/>
              </a:rPr>
              <a:t>would generate a compilers as an executable which tokenizes and parses the input source code</a:t>
            </a:r>
            <a:endParaRPr>
              <a:latin typeface="Varela Round"/>
              <a:ea typeface="Varela Round"/>
              <a:cs typeface="Varela Round"/>
              <a:sym typeface="Varela Round"/>
            </a:endParaRPr>
          </a:p>
          <a:p>
            <a:pPr indent="-317500" lvl="0" marL="457200" rtl="0" algn="l">
              <a:lnSpc>
                <a:spcPct val="115000"/>
              </a:lnSpc>
              <a:spcBef>
                <a:spcPts val="0"/>
              </a:spcBef>
              <a:spcAft>
                <a:spcPts val="0"/>
              </a:spcAft>
              <a:buSzPts val="1400"/>
              <a:buFont typeface="Droid Serif"/>
              <a:buAutoNum type="arabicPeriod"/>
            </a:pPr>
            <a:r>
              <a:rPr b="1" i="1" lang="en">
                <a:latin typeface="Varela Round"/>
                <a:ea typeface="Varela Round"/>
                <a:cs typeface="Varela Round"/>
                <a:sym typeface="Varela Round"/>
              </a:rPr>
              <a:t>./exe 1</a:t>
            </a:r>
            <a:r>
              <a:rPr lang="en">
                <a:latin typeface="Varela Round"/>
                <a:ea typeface="Varela Round"/>
                <a:cs typeface="Varela Round"/>
                <a:sym typeface="Varela Round"/>
              </a:rPr>
              <a:t>: We run this </a:t>
            </a:r>
            <a:r>
              <a:rPr lang="en">
                <a:latin typeface="Varela Round"/>
                <a:ea typeface="Varela Round"/>
                <a:cs typeface="Varela Round"/>
                <a:sym typeface="Varela Round"/>
              </a:rPr>
              <a:t>executional</a:t>
            </a:r>
            <a:r>
              <a:rPr lang="en">
                <a:latin typeface="Varela Round"/>
                <a:ea typeface="Varela Round"/>
                <a:cs typeface="Varela Round"/>
                <a:sym typeface="Varela Round"/>
              </a:rPr>
              <a:t> file/Compiler together with the input, which </a:t>
            </a:r>
            <a:r>
              <a:rPr lang="en">
                <a:latin typeface="Varela Round"/>
                <a:ea typeface="Varela Round"/>
                <a:cs typeface="Varela Round"/>
                <a:sym typeface="Varela Round"/>
              </a:rPr>
              <a:t>outputs</a:t>
            </a:r>
            <a:r>
              <a:rPr lang="en">
                <a:latin typeface="Varela Round"/>
                <a:ea typeface="Varela Round"/>
                <a:cs typeface="Varela Round"/>
                <a:sym typeface="Varela Round"/>
              </a:rPr>
              <a:t> a tokenized file, a parsed file and also points out any errors in our source code by checking whether the program fits each and every rule of the language</a:t>
            </a:r>
            <a:endParaRPr>
              <a:latin typeface="Varela Round"/>
              <a:ea typeface="Varela Round"/>
              <a:cs typeface="Varela Round"/>
              <a:sym typeface="Varela Round"/>
            </a:endParaRPr>
          </a:p>
        </p:txBody>
      </p:sp>
      <p:sp>
        <p:nvSpPr>
          <p:cNvPr id="188" name="Google Shape;188;p30"/>
          <p:cNvSpPr txBox="1"/>
          <p:nvPr/>
        </p:nvSpPr>
        <p:spPr>
          <a:xfrm>
            <a:off x="485875" y="3834000"/>
            <a:ext cx="7883100" cy="1154700"/>
          </a:xfrm>
          <a:prstGeom prst="rect">
            <a:avLst/>
          </a:prstGeom>
          <a:solidFill>
            <a:srgbClr val="53A8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Source Code Pro"/>
                <a:ea typeface="Source Code Pro"/>
                <a:cs typeface="Source Code Pro"/>
                <a:sym typeface="Source Code Pro"/>
              </a:rPr>
              <a:t>$ flex lex.l</a:t>
            </a:r>
            <a:endParaRPr sz="12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lt1"/>
                </a:solidFill>
                <a:latin typeface="Source Code Pro"/>
                <a:ea typeface="Source Code Pro"/>
                <a:cs typeface="Source Code Pro"/>
                <a:sym typeface="Source Code Pro"/>
              </a:rPr>
              <a:t>$ bison -dtv bison.y</a:t>
            </a:r>
            <a:endParaRPr sz="12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lt1"/>
                </a:solidFill>
                <a:latin typeface="Source Code Pro"/>
                <a:ea typeface="Source Code Pro"/>
                <a:cs typeface="Source Code Pro"/>
                <a:sym typeface="Source Code Pro"/>
              </a:rPr>
              <a:t>$ g++ -c main.cpp</a:t>
            </a:r>
            <a:endParaRPr sz="12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lt1"/>
                </a:solidFill>
                <a:latin typeface="Source Code Pro"/>
                <a:ea typeface="Source Code Pro"/>
                <a:cs typeface="Source Code Pro"/>
                <a:sym typeface="Source Code Pro"/>
              </a:rPr>
              <a:t>$ </a:t>
            </a:r>
            <a:r>
              <a:rPr lang="en" sz="1200">
                <a:solidFill>
                  <a:schemeClr val="lt1"/>
                </a:solidFill>
                <a:latin typeface="Source Code Pro"/>
                <a:ea typeface="Source Code Pro"/>
                <a:cs typeface="Source Code Pro"/>
                <a:sym typeface="Source Code Pro"/>
              </a:rPr>
              <a:t>g</a:t>
            </a:r>
            <a:r>
              <a:rPr lang="en" sz="1200">
                <a:solidFill>
                  <a:schemeClr val="lt1"/>
                </a:solidFill>
                <a:latin typeface="Source Code Pro"/>
                <a:ea typeface="Source Code Pro"/>
                <a:cs typeface="Source Code Pro"/>
                <a:sym typeface="Source Code Pro"/>
              </a:rPr>
              <a:t>++ -o exe lex.yy.c bison.tab.c main.o -lfl</a:t>
            </a:r>
            <a:endParaRPr sz="12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lt1"/>
                </a:solidFill>
                <a:latin typeface="Source Code Pro"/>
                <a:ea typeface="Source Code Pro"/>
                <a:cs typeface="Source Code Pro"/>
                <a:sym typeface="Source Code Pro"/>
              </a:rPr>
              <a:t>$ ./exe 1</a:t>
            </a:r>
            <a:endParaRPr sz="1200">
              <a:solidFill>
                <a:schemeClr val="lt1"/>
              </a:solidFill>
              <a:latin typeface="Source Code Pro"/>
              <a:ea typeface="Source Code Pro"/>
              <a:cs typeface="Source Code Pro"/>
              <a:sym typeface="Source Code Pro"/>
            </a:endParaRPr>
          </a:p>
        </p:txBody>
      </p:sp>
      <p:sp>
        <p:nvSpPr>
          <p:cNvPr id="189" name="Google Shape;189;p30"/>
          <p:cNvSpPr txBox="1"/>
          <p:nvPr/>
        </p:nvSpPr>
        <p:spPr>
          <a:xfrm>
            <a:off x="2209075" y="227700"/>
            <a:ext cx="4436700" cy="5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Varela Round"/>
                <a:ea typeface="Varela Round"/>
                <a:cs typeface="Varela Round"/>
                <a:sym typeface="Varela Round"/>
              </a:rPr>
              <a:t>Execution Flow</a:t>
            </a:r>
            <a:endParaRPr sz="1600">
              <a:latin typeface="Varela Round"/>
              <a:ea typeface="Varela Round"/>
              <a:cs typeface="Varela Round"/>
              <a:sym typeface="Varela Rou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1"/>
          <p:cNvPicPr preferRelativeResize="0"/>
          <p:nvPr/>
        </p:nvPicPr>
        <p:blipFill rotWithShape="1">
          <a:blip r:embed="rId3">
            <a:alphaModFix/>
          </a:blip>
          <a:srcRect b="5985" l="0" r="695" t="7389"/>
          <a:stretch/>
        </p:blipFill>
        <p:spPr>
          <a:xfrm>
            <a:off x="0" y="0"/>
            <a:ext cx="9433672"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p:nvPr/>
        </p:nvSpPr>
        <p:spPr>
          <a:xfrm rot="-5400000">
            <a:off x="5173900" y="1243050"/>
            <a:ext cx="3817500" cy="3983400"/>
          </a:xfrm>
          <a:prstGeom prst="rtTriangle">
            <a:avLst/>
          </a:prstGeom>
          <a:solidFill>
            <a:srgbClr val="53A8A8"/>
          </a:solidFill>
          <a:ln cap="flat" cmpd="sng" w="9525">
            <a:solidFill>
              <a:srgbClr val="53A8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a:off x="0" y="0"/>
            <a:ext cx="9144000" cy="988200"/>
          </a:xfrm>
          <a:prstGeom prst="rect">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p:nvPr/>
        </p:nvSpPr>
        <p:spPr>
          <a:xfrm rot="10800000">
            <a:off x="5242500" y="0"/>
            <a:ext cx="3901500" cy="3931800"/>
          </a:xfrm>
          <a:prstGeom prst="rtTriangle">
            <a:avLst/>
          </a:prstGeom>
          <a:solidFill>
            <a:srgbClr val="53A8A8"/>
          </a:solidFill>
          <a:ln cap="flat" cmpd="sng" w="9525">
            <a:solidFill>
              <a:srgbClr val="53A8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p:nvPr/>
        </p:nvSpPr>
        <p:spPr>
          <a:xfrm rot="-5400000">
            <a:off x="6237000" y="2236500"/>
            <a:ext cx="2826900" cy="2987100"/>
          </a:xfrm>
          <a:prstGeom prst="rtTriangle">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p:nvPr/>
        </p:nvSpPr>
        <p:spPr>
          <a:xfrm rot="10800000">
            <a:off x="6324600" y="0"/>
            <a:ext cx="2819400" cy="2926200"/>
          </a:xfrm>
          <a:prstGeom prst="rtTriangle">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p:nvPr/>
        </p:nvSpPr>
        <p:spPr>
          <a:xfrm>
            <a:off x="3028200" y="249750"/>
            <a:ext cx="1188600" cy="488700"/>
          </a:xfrm>
          <a:prstGeom prst="roundRect">
            <a:avLst>
              <a:gd fmla="val 16667" name="adj"/>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Varela Round"/>
                <a:ea typeface="Varela Round"/>
                <a:cs typeface="Varela Round"/>
                <a:sym typeface="Varela Round"/>
              </a:rPr>
              <a:t>Outline</a:t>
            </a:r>
            <a:endParaRPr b="1" sz="1600">
              <a:latin typeface="Varela Round"/>
              <a:ea typeface="Varela Round"/>
              <a:cs typeface="Varela Round"/>
              <a:sym typeface="Varela Round"/>
            </a:endParaRPr>
          </a:p>
        </p:txBody>
      </p:sp>
      <p:sp>
        <p:nvSpPr>
          <p:cNvPr id="73" name="Google Shape;73;p14"/>
          <p:cNvSpPr/>
          <p:nvPr/>
        </p:nvSpPr>
        <p:spPr>
          <a:xfrm>
            <a:off x="8260075" y="15250"/>
            <a:ext cx="845700" cy="289500"/>
          </a:xfrm>
          <a:prstGeom prst="roundRect">
            <a:avLst>
              <a:gd fmla="val 16667" name="adj"/>
            </a:avLst>
          </a:prstGeom>
          <a:solidFill>
            <a:srgbClr val="B3D9D9"/>
          </a:solidFill>
          <a:ln cap="flat" cmpd="sng" w="9525">
            <a:solidFill>
              <a:srgbClr val="B3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Droid Serif"/>
                <a:ea typeface="Droid Serif"/>
                <a:cs typeface="Droid Serif"/>
                <a:sym typeface="Droid Serif"/>
              </a:rPr>
              <a:t>ConcurrX</a:t>
            </a:r>
            <a:endParaRPr b="1" sz="800">
              <a:latin typeface="Droid Serif"/>
              <a:ea typeface="Droid Serif"/>
              <a:cs typeface="Droid Serif"/>
              <a:sym typeface="Droid Serif"/>
            </a:endParaRPr>
          </a:p>
        </p:txBody>
      </p:sp>
      <p:sp>
        <p:nvSpPr>
          <p:cNvPr id="74" name="Google Shape;74;p14"/>
          <p:cNvSpPr txBox="1"/>
          <p:nvPr>
            <p:ph idx="2" type="body"/>
          </p:nvPr>
        </p:nvSpPr>
        <p:spPr>
          <a:xfrm>
            <a:off x="1001250" y="1112800"/>
            <a:ext cx="5242500" cy="3446700"/>
          </a:xfrm>
          <a:prstGeom prst="rect">
            <a:avLst/>
          </a:prstGeom>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Introduction</a:t>
            </a:r>
            <a:endParaRPr>
              <a:solidFill>
                <a:schemeClr val="dk1"/>
              </a:solidFill>
              <a:latin typeface="Varela Round"/>
              <a:ea typeface="Varela Round"/>
              <a:cs typeface="Varela Round"/>
              <a:sym typeface="Varela Round"/>
            </a:endParaRPr>
          </a:p>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Compiler Architecture</a:t>
            </a:r>
            <a:endParaRPr>
              <a:solidFill>
                <a:schemeClr val="dk1"/>
              </a:solidFill>
              <a:latin typeface="Varela Round"/>
              <a:ea typeface="Varela Round"/>
              <a:cs typeface="Varela Round"/>
              <a:sym typeface="Varela Round"/>
            </a:endParaRPr>
          </a:p>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Lexer</a:t>
            </a:r>
            <a:endParaRPr>
              <a:solidFill>
                <a:schemeClr val="dk1"/>
              </a:solidFill>
              <a:latin typeface="Varela Round"/>
              <a:ea typeface="Varela Round"/>
              <a:cs typeface="Varela Round"/>
              <a:sym typeface="Varela Round"/>
            </a:endParaRPr>
          </a:p>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Interface</a:t>
            </a:r>
            <a:endParaRPr>
              <a:solidFill>
                <a:schemeClr val="dk1"/>
              </a:solidFill>
              <a:latin typeface="Varela Round"/>
              <a:ea typeface="Varela Round"/>
              <a:cs typeface="Varela Round"/>
              <a:sym typeface="Varela Round"/>
            </a:endParaRPr>
          </a:p>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Parser</a:t>
            </a:r>
            <a:endParaRPr>
              <a:solidFill>
                <a:schemeClr val="dk1"/>
              </a:solidFill>
              <a:latin typeface="Varela Round"/>
              <a:ea typeface="Varela Round"/>
              <a:cs typeface="Varela Round"/>
              <a:sym typeface="Varela Round"/>
            </a:endParaRPr>
          </a:p>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Execution Flow</a:t>
            </a:r>
            <a:endParaRPr>
              <a:solidFill>
                <a:schemeClr val="dk1"/>
              </a:solidFill>
              <a:latin typeface="Varela Round"/>
              <a:ea typeface="Varela Round"/>
              <a:cs typeface="Varela Round"/>
              <a:sym typeface="Varela Round"/>
            </a:endParaRPr>
          </a:p>
          <a:p>
            <a:pPr indent="-317500" lvl="0" marL="457200" rtl="0" algn="l">
              <a:lnSpc>
                <a:spcPct val="150000"/>
              </a:lnSpc>
              <a:spcBef>
                <a:spcPts val="0"/>
              </a:spcBef>
              <a:spcAft>
                <a:spcPts val="0"/>
              </a:spcAft>
              <a:buClr>
                <a:schemeClr val="dk1"/>
              </a:buClr>
              <a:buSzPts val="1400"/>
              <a:buFont typeface="Varela Round"/>
              <a:buChar char="●"/>
            </a:pPr>
            <a:r>
              <a:rPr lang="en">
                <a:solidFill>
                  <a:schemeClr val="dk1"/>
                </a:solidFill>
                <a:latin typeface="Varela Round"/>
                <a:ea typeface="Varela Round"/>
                <a:cs typeface="Varela Round"/>
                <a:sym typeface="Varela Round"/>
              </a:rPr>
              <a:t>Example</a:t>
            </a:r>
            <a:endParaRPr>
              <a:solidFill>
                <a:schemeClr val="dk1"/>
              </a:solidFill>
              <a:latin typeface="Varela Round"/>
              <a:ea typeface="Varela Round"/>
              <a:cs typeface="Varela Round"/>
              <a:sym typeface="Varela Rou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p:nvPr/>
        </p:nvSpPr>
        <p:spPr>
          <a:xfrm>
            <a:off x="0" y="0"/>
            <a:ext cx="1290900" cy="5143500"/>
          </a:xfrm>
          <a:prstGeom prst="rect">
            <a:avLst/>
          </a:prstGeom>
          <a:solidFill>
            <a:srgbClr val="0080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2"/>
          <p:cNvSpPr/>
          <p:nvPr/>
        </p:nvSpPr>
        <p:spPr>
          <a:xfrm>
            <a:off x="1291021" y="0"/>
            <a:ext cx="1290900" cy="5143500"/>
          </a:xfrm>
          <a:prstGeom prst="rect">
            <a:avLst/>
          </a:prstGeom>
          <a:solidFill>
            <a:srgbClr val="B3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2"/>
          <p:cNvSpPr/>
          <p:nvPr/>
        </p:nvSpPr>
        <p:spPr>
          <a:xfrm>
            <a:off x="2582043" y="0"/>
            <a:ext cx="1290900" cy="5143500"/>
          </a:xfrm>
          <a:prstGeom prst="rect">
            <a:avLst/>
          </a:prstGeom>
          <a:solidFill>
            <a:srgbClr val="4DA6A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2"/>
          <p:cNvSpPr/>
          <p:nvPr/>
        </p:nvSpPr>
        <p:spPr>
          <a:xfrm>
            <a:off x="3873064" y="0"/>
            <a:ext cx="1290900" cy="5143500"/>
          </a:xfrm>
          <a:prstGeom prst="rect">
            <a:avLst/>
          </a:prstGeom>
          <a:solidFill>
            <a:srgbClr val="66B3B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32"/>
          <p:cNvSpPr/>
          <p:nvPr/>
        </p:nvSpPr>
        <p:spPr>
          <a:xfrm>
            <a:off x="5164086" y="0"/>
            <a:ext cx="1290900" cy="5143500"/>
          </a:xfrm>
          <a:prstGeom prst="rect">
            <a:avLst/>
          </a:prstGeom>
          <a:solidFill>
            <a:srgbClr val="99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32"/>
          <p:cNvSpPr/>
          <p:nvPr/>
        </p:nvSpPr>
        <p:spPr>
          <a:xfrm>
            <a:off x="6455107" y="0"/>
            <a:ext cx="1290900" cy="5143500"/>
          </a:xfrm>
          <a:prstGeom prst="rect">
            <a:avLst/>
          </a:prstGeom>
          <a:solidFill>
            <a:srgbClr val="C3E6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32"/>
          <p:cNvSpPr/>
          <p:nvPr/>
        </p:nvSpPr>
        <p:spPr>
          <a:xfrm>
            <a:off x="7746125" y="0"/>
            <a:ext cx="1398000" cy="51435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80" name="Google Shape;80;p15"/>
          <p:cNvSpPr txBox="1"/>
          <p:nvPr>
            <p:ph idx="2" type="body"/>
          </p:nvPr>
        </p:nvSpPr>
        <p:spPr>
          <a:xfrm>
            <a:off x="2976175" y="0"/>
            <a:ext cx="6167700" cy="51435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04000"/>
              </a:lnSpc>
              <a:spcBef>
                <a:spcPts val="0"/>
              </a:spcBef>
              <a:spcAft>
                <a:spcPts val="0"/>
              </a:spcAft>
              <a:buNone/>
            </a:pPr>
            <a:r>
              <a:t/>
            </a:r>
            <a:endParaRPr>
              <a:solidFill>
                <a:schemeClr val="dk1"/>
              </a:solidFill>
              <a:latin typeface="Droid Serif"/>
              <a:ea typeface="Droid Serif"/>
              <a:cs typeface="Droid Serif"/>
              <a:sym typeface="Droid Serif"/>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A language tailored for developers focusing on parallel computing and performance analysis</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provides built-in features to parallelize tasks efficiently across multiple threads.</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The language includes tasks for benchmarking, allowing users to compare the execution time of them across different thread numbers.</a:t>
            </a:r>
            <a:endParaRPr sz="1500">
              <a:solidFill>
                <a:schemeClr val="dk1"/>
              </a:solidFill>
              <a:latin typeface="Varela Round"/>
              <a:ea typeface="Varela Round"/>
              <a:cs typeface="Varela Round"/>
              <a:sym typeface="Varela Round"/>
            </a:endParaRPr>
          </a:p>
          <a:p>
            <a:pPr indent="0" lvl="0" marL="9144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0" lvl="0" marL="9144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 It supports smooth inclusion with popular parallel computing libraries, making it straightforward for the developers to use the existing tools and resources efficiently.</a:t>
            </a:r>
            <a:endParaRPr sz="1500">
              <a:solidFill>
                <a:schemeClr val="dk1"/>
              </a:solidFill>
              <a:latin typeface="Varela Round"/>
              <a:ea typeface="Varela Round"/>
              <a:cs typeface="Varela Round"/>
              <a:sym typeface="Varela Round"/>
            </a:endParaRPr>
          </a:p>
        </p:txBody>
      </p:sp>
      <p:sp>
        <p:nvSpPr>
          <p:cNvPr id="81" name="Google Shape;81;p15"/>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5"/>
          <p:cNvSpPr txBox="1"/>
          <p:nvPr/>
        </p:nvSpPr>
        <p:spPr>
          <a:xfrm>
            <a:off x="840200" y="235575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Introduction</a:t>
            </a:r>
            <a:endParaRPr sz="1800">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6E6"/>
        </a:solidFill>
      </p:bgPr>
    </p:bg>
    <p:spTree>
      <p:nvGrpSpPr>
        <p:cNvPr id="86" name="Shape 86"/>
        <p:cNvGrpSpPr/>
        <p:nvPr/>
      </p:nvGrpSpPr>
      <p:grpSpPr>
        <a:xfrm>
          <a:off x="0" y="0"/>
          <a:ext cx="0" cy="0"/>
          <a:chOff x="0" y="0"/>
          <a:chExt cx="0" cy="0"/>
        </a:xfrm>
      </p:grpSpPr>
      <p:sp>
        <p:nvSpPr>
          <p:cNvPr id="87" name="Google Shape;87;p16"/>
          <p:cNvSpPr txBox="1"/>
          <p:nvPr/>
        </p:nvSpPr>
        <p:spPr>
          <a:xfrm>
            <a:off x="8265600" y="0"/>
            <a:ext cx="878400" cy="330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dk1"/>
                </a:solidFill>
                <a:latin typeface="Droid Serif"/>
                <a:ea typeface="Droid Serif"/>
                <a:cs typeface="Droid Serif"/>
                <a:sym typeface="Droid Serif"/>
              </a:rPr>
              <a:t>ConcurrX</a:t>
            </a:r>
            <a:endParaRPr sz="1100">
              <a:solidFill>
                <a:schemeClr val="dk1"/>
              </a:solidFill>
              <a:latin typeface="Droid Serif"/>
              <a:ea typeface="Droid Serif"/>
              <a:cs typeface="Droid Serif"/>
              <a:sym typeface="Droid Serif"/>
            </a:endParaRPr>
          </a:p>
        </p:txBody>
      </p:sp>
      <p:sp>
        <p:nvSpPr>
          <p:cNvPr id="88" name="Google Shape;88;p16"/>
          <p:cNvSpPr txBox="1"/>
          <p:nvPr/>
        </p:nvSpPr>
        <p:spPr>
          <a:xfrm>
            <a:off x="411475" y="1969200"/>
            <a:ext cx="8249400" cy="9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chemeClr val="lt1"/>
                </a:solidFill>
                <a:latin typeface="Droid Serif"/>
                <a:ea typeface="Droid Serif"/>
                <a:cs typeface="Droid Serif"/>
                <a:sym typeface="Droid Serif"/>
              </a:rPr>
              <a:t>COMPILER ARCHITECTURE</a:t>
            </a:r>
            <a:endParaRPr b="1" sz="4100">
              <a:solidFill>
                <a:schemeClr val="lt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94" name="Google Shape;94;p17"/>
          <p:cNvSpPr txBox="1"/>
          <p:nvPr>
            <p:ph idx="2" type="body"/>
          </p:nvPr>
        </p:nvSpPr>
        <p:spPr>
          <a:xfrm>
            <a:off x="2834900" y="1334950"/>
            <a:ext cx="6301200" cy="35574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311150" lvl="0" marL="457200" rtl="0" algn="l">
              <a:lnSpc>
                <a:spcPct val="104000"/>
              </a:lnSpc>
              <a:spcBef>
                <a:spcPts val="0"/>
              </a:spcBef>
              <a:spcAft>
                <a:spcPts val="0"/>
              </a:spcAft>
              <a:buClr>
                <a:schemeClr val="dk1"/>
              </a:buClr>
              <a:buSzPts val="1300"/>
              <a:buFont typeface="Varela Round"/>
              <a:buChar char="●"/>
            </a:pPr>
            <a:r>
              <a:rPr lang="en" sz="1300">
                <a:solidFill>
                  <a:schemeClr val="dk1"/>
                </a:solidFill>
                <a:latin typeface="Varela Round"/>
                <a:ea typeface="Varela Round"/>
                <a:cs typeface="Varela Round"/>
                <a:sym typeface="Varela Round"/>
              </a:rPr>
              <a:t>A</a:t>
            </a:r>
            <a:r>
              <a:rPr lang="en" sz="1300">
                <a:solidFill>
                  <a:schemeClr val="dk1"/>
                </a:solidFill>
                <a:latin typeface="Varela Round"/>
                <a:ea typeface="Varela Round"/>
                <a:cs typeface="Varela Round"/>
                <a:sym typeface="Varela Round"/>
              </a:rPr>
              <a:t> distinct and encapsulated unit of the compiler design that is responsible for a specific aspect of the compilation process called as “module”</a:t>
            </a:r>
            <a:endParaRPr sz="13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311150" lvl="0" marL="457200" rtl="0" algn="l">
              <a:lnSpc>
                <a:spcPct val="104000"/>
              </a:lnSpc>
              <a:spcBef>
                <a:spcPts val="0"/>
              </a:spcBef>
              <a:spcAft>
                <a:spcPts val="0"/>
              </a:spcAft>
              <a:buClr>
                <a:schemeClr val="dk1"/>
              </a:buClr>
              <a:buSzPts val="1300"/>
              <a:buFont typeface="Varela Round"/>
              <a:buChar char="●"/>
            </a:pPr>
            <a:r>
              <a:rPr lang="en" sz="1300">
                <a:solidFill>
                  <a:schemeClr val="dk1"/>
                </a:solidFill>
                <a:latin typeface="Varela Round"/>
                <a:ea typeface="Varela Round"/>
                <a:cs typeface="Varela Round"/>
                <a:sym typeface="Varela Round"/>
              </a:rPr>
              <a:t>An</a:t>
            </a:r>
            <a:r>
              <a:rPr lang="en" sz="1300">
                <a:solidFill>
                  <a:schemeClr val="dk1"/>
                </a:solidFill>
                <a:latin typeface="Varela Round"/>
                <a:ea typeface="Varela Round"/>
                <a:cs typeface="Varela Round"/>
                <a:sym typeface="Varela Round"/>
              </a:rPr>
              <a:t> “Interface” between every 2  modules, which acts as a point of communication between those 2 modules which defines how the information flows between the modules</a:t>
            </a:r>
            <a:endParaRPr sz="13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311150" lvl="0" marL="457200" rtl="0" algn="l">
              <a:lnSpc>
                <a:spcPct val="104000"/>
              </a:lnSpc>
              <a:spcBef>
                <a:spcPts val="0"/>
              </a:spcBef>
              <a:spcAft>
                <a:spcPts val="0"/>
              </a:spcAft>
              <a:buClr>
                <a:schemeClr val="dk1"/>
              </a:buClr>
              <a:buSzPts val="1300"/>
              <a:buFont typeface="Varela Round"/>
              <a:buChar char="●"/>
            </a:pPr>
            <a:r>
              <a:rPr lang="en" sz="1300">
                <a:solidFill>
                  <a:schemeClr val="dk1"/>
                </a:solidFill>
                <a:latin typeface="Varela Round"/>
                <a:ea typeface="Varela Round"/>
                <a:cs typeface="Varela Round"/>
                <a:sym typeface="Varela Round"/>
              </a:rPr>
              <a:t>The input stream gets processed in the modules, flows through the interface after processing and finally we get the output .</a:t>
            </a:r>
            <a:endParaRPr sz="1300">
              <a:solidFill>
                <a:schemeClr val="dk1"/>
              </a:solidFill>
              <a:latin typeface="Varela Round"/>
              <a:ea typeface="Varela Round"/>
              <a:cs typeface="Varela Round"/>
              <a:sym typeface="Varela Round"/>
            </a:endParaRPr>
          </a:p>
          <a:p>
            <a:pPr indent="0" lvl="0" marL="91440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0" lvl="0" marL="91440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311150" lvl="0" marL="457200" rtl="0" algn="l">
              <a:lnSpc>
                <a:spcPct val="104000"/>
              </a:lnSpc>
              <a:spcBef>
                <a:spcPts val="0"/>
              </a:spcBef>
              <a:spcAft>
                <a:spcPts val="0"/>
              </a:spcAft>
              <a:buClr>
                <a:schemeClr val="dk1"/>
              </a:buClr>
              <a:buSzPts val="1300"/>
              <a:buFont typeface="Varela Round"/>
              <a:buChar char="●"/>
            </a:pPr>
            <a:r>
              <a:rPr lang="en" sz="1300">
                <a:solidFill>
                  <a:schemeClr val="dk1"/>
                </a:solidFill>
                <a:latin typeface="Varela Round"/>
                <a:ea typeface="Varela Round"/>
                <a:cs typeface="Varela Round"/>
                <a:sym typeface="Varela Round"/>
              </a:rPr>
              <a:t> </a:t>
            </a:r>
            <a:r>
              <a:rPr lang="en" sz="1300">
                <a:solidFill>
                  <a:schemeClr val="dk1"/>
                </a:solidFill>
                <a:latin typeface="Varela Round"/>
                <a:ea typeface="Varela Round"/>
                <a:cs typeface="Varela Round"/>
                <a:sym typeface="Varela Round"/>
              </a:rPr>
              <a:t>In these phase, we have 2 modules and 1 interface. They are Lexer, Parser and the TokenFlowNexus</a:t>
            </a:r>
            <a:endParaRPr sz="1300">
              <a:solidFill>
                <a:schemeClr val="dk1"/>
              </a:solidFill>
              <a:latin typeface="Varela Round"/>
              <a:ea typeface="Varela Round"/>
              <a:cs typeface="Varela Round"/>
              <a:sym typeface="Varela Round"/>
            </a:endParaRPr>
          </a:p>
        </p:txBody>
      </p:sp>
      <p:sp>
        <p:nvSpPr>
          <p:cNvPr id="95" name="Google Shape;95;p17"/>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txBox="1"/>
          <p:nvPr/>
        </p:nvSpPr>
        <p:spPr>
          <a:xfrm>
            <a:off x="840200" y="221440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Compiler Architecture</a:t>
            </a:r>
            <a:endParaRPr sz="1800">
              <a:latin typeface="Varela Round"/>
              <a:ea typeface="Varela Round"/>
              <a:cs typeface="Varela Round"/>
              <a:sym typeface="Varela Round"/>
            </a:endParaRPr>
          </a:p>
        </p:txBody>
      </p:sp>
      <p:sp>
        <p:nvSpPr>
          <p:cNvPr id="97" name="Google Shape;97;p17"/>
          <p:cNvSpPr txBox="1"/>
          <p:nvPr/>
        </p:nvSpPr>
        <p:spPr>
          <a:xfrm>
            <a:off x="2737275" y="243450"/>
            <a:ext cx="6167700" cy="432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Varela Round"/>
                <a:ea typeface="Varela Round"/>
                <a:cs typeface="Varela Round"/>
                <a:sym typeface="Varela Round"/>
              </a:rPr>
              <a:t>We are using the Module-Interface architecture in our compiler for the DSL.</a:t>
            </a:r>
            <a:endParaRPr sz="1500">
              <a:latin typeface="Varela Round"/>
              <a:ea typeface="Varela Round"/>
              <a:cs typeface="Varela Round"/>
              <a:sym typeface="Varela Round"/>
            </a:endParaRPr>
          </a:p>
        </p:txBody>
      </p:sp>
      <p:sp>
        <p:nvSpPr>
          <p:cNvPr id="98" name="Google Shape;98;p17"/>
          <p:cNvSpPr txBox="1"/>
          <p:nvPr/>
        </p:nvSpPr>
        <p:spPr>
          <a:xfrm>
            <a:off x="2737275" y="893250"/>
            <a:ext cx="6167700" cy="432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Varela Round"/>
                <a:ea typeface="Varela Round"/>
                <a:cs typeface="Varela Round"/>
                <a:sym typeface="Varela Round"/>
              </a:rPr>
              <a:t>The architecture is as follows:</a:t>
            </a:r>
            <a:endParaRPr sz="1500">
              <a:latin typeface="Varela Round"/>
              <a:ea typeface="Varela Round"/>
              <a:cs typeface="Varela Round"/>
              <a:sym typeface="Varela Rou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675500" y="1055475"/>
            <a:ext cx="1036200" cy="2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4" name="Google Shape;104;p18"/>
          <p:cNvPicPr preferRelativeResize="0"/>
          <p:nvPr/>
        </p:nvPicPr>
        <p:blipFill>
          <a:blip r:embed="rId3">
            <a:alphaModFix/>
          </a:blip>
          <a:stretch>
            <a:fillRect/>
          </a:stretch>
        </p:blipFill>
        <p:spPr>
          <a:xfrm>
            <a:off x="13" y="0"/>
            <a:ext cx="914398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E6E6"/>
        </a:solidFill>
      </p:bgPr>
    </p:bg>
    <p:spTree>
      <p:nvGrpSpPr>
        <p:cNvPr id="108" name="Shape 108"/>
        <p:cNvGrpSpPr/>
        <p:nvPr/>
      </p:nvGrpSpPr>
      <p:grpSpPr>
        <a:xfrm>
          <a:off x="0" y="0"/>
          <a:ext cx="0" cy="0"/>
          <a:chOff x="0" y="0"/>
          <a:chExt cx="0" cy="0"/>
        </a:xfrm>
      </p:grpSpPr>
      <p:sp>
        <p:nvSpPr>
          <p:cNvPr id="109" name="Google Shape;109;p19"/>
          <p:cNvSpPr txBox="1"/>
          <p:nvPr/>
        </p:nvSpPr>
        <p:spPr>
          <a:xfrm>
            <a:off x="8265600" y="0"/>
            <a:ext cx="878400" cy="3300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100">
                <a:solidFill>
                  <a:schemeClr val="dk1"/>
                </a:solidFill>
                <a:latin typeface="Droid Serif"/>
                <a:ea typeface="Droid Serif"/>
                <a:cs typeface="Droid Serif"/>
                <a:sym typeface="Droid Serif"/>
              </a:rPr>
              <a:t>ConcurrX</a:t>
            </a:r>
            <a:endParaRPr sz="1100">
              <a:solidFill>
                <a:schemeClr val="dk1"/>
              </a:solidFill>
              <a:latin typeface="Droid Serif"/>
              <a:ea typeface="Droid Serif"/>
              <a:cs typeface="Droid Serif"/>
              <a:sym typeface="Droid Serif"/>
            </a:endParaRPr>
          </a:p>
        </p:txBody>
      </p:sp>
      <p:sp>
        <p:nvSpPr>
          <p:cNvPr id="110" name="Google Shape;110;p19"/>
          <p:cNvSpPr txBox="1"/>
          <p:nvPr/>
        </p:nvSpPr>
        <p:spPr>
          <a:xfrm>
            <a:off x="1015450" y="1992075"/>
            <a:ext cx="7538700" cy="9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chemeClr val="lt1"/>
                </a:solidFill>
                <a:latin typeface="Open Sans"/>
                <a:ea typeface="Open Sans"/>
                <a:cs typeface="Open Sans"/>
                <a:sym typeface="Open Sans"/>
              </a:rPr>
              <a:t>MODULE 1: LEXER </a:t>
            </a:r>
            <a:endParaRPr b="1" sz="4500">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16" name="Google Shape;116;p20"/>
          <p:cNvSpPr txBox="1"/>
          <p:nvPr>
            <p:ph idx="2" type="body"/>
          </p:nvPr>
        </p:nvSpPr>
        <p:spPr>
          <a:xfrm>
            <a:off x="2905500" y="392625"/>
            <a:ext cx="6230700" cy="4334700"/>
          </a:xfrm>
          <a:prstGeom prst="rect">
            <a:avLst/>
          </a:prstGeom>
          <a:solidFill>
            <a:schemeClr val="lt1"/>
          </a:solidFill>
        </p:spPr>
        <p:txBody>
          <a:bodyPr anchorCtr="0" anchor="t" bIns="91425" lIns="91425" spcFirstLastPara="1" rIns="91425" wrap="square" tIns="91425">
            <a:normAutofit fontScale="70000" lnSpcReduction="20000"/>
          </a:bodyPr>
          <a:lstStyle/>
          <a:p>
            <a:pPr indent="0" lvl="0" marL="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0" lvl="0" marL="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0" lvl="0" marL="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0" lvl="0" marL="0" rtl="0" algn="l">
              <a:lnSpc>
                <a:spcPct val="104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321945" lvl="0" marL="457200" rtl="0" algn="l">
              <a:lnSpc>
                <a:spcPct val="100000"/>
              </a:lnSpc>
              <a:spcBef>
                <a:spcPts val="0"/>
              </a:spcBef>
              <a:spcAft>
                <a:spcPts val="0"/>
              </a:spcAft>
              <a:buClr>
                <a:schemeClr val="dk1"/>
              </a:buClr>
              <a:buSzPct val="100000"/>
              <a:buFont typeface="Varela Round"/>
              <a:buChar char="●"/>
            </a:pPr>
            <a:r>
              <a:rPr lang="en" sz="2100">
                <a:solidFill>
                  <a:schemeClr val="dk1"/>
                </a:solidFill>
                <a:latin typeface="Varela Round"/>
                <a:ea typeface="Varela Round"/>
                <a:cs typeface="Varela Round"/>
                <a:sym typeface="Varela Round"/>
              </a:rPr>
              <a:t>This module of our compiler reads the input source code and breaks it down into meaningful fragments called tokens</a:t>
            </a:r>
            <a:endParaRPr sz="2100">
              <a:solidFill>
                <a:schemeClr val="dk1"/>
              </a:solidFill>
              <a:latin typeface="Varela Round"/>
              <a:ea typeface="Varela Round"/>
              <a:cs typeface="Varela Round"/>
              <a:sym typeface="Varela Round"/>
            </a:endParaRPr>
          </a:p>
          <a:p>
            <a:pPr indent="0" lvl="0" marL="457200" rtl="0" algn="l">
              <a:lnSpc>
                <a:spcPct val="100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0" lvl="0" marL="457200" rtl="0" algn="l">
              <a:lnSpc>
                <a:spcPct val="100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321945" lvl="0" marL="457200" rtl="0" algn="l">
              <a:lnSpc>
                <a:spcPct val="100000"/>
              </a:lnSpc>
              <a:spcBef>
                <a:spcPts val="0"/>
              </a:spcBef>
              <a:spcAft>
                <a:spcPts val="0"/>
              </a:spcAft>
              <a:buClr>
                <a:schemeClr val="dk1"/>
              </a:buClr>
              <a:buSzPct val="100000"/>
              <a:buFont typeface="Varela Round"/>
              <a:buChar char="●"/>
            </a:pPr>
            <a:r>
              <a:rPr lang="en" sz="2100">
                <a:solidFill>
                  <a:schemeClr val="dk1"/>
                </a:solidFill>
                <a:latin typeface="Varela Round"/>
                <a:ea typeface="Varela Round"/>
                <a:cs typeface="Varela Round"/>
                <a:sym typeface="Varela Round"/>
              </a:rPr>
              <a:t>Tokens represent the smallest units of meaning within the code. They are categorized elements, that has a specific role in the syntax and semantics of the programming language.</a:t>
            </a:r>
            <a:endParaRPr sz="2100">
              <a:solidFill>
                <a:schemeClr val="dk1"/>
              </a:solidFill>
              <a:latin typeface="Varela Round"/>
              <a:ea typeface="Varela Round"/>
              <a:cs typeface="Varela Round"/>
              <a:sym typeface="Varela Round"/>
            </a:endParaRPr>
          </a:p>
          <a:p>
            <a:pPr indent="0" lvl="0" marL="457200" rtl="0" algn="l">
              <a:lnSpc>
                <a:spcPct val="100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0" lvl="0" marL="457200" rtl="0" algn="l">
              <a:lnSpc>
                <a:spcPct val="100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321945" lvl="0" marL="457200" rtl="0" algn="l">
              <a:lnSpc>
                <a:spcPct val="100000"/>
              </a:lnSpc>
              <a:spcBef>
                <a:spcPts val="0"/>
              </a:spcBef>
              <a:spcAft>
                <a:spcPts val="0"/>
              </a:spcAft>
              <a:buClr>
                <a:schemeClr val="dk1"/>
              </a:buClr>
              <a:buSzPct val="100000"/>
              <a:buFont typeface="Varela Round"/>
              <a:buChar char="●"/>
            </a:pPr>
            <a:r>
              <a:rPr lang="en" sz="2100">
                <a:solidFill>
                  <a:schemeClr val="dk1"/>
                </a:solidFill>
                <a:latin typeface="Varela Round"/>
                <a:ea typeface="Varela Round"/>
                <a:cs typeface="Varela Round"/>
                <a:sym typeface="Varela Round"/>
              </a:rPr>
              <a:t>The lexer's main role is to transforms the raw code into a token stream  and then returns these tokens to the next module through the interface</a:t>
            </a:r>
            <a:endParaRPr sz="2100">
              <a:solidFill>
                <a:schemeClr val="dk1"/>
              </a:solidFill>
              <a:latin typeface="Varela Round"/>
              <a:ea typeface="Varela Round"/>
              <a:cs typeface="Varela Round"/>
              <a:sym typeface="Varela Round"/>
            </a:endParaRPr>
          </a:p>
          <a:p>
            <a:pPr indent="0" lvl="0" marL="457200" rtl="0" algn="l">
              <a:lnSpc>
                <a:spcPct val="100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0" lvl="0" marL="457200" rtl="0" algn="l">
              <a:lnSpc>
                <a:spcPct val="100000"/>
              </a:lnSpc>
              <a:spcBef>
                <a:spcPts val="0"/>
              </a:spcBef>
              <a:spcAft>
                <a:spcPts val="0"/>
              </a:spcAft>
              <a:buNone/>
            </a:pPr>
            <a:r>
              <a:t/>
            </a:r>
            <a:endParaRPr sz="2100">
              <a:solidFill>
                <a:schemeClr val="dk1"/>
              </a:solidFill>
              <a:latin typeface="Varela Round"/>
              <a:ea typeface="Varela Round"/>
              <a:cs typeface="Varela Round"/>
              <a:sym typeface="Varela Round"/>
            </a:endParaRPr>
          </a:p>
          <a:p>
            <a:pPr indent="-321945" lvl="0" marL="457200" rtl="0" algn="l">
              <a:lnSpc>
                <a:spcPct val="100000"/>
              </a:lnSpc>
              <a:spcBef>
                <a:spcPts val="0"/>
              </a:spcBef>
              <a:spcAft>
                <a:spcPts val="0"/>
              </a:spcAft>
              <a:buClr>
                <a:schemeClr val="dk1"/>
              </a:buClr>
              <a:buSzPct val="100000"/>
              <a:buFont typeface="Varela Round"/>
              <a:buChar char="●"/>
            </a:pPr>
            <a:r>
              <a:rPr lang="en" sz="2100">
                <a:solidFill>
                  <a:schemeClr val="dk1"/>
                </a:solidFill>
                <a:latin typeface="Varela Round"/>
                <a:ea typeface="Varela Round"/>
                <a:cs typeface="Varela Round"/>
                <a:sym typeface="Varela Round"/>
              </a:rPr>
              <a:t>It does so by reading the source code character by character and groups them into meaningful chunks based on the regular expressions that we define.</a:t>
            </a:r>
            <a:endParaRPr sz="2100">
              <a:solidFill>
                <a:schemeClr val="dk1"/>
              </a:solidFill>
              <a:latin typeface="Varela Round"/>
              <a:ea typeface="Varela Round"/>
              <a:cs typeface="Varela Round"/>
              <a:sym typeface="Varela Round"/>
            </a:endParaRPr>
          </a:p>
          <a:p>
            <a:pPr indent="0" lvl="0" marL="0" rtl="0" algn="l">
              <a:lnSpc>
                <a:spcPct val="100000"/>
              </a:lnSpc>
              <a:spcBef>
                <a:spcPts val="0"/>
              </a:spcBef>
              <a:spcAft>
                <a:spcPts val="0"/>
              </a:spcAft>
              <a:buNone/>
            </a:pPr>
            <a:r>
              <a:t/>
            </a:r>
            <a:endParaRPr sz="2072">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457">
              <a:solidFill>
                <a:schemeClr val="dk1"/>
              </a:solidFill>
              <a:latin typeface="Varela Round"/>
              <a:ea typeface="Varela Round"/>
              <a:cs typeface="Varela Round"/>
              <a:sym typeface="Varela Round"/>
            </a:endParaRPr>
          </a:p>
        </p:txBody>
      </p:sp>
      <p:sp>
        <p:nvSpPr>
          <p:cNvPr id="117" name="Google Shape;117;p20"/>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0"/>
          <p:cNvSpPr txBox="1"/>
          <p:nvPr/>
        </p:nvSpPr>
        <p:spPr>
          <a:xfrm>
            <a:off x="840200" y="235575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The lexer</a:t>
            </a:r>
            <a:endParaRPr sz="1800">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0" y="0"/>
            <a:ext cx="1900500" cy="5143500"/>
          </a:xfrm>
          <a:prstGeom prst="rect">
            <a:avLst/>
          </a:prstGeom>
          <a:solidFill>
            <a:srgbClr val="008080"/>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24" name="Google Shape;124;p21"/>
          <p:cNvSpPr txBox="1"/>
          <p:nvPr>
            <p:ph idx="2" type="body"/>
          </p:nvPr>
        </p:nvSpPr>
        <p:spPr>
          <a:xfrm>
            <a:off x="3015425" y="369075"/>
            <a:ext cx="6120600" cy="43977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lnSpc>
                <a:spcPct val="104000"/>
              </a:lnSpc>
              <a:spcBef>
                <a:spcPts val="0"/>
              </a:spcBef>
              <a:spcAft>
                <a:spcPts val="0"/>
              </a:spcAft>
              <a:buNone/>
            </a:pPr>
            <a:r>
              <a:t/>
            </a:r>
            <a:endParaRPr sz="13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The lexer receives the .cx file as an input</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removes the comments and white spaces</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Converts the file into a stream of tokens</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returns all the valid tokens to the next module using the interface</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An error would be returned as a LEX_ERROR token which would stop the tokenizing and parsing</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The following are the different types of tokens that we have defined for our language. </a:t>
            </a:r>
            <a:endParaRPr sz="1500">
              <a:solidFill>
                <a:schemeClr val="dk1"/>
              </a:solidFill>
              <a:latin typeface="Varela Round"/>
              <a:ea typeface="Varela Round"/>
              <a:cs typeface="Varela Round"/>
              <a:sym typeface="Varela Round"/>
            </a:endParaRPr>
          </a:p>
          <a:p>
            <a:pPr indent="0" lvl="0" marL="457200" rtl="0" algn="l">
              <a:lnSpc>
                <a:spcPct val="104000"/>
              </a:lnSpc>
              <a:spcBef>
                <a:spcPts val="0"/>
              </a:spcBef>
              <a:spcAft>
                <a:spcPts val="0"/>
              </a:spcAft>
              <a:buNone/>
            </a:pPr>
            <a:r>
              <a:t/>
            </a:r>
            <a:endParaRPr sz="1500">
              <a:solidFill>
                <a:schemeClr val="dk1"/>
              </a:solidFill>
              <a:latin typeface="Varela Round"/>
              <a:ea typeface="Varela Round"/>
              <a:cs typeface="Varela Round"/>
              <a:sym typeface="Varela Round"/>
            </a:endParaRPr>
          </a:p>
          <a:p>
            <a:pPr indent="-323850" lvl="0" marL="457200" rtl="0" algn="l">
              <a:lnSpc>
                <a:spcPct val="104000"/>
              </a:lnSpc>
              <a:spcBef>
                <a:spcPts val="0"/>
              </a:spcBef>
              <a:spcAft>
                <a:spcPts val="0"/>
              </a:spcAft>
              <a:buClr>
                <a:schemeClr val="dk1"/>
              </a:buClr>
              <a:buSzPts val="1500"/>
              <a:buFont typeface="Varela Round"/>
              <a:buChar char="●"/>
            </a:pPr>
            <a:r>
              <a:rPr lang="en" sz="1500">
                <a:solidFill>
                  <a:schemeClr val="dk1"/>
                </a:solidFill>
                <a:latin typeface="Varela Round"/>
                <a:ea typeface="Varela Round"/>
                <a:cs typeface="Varela Round"/>
                <a:sym typeface="Varela Round"/>
              </a:rPr>
              <a:t>It also outputs a tokenstream file, which contains all the different </a:t>
            </a:r>
            <a:endParaRPr sz="1500">
              <a:solidFill>
                <a:schemeClr val="dk1"/>
              </a:solidFill>
              <a:latin typeface="Varela Round"/>
              <a:ea typeface="Varela Round"/>
              <a:cs typeface="Varela Round"/>
              <a:sym typeface="Varela Round"/>
            </a:endParaRPr>
          </a:p>
        </p:txBody>
      </p:sp>
      <p:sp>
        <p:nvSpPr>
          <p:cNvPr id="125" name="Google Shape;125;p21"/>
          <p:cNvSpPr/>
          <p:nvPr/>
        </p:nvSpPr>
        <p:spPr>
          <a:xfrm>
            <a:off x="746000" y="1543050"/>
            <a:ext cx="2088900" cy="2057400"/>
          </a:xfrm>
          <a:prstGeom prst="ellipse">
            <a:avLst/>
          </a:prstGeom>
          <a:solidFill>
            <a:srgbClr val="B3D9D9"/>
          </a:solidFill>
          <a:ln cap="flat" cmpd="sng" w="9525">
            <a:solidFill>
              <a:schemeClr val="dk2"/>
            </a:solidFill>
            <a:prstDash val="solid"/>
            <a:round/>
            <a:headEnd len="sm" w="sm" type="none"/>
            <a:tailEnd len="sm" w="sm" type="none"/>
          </a:ln>
          <a:effectLst>
            <a:outerShdw blurRad="57150" rotWithShape="0" algn="bl" dir="1854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1"/>
          <p:cNvSpPr txBox="1"/>
          <p:nvPr/>
        </p:nvSpPr>
        <p:spPr>
          <a:xfrm>
            <a:off x="840200" y="2214400"/>
            <a:ext cx="19005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Varela Round"/>
                <a:ea typeface="Varela Round"/>
                <a:cs typeface="Varela Round"/>
                <a:sym typeface="Varela Round"/>
              </a:rPr>
              <a:t>What does our lexer do</a:t>
            </a:r>
            <a:endParaRPr sz="1800">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