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5"/>
  </p:notesMasterIdLst>
  <p:sldIdLst>
    <p:sldId id="256" r:id="rId24"/>
    <p:sldId id="257" r:id="rId25"/>
    <p:sldId id="258" r:id="rId26"/>
    <p:sldId id="259" r:id="rId27"/>
    <p:sldId id="260" r:id="rId28"/>
    <p:sldId id="261" r:id="rId29"/>
    <p:sldId id="262" r:id="rId30"/>
    <p:sldId id="263" r:id="rId31"/>
    <p:sldId id="264" r:id="rId32"/>
    <p:sldId id="265" r:id="rId33"/>
    <p:sldId id="266"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
      <p:font typeface="Arial" charset="1" panose="020B0502020202020204"/>
      <p:regular r:id="rId14"/>
    </p:embeddedFont>
    <p:embeddedFont>
      <p:font typeface="Arial Bold" charset="1" panose="020B0802020202020204"/>
      <p:regular r:id="rId15"/>
    </p:embeddedFont>
    <p:embeddedFont>
      <p:font typeface="Arial Italics" charset="1" panose="020B0502020202090204"/>
      <p:regular r:id="rId16"/>
    </p:embeddedFont>
    <p:embeddedFont>
      <p:font typeface="Arial Bold Italics" charset="1" panose="020B0802020202090204"/>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
      <p:font typeface="Canva Sans Medium" charset="1" panose="020B0603030501040103"/>
      <p:regular r:id="rId22"/>
    </p:embeddedFont>
    <p:embeddedFont>
      <p:font typeface="Canva Sans Medium Italics" charset="1" panose="020B06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notesMasters/notesMaster1.xml" Type="http://schemas.openxmlformats.org/officeDocument/2006/relationships/notesMaster"/><Relationship Id="rId36" Target="theme/theme2.xml" Type="http://schemas.openxmlformats.org/officeDocument/2006/relationships/theme"/><Relationship Id="rId37" Target="notesSlides/notesSlide1.xml" Type="http://schemas.openxmlformats.org/officeDocument/2006/relationships/notesSlide"/><Relationship Id="rId38" Target="notesSlides/notesSlide2.xml" Type="http://schemas.openxmlformats.org/officeDocument/2006/relationships/notesSlide"/><Relationship Id="rId39" Target="notesSlides/notesSlide3.xml" Type="http://schemas.openxmlformats.org/officeDocument/2006/relationships/notesSlide"/><Relationship Id="rId4" Target="theme/theme1.xml" Type="http://schemas.openxmlformats.org/officeDocument/2006/relationships/theme"/><Relationship Id="rId40" Target="notesSlides/notesSlide4.xml" Type="http://schemas.openxmlformats.org/officeDocument/2006/relationships/notesSlide"/><Relationship Id="rId41" Target="notesSlides/notesSlide5.xml" Type="http://schemas.openxmlformats.org/officeDocument/2006/relationships/notesSlide"/><Relationship Id="rId42" Target="notesSlides/notesSlide6.xml" Type="http://schemas.openxmlformats.org/officeDocument/2006/relationships/notesSlide"/><Relationship Id="rId43" Target="notesSlides/notesSlide7.xml" Type="http://schemas.openxmlformats.org/officeDocument/2006/relationships/notesSlide"/><Relationship Id="rId44" Target="notesSlides/notesSlide8.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 Id="rId4" Target="../media/image3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11" Target="../media/image46.png" Type="http://schemas.openxmlformats.org/officeDocument/2006/relationships/image"/><Relationship Id="rId12" Target="../media/image47.svg" Type="http://schemas.openxmlformats.org/officeDocument/2006/relationships/image"/><Relationship Id="rId13" Target="../media/image48.png" Type="http://schemas.openxmlformats.org/officeDocument/2006/relationships/image"/><Relationship Id="rId14" Target="../media/image49.svg" Type="http://schemas.openxmlformats.org/officeDocument/2006/relationships/image"/><Relationship Id="rId15" Target="../media/image50.png" Type="http://schemas.openxmlformats.org/officeDocument/2006/relationships/image"/><Relationship Id="rId16" Target="../media/image51.svg" Type="http://schemas.openxmlformats.org/officeDocument/2006/relationships/image"/><Relationship Id="rId2" Target="../notesSlides/notesSlide8.xml" Type="http://schemas.openxmlformats.org/officeDocument/2006/relationships/notesSlide"/><Relationship Id="rId3" Target="../media/image38.png" Type="http://schemas.openxmlformats.org/officeDocument/2006/relationships/image"/><Relationship Id="rId4" Target="../media/image39.svg" Type="http://schemas.openxmlformats.org/officeDocument/2006/relationships/image"/><Relationship Id="rId5" Target="../media/image40.png" Type="http://schemas.openxmlformats.org/officeDocument/2006/relationships/image"/><Relationship Id="rId6" Target="../media/image41.svg" Type="http://schemas.openxmlformats.org/officeDocument/2006/relationships/image"/><Relationship Id="rId7" Target="../media/image42.png" Type="http://schemas.openxmlformats.org/officeDocument/2006/relationships/image"/><Relationship Id="rId8" Target="../media/image43.svg" Type="http://schemas.openxmlformats.org/officeDocument/2006/relationships/image"/><Relationship Id="rId9" Target="../media/image44.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http://bit.ly/2Tynxth" TargetMode="External" Type="http://schemas.openxmlformats.org/officeDocument/2006/relationships/hyperlink"/><Relationship Id="rId4" Target="http://bit.ly/30B07Gq" TargetMode="External" Type="http://schemas.openxmlformats.org/officeDocument/2006/relationships/hyperlink"/><Relationship Id="rId5" Target="http://bit.ly/33VAFh3" TargetMode="External" Type="http://schemas.openxmlformats.org/officeDocument/2006/relationships/hyperlink"/><Relationship Id="rId6" Target="https://stories.freepik.com/?utm_source=slidesgo_template&amp;utm_medium=referral-link&amp;utm_campaign=slidesgo_contents_of_this_template&amp;utm_term=stories_by_freepik&amp;utm_content=stories"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notesSlides/notesSlide3.xml" Type="http://schemas.openxmlformats.org/officeDocument/2006/relationships/notesSlid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jpe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33.png" Type="http://schemas.openxmlformats.org/officeDocument/2006/relationships/image"/><Relationship Id="rId18" Target="../media/image34.svg" Type="http://schemas.openxmlformats.org/officeDocument/2006/relationships/image"/><Relationship Id="rId2" Target="../notesSlides/notesSlide6.xml" Type="http://schemas.openxmlformats.org/officeDocument/2006/relationships/notesSlid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jpe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33.png" Type="http://schemas.openxmlformats.org/officeDocument/2006/relationships/image"/><Relationship Id="rId18" Target="../media/image34.svg" Type="http://schemas.openxmlformats.org/officeDocument/2006/relationships/image"/><Relationship Id="rId2" Target="../notesSlides/notesSlide7.xml" Type="http://schemas.openxmlformats.org/officeDocument/2006/relationships/notesSlid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0F3F4"/>
        </a:solidFill>
      </p:bgPr>
    </p:bg>
    <p:spTree>
      <p:nvGrpSpPr>
        <p:cNvPr id="1" name=""/>
        <p:cNvGrpSpPr/>
        <p:nvPr/>
      </p:nvGrpSpPr>
      <p:grpSpPr>
        <a:xfrm>
          <a:off x="0" y="0"/>
          <a:ext cx="0" cy="0"/>
          <a:chOff x="0" y="0"/>
          <a:chExt cx="0" cy="0"/>
        </a:xfrm>
      </p:grpSpPr>
      <p:sp>
        <p:nvSpPr>
          <p:cNvPr name="AutoShape 2" id="2"/>
          <p:cNvSpPr/>
          <p:nvPr/>
        </p:nvSpPr>
        <p:spPr>
          <a:xfrm>
            <a:off x="797619" y="2251764"/>
            <a:ext cx="7723582" cy="24262"/>
          </a:xfrm>
          <a:prstGeom prst="line">
            <a:avLst/>
          </a:prstGeom>
          <a:ln cap="rnd" w="76200">
            <a:solidFill>
              <a:srgbClr val="000000"/>
            </a:solidFill>
            <a:prstDash val="sysDash"/>
            <a:headEnd type="none" len="sm" w="sm"/>
            <a:tailEnd type="none" len="sm" w="sm"/>
          </a:ln>
        </p:spPr>
      </p:sp>
      <p:sp>
        <p:nvSpPr>
          <p:cNvPr name="Freeform 3" id="3"/>
          <p:cNvSpPr/>
          <p:nvPr/>
        </p:nvSpPr>
        <p:spPr>
          <a:xfrm flipH="false" flipV="false" rot="0">
            <a:off x="5873651" y="786225"/>
            <a:ext cx="12070845" cy="9030098"/>
          </a:xfrm>
          <a:custGeom>
            <a:avLst/>
            <a:gdLst/>
            <a:ahLst/>
            <a:cxnLst/>
            <a:rect r="r" b="b" t="t" l="l"/>
            <a:pathLst>
              <a:path h="9030098" w="12070845">
                <a:moveTo>
                  <a:pt x="0" y="0"/>
                </a:moveTo>
                <a:lnTo>
                  <a:pt x="12070845" y="0"/>
                </a:lnTo>
                <a:lnTo>
                  <a:pt x="12070845" y="9030098"/>
                </a:lnTo>
                <a:lnTo>
                  <a:pt x="0" y="9030098"/>
                </a:lnTo>
                <a:lnTo>
                  <a:pt x="0" y="0"/>
                </a:lnTo>
                <a:close/>
              </a:path>
            </a:pathLst>
          </a:custGeom>
          <a:blipFill>
            <a:blip r:embed="rId3"/>
            <a:stretch>
              <a:fillRect l="0" t="0" r="0" b="0"/>
            </a:stretch>
          </a:blipFill>
        </p:spPr>
      </p:sp>
      <p:sp>
        <p:nvSpPr>
          <p:cNvPr name="TextBox 4" id="4"/>
          <p:cNvSpPr txBox="true"/>
          <p:nvPr/>
        </p:nvSpPr>
        <p:spPr>
          <a:xfrm rot="0">
            <a:off x="797499" y="665972"/>
            <a:ext cx="7814902" cy="1876425"/>
          </a:xfrm>
          <a:prstGeom prst="rect">
            <a:avLst/>
          </a:prstGeom>
        </p:spPr>
        <p:txBody>
          <a:bodyPr anchor="t" rtlCol="false" tIns="0" lIns="0" bIns="0" rIns="0">
            <a:spAutoFit/>
          </a:bodyPr>
          <a:lstStyle/>
          <a:p>
            <a:pPr algn="l">
              <a:lnSpc>
                <a:spcPts val="14400"/>
              </a:lnSpc>
            </a:pPr>
            <a:r>
              <a:rPr lang="en-US" sz="12000">
                <a:solidFill>
                  <a:srgbClr val="313445"/>
                </a:solidFill>
                <a:latin typeface="Arimo"/>
              </a:rPr>
              <a:t>ZenTorrent</a:t>
            </a:r>
          </a:p>
        </p:txBody>
      </p:sp>
      <p:sp>
        <p:nvSpPr>
          <p:cNvPr name="TextBox 5" id="5"/>
          <p:cNvSpPr txBox="true"/>
          <p:nvPr/>
        </p:nvSpPr>
        <p:spPr>
          <a:xfrm rot="0">
            <a:off x="839967" y="2400897"/>
            <a:ext cx="7772434" cy="504825"/>
          </a:xfrm>
          <a:prstGeom prst="rect">
            <a:avLst/>
          </a:prstGeom>
        </p:spPr>
        <p:txBody>
          <a:bodyPr anchor="t" rtlCol="false" tIns="0" lIns="0" bIns="0" rIns="0">
            <a:spAutoFit/>
          </a:bodyPr>
          <a:lstStyle/>
          <a:p>
            <a:pPr algn="l">
              <a:lnSpc>
                <a:spcPts val="3840"/>
              </a:lnSpc>
            </a:pPr>
            <a:r>
              <a:rPr lang="en-US" sz="3200">
                <a:solidFill>
                  <a:srgbClr val="000000"/>
                </a:solidFill>
                <a:latin typeface="Roboto"/>
              </a:rPr>
              <a:t>A miniature torrent with advanced features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0F3F4"/>
        </a:solidFill>
      </p:bgPr>
    </p:bg>
    <p:spTree>
      <p:nvGrpSpPr>
        <p:cNvPr id="1" name=""/>
        <p:cNvGrpSpPr/>
        <p:nvPr/>
      </p:nvGrpSpPr>
      <p:grpSpPr>
        <a:xfrm>
          <a:off x="0" y="0"/>
          <a:ext cx="0" cy="0"/>
          <a:chOff x="0" y="0"/>
          <a:chExt cx="0" cy="0"/>
        </a:xfrm>
      </p:grpSpPr>
      <p:sp>
        <p:nvSpPr>
          <p:cNvPr name="Freeform 2" id="2"/>
          <p:cNvSpPr/>
          <p:nvPr/>
        </p:nvSpPr>
        <p:spPr>
          <a:xfrm flipH="false" flipV="false" rot="0">
            <a:off x="-131661" y="0"/>
            <a:ext cx="13873781" cy="7881653"/>
          </a:xfrm>
          <a:custGeom>
            <a:avLst/>
            <a:gdLst/>
            <a:ahLst/>
            <a:cxnLst/>
            <a:rect r="r" b="b" t="t" l="l"/>
            <a:pathLst>
              <a:path h="7881653" w="13873781">
                <a:moveTo>
                  <a:pt x="0" y="0"/>
                </a:moveTo>
                <a:lnTo>
                  <a:pt x="13873780" y="0"/>
                </a:lnTo>
                <a:lnTo>
                  <a:pt x="13873780" y="7881653"/>
                </a:lnTo>
                <a:lnTo>
                  <a:pt x="0" y="7881653"/>
                </a:lnTo>
                <a:lnTo>
                  <a:pt x="0" y="0"/>
                </a:lnTo>
                <a:close/>
              </a:path>
            </a:pathLst>
          </a:custGeom>
          <a:blipFill>
            <a:blip r:embed="rId2"/>
            <a:stretch>
              <a:fillRect l="0" t="0" r="0" b="0"/>
            </a:stretch>
          </a:blipFill>
        </p:spPr>
      </p:sp>
      <p:grpSp>
        <p:nvGrpSpPr>
          <p:cNvPr name="Group 3" id="3"/>
          <p:cNvGrpSpPr/>
          <p:nvPr/>
        </p:nvGrpSpPr>
        <p:grpSpPr>
          <a:xfrm rot="0">
            <a:off x="9144000" y="3707079"/>
            <a:ext cx="1756467" cy="1610218"/>
            <a:chOff x="0" y="0"/>
            <a:chExt cx="2341956" cy="2146957"/>
          </a:xfrm>
        </p:grpSpPr>
        <p:sp>
          <p:nvSpPr>
            <p:cNvPr name="Freeform 4" id="4"/>
            <p:cNvSpPr/>
            <p:nvPr/>
          </p:nvSpPr>
          <p:spPr>
            <a:xfrm flipH="false" flipV="false" rot="0">
              <a:off x="711992" y="0"/>
              <a:ext cx="917973" cy="1229217"/>
            </a:xfrm>
            <a:custGeom>
              <a:avLst/>
              <a:gdLst/>
              <a:ahLst/>
              <a:cxnLst/>
              <a:rect r="r" b="b" t="t" l="l"/>
              <a:pathLst>
                <a:path h="1229217" w="917973">
                  <a:moveTo>
                    <a:pt x="0" y="0"/>
                  </a:moveTo>
                  <a:lnTo>
                    <a:pt x="917972" y="0"/>
                  </a:lnTo>
                  <a:lnTo>
                    <a:pt x="917972" y="1229217"/>
                  </a:lnTo>
                  <a:lnTo>
                    <a:pt x="0" y="1229217"/>
                  </a:lnTo>
                  <a:lnTo>
                    <a:pt x="0" y="0"/>
                  </a:lnTo>
                  <a:close/>
                </a:path>
              </a:pathLst>
            </a:custGeom>
            <a:blipFill>
              <a:blip r:embed="rId3"/>
              <a:stretch>
                <a:fillRect l="0" t="0" r="0" b="0"/>
              </a:stretch>
            </a:blipFill>
          </p:spPr>
        </p:sp>
        <p:sp>
          <p:nvSpPr>
            <p:cNvPr name="Freeform 5" id="5"/>
            <p:cNvSpPr/>
            <p:nvPr/>
          </p:nvSpPr>
          <p:spPr>
            <a:xfrm flipH="false" flipV="false" rot="0">
              <a:off x="0" y="986161"/>
              <a:ext cx="2341956" cy="1160796"/>
            </a:xfrm>
            <a:custGeom>
              <a:avLst/>
              <a:gdLst/>
              <a:ahLst/>
              <a:cxnLst/>
              <a:rect r="r" b="b" t="t" l="l"/>
              <a:pathLst>
                <a:path h="1160796" w="2341956">
                  <a:moveTo>
                    <a:pt x="0" y="0"/>
                  </a:moveTo>
                  <a:lnTo>
                    <a:pt x="2341956" y="0"/>
                  </a:lnTo>
                  <a:lnTo>
                    <a:pt x="2341956" y="1160796"/>
                  </a:lnTo>
                  <a:lnTo>
                    <a:pt x="0" y="1160796"/>
                  </a:lnTo>
                  <a:lnTo>
                    <a:pt x="0" y="0"/>
                  </a:lnTo>
                  <a:close/>
                </a:path>
              </a:pathLst>
            </a:custGeom>
            <a:blipFill>
              <a:blip r:embed="rId4"/>
              <a:stretch>
                <a:fillRect l="0" t="0" r="0" b="0"/>
              </a:stretch>
            </a:blipFill>
          </p:spPr>
        </p:sp>
      </p:grpSp>
      <p:sp>
        <p:nvSpPr>
          <p:cNvPr name="AutoShape 6" id="6"/>
          <p:cNvSpPr/>
          <p:nvPr/>
        </p:nvSpPr>
        <p:spPr>
          <a:xfrm flipV="true">
            <a:off x="10022234" y="4512188"/>
            <a:ext cx="4692414" cy="631312"/>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14194516" y="3874152"/>
            <a:ext cx="328814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Greedy leacher:</a:t>
            </a:r>
          </a:p>
        </p:txBody>
      </p:sp>
      <p:sp>
        <p:nvSpPr>
          <p:cNvPr name="TextBox 8" id="8"/>
          <p:cNvSpPr txBox="true"/>
          <p:nvPr/>
        </p:nvSpPr>
        <p:spPr>
          <a:xfrm rot="0">
            <a:off x="0" y="7862603"/>
            <a:ext cx="15355185" cy="1967230"/>
          </a:xfrm>
          <a:prstGeom prst="rect">
            <a:avLst/>
          </a:prstGeom>
        </p:spPr>
        <p:txBody>
          <a:bodyPr anchor="t" rtlCol="false" tIns="0" lIns="0" bIns="0" rIns="0">
            <a:spAutoFit/>
          </a:bodyPr>
          <a:lstStyle/>
          <a:p>
            <a:pPr marL="604523" indent="-302261" lvl="1">
              <a:lnSpc>
                <a:spcPts val="3920"/>
              </a:lnSpc>
              <a:buFont typeface="Arial"/>
              <a:buChar char="•"/>
            </a:pPr>
            <a:r>
              <a:rPr lang="en-US" sz="2800">
                <a:solidFill>
                  <a:srgbClr val="000000"/>
                </a:solidFill>
                <a:latin typeface="Canva Sans"/>
              </a:rPr>
              <a:t>In this case we can choke the leecher, and punish him for not sharing resources that he has</a:t>
            </a:r>
          </a:p>
          <a:p>
            <a:pPr marL="604523" indent="-302261" lvl="1">
              <a:lnSpc>
                <a:spcPts val="3920"/>
              </a:lnSpc>
              <a:buFont typeface="Arial"/>
              <a:buChar char="•"/>
            </a:pPr>
            <a:r>
              <a:rPr lang="en-US" sz="2800">
                <a:solidFill>
                  <a:srgbClr val="000000"/>
                </a:solidFill>
                <a:latin typeface="Canva Sans"/>
              </a:rPr>
              <a:t>While we can also unchoke other peers, thereby increasing their download speeds</a:t>
            </a:r>
          </a:p>
          <a:p>
            <a:pPr marL="604523" indent="-302261" lvl="1">
              <a:lnSpc>
                <a:spcPts val="3920"/>
              </a:lnSpc>
              <a:buFont typeface="Arial"/>
              <a:buChar char="•"/>
            </a:pPr>
            <a:r>
              <a:rPr lang="en-US" sz="2800">
                <a:solidFill>
                  <a:srgbClr val="000000"/>
                </a:solidFill>
                <a:latin typeface="Canva Sans"/>
              </a:rPr>
              <a:t>This is just one such instance, we can use these algorithms for many other purposes</a:t>
            </a:r>
          </a:p>
        </p:txBody>
      </p:sp>
      <p:sp>
        <p:nvSpPr>
          <p:cNvPr name="TextBox 9" id="9"/>
          <p:cNvSpPr txBox="true"/>
          <p:nvPr/>
        </p:nvSpPr>
        <p:spPr>
          <a:xfrm rot="0">
            <a:off x="14956839" y="4433412"/>
            <a:ext cx="3099121" cy="905510"/>
          </a:xfrm>
          <a:prstGeom prst="rect">
            <a:avLst/>
          </a:prstGeom>
        </p:spPr>
        <p:txBody>
          <a:bodyPr anchor="t" rtlCol="false" tIns="0" lIns="0" bIns="0" rIns="0">
            <a:spAutoFit/>
          </a:bodyPr>
          <a:lstStyle/>
          <a:p>
            <a:pPr algn="ctr">
              <a:lnSpc>
                <a:spcPts val="3640"/>
              </a:lnSpc>
            </a:pPr>
            <a:r>
              <a:rPr lang="en-US" sz="2600">
                <a:solidFill>
                  <a:srgbClr val="000000"/>
                </a:solidFill>
                <a:latin typeface="Canva Sans"/>
              </a:rPr>
              <a:t>Not willing to share his resources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0F3F4"/>
        </a:solidFill>
      </p:bgPr>
    </p:bg>
    <p:spTree>
      <p:nvGrpSpPr>
        <p:cNvPr id="1" name=""/>
        <p:cNvGrpSpPr/>
        <p:nvPr/>
      </p:nvGrpSpPr>
      <p:grpSpPr>
        <a:xfrm>
          <a:off x="0" y="0"/>
          <a:ext cx="0" cy="0"/>
          <a:chOff x="0" y="0"/>
          <a:chExt cx="0" cy="0"/>
        </a:xfrm>
      </p:grpSpPr>
      <p:grpSp>
        <p:nvGrpSpPr>
          <p:cNvPr name="Group 2" id="2"/>
          <p:cNvGrpSpPr/>
          <p:nvPr/>
        </p:nvGrpSpPr>
        <p:grpSpPr>
          <a:xfrm rot="0">
            <a:off x="-50" y="9868200"/>
            <a:ext cx="18288000" cy="418800"/>
            <a:chOff x="0" y="0"/>
            <a:chExt cx="24384000" cy="558400"/>
          </a:xfrm>
        </p:grpSpPr>
        <p:sp>
          <p:nvSpPr>
            <p:cNvPr name="Freeform 3" id="3"/>
            <p:cNvSpPr/>
            <p:nvPr/>
          </p:nvSpPr>
          <p:spPr>
            <a:xfrm flipH="false" flipV="false" rot="0">
              <a:off x="0" y="0"/>
              <a:ext cx="24384000" cy="558419"/>
            </a:xfrm>
            <a:custGeom>
              <a:avLst/>
              <a:gdLst/>
              <a:ahLst/>
              <a:cxnLst/>
              <a:rect r="r" b="b" t="t" l="l"/>
              <a:pathLst>
                <a:path h="558419" w="24384000">
                  <a:moveTo>
                    <a:pt x="0" y="0"/>
                  </a:moveTo>
                  <a:lnTo>
                    <a:pt x="24384000" y="0"/>
                  </a:lnTo>
                  <a:lnTo>
                    <a:pt x="24384000" y="558419"/>
                  </a:lnTo>
                  <a:lnTo>
                    <a:pt x="0" y="558419"/>
                  </a:lnTo>
                  <a:close/>
                </a:path>
              </a:pathLst>
            </a:custGeom>
            <a:solidFill>
              <a:srgbClr val="B04C7A"/>
            </a:solidFill>
          </p:spPr>
        </p:sp>
      </p:grpSp>
      <p:grpSp>
        <p:nvGrpSpPr>
          <p:cNvPr name="Group 4" id="4"/>
          <p:cNvGrpSpPr/>
          <p:nvPr/>
        </p:nvGrpSpPr>
        <p:grpSpPr>
          <a:xfrm rot="0">
            <a:off x="11990150" y="3601200"/>
            <a:ext cx="1161600" cy="1161600"/>
            <a:chOff x="0" y="0"/>
            <a:chExt cx="1548800" cy="1548800"/>
          </a:xfrm>
        </p:grpSpPr>
        <p:sp>
          <p:nvSpPr>
            <p:cNvPr name="Freeform 5" id="5"/>
            <p:cNvSpPr/>
            <p:nvPr/>
          </p:nvSpPr>
          <p:spPr>
            <a:xfrm flipH="false" flipV="false" rot="0">
              <a:off x="0" y="0"/>
              <a:ext cx="1548892" cy="1548892"/>
            </a:xfrm>
            <a:custGeom>
              <a:avLst/>
              <a:gdLst/>
              <a:ahLst/>
              <a:cxnLst/>
              <a:rect r="r" b="b" t="t" l="l"/>
              <a:pathLst>
                <a:path h="1548892" w="1548892">
                  <a:moveTo>
                    <a:pt x="0" y="774446"/>
                  </a:moveTo>
                  <a:cubicBezTo>
                    <a:pt x="0" y="346710"/>
                    <a:pt x="346710" y="0"/>
                    <a:pt x="774446" y="0"/>
                  </a:cubicBezTo>
                  <a:cubicBezTo>
                    <a:pt x="1202182" y="0"/>
                    <a:pt x="1548892" y="346710"/>
                    <a:pt x="1548892" y="774446"/>
                  </a:cubicBezTo>
                  <a:cubicBezTo>
                    <a:pt x="1548892" y="1202182"/>
                    <a:pt x="1202182" y="1548892"/>
                    <a:pt x="774446" y="1548892"/>
                  </a:cubicBezTo>
                  <a:cubicBezTo>
                    <a:pt x="346710" y="1548892"/>
                    <a:pt x="0" y="1202055"/>
                    <a:pt x="0" y="774446"/>
                  </a:cubicBezTo>
                  <a:close/>
                </a:path>
              </a:pathLst>
            </a:custGeom>
            <a:solidFill>
              <a:srgbClr val="B04C7A"/>
            </a:solidFill>
          </p:spPr>
        </p:sp>
      </p:grpSp>
      <p:grpSp>
        <p:nvGrpSpPr>
          <p:cNvPr name="Group 6" id="6"/>
          <p:cNvGrpSpPr/>
          <p:nvPr/>
        </p:nvGrpSpPr>
        <p:grpSpPr>
          <a:xfrm rot="0">
            <a:off x="8935700" y="3601200"/>
            <a:ext cx="1161600" cy="1161600"/>
            <a:chOff x="0" y="0"/>
            <a:chExt cx="1548800" cy="1548800"/>
          </a:xfrm>
        </p:grpSpPr>
        <p:sp>
          <p:nvSpPr>
            <p:cNvPr name="Freeform 7" id="7"/>
            <p:cNvSpPr/>
            <p:nvPr/>
          </p:nvSpPr>
          <p:spPr>
            <a:xfrm flipH="false" flipV="false" rot="0">
              <a:off x="0" y="0"/>
              <a:ext cx="1548892" cy="1548892"/>
            </a:xfrm>
            <a:custGeom>
              <a:avLst/>
              <a:gdLst/>
              <a:ahLst/>
              <a:cxnLst/>
              <a:rect r="r" b="b" t="t" l="l"/>
              <a:pathLst>
                <a:path h="1548892" w="1548892">
                  <a:moveTo>
                    <a:pt x="0" y="774446"/>
                  </a:moveTo>
                  <a:cubicBezTo>
                    <a:pt x="0" y="346710"/>
                    <a:pt x="346710" y="0"/>
                    <a:pt x="774446" y="0"/>
                  </a:cubicBezTo>
                  <a:cubicBezTo>
                    <a:pt x="1202182" y="0"/>
                    <a:pt x="1548892" y="346710"/>
                    <a:pt x="1548892" y="774446"/>
                  </a:cubicBezTo>
                  <a:cubicBezTo>
                    <a:pt x="1548892" y="1202182"/>
                    <a:pt x="1202182" y="1548892"/>
                    <a:pt x="774446" y="1548892"/>
                  </a:cubicBezTo>
                  <a:cubicBezTo>
                    <a:pt x="346710" y="1548892"/>
                    <a:pt x="0" y="1202055"/>
                    <a:pt x="0" y="774446"/>
                  </a:cubicBezTo>
                  <a:close/>
                </a:path>
              </a:pathLst>
            </a:custGeom>
            <a:solidFill>
              <a:srgbClr val="623A6C"/>
            </a:solidFill>
          </p:spPr>
        </p:sp>
      </p:grpSp>
      <p:grpSp>
        <p:nvGrpSpPr>
          <p:cNvPr name="Group 8" id="8"/>
          <p:cNvGrpSpPr/>
          <p:nvPr/>
        </p:nvGrpSpPr>
        <p:grpSpPr>
          <a:xfrm rot="0">
            <a:off x="15023350" y="3601200"/>
            <a:ext cx="1161600" cy="1161600"/>
            <a:chOff x="0" y="0"/>
            <a:chExt cx="1548800" cy="1548800"/>
          </a:xfrm>
        </p:grpSpPr>
        <p:sp>
          <p:nvSpPr>
            <p:cNvPr name="Freeform 9" id="9"/>
            <p:cNvSpPr/>
            <p:nvPr/>
          </p:nvSpPr>
          <p:spPr>
            <a:xfrm flipH="false" flipV="false" rot="0">
              <a:off x="0" y="0"/>
              <a:ext cx="1548892" cy="1548892"/>
            </a:xfrm>
            <a:custGeom>
              <a:avLst/>
              <a:gdLst/>
              <a:ahLst/>
              <a:cxnLst/>
              <a:rect r="r" b="b" t="t" l="l"/>
              <a:pathLst>
                <a:path h="1548892" w="1548892">
                  <a:moveTo>
                    <a:pt x="0" y="774446"/>
                  </a:moveTo>
                  <a:cubicBezTo>
                    <a:pt x="0" y="346710"/>
                    <a:pt x="346710" y="0"/>
                    <a:pt x="774446" y="0"/>
                  </a:cubicBezTo>
                  <a:cubicBezTo>
                    <a:pt x="1202182" y="0"/>
                    <a:pt x="1548892" y="346710"/>
                    <a:pt x="1548892" y="774446"/>
                  </a:cubicBezTo>
                  <a:cubicBezTo>
                    <a:pt x="1548892" y="1202182"/>
                    <a:pt x="1202182" y="1548892"/>
                    <a:pt x="774446" y="1548892"/>
                  </a:cubicBezTo>
                  <a:cubicBezTo>
                    <a:pt x="346710" y="1548892"/>
                    <a:pt x="0" y="1202055"/>
                    <a:pt x="0" y="774446"/>
                  </a:cubicBezTo>
                  <a:close/>
                </a:path>
              </a:pathLst>
            </a:custGeom>
            <a:solidFill>
              <a:srgbClr val="E06F85"/>
            </a:solidFill>
          </p:spPr>
        </p:sp>
      </p:grpSp>
      <p:grpSp>
        <p:nvGrpSpPr>
          <p:cNvPr name="Group 10" id="10"/>
          <p:cNvGrpSpPr/>
          <p:nvPr/>
        </p:nvGrpSpPr>
        <p:grpSpPr>
          <a:xfrm rot="0">
            <a:off x="11281226" y="5865400"/>
            <a:ext cx="2558196" cy="852768"/>
            <a:chOff x="0" y="0"/>
            <a:chExt cx="3410928" cy="1137024"/>
          </a:xfrm>
        </p:grpSpPr>
        <p:sp>
          <p:nvSpPr>
            <p:cNvPr name="Freeform 11" id="11"/>
            <p:cNvSpPr/>
            <p:nvPr/>
          </p:nvSpPr>
          <p:spPr>
            <a:xfrm flipH="false" flipV="false" rot="0">
              <a:off x="0" y="0"/>
              <a:ext cx="3410966" cy="1137031"/>
            </a:xfrm>
            <a:custGeom>
              <a:avLst/>
              <a:gdLst/>
              <a:ahLst/>
              <a:cxnLst/>
              <a:rect r="r" b="b" t="t" l="l"/>
              <a:pathLst>
                <a:path h="1137031" w="3410966">
                  <a:moveTo>
                    <a:pt x="548767" y="0"/>
                  </a:moveTo>
                  <a:lnTo>
                    <a:pt x="2862199" y="0"/>
                  </a:lnTo>
                  <a:cubicBezTo>
                    <a:pt x="3165221" y="0"/>
                    <a:pt x="3410966" y="254508"/>
                    <a:pt x="3410966" y="568452"/>
                  </a:cubicBezTo>
                  <a:cubicBezTo>
                    <a:pt x="3410966" y="882396"/>
                    <a:pt x="3165221" y="1136904"/>
                    <a:pt x="2862199" y="1136904"/>
                  </a:cubicBezTo>
                  <a:lnTo>
                    <a:pt x="548767" y="1136904"/>
                  </a:lnTo>
                  <a:cubicBezTo>
                    <a:pt x="245745" y="1137031"/>
                    <a:pt x="0" y="882523"/>
                    <a:pt x="0" y="568452"/>
                  </a:cubicBezTo>
                  <a:cubicBezTo>
                    <a:pt x="0" y="254381"/>
                    <a:pt x="245745" y="0"/>
                    <a:pt x="548767" y="0"/>
                  </a:cubicBezTo>
                  <a:close/>
                </a:path>
              </a:pathLst>
            </a:custGeom>
            <a:solidFill>
              <a:srgbClr val="B04C7A"/>
            </a:solidFill>
          </p:spPr>
        </p:sp>
      </p:grpSp>
      <p:grpSp>
        <p:nvGrpSpPr>
          <p:cNvPr name="Group 12" id="12"/>
          <p:cNvGrpSpPr/>
          <p:nvPr/>
        </p:nvGrpSpPr>
        <p:grpSpPr>
          <a:xfrm rot="0">
            <a:off x="14303376" y="5865400"/>
            <a:ext cx="2558196" cy="852768"/>
            <a:chOff x="0" y="0"/>
            <a:chExt cx="3410928" cy="1137024"/>
          </a:xfrm>
        </p:grpSpPr>
        <p:sp>
          <p:nvSpPr>
            <p:cNvPr name="Freeform 13" id="13"/>
            <p:cNvSpPr/>
            <p:nvPr/>
          </p:nvSpPr>
          <p:spPr>
            <a:xfrm flipH="false" flipV="false" rot="0">
              <a:off x="0" y="0"/>
              <a:ext cx="3410966" cy="1137031"/>
            </a:xfrm>
            <a:custGeom>
              <a:avLst/>
              <a:gdLst/>
              <a:ahLst/>
              <a:cxnLst/>
              <a:rect r="r" b="b" t="t" l="l"/>
              <a:pathLst>
                <a:path h="1137031" w="3410966">
                  <a:moveTo>
                    <a:pt x="548767" y="0"/>
                  </a:moveTo>
                  <a:lnTo>
                    <a:pt x="2862199" y="0"/>
                  </a:lnTo>
                  <a:cubicBezTo>
                    <a:pt x="3165221" y="0"/>
                    <a:pt x="3410966" y="254508"/>
                    <a:pt x="3410966" y="568452"/>
                  </a:cubicBezTo>
                  <a:cubicBezTo>
                    <a:pt x="3410966" y="882396"/>
                    <a:pt x="3165221" y="1136904"/>
                    <a:pt x="2862199" y="1136904"/>
                  </a:cubicBezTo>
                  <a:lnTo>
                    <a:pt x="548767" y="1136904"/>
                  </a:lnTo>
                  <a:cubicBezTo>
                    <a:pt x="245745" y="1137031"/>
                    <a:pt x="0" y="882523"/>
                    <a:pt x="0" y="568452"/>
                  </a:cubicBezTo>
                  <a:cubicBezTo>
                    <a:pt x="0" y="254381"/>
                    <a:pt x="245745" y="0"/>
                    <a:pt x="548767" y="0"/>
                  </a:cubicBezTo>
                  <a:close/>
                </a:path>
              </a:pathLst>
            </a:custGeom>
            <a:solidFill>
              <a:srgbClr val="E06F85"/>
            </a:solidFill>
          </p:spPr>
        </p:sp>
      </p:grpSp>
      <p:grpSp>
        <p:nvGrpSpPr>
          <p:cNvPr name="Group 14" id="14"/>
          <p:cNvGrpSpPr/>
          <p:nvPr/>
        </p:nvGrpSpPr>
        <p:grpSpPr>
          <a:xfrm rot="0">
            <a:off x="8259076" y="5865400"/>
            <a:ext cx="2558196" cy="852768"/>
            <a:chOff x="0" y="0"/>
            <a:chExt cx="3410928" cy="1137024"/>
          </a:xfrm>
        </p:grpSpPr>
        <p:sp>
          <p:nvSpPr>
            <p:cNvPr name="Freeform 15" id="15"/>
            <p:cNvSpPr/>
            <p:nvPr/>
          </p:nvSpPr>
          <p:spPr>
            <a:xfrm flipH="false" flipV="false" rot="0">
              <a:off x="0" y="0"/>
              <a:ext cx="3410966" cy="1137031"/>
            </a:xfrm>
            <a:custGeom>
              <a:avLst/>
              <a:gdLst/>
              <a:ahLst/>
              <a:cxnLst/>
              <a:rect r="r" b="b" t="t" l="l"/>
              <a:pathLst>
                <a:path h="1137031" w="3410966">
                  <a:moveTo>
                    <a:pt x="548767" y="0"/>
                  </a:moveTo>
                  <a:lnTo>
                    <a:pt x="2862199" y="0"/>
                  </a:lnTo>
                  <a:cubicBezTo>
                    <a:pt x="3165221" y="0"/>
                    <a:pt x="3410966" y="254508"/>
                    <a:pt x="3410966" y="568452"/>
                  </a:cubicBezTo>
                  <a:cubicBezTo>
                    <a:pt x="3410966" y="882396"/>
                    <a:pt x="3165221" y="1136904"/>
                    <a:pt x="2862199" y="1136904"/>
                  </a:cubicBezTo>
                  <a:lnTo>
                    <a:pt x="548767" y="1136904"/>
                  </a:lnTo>
                  <a:cubicBezTo>
                    <a:pt x="245745" y="1137031"/>
                    <a:pt x="0" y="882523"/>
                    <a:pt x="0" y="568452"/>
                  </a:cubicBezTo>
                  <a:cubicBezTo>
                    <a:pt x="0" y="254381"/>
                    <a:pt x="245745" y="0"/>
                    <a:pt x="548767" y="0"/>
                  </a:cubicBezTo>
                  <a:close/>
                </a:path>
              </a:pathLst>
            </a:custGeom>
            <a:solidFill>
              <a:srgbClr val="623A6C"/>
            </a:solidFill>
          </p:spPr>
        </p:sp>
      </p:grpSp>
      <p:sp>
        <p:nvSpPr>
          <p:cNvPr name="TextBox 16" id="16"/>
          <p:cNvSpPr txBox="true"/>
          <p:nvPr/>
        </p:nvSpPr>
        <p:spPr>
          <a:xfrm rot="0">
            <a:off x="14819875" y="6029651"/>
            <a:ext cx="1669350" cy="505200"/>
          </a:xfrm>
          <a:prstGeom prst="rect">
            <a:avLst/>
          </a:prstGeom>
        </p:spPr>
        <p:txBody>
          <a:bodyPr anchor="t" rtlCol="false" tIns="0" lIns="0" bIns="0" rIns="0">
            <a:spAutoFit/>
          </a:bodyPr>
          <a:lstStyle/>
          <a:p>
            <a:pPr algn="ctr">
              <a:lnSpc>
                <a:spcPts val="3359"/>
              </a:lnSpc>
            </a:pPr>
            <a:r>
              <a:rPr lang="en-US" sz="2799">
                <a:solidFill>
                  <a:srgbClr val="F0F3F4"/>
                </a:solidFill>
                <a:latin typeface="Roboto"/>
              </a:rPr>
              <a:t>…it’s cold</a:t>
            </a:r>
          </a:p>
        </p:txBody>
      </p:sp>
      <p:sp>
        <p:nvSpPr>
          <p:cNvPr name="TextBox 17" id="17"/>
          <p:cNvSpPr txBox="true"/>
          <p:nvPr/>
        </p:nvSpPr>
        <p:spPr>
          <a:xfrm rot="0">
            <a:off x="11770101" y="6029651"/>
            <a:ext cx="1669350" cy="505200"/>
          </a:xfrm>
          <a:prstGeom prst="rect">
            <a:avLst/>
          </a:prstGeom>
        </p:spPr>
        <p:txBody>
          <a:bodyPr anchor="t" rtlCol="false" tIns="0" lIns="0" bIns="0" rIns="0">
            <a:spAutoFit/>
          </a:bodyPr>
          <a:lstStyle/>
          <a:p>
            <a:pPr algn="ctr">
              <a:lnSpc>
                <a:spcPts val="3359"/>
              </a:lnSpc>
            </a:pPr>
            <a:r>
              <a:rPr lang="en-US" sz="2799">
                <a:solidFill>
                  <a:srgbClr val="F0F3F4"/>
                </a:solidFill>
                <a:latin typeface="Roboto"/>
              </a:rPr>
              <a:t>…it’s big</a:t>
            </a:r>
          </a:p>
        </p:txBody>
      </p:sp>
      <p:sp>
        <p:nvSpPr>
          <p:cNvPr name="TextBox 18" id="18"/>
          <p:cNvSpPr txBox="true"/>
          <p:nvPr/>
        </p:nvSpPr>
        <p:spPr>
          <a:xfrm rot="0">
            <a:off x="8629725" y="6029651"/>
            <a:ext cx="1669350" cy="505200"/>
          </a:xfrm>
          <a:prstGeom prst="rect">
            <a:avLst/>
          </a:prstGeom>
        </p:spPr>
        <p:txBody>
          <a:bodyPr anchor="t" rtlCol="false" tIns="0" lIns="0" bIns="0" rIns="0">
            <a:spAutoFit/>
          </a:bodyPr>
          <a:lstStyle/>
          <a:p>
            <a:pPr algn="ctr">
              <a:lnSpc>
                <a:spcPts val="3359"/>
              </a:lnSpc>
            </a:pPr>
            <a:r>
              <a:rPr lang="en-US" sz="2799">
                <a:solidFill>
                  <a:srgbClr val="F0F3F4"/>
                </a:solidFill>
                <a:latin typeface="Roboto"/>
              </a:rPr>
              <a:t>…it’s hot</a:t>
            </a:r>
          </a:p>
        </p:txBody>
      </p:sp>
      <p:sp>
        <p:nvSpPr>
          <p:cNvPr name="TextBox 19" id="19"/>
          <p:cNvSpPr txBox="true"/>
          <p:nvPr/>
        </p:nvSpPr>
        <p:spPr>
          <a:xfrm rot="0">
            <a:off x="1517875" y="5125875"/>
            <a:ext cx="4966350" cy="2676000"/>
          </a:xfrm>
          <a:prstGeom prst="rect">
            <a:avLst/>
          </a:prstGeom>
        </p:spPr>
        <p:txBody>
          <a:bodyPr anchor="t" rtlCol="false" tIns="0" lIns="0" bIns="0" rIns="0">
            <a:spAutoFit/>
          </a:bodyPr>
          <a:lstStyle/>
          <a:p>
            <a:pPr algn="l">
              <a:lnSpc>
                <a:spcPts val="3840"/>
              </a:lnSpc>
            </a:pPr>
            <a:r>
              <a:rPr lang="en-US" sz="3200">
                <a:solidFill>
                  <a:srgbClr val="000000"/>
                </a:solidFill>
                <a:latin typeface="Roboto"/>
              </a:rPr>
              <a:t>Lists help you make your point clearer because:</a:t>
            </a:r>
          </a:p>
          <a:p>
            <a:pPr algn="l" marL="1026160" indent="-513080" lvl="1">
              <a:lnSpc>
                <a:spcPts val="3840"/>
              </a:lnSpc>
              <a:buFont typeface="Arial"/>
              <a:buChar char="•"/>
            </a:pPr>
            <a:r>
              <a:rPr lang="en-US" sz="3200">
                <a:solidFill>
                  <a:srgbClr val="000000"/>
                </a:solidFill>
                <a:latin typeface="Roboto"/>
              </a:rPr>
              <a:t>They’re simple</a:t>
            </a:r>
          </a:p>
          <a:p>
            <a:pPr algn="l" marL="1026160" indent="-513080" lvl="1">
              <a:lnSpc>
                <a:spcPts val="3840"/>
              </a:lnSpc>
              <a:buFont typeface="Arial"/>
              <a:buChar char="•"/>
            </a:pPr>
            <a:r>
              <a:rPr lang="en-US" sz="3200">
                <a:solidFill>
                  <a:srgbClr val="000000"/>
                </a:solidFill>
                <a:latin typeface="Roboto"/>
              </a:rPr>
              <a:t>Organize your ideas</a:t>
            </a:r>
          </a:p>
          <a:p>
            <a:pPr algn="l" marL="1026160" indent="-513080" lvl="1">
              <a:lnSpc>
                <a:spcPts val="3840"/>
              </a:lnSpc>
              <a:buFont typeface="Arial"/>
              <a:buChar char="•"/>
            </a:pPr>
            <a:r>
              <a:rPr lang="en-US" sz="3200">
                <a:solidFill>
                  <a:srgbClr val="000000"/>
                </a:solidFill>
                <a:latin typeface="Roboto"/>
              </a:rPr>
              <a:t>Be specific</a:t>
            </a:r>
          </a:p>
        </p:txBody>
      </p:sp>
      <p:sp>
        <p:nvSpPr>
          <p:cNvPr name="TextBox 20" id="20"/>
          <p:cNvSpPr txBox="true"/>
          <p:nvPr/>
        </p:nvSpPr>
        <p:spPr>
          <a:xfrm rot="0">
            <a:off x="1517875" y="2456550"/>
            <a:ext cx="5674350" cy="2535525"/>
          </a:xfrm>
          <a:prstGeom prst="rect">
            <a:avLst/>
          </a:prstGeom>
        </p:spPr>
        <p:txBody>
          <a:bodyPr anchor="t" rtlCol="false" tIns="0" lIns="0" bIns="0" rIns="0">
            <a:spAutoFit/>
          </a:bodyPr>
          <a:lstStyle/>
          <a:p>
            <a:pPr algn="l">
              <a:lnSpc>
                <a:spcPts val="8640"/>
              </a:lnSpc>
            </a:pPr>
            <a:r>
              <a:rPr lang="en-US" sz="7200">
                <a:solidFill>
                  <a:srgbClr val="313445"/>
                </a:solidFill>
                <a:latin typeface="Arimo"/>
              </a:rPr>
              <a:t>Meeting objectives</a:t>
            </a:r>
          </a:p>
        </p:txBody>
      </p:sp>
      <p:grpSp>
        <p:nvGrpSpPr>
          <p:cNvPr name="Group 21" id="21"/>
          <p:cNvGrpSpPr/>
          <p:nvPr/>
        </p:nvGrpSpPr>
        <p:grpSpPr>
          <a:xfrm rot="0">
            <a:off x="10191100" y="1133374"/>
            <a:ext cx="4730922" cy="1201290"/>
            <a:chOff x="0" y="0"/>
            <a:chExt cx="6307896" cy="1601720"/>
          </a:xfrm>
        </p:grpSpPr>
        <p:sp>
          <p:nvSpPr>
            <p:cNvPr name="Freeform 22" id="22"/>
            <p:cNvSpPr/>
            <p:nvPr/>
          </p:nvSpPr>
          <p:spPr>
            <a:xfrm flipH="false" flipV="false" rot="0">
              <a:off x="0" y="0"/>
              <a:ext cx="6307836" cy="1601724"/>
            </a:xfrm>
            <a:custGeom>
              <a:avLst/>
              <a:gdLst/>
              <a:ahLst/>
              <a:cxnLst/>
              <a:rect r="r" b="b" t="t" l="l"/>
              <a:pathLst>
                <a:path h="1601724" w="6307836">
                  <a:moveTo>
                    <a:pt x="683387" y="0"/>
                  </a:moveTo>
                  <a:cubicBezTo>
                    <a:pt x="306705" y="0"/>
                    <a:pt x="0" y="358140"/>
                    <a:pt x="0" y="802132"/>
                  </a:cubicBezTo>
                  <a:cubicBezTo>
                    <a:pt x="0" y="1243584"/>
                    <a:pt x="306705" y="1601724"/>
                    <a:pt x="683387" y="1601724"/>
                  </a:cubicBezTo>
                  <a:cubicBezTo>
                    <a:pt x="684657" y="1601724"/>
                    <a:pt x="686054" y="1601724"/>
                    <a:pt x="687324" y="1601724"/>
                  </a:cubicBezTo>
                  <a:lnTo>
                    <a:pt x="5629275" y="1601724"/>
                  </a:lnTo>
                  <a:cubicBezTo>
                    <a:pt x="6005576" y="1596644"/>
                    <a:pt x="6307836" y="1240155"/>
                    <a:pt x="6307836" y="802132"/>
                  </a:cubicBezTo>
                  <a:cubicBezTo>
                    <a:pt x="6307836" y="361569"/>
                    <a:pt x="6005576" y="5080"/>
                    <a:pt x="5629275" y="0"/>
                  </a:cubicBezTo>
                  <a:lnTo>
                    <a:pt x="687324" y="0"/>
                  </a:lnTo>
                  <a:cubicBezTo>
                    <a:pt x="686054" y="0"/>
                    <a:pt x="684657" y="0"/>
                    <a:pt x="683387" y="0"/>
                  </a:cubicBezTo>
                  <a:close/>
                </a:path>
              </a:pathLst>
            </a:custGeom>
            <a:solidFill>
              <a:srgbClr val="FFFFFF"/>
            </a:solidFill>
          </p:spPr>
        </p:sp>
      </p:grpSp>
      <p:sp>
        <p:nvSpPr>
          <p:cNvPr name="Freeform 23" id="23"/>
          <p:cNvSpPr/>
          <p:nvPr/>
        </p:nvSpPr>
        <p:spPr>
          <a:xfrm flipH="false" flipV="false" rot="0">
            <a:off x="9503049" y="2461513"/>
            <a:ext cx="6105344" cy="1037074"/>
          </a:xfrm>
          <a:custGeom>
            <a:avLst/>
            <a:gdLst/>
            <a:ahLst/>
            <a:cxnLst/>
            <a:rect r="r" b="b" t="t" l="l"/>
            <a:pathLst>
              <a:path h="1037074" w="6105344">
                <a:moveTo>
                  <a:pt x="0" y="0"/>
                </a:moveTo>
                <a:lnTo>
                  <a:pt x="6105344" y="0"/>
                </a:lnTo>
                <a:lnTo>
                  <a:pt x="6105344" y="1037074"/>
                </a:lnTo>
                <a:lnTo>
                  <a:pt x="0" y="10370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0">
            <a:off x="8660169" y="6779151"/>
            <a:ext cx="7800300" cy="1728570"/>
          </a:xfrm>
          <a:custGeom>
            <a:avLst/>
            <a:gdLst/>
            <a:ahLst/>
            <a:cxnLst/>
            <a:rect r="r" b="b" t="t" l="l"/>
            <a:pathLst>
              <a:path h="1728570" w="7800300">
                <a:moveTo>
                  <a:pt x="0" y="0"/>
                </a:moveTo>
                <a:lnTo>
                  <a:pt x="7800300" y="0"/>
                </a:lnTo>
                <a:lnTo>
                  <a:pt x="7800300" y="1728570"/>
                </a:lnTo>
                <a:lnTo>
                  <a:pt x="0" y="172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5" id="25"/>
          <p:cNvGrpSpPr/>
          <p:nvPr/>
        </p:nvGrpSpPr>
        <p:grpSpPr>
          <a:xfrm rot="0">
            <a:off x="10789438" y="8019862"/>
            <a:ext cx="3540028" cy="1133782"/>
            <a:chOff x="0" y="0"/>
            <a:chExt cx="4720037" cy="1511709"/>
          </a:xfrm>
        </p:grpSpPr>
        <p:sp>
          <p:nvSpPr>
            <p:cNvPr name="Freeform 26" id="26"/>
            <p:cNvSpPr/>
            <p:nvPr/>
          </p:nvSpPr>
          <p:spPr>
            <a:xfrm flipH="false" flipV="false" rot="0">
              <a:off x="0" y="0"/>
              <a:ext cx="4720082" cy="1511681"/>
            </a:xfrm>
            <a:custGeom>
              <a:avLst/>
              <a:gdLst/>
              <a:ahLst/>
              <a:cxnLst/>
              <a:rect r="r" b="b" t="t" l="l"/>
              <a:pathLst>
                <a:path h="1511681" w="4720082">
                  <a:moveTo>
                    <a:pt x="561594" y="0"/>
                  </a:moveTo>
                  <a:cubicBezTo>
                    <a:pt x="252349" y="0"/>
                    <a:pt x="0" y="339598"/>
                    <a:pt x="0" y="754380"/>
                  </a:cubicBezTo>
                  <a:cubicBezTo>
                    <a:pt x="0" y="1173861"/>
                    <a:pt x="254508" y="1511681"/>
                    <a:pt x="565531" y="1511681"/>
                  </a:cubicBezTo>
                  <a:lnTo>
                    <a:pt x="4156710" y="1511681"/>
                  </a:lnTo>
                  <a:cubicBezTo>
                    <a:pt x="4467733" y="1511681"/>
                    <a:pt x="4720082" y="1173734"/>
                    <a:pt x="4720082" y="754380"/>
                  </a:cubicBezTo>
                  <a:cubicBezTo>
                    <a:pt x="4719955" y="337947"/>
                    <a:pt x="4467733" y="127"/>
                    <a:pt x="4156710" y="127"/>
                  </a:cubicBezTo>
                  <a:lnTo>
                    <a:pt x="565531" y="127"/>
                  </a:lnTo>
                  <a:cubicBezTo>
                    <a:pt x="564261" y="0"/>
                    <a:pt x="562864" y="0"/>
                    <a:pt x="561594" y="0"/>
                  </a:cubicBezTo>
                  <a:close/>
                </a:path>
              </a:pathLst>
            </a:custGeom>
            <a:solidFill>
              <a:srgbClr val="FFFFFF"/>
            </a:solidFill>
          </p:spPr>
        </p:sp>
      </p:grpSp>
      <p:sp>
        <p:nvSpPr>
          <p:cNvPr name="TextBox 27" id="27"/>
          <p:cNvSpPr txBox="true"/>
          <p:nvPr/>
        </p:nvSpPr>
        <p:spPr>
          <a:xfrm rot="0">
            <a:off x="8591903" y="5043926"/>
            <a:ext cx="1837350" cy="412725"/>
          </a:xfrm>
          <a:prstGeom prst="rect">
            <a:avLst/>
          </a:prstGeom>
        </p:spPr>
        <p:txBody>
          <a:bodyPr anchor="t" rtlCol="false" tIns="0" lIns="0" bIns="0" rIns="0">
            <a:spAutoFit/>
          </a:bodyPr>
          <a:lstStyle/>
          <a:p>
            <a:pPr algn="ctr">
              <a:lnSpc>
                <a:spcPts val="4320"/>
              </a:lnSpc>
            </a:pPr>
            <a:r>
              <a:rPr lang="en-US" sz="3600">
                <a:solidFill>
                  <a:srgbClr val="000000"/>
                </a:solidFill>
                <a:latin typeface="Arimo Bold"/>
              </a:rPr>
              <a:t>Venus</a:t>
            </a:r>
          </a:p>
        </p:txBody>
      </p:sp>
      <p:sp>
        <p:nvSpPr>
          <p:cNvPr name="TextBox 28" id="28"/>
          <p:cNvSpPr txBox="true"/>
          <p:nvPr/>
        </p:nvSpPr>
        <p:spPr>
          <a:xfrm rot="0">
            <a:off x="11641651" y="5043926"/>
            <a:ext cx="1837350" cy="412725"/>
          </a:xfrm>
          <a:prstGeom prst="rect">
            <a:avLst/>
          </a:prstGeom>
        </p:spPr>
        <p:txBody>
          <a:bodyPr anchor="t" rtlCol="false" tIns="0" lIns="0" bIns="0" rIns="0">
            <a:spAutoFit/>
          </a:bodyPr>
          <a:lstStyle/>
          <a:p>
            <a:pPr algn="ctr">
              <a:lnSpc>
                <a:spcPts val="4320"/>
              </a:lnSpc>
            </a:pPr>
            <a:r>
              <a:rPr lang="en-US" sz="3600">
                <a:solidFill>
                  <a:srgbClr val="000000"/>
                </a:solidFill>
                <a:latin typeface="Arimo Bold"/>
              </a:rPr>
              <a:t>Saturn</a:t>
            </a:r>
          </a:p>
        </p:txBody>
      </p:sp>
      <p:sp>
        <p:nvSpPr>
          <p:cNvPr name="TextBox 29" id="29"/>
          <p:cNvSpPr txBox="true"/>
          <p:nvPr/>
        </p:nvSpPr>
        <p:spPr>
          <a:xfrm rot="0">
            <a:off x="14691401" y="5043926"/>
            <a:ext cx="1837350" cy="412725"/>
          </a:xfrm>
          <a:prstGeom prst="rect">
            <a:avLst/>
          </a:prstGeom>
        </p:spPr>
        <p:txBody>
          <a:bodyPr anchor="t" rtlCol="false" tIns="0" lIns="0" bIns="0" rIns="0">
            <a:spAutoFit/>
          </a:bodyPr>
          <a:lstStyle/>
          <a:p>
            <a:pPr algn="ctr">
              <a:lnSpc>
                <a:spcPts val="4320"/>
              </a:lnSpc>
            </a:pPr>
            <a:r>
              <a:rPr lang="en-US" sz="3600">
                <a:solidFill>
                  <a:srgbClr val="000000"/>
                </a:solidFill>
                <a:latin typeface="Arimo Bold"/>
              </a:rPr>
              <a:t>Mars</a:t>
            </a:r>
          </a:p>
        </p:txBody>
      </p:sp>
      <p:sp>
        <p:nvSpPr>
          <p:cNvPr name="Freeform 30" id="30"/>
          <p:cNvSpPr/>
          <p:nvPr/>
        </p:nvSpPr>
        <p:spPr>
          <a:xfrm flipH="false" flipV="false" rot="0">
            <a:off x="12082292" y="8103778"/>
            <a:ext cx="1045032" cy="1046196"/>
          </a:xfrm>
          <a:custGeom>
            <a:avLst/>
            <a:gdLst/>
            <a:ahLst/>
            <a:cxnLst/>
            <a:rect r="r" b="b" t="t" l="l"/>
            <a:pathLst>
              <a:path h="1046196" w="1045032">
                <a:moveTo>
                  <a:pt x="0" y="0"/>
                </a:moveTo>
                <a:lnTo>
                  <a:pt x="1045032" y="0"/>
                </a:lnTo>
                <a:lnTo>
                  <a:pt x="1045032" y="1046196"/>
                </a:lnTo>
                <a:lnTo>
                  <a:pt x="0" y="10461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1" id="31"/>
          <p:cNvSpPr/>
          <p:nvPr/>
        </p:nvSpPr>
        <p:spPr>
          <a:xfrm flipH="false" flipV="false" rot="0">
            <a:off x="11975836" y="1290574"/>
            <a:ext cx="1161546" cy="886930"/>
          </a:xfrm>
          <a:custGeom>
            <a:avLst/>
            <a:gdLst/>
            <a:ahLst/>
            <a:cxnLst/>
            <a:rect r="r" b="b" t="t" l="l"/>
            <a:pathLst>
              <a:path h="886930" w="1161546">
                <a:moveTo>
                  <a:pt x="0" y="0"/>
                </a:moveTo>
                <a:lnTo>
                  <a:pt x="1161546" y="0"/>
                </a:lnTo>
                <a:lnTo>
                  <a:pt x="1161546" y="886930"/>
                </a:lnTo>
                <a:lnTo>
                  <a:pt x="0" y="88693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2" id="32"/>
          <p:cNvSpPr/>
          <p:nvPr/>
        </p:nvSpPr>
        <p:spPr>
          <a:xfrm flipH="false" flipV="false" rot="0">
            <a:off x="15236962" y="3811506"/>
            <a:ext cx="741838" cy="741016"/>
          </a:xfrm>
          <a:custGeom>
            <a:avLst/>
            <a:gdLst/>
            <a:ahLst/>
            <a:cxnLst/>
            <a:rect r="r" b="b" t="t" l="l"/>
            <a:pathLst>
              <a:path h="741016" w="741838">
                <a:moveTo>
                  <a:pt x="0" y="0"/>
                </a:moveTo>
                <a:lnTo>
                  <a:pt x="741838" y="0"/>
                </a:lnTo>
                <a:lnTo>
                  <a:pt x="741838" y="741016"/>
                </a:lnTo>
                <a:lnTo>
                  <a:pt x="0" y="74101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3" id="33"/>
          <p:cNvSpPr/>
          <p:nvPr/>
        </p:nvSpPr>
        <p:spPr>
          <a:xfrm flipH="false" flipV="false" rot="0">
            <a:off x="9145594" y="3780500"/>
            <a:ext cx="741860" cy="741100"/>
          </a:xfrm>
          <a:custGeom>
            <a:avLst/>
            <a:gdLst/>
            <a:ahLst/>
            <a:cxnLst/>
            <a:rect r="r" b="b" t="t" l="l"/>
            <a:pathLst>
              <a:path h="741100" w="741860">
                <a:moveTo>
                  <a:pt x="0" y="0"/>
                </a:moveTo>
                <a:lnTo>
                  <a:pt x="741860" y="0"/>
                </a:lnTo>
                <a:lnTo>
                  <a:pt x="741860" y="741100"/>
                </a:lnTo>
                <a:lnTo>
                  <a:pt x="0" y="7411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4" id="34"/>
          <p:cNvSpPr/>
          <p:nvPr/>
        </p:nvSpPr>
        <p:spPr>
          <a:xfrm flipH="false" flipV="false" rot="0">
            <a:off x="12226884" y="3813356"/>
            <a:ext cx="688130" cy="737288"/>
          </a:xfrm>
          <a:custGeom>
            <a:avLst/>
            <a:gdLst/>
            <a:ahLst/>
            <a:cxnLst/>
            <a:rect r="r" b="b" t="t" l="l"/>
            <a:pathLst>
              <a:path h="737288" w="688130">
                <a:moveTo>
                  <a:pt x="0" y="0"/>
                </a:moveTo>
                <a:lnTo>
                  <a:pt x="688130" y="0"/>
                </a:lnTo>
                <a:lnTo>
                  <a:pt x="688130" y="737288"/>
                </a:lnTo>
                <a:lnTo>
                  <a:pt x="0" y="73728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0F3F4"/>
        </a:solidFill>
      </p:bgPr>
    </p:bg>
    <p:spTree>
      <p:nvGrpSpPr>
        <p:cNvPr id="1" name=""/>
        <p:cNvGrpSpPr/>
        <p:nvPr/>
      </p:nvGrpSpPr>
      <p:grpSpPr>
        <a:xfrm>
          <a:off x="0" y="0"/>
          <a:ext cx="0" cy="0"/>
          <a:chOff x="0" y="0"/>
          <a:chExt cx="0" cy="0"/>
        </a:xfrm>
      </p:grpSpPr>
      <p:sp>
        <p:nvSpPr>
          <p:cNvPr name="TextBox 2" id="2"/>
          <p:cNvSpPr txBox="true"/>
          <p:nvPr/>
        </p:nvSpPr>
        <p:spPr>
          <a:xfrm rot="0">
            <a:off x="1517875" y="1141850"/>
            <a:ext cx="15252150" cy="1071525"/>
          </a:xfrm>
          <a:prstGeom prst="rect">
            <a:avLst/>
          </a:prstGeom>
        </p:spPr>
        <p:txBody>
          <a:bodyPr anchor="t" rtlCol="false" tIns="0" lIns="0" bIns="0" rIns="0">
            <a:spAutoFit/>
          </a:bodyPr>
          <a:lstStyle/>
          <a:p>
            <a:pPr algn="ctr">
              <a:lnSpc>
                <a:spcPts val="8640"/>
              </a:lnSpc>
            </a:pPr>
            <a:r>
              <a:rPr lang="en-US" sz="7200">
                <a:solidFill>
                  <a:srgbClr val="313445"/>
                </a:solidFill>
                <a:latin typeface="Arimo"/>
              </a:rPr>
              <a:t>Contents of this template</a:t>
            </a:r>
          </a:p>
        </p:txBody>
      </p:sp>
      <p:sp>
        <p:nvSpPr>
          <p:cNvPr name="TextBox 3" id="3"/>
          <p:cNvSpPr txBox="true"/>
          <p:nvPr/>
        </p:nvSpPr>
        <p:spPr>
          <a:xfrm rot="0">
            <a:off x="1517875" y="2386850"/>
            <a:ext cx="15252150" cy="6738675"/>
          </a:xfrm>
          <a:prstGeom prst="rect">
            <a:avLst/>
          </a:prstGeom>
        </p:spPr>
        <p:txBody>
          <a:bodyPr anchor="t" rtlCol="false" tIns="0" lIns="0" bIns="0" rIns="0">
            <a:spAutoFit/>
          </a:bodyPr>
          <a:lstStyle/>
          <a:p>
            <a:pPr algn="l" marL="579120" indent="-289560" lvl="1">
              <a:lnSpc>
                <a:spcPts val="2879"/>
              </a:lnSpc>
              <a:buFont typeface="Arial"/>
              <a:buChar char="•"/>
            </a:pPr>
            <a:r>
              <a:rPr lang="en-US" sz="2400">
                <a:solidFill>
                  <a:srgbClr val="545E66"/>
                </a:solidFill>
                <a:latin typeface="Roboto"/>
              </a:rPr>
              <a:t>Here’s what you’ll find in this </a:t>
            </a:r>
            <a:r>
              <a:rPr lang="en-US" sz="2400" u="sng">
                <a:solidFill>
                  <a:srgbClr val="545E66"/>
                </a:solidFill>
                <a:latin typeface="Roboto Bold"/>
                <a:hlinkClick r:id="rId3" tooltip="http://bit.ly/2Tynxth"/>
              </a:rPr>
              <a:t>Slidesgo</a:t>
            </a:r>
            <a:r>
              <a:rPr lang="en-US" sz="2400">
                <a:solidFill>
                  <a:srgbClr val="545E66"/>
                </a:solidFill>
                <a:latin typeface="Roboto Bold"/>
              </a:rPr>
              <a:t> </a:t>
            </a:r>
            <a:r>
              <a:rPr lang="en-US" sz="2400">
                <a:solidFill>
                  <a:srgbClr val="545E66"/>
                </a:solidFill>
                <a:latin typeface="Roboto"/>
              </a:rPr>
              <a:t>template: </a:t>
            </a:r>
          </a:p>
          <a:p>
            <a:pPr algn="l" marL="883920" indent="-441960" lvl="1">
              <a:lnSpc>
                <a:spcPts val="2879"/>
              </a:lnSpc>
              <a:buFont typeface="Arial"/>
              <a:buChar char="•"/>
            </a:pPr>
            <a:r>
              <a:rPr lang="en-US" sz="2400">
                <a:solidFill>
                  <a:srgbClr val="545E66"/>
                </a:solidFill>
                <a:latin typeface="Roboto"/>
              </a:rPr>
              <a:t>A slide structure based on a meeting presentation, which you can easily adapt to your needs. For more info on how to edit the template, please visit </a:t>
            </a:r>
            <a:r>
              <a:rPr lang="en-US" sz="2400" u="sng">
                <a:solidFill>
                  <a:srgbClr val="545E66"/>
                </a:solidFill>
                <a:latin typeface="Roboto Bold"/>
                <a:hlinkClick r:id="rId4" tooltip="http://bit.ly/30B07Gq"/>
              </a:rPr>
              <a:t>Slidesgo School</a:t>
            </a:r>
            <a:r>
              <a:rPr lang="en-US" sz="2400">
                <a:solidFill>
                  <a:srgbClr val="545E66"/>
                </a:solidFill>
                <a:latin typeface="Roboto"/>
              </a:rPr>
              <a:t> or read our </a:t>
            </a:r>
            <a:r>
              <a:rPr lang="en-US" sz="2400" u="sng">
                <a:solidFill>
                  <a:srgbClr val="545E66"/>
                </a:solidFill>
                <a:latin typeface="Roboto Bold"/>
                <a:hlinkClick r:id="rId5" tooltip="http://bit.ly/33VAFh3"/>
              </a:rPr>
              <a:t>FAQs</a:t>
            </a:r>
            <a:r>
              <a:rPr lang="en-US" sz="2400">
                <a:solidFill>
                  <a:srgbClr val="545E66"/>
                </a:solidFill>
                <a:latin typeface="Roboto"/>
              </a:rPr>
              <a:t>.</a:t>
            </a:r>
          </a:p>
          <a:p>
            <a:pPr algn="l" marL="883920" indent="-441960" lvl="1">
              <a:lnSpc>
                <a:spcPts val="2879"/>
              </a:lnSpc>
              <a:buFont typeface="Arial"/>
              <a:buChar char="•"/>
            </a:pPr>
            <a:r>
              <a:rPr lang="en-US" sz="2400">
                <a:solidFill>
                  <a:srgbClr val="545E66"/>
                </a:solidFill>
                <a:latin typeface="Roboto"/>
              </a:rPr>
              <a:t>An assortment of pictures/illustrations that are suitable for use in the presentation can be found in the </a:t>
            </a:r>
            <a:r>
              <a:rPr lang="en-US" sz="2400">
                <a:solidFill>
                  <a:srgbClr val="545E66"/>
                </a:solidFill>
                <a:latin typeface="Roboto Bold"/>
              </a:rPr>
              <a:t>a</a:t>
            </a:r>
            <a:r>
              <a:rPr lang="en-US" sz="2400" u="sng">
                <a:solidFill>
                  <a:srgbClr val="545E66"/>
                </a:solidFill>
                <a:latin typeface="Roboto Bold"/>
              </a:rPr>
              <a:t>lternative resources</a:t>
            </a:r>
            <a:r>
              <a:rPr lang="en-US" sz="2400">
                <a:solidFill>
                  <a:srgbClr val="545E66"/>
                </a:solidFill>
                <a:latin typeface="Roboto"/>
              </a:rPr>
              <a:t> slide.</a:t>
            </a:r>
          </a:p>
          <a:p>
            <a:pPr algn="l" marL="883920" indent="-441960" lvl="1">
              <a:lnSpc>
                <a:spcPts val="2879"/>
              </a:lnSpc>
              <a:buFont typeface="Arial"/>
              <a:buChar char="•"/>
            </a:pPr>
            <a:r>
              <a:rPr lang="en-US" sz="2400">
                <a:solidFill>
                  <a:srgbClr val="545E66"/>
                </a:solidFill>
                <a:latin typeface="Roboto"/>
              </a:rPr>
              <a:t>A </a:t>
            </a:r>
            <a:r>
              <a:rPr lang="en-US" sz="2400" u="sng">
                <a:solidFill>
                  <a:srgbClr val="545E66"/>
                </a:solidFill>
                <a:latin typeface="Roboto Bold"/>
              </a:rPr>
              <a:t>thanks</a:t>
            </a:r>
            <a:r>
              <a:rPr lang="en-US" sz="2400" u="sng">
                <a:solidFill>
                  <a:srgbClr val="545E66"/>
                </a:solidFill>
                <a:latin typeface="Roboto"/>
              </a:rPr>
              <a:t> </a:t>
            </a:r>
            <a:r>
              <a:rPr lang="en-US" sz="2400">
                <a:solidFill>
                  <a:srgbClr val="545E66"/>
                </a:solidFill>
                <a:latin typeface="Roboto"/>
              </a:rPr>
              <a:t>slide, which you must keep so that proper credits for our design are given.</a:t>
            </a:r>
          </a:p>
          <a:p>
            <a:pPr algn="l" marL="883920" indent="-441960" lvl="1">
              <a:lnSpc>
                <a:spcPts val="2879"/>
              </a:lnSpc>
              <a:buFont typeface="Arial"/>
              <a:buChar char="•"/>
            </a:pPr>
            <a:r>
              <a:rPr lang="en-US" sz="2400">
                <a:solidFill>
                  <a:srgbClr val="545E66"/>
                </a:solidFill>
                <a:latin typeface="Roboto"/>
              </a:rPr>
              <a:t>A </a:t>
            </a:r>
            <a:r>
              <a:rPr lang="en-US" sz="2400" u="sng">
                <a:solidFill>
                  <a:srgbClr val="545E66"/>
                </a:solidFill>
                <a:latin typeface="Roboto Bold"/>
              </a:rPr>
              <a:t>resources</a:t>
            </a:r>
            <a:r>
              <a:rPr lang="en-US" sz="2400" u="sng">
                <a:solidFill>
                  <a:srgbClr val="545E66"/>
                </a:solidFill>
                <a:latin typeface="Roboto"/>
              </a:rPr>
              <a:t> </a:t>
            </a:r>
            <a:r>
              <a:rPr lang="en-US" sz="2400">
                <a:solidFill>
                  <a:srgbClr val="545E66"/>
                </a:solidFill>
                <a:latin typeface="Roboto"/>
              </a:rPr>
              <a:t>slide, where you’ll find links to all the elements used in the template.</a:t>
            </a:r>
          </a:p>
          <a:p>
            <a:pPr algn="l" marL="883920" indent="-441960" lvl="1">
              <a:lnSpc>
                <a:spcPts val="2879"/>
              </a:lnSpc>
              <a:buFont typeface="Arial"/>
              <a:buChar char="•"/>
            </a:pPr>
            <a:r>
              <a:rPr lang="en-US" sz="2400" u="sng">
                <a:solidFill>
                  <a:srgbClr val="545E66"/>
                </a:solidFill>
                <a:latin typeface="Roboto Bold"/>
              </a:rPr>
              <a:t>Instructions for use</a:t>
            </a:r>
            <a:r>
              <a:rPr lang="en-US" sz="2400">
                <a:solidFill>
                  <a:srgbClr val="545E66"/>
                </a:solidFill>
                <a:latin typeface="Roboto"/>
              </a:rPr>
              <a:t>.</a:t>
            </a:r>
          </a:p>
          <a:p>
            <a:pPr algn="l" marL="883920" indent="-441960" lvl="1">
              <a:lnSpc>
                <a:spcPts val="2879"/>
              </a:lnSpc>
              <a:buFont typeface="Arial"/>
              <a:buChar char="•"/>
            </a:pPr>
            <a:r>
              <a:rPr lang="en-US" sz="2400">
                <a:solidFill>
                  <a:srgbClr val="545E66"/>
                </a:solidFill>
                <a:latin typeface="Roboto"/>
              </a:rPr>
              <a:t>Final slides with: </a:t>
            </a:r>
          </a:p>
          <a:p>
            <a:pPr algn="l" marL="1798320" indent="-899160" lvl="1">
              <a:lnSpc>
                <a:spcPts val="2879"/>
              </a:lnSpc>
              <a:buFont typeface="Arial"/>
              <a:buChar char="•"/>
            </a:pPr>
            <a:r>
              <a:rPr lang="en-US" sz="2400">
                <a:solidFill>
                  <a:srgbClr val="545E66"/>
                </a:solidFill>
                <a:latin typeface="Roboto"/>
              </a:rPr>
              <a:t>The</a:t>
            </a:r>
            <a:r>
              <a:rPr lang="en-US" sz="2400" u="sng">
                <a:solidFill>
                  <a:srgbClr val="545E66"/>
                </a:solidFill>
                <a:latin typeface="Roboto"/>
              </a:rPr>
              <a:t> </a:t>
            </a:r>
            <a:r>
              <a:rPr lang="en-US" sz="2400" u="sng">
                <a:solidFill>
                  <a:srgbClr val="545E66"/>
                </a:solidFill>
                <a:latin typeface="Roboto Bold"/>
              </a:rPr>
              <a:t>fonts and colors</a:t>
            </a:r>
            <a:r>
              <a:rPr lang="en-US" sz="2400">
                <a:solidFill>
                  <a:srgbClr val="545E66"/>
                </a:solidFill>
                <a:latin typeface="Roboto"/>
              </a:rPr>
              <a:t> used in the template.</a:t>
            </a:r>
          </a:p>
          <a:p>
            <a:pPr algn="l" marL="1798320" indent="-899160" lvl="1">
              <a:lnSpc>
                <a:spcPts val="2879"/>
              </a:lnSpc>
              <a:buFont typeface="Arial"/>
              <a:buChar char="•"/>
            </a:pPr>
            <a:r>
              <a:rPr lang="en-US" sz="2400">
                <a:solidFill>
                  <a:srgbClr val="545E66"/>
                </a:solidFill>
                <a:latin typeface="Roboto"/>
              </a:rPr>
              <a:t>A selection of </a:t>
            </a:r>
            <a:r>
              <a:rPr lang="en-US" sz="2400" u="sng">
                <a:solidFill>
                  <a:srgbClr val="545E66"/>
                </a:solidFill>
                <a:latin typeface="Roboto Bold"/>
              </a:rPr>
              <a:t>illustrations</a:t>
            </a:r>
            <a:r>
              <a:rPr lang="en-US" sz="2400">
                <a:solidFill>
                  <a:srgbClr val="545E66"/>
                </a:solidFill>
                <a:latin typeface="Roboto"/>
              </a:rPr>
              <a:t>. You can also customize and animate them as you wish with the online editor. Visit </a:t>
            </a:r>
            <a:r>
              <a:rPr lang="en-US" sz="2400" u="sng">
                <a:solidFill>
                  <a:srgbClr val="545E66"/>
                </a:solidFill>
                <a:latin typeface="Roboto Bold"/>
                <a:hlinkClick r:id="rId6" tooltip="https://stories.freepik.com/?utm_source=slidesgo_template&amp;utm_medium=referral-link&amp;utm_campaign=slidesgo_contents_of_this_template&amp;utm_term=stories_by_freepik&amp;utm_content=stories"/>
              </a:rPr>
              <a:t>Stories by Freepik</a:t>
            </a:r>
            <a:r>
              <a:rPr lang="en-US" sz="2400">
                <a:solidFill>
                  <a:srgbClr val="545E66"/>
                </a:solidFill>
                <a:latin typeface="Roboto"/>
              </a:rPr>
              <a:t> to find more. </a:t>
            </a:r>
          </a:p>
          <a:p>
            <a:pPr algn="l" marL="1798320" indent="-899160" lvl="1">
              <a:lnSpc>
                <a:spcPts val="2879"/>
              </a:lnSpc>
              <a:buFont typeface="Arial"/>
              <a:buChar char="•"/>
            </a:pPr>
            <a:r>
              <a:rPr lang="en-US" sz="2400">
                <a:solidFill>
                  <a:srgbClr val="545E66"/>
                </a:solidFill>
                <a:latin typeface="Roboto"/>
              </a:rPr>
              <a:t>More</a:t>
            </a:r>
            <a:r>
              <a:rPr lang="en-US" sz="2400" u="sng">
                <a:solidFill>
                  <a:srgbClr val="545E66"/>
                </a:solidFill>
                <a:latin typeface="Roboto"/>
              </a:rPr>
              <a:t> </a:t>
            </a:r>
            <a:r>
              <a:rPr lang="en-US" sz="2400" u="sng">
                <a:solidFill>
                  <a:srgbClr val="545E66"/>
                </a:solidFill>
                <a:latin typeface="Roboto Bold"/>
              </a:rPr>
              <a:t>infographic resources</a:t>
            </a:r>
            <a:r>
              <a:rPr lang="en-US" sz="2400">
                <a:solidFill>
                  <a:srgbClr val="545E66"/>
                </a:solidFill>
                <a:latin typeface="Roboto"/>
              </a:rPr>
              <a:t>, whose size and color can be edited. </a:t>
            </a:r>
          </a:p>
          <a:p>
            <a:pPr algn="l" marL="1798320" indent="-899160" lvl="1">
              <a:lnSpc>
                <a:spcPts val="2879"/>
              </a:lnSpc>
              <a:buFont typeface="Arial"/>
              <a:buChar char="•"/>
            </a:pPr>
            <a:r>
              <a:rPr lang="en-US" sz="2400">
                <a:solidFill>
                  <a:srgbClr val="545E66"/>
                </a:solidFill>
                <a:latin typeface="Roboto"/>
              </a:rPr>
              <a:t>Sets of </a:t>
            </a:r>
            <a:r>
              <a:rPr lang="en-US" sz="2400" u="sng">
                <a:solidFill>
                  <a:srgbClr val="545E66"/>
                </a:solidFill>
                <a:latin typeface="Roboto Bold"/>
              </a:rPr>
              <a:t>customizable icons</a:t>
            </a:r>
            <a:r>
              <a:rPr lang="en-US" sz="2400">
                <a:solidFill>
                  <a:srgbClr val="545E66"/>
                </a:solidFill>
                <a:latin typeface="Roboto"/>
              </a:rPr>
              <a:t> of the following themes: general, business, avatar, creative process, education, help &amp; support, medical, nature, performing arts, SEO &amp; marketing, and teamwork.</a:t>
            </a:r>
          </a:p>
          <a:p>
            <a:pPr algn="l" marL="579120" indent="-289560" lvl="1">
              <a:lnSpc>
                <a:spcPts val="2879"/>
              </a:lnSpc>
              <a:buFont typeface="Arial"/>
              <a:buChar char="•"/>
            </a:pPr>
            <a:r>
              <a:rPr lang="en-US" sz="2400">
                <a:solidFill>
                  <a:srgbClr val="545E66"/>
                </a:solidFill>
                <a:latin typeface="Roboto"/>
              </a:rPr>
              <a:t>You can delete this slide when you’re done editing the presentation.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0F3F4"/>
        </a:solidFill>
      </p:bgPr>
    </p:bg>
    <p:spTree>
      <p:nvGrpSpPr>
        <p:cNvPr id="1" name=""/>
        <p:cNvGrpSpPr/>
        <p:nvPr/>
      </p:nvGrpSpPr>
      <p:grpSpPr>
        <a:xfrm>
          <a:off x="0" y="0"/>
          <a:ext cx="0" cy="0"/>
          <a:chOff x="0" y="0"/>
          <a:chExt cx="0" cy="0"/>
        </a:xfrm>
      </p:grpSpPr>
      <p:grpSp>
        <p:nvGrpSpPr>
          <p:cNvPr name="Group 2" id="2"/>
          <p:cNvGrpSpPr/>
          <p:nvPr/>
        </p:nvGrpSpPr>
        <p:grpSpPr>
          <a:xfrm rot="0">
            <a:off x="0" y="9852600"/>
            <a:ext cx="18288000" cy="434400"/>
            <a:chOff x="0" y="0"/>
            <a:chExt cx="24384000" cy="579200"/>
          </a:xfrm>
        </p:grpSpPr>
        <p:sp>
          <p:nvSpPr>
            <p:cNvPr name="Freeform 3" id="3"/>
            <p:cNvSpPr/>
            <p:nvPr/>
          </p:nvSpPr>
          <p:spPr>
            <a:xfrm flipH="false" flipV="false" rot="0">
              <a:off x="0" y="0"/>
              <a:ext cx="24384000" cy="579247"/>
            </a:xfrm>
            <a:custGeom>
              <a:avLst/>
              <a:gdLst/>
              <a:ahLst/>
              <a:cxnLst/>
              <a:rect r="r" b="b" t="t" l="l"/>
              <a:pathLst>
                <a:path h="579247" w="24384000">
                  <a:moveTo>
                    <a:pt x="0" y="0"/>
                  </a:moveTo>
                  <a:lnTo>
                    <a:pt x="24384000" y="0"/>
                  </a:lnTo>
                  <a:lnTo>
                    <a:pt x="24384000" y="579247"/>
                  </a:lnTo>
                  <a:lnTo>
                    <a:pt x="0" y="579247"/>
                  </a:lnTo>
                  <a:close/>
                </a:path>
              </a:pathLst>
            </a:custGeom>
            <a:solidFill>
              <a:srgbClr val="E79C82"/>
            </a:solidFill>
          </p:spPr>
        </p:sp>
      </p:grpSp>
      <p:sp>
        <p:nvSpPr>
          <p:cNvPr name="TextBox 4" id="4"/>
          <p:cNvSpPr txBox="true"/>
          <p:nvPr/>
        </p:nvSpPr>
        <p:spPr>
          <a:xfrm rot="0">
            <a:off x="1028700" y="1000125"/>
            <a:ext cx="7113772" cy="1123950"/>
          </a:xfrm>
          <a:prstGeom prst="rect">
            <a:avLst/>
          </a:prstGeom>
        </p:spPr>
        <p:txBody>
          <a:bodyPr anchor="t" rtlCol="false" tIns="0" lIns="0" bIns="0" rIns="0">
            <a:spAutoFit/>
          </a:bodyPr>
          <a:lstStyle/>
          <a:p>
            <a:pPr algn="l">
              <a:lnSpc>
                <a:spcPts val="8640"/>
              </a:lnSpc>
            </a:pPr>
            <a:r>
              <a:rPr lang="en-US" sz="7200">
                <a:solidFill>
                  <a:srgbClr val="313445"/>
                </a:solidFill>
                <a:latin typeface="Arimo"/>
              </a:rPr>
              <a:t>About the project</a:t>
            </a:r>
          </a:p>
        </p:txBody>
      </p:sp>
      <p:sp>
        <p:nvSpPr>
          <p:cNvPr name="TextBox 5" id="5"/>
          <p:cNvSpPr txBox="true"/>
          <p:nvPr/>
        </p:nvSpPr>
        <p:spPr>
          <a:xfrm rot="0">
            <a:off x="1028700" y="3170953"/>
            <a:ext cx="11403611" cy="5343525"/>
          </a:xfrm>
          <a:prstGeom prst="rect">
            <a:avLst/>
          </a:prstGeom>
        </p:spPr>
        <p:txBody>
          <a:bodyPr anchor="t" rtlCol="false" tIns="0" lIns="0" bIns="0" rIns="0">
            <a:spAutoFit/>
          </a:bodyPr>
          <a:lstStyle/>
          <a:p>
            <a:pPr>
              <a:lnSpc>
                <a:spcPts val="3840"/>
              </a:lnSpc>
            </a:pPr>
            <a:r>
              <a:rPr lang="en-US" sz="3200">
                <a:solidFill>
                  <a:srgbClr val="000000"/>
                </a:solidFill>
                <a:latin typeface="Canva Sans"/>
              </a:rPr>
              <a:t>•We are going to implement a torrent-like file sharing with improvements of advancements like</a:t>
            </a:r>
          </a:p>
          <a:p>
            <a:pPr>
              <a:lnSpc>
                <a:spcPts val="3840"/>
              </a:lnSpc>
            </a:pPr>
          </a:p>
          <a:p>
            <a:pPr>
              <a:lnSpc>
                <a:spcPts val="3840"/>
              </a:lnSpc>
            </a:pPr>
            <a:r>
              <a:rPr lang="en-US" sz="3200">
                <a:solidFill>
                  <a:srgbClr val="000000"/>
                </a:solidFill>
                <a:latin typeface="Canva Sans"/>
              </a:rPr>
              <a:t>•Piece selection Algorithms :</a:t>
            </a:r>
          </a:p>
          <a:p>
            <a:pPr>
              <a:lnSpc>
                <a:spcPts val="3840"/>
              </a:lnSpc>
            </a:pPr>
            <a:r>
              <a:rPr lang="en-US" sz="3200">
                <a:solidFill>
                  <a:srgbClr val="000000"/>
                </a:solidFill>
                <a:latin typeface="Canva Sans"/>
              </a:rPr>
              <a:t> - Weimplement algorithms for selecting which pieces of the file to download first (rarest-first.).</a:t>
            </a:r>
          </a:p>
          <a:p>
            <a:pPr>
              <a:lnSpc>
                <a:spcPts val="3840"/>
              </a:lnSpc>
            </a:pPr>
            <a:r>
              <a:rPr lang="en-US" sz="3200">
                <a:solidFill>
                  <a:srgbClr val="000000"/>
                </a:solidFill>
                <a:latin typeface="Canva Sans"/>
              </a:rPr>
              <a:t>•</a:t>
            </a:r>
          </a:p>
          <a:p>
            <a:pPr>
              <a:lnSpc>
                <a:spcPts val="3840"/>
              </a:lnSpc>
            </a:pPr>
            <a:r>
              <a:rPr lang="en-US" sz="3200">
                <a:solidFill>
                  <a:srgbClr val="000000"/>
                </a:solidFill>
                <a:latin typeface="Canva Sans"/>
              </a:rPr>
              <a:t>•Choking and Unchoking Algorithms:</a:t>
            </a:r>
          </a:p>
          <a:p>
            <a:pPr>
              <a:lnSpc>
                <a:spcPts val="3840"/>
              </a:lnSpc>
            </a:pPr>
            <a:r>
              <a:rPr lang="en-US" sz="3200">
                <a:solidFill>
                  <a:srgbClr val="000000"/>
                </a:solidFill>
                <a:latin typeface="Canva Sans"/>
              </a:rPr>
              <a:t>-Implementing strategies for optimally allocating bandwidth among peers (Tit-for-tat strategy).</a:t>
            </a:r>
          </a:p>
          <a:p>
            <a:pPr algn="l">
              <a:lnSpc>
                <a:spcPts val="3840"/>
              </a:lnSpc>
            </a:pPr>
          </a:p>
        </p:txBody>
      </p:sp>
      <p:grpSp>
        <p:nvGrpSpPr>
          <p:cNvPr name="Group 6" id="6"/>
          <p:cNvGrpSpPr/>
          <p:nvPr/>
        </p:nvGrpSpPr>
        <p:grpSpPr>
          <a:xfrm rot="0">
            <a:off x="12070740" y="5683632"/>
            <a:ext cx="6217260" cy="4168968"/>
            <a:chOff x="0" y="0"/>
            <a:chExt cx="8289680" cy="5558624"/>
          </a:xfrm>
        </p:grpSpPr>
        <p:sp>
          <p:nvSpPr>
            <p:cNvPr name="Freeform 7" id="7"/>
            <p:cNvSpPr/>
            <p:nvPr/>
          </p:nvSpPr>
          <p:spPr>
            <a:xfrm flipH="false" flipV="false" rot="0">
              <a:off x="0" y="3102677"/>
              <a:ext cx="819923" cy="2454144"/>
            </a:xfrm>
            <a:custGeom>
              <a:avLst/>
              <a:gdLst/>
              <a:ahLst/>
              <a:cxnLst/>
              <a:rect r="r" b="b" t="t" l="l"/>
              <a:pathLst>
                <a:path h="2454144" w="819923">
                  <a:moveTo>
                    <a:pt x="0" y="0"/>
                  </a:moveTo>
                  <a:lnTo>
                    <a:pt x="819923" y="0"/>
                  </a:lnTo>
                  <a:lnTo>
                    <a:pt x="819923" y="2454144"/>
                  </a:lnTo>
                  <a:lnTo>
                    <a:pt x="0" y="24541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229776" y="2889504"/>
              <a:ext cx="819923" cy="2667317"/>
            </a:xfrm>
            <a:custGeom>
              <a:avLst/>
              <a:gdLst/>
              <a:ahLst/>
              <a:cxnLst/>
              <a:rect r="r" b="b" t="t" l="l"/>
              <a:pathLst>
                <a:path h="2667317" w="819923">
                  <a:moveTo>
                    <a:pt x="0" y="0"/>
                  </a:moveTo>
                  <a:lnTo>
                    <a:pt x="819923" y="0"/>
                  </a:lnTo>
                  <a:lnTo>
                    <a:pt x="819923" y="2667317"/>
                  </a:lnTo>
                  <a:lnTo>
                    <a:pt x="0" y="26673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2459552" y="2270083"/>
              <a:ext cx="819923" cy="3286739"/>
            </a:xfrm>
            <a:custGeom>
              <a:avLst/>
              <a:gdLst/>
              <a:ahLst/>
              <a:cxnLst/>
              <a:rect r="r" b="b" t="t" l="l"/>
              <a:pathLst>
                <a:path h="3286739" w="819923">
                  <a:moveTo>
                    <a:pt x="0" y="0"/>
                  </a:moveTo>
                  <a:lnTo>
                    <a:pt x="819923" y="0"/>
                  </a:lnTo>
                  <a:lnTo>
                    <a:pt x="819923" y="3286738"/>
                  </a:lnTo>
                  <a:lnTo>
                    <a:pt x="0" y="328673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3689328" y="2596205"/>
              <a:ext cx="819923" cy="2960616"/>
            </a:xfrm>
            <a:custGeom>
              <a:avLst/>
              <a:gdLst/>
              <a:ahLst/>
              <a:cxnLst/>
              <a:rect r="r" b="b" t="t" l="l"/>
              <a:pathLst>
                <a:path h="2960616" w="819923">
                  <a:moveTo>
                    <a:pt x="0" y="0"/>
                  </a:moveTo>
                  <a:lnTo>
                    <a:pt x="819923" y="0"/>
                  </a:lnTo>
                  <a:lnTo>
                    <a:pt x="819923" y="2960616"/>
                  </a:lnTo>
                  <a:lnTo>
                    <a:pt x="0" y="296061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4919104" y="865365"/>
              <a:ext cx="819923" cy="4691456"/>
            </a:xfrm>
            <a:custGeom>
              <a:avLst/>
              <a:gdLst/>
              <a:ahLst/>
              <a:cxnLst/>
              <a:rect r="r" b="b" t="t" l="l"/>
              <a:pathLst>
                <a:path h="4691456" w="819923">
                  <a:moveTo>
                    <a:pt x="0" y="0"/>
                  </a:moveTo>
                  <a:lnTo>
                    <a:pt x="819923" y="0"/>
                  </a:lnTo>
                  <a:lnTo>
                    <a:pt x="819923" y="4691456"/>
                  </a:lnTo>
                  <a:lnTo>
                    <a:pt x="0" y="469145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7469757" y="0"/>
              <a:ext cx="819923" cy="5558624"/>
            </a:xfrm>
            <a:custGeom>
              <a:avLst/>
              <a:gdLst/>
              <a:ahLst/>
              <a:cxnLst/>
              <a:rect r="r" b="b" t="t" l="l"/>
              <a:pathLst>
                <a:path h="5558624" w="819923">
                  <a:moveTo>
                    <a:pt x="0" y="0"/>
                  </a:moveTo>
                  <a:lnTo>
                    <a:pt x="819923" y="0"/>
                  </a:lnTo>
                  <a:lnTo>
                    <a:pt x="819923" y="5558624"/>
                  </a:lnTo>
                  <a:lnTo>
                    <a:pt x="0" y="555862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0">
              <a:off x="6148877" y="202195"/>
              <a:ext cx="819923" cy="5354627"/>
            </a:xfrm>
            <a:custGeom>
              <a:avLst/>
              <a:gdLst/>
              <a:ahLst/>
              <a:cxnLst/>
              <a:rect r="r" b="b" t="t" l="l"/>
              <a:pathLst>
                <a:path h="5354627" w="819923">
                  <a:moveTo>
                    <a:pt x="0" y="0"/>
                  </a:moveTo>
                  <a:lnTo>
                    <a:pt x="819923" y="0"/>
                  </a:lnTo>
                  <a:lnTo>
                    <a:pt x="819923" y="5354626"/>
                  </a:lnTo>
                  <a:lnTo>
                    <a:pt x="0" y="53546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0F3F4"/>
        </a:solidFill>
      </p:bgPr>
    </p:bg>
    <p:spTree>
      <p:nvGrpSpPr>
        <p:cNvPr id="1" name=""/>
        <p:cNvGrpSpPr/>
        <p:nvPr/>
      </p:nvGrpSpPr>
      <p:grpSpPr>
        <a:xfrm>
          <a:off x="0" y="0"/>
          <a:ext cx="0" cy="0"/>
          <a:chOff x="0" y="0"/>
          <a:chExt cx="0" cy="0"/>
        </a:xfrm>
      </p:grpSpPr>
      <p:grpSp>
        <p:nvGrpSpPr>
          <p:cNvPr name="Group 2" id="2"/>
          <p:cNvGrpSpPr/>
          <p:nvPr/>
        </p:nvGrpSpPr>
        <p:grpSpPr>
          <a:xfrm rot="0">
            <a:off x="-50" y="9852600"/>
            <a:ext cx="18288000" cy="434400"/>
            <a:chOff x="0" y="0"/>
            <a:chExt cx="24384000" cy="579200"/>
          </a:xfrm>
        </p:grpSpPr>
        <p:sp>
          <p:nvSpPr>
            <p:cNvPr name="Freeform 3" id="3"/>
            <p:cNvSpPr/>
            <p:nvPr/>
          </p:nvSpPr>
          <p:spPr>
            <a:xfrm flipH="false" flipV="false" rot="0">
              <a:off x="0" y="0"/>
              <a:ext cx="24384000" cy="579247"/>
            </a:xfrm>
            <a:custGeom>
              <a:avLst/>
              <a:gdLst/>
              <a:ahLst/>
              <a:cxnLst/>
              <a:rect r="r" b="b" t="t" l="l"/>
              <a:pathLst>
                <a:path h="579247" w="24384000">
                  <a:moveTo>
                    <a:pt x="0" y="0"/>
                  </a:moveTo>
                  <a:lnTo>
                    <a:pt x="24384000" y="0"/>
                  </a:lnTo>
                  <a:lnTo>
                    <a:pt x="24384000" y="579247"/>
                  </a:lnTo>
                  <a:lnTo>
                    <a:pt x="0" y="579247"/>
                  </a:lnTo>
                  <a:close/>
                </a:path>
              </a:pathLst>
            </a:custGeom>
            <a:solidFill>
              <a:srgbClr val="E06F85"/>
            </a:solidFill>
          </p:spPr>
        </p:sp>
      </p:grpSp>
      <p:sp>
        <p:nvSpPr>
          <p:cNvPr name="TextBox 4" id="4"/>
          <p:cNvSpPr txBox="true"/>
          <p:nvPr/>
        </p:nvSpPr>
        <p:spPr>
          <a:xfrm rot="0">
            <a:off x="1372304" y="244160"/>
            <a:ext cx="15252150" cy="1123950"/>
          </a:xfrm>
          <a:prstGeom prst="rect">
            <a:avLst/>
          </a:prstGeom>
        </p:spPr>
        <p:txBody>
          <a:bodyPr anchor="t" rtlCol="false" tIns="0" lIns="0" bIns="0" rIns="0">
            <a:spAutoFit/>
          </a:bodyPr>
          <a:lstStyle/>
          <a:p>
            <a:pPr algn="ctr">
              <a:lnSpc>
                <a:spcPts val="8640"/>
              </a:lnSpc>
            </a:pPr>
            <a:r>
              <a:rPr lang="en-US" sz="7200">
                <a:solidFill>
                  <a:srgbClr val="313445"/>
                </a:solidFill>
                <a:latin typeface="Arimo"/>
              </a:rPr>
              <a:t>Features of the Torrent</a:t>
            </a:r>
          </a:p>
        </p:txBody>
      </p:sp>
      <p:grpSp>
        <p:nvGrpSpPr>
          <p:cNvPr name="Group 5" id="5"/>
          <p:cNvGrpSpPr/>
          <p:nvPr/>
        </p:nvGrpSpPr>
        <p:grpSpPr>
          <a:xfrm rot="0">
            <a:off x="1372304" y="1749127"/>
            <a:ext cx="13223124" cy="1877739"/>
            <a:chOff x="0" y="0"/>
            <a:chExt cx="17630832" cy="2503651"/>
          </a:xfrm>
        </p:grpSpPr>
        <p:sp>
          <p:nvSpPr>
            <p:cNvPr name="Freeform 6" id="6"/>
            <p:cNvSpPr/>
            <p:nvPr/>
          </p:nvSpPr>
          <p:spPr>
            <a:xfrm flipH="false" flipV="false" rot="0">
              <a:off x="0" y="340263"/>
              <a:ext cx="1801795" cy="2081365"/>
            </a:xfrm>
            <a:custGeom>
              <a:avLst/>
              <a:gdLst/>
              <a:ahLst/>
              <a:cxnLst/>
              <a:rect r="r" b="b" t="t" l="l"/>
              <a:pathLst>
                <a:path h="2081365" w="1801795">
                  <a:moveTo>
                    <a:pt x="0" y="0"/>
                  </a:moveTo>
                  <a:lnTo>
                    <a:pt x="1801795" y="0"/>
                  </a:lnTo>
                  <a:lnTo>
                    <a:pt x="1801795" y="2081365"/>
                  </a:lnTo>
                  <a:lnTo>
                    <a:pt x="0" y="20813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7" id="7"/>
            <p:cNvSpPr/>
            <p:nvPr/>
          </p:nvSpPr>
          <p:spPr>
            <a:xfrm>
              <a:off x="2070382" y="283987"/>
              <a:ext cx="26827" cy="2157758"/>
            </a:xfrm>
            <a:prstGeom prst="line">
              <a:avLst/>
            </a:prstGeom>
            <a:ln cap="rnd" w="12700">
              <a:solidFill>
                <a:srgbClr val="545E66"/>
              </a:solidFill>
              <a:prstDash val="solid"/>
              <a:headEnd type="none" len="sm" w="sm"/>
              <a:tailEnd type="none" len="sm" w="sm"/>
            </a:ln>
          </p:spPr>
        </p:sp>
        <p:sp>
          <p:nvSpPr>
            <p:cNvPr name="TextBox 8" id="8"/>
            <p:cNvSpPr txBox="true"/>
            <p:nvPr/>
          </p:nvSpPr>
          <p:spPr>
            <a:xfrm rot="0">
              <a:off x="2327787" y="932026"/>
              <a:ext cx="15303045" cy="1571625"/>
            </a:xfrm>
            <a:prstGeom prst="rect">
              <a:avLst/>
            </a:prstGeom>
          </p:spPr>
          <p:txBody>
            <a:bodyPr anchor="t" rtlCol="false" tIns="0" lIns="0" bIns="0" rIns="0">
              <a:spAutoFit/>
            </a:bodyPr>
            <a:lstStyle/>
            <a:p>
              <a:pPr algn="l">
                <a:lnSpc>
                  <a:spcPts val="3097"/>
                </a:lnSpc>
              </a:pPr>
              <a:r>
                <a:rPr lang="en-US" sz="2581">
                  <a:solidFill>
                    <a:srgbClr val="000000"/>
                  </a:solidFill>
                  <a:latin typeface="Roboto"/>
                </a:rPr>
                <a:t>Torrents operate on a peer-to-peer network, meaning that users connect directly to each other to share files, rather than relying solely on a central server.</a:t>
              </a:r>
            </a:p>
          </p:txBody>
        </p:sp>
        <p:sp>
          <p:nvSpPr>
            <p:cNvPr name="TextBox 9" id="9"/>
            <p:cNvSpPr txBox="true"/>
            <p:nvPr/>
          </p:nvSpPr>
          <p:spPr>
            <a:xfrm rot="0">
              <a:off x="2327787" y="-19050"/>
              <a:ext cx="4445757" cy="864093"/>
            </a:xfrm>
            <a:prstGeom prst="rect">
              <a:avLst/>
            </a:prstGeom>
          </p:spPr>
          <p:txBody>
            <a:bodyPr anchor="t" rtlCol="false" tIns="0" lIns="0" bIns="0" rIns="0">
              <a:spAutoFit/>
            </a:bodyPr>
            <a:lstStyle/>
            <a:p>
              <a:pPr algn="l">
                <a:lnSpc>
                  <a:spcPts val="5069"/>
                </a:lnSpc>
              </a:pPr>
              <a:r>
                <a:rPr lang="en-US" sz="4224">
                  <a:solidFill>
                    <a:srgbClr val="313445"/>
                  </a:solidFill>
                  <a:latin typeface="Arimo"/>
                </a:rPr>
                <a:t>P2P Network</a:t>
              </a:r>
            </a:p>
          </p:txBody>
        </p:sp>
      </p:grpSp>
      <p:grpSp>
        <p:nvGrpSpPr>
          <p:cNvPr name="Group 10" id="10"/>
          <p:cNvGrpSpPr/>
          <p:nvPr/>
        </p:nvGrpSpPr>
        <p:grpSpPr>
          <a:xfrm rot="0">
            <a:off x="1372304" y="6965256"/>
            <a:ext cx="13223124" cy="1928673"/>
            <a:chOff x="0" y="0"/>
            <a:chExt cx="17630832" cy="2571564"/>
          </a:xfrm>
        </p:grpSpPr>
        <p:sp>
          <p:nvSpPr>
            <p:cNvPr name="Freeform 11" id="11"/>
            <p:cNvSpPr/>
            <p:nvPr/>
          </p:nvSpPr>
          <p:spPr>
            <a:xfrm flipH="false" flipV="false" rot="0">
              <a:off x="0" y="323599"/>
              <a:ext cx="1812536" cy="1967803"/>
            </a:xfrm>
            <a:custGeom>
              <a:avLst/>
              <a:gdLst/>
              <a:ahLst/>
              <a:cxnLst/>
              <a:rect r="r" b="b" t="t" l="l"/>
              <a:pathLst>
                <a:path h="1967803" w="1812536">
                  <a:moveTo>
                    <a:pt x="0" y="0"/>
                  </a:moveTo>
                  <a:lnTo>
                    <a:pt x="1812536" y="0"/>
                  </a:lnTo>
                  <a:lnTo>
                    <a:pt x="1812536" y="1967802"/>
                  </a:lnTo>
                  <a:lnTo>
                    <a:pt x="0" y="19678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2" id="12"/>
            <p:cNvSpPr/>
            <p:nvPr/>
          </p:nvSpPr>
          <p:spPr>
            <a:xfrm>
              <a:off x="2052361" y="268883"/>
              <a:ext cx="25400" cy="2043000"/>
            </a:xfrm>
            <a:prstGeom prst="line">
              <a:avLst/>
            </a:prstGeom>
            <a:ln cap="rnd" w="12700">
              <a:solidFill>
                <a:srgbClr val="545E66"/>
              </a:solidFill>
              <a:prstDash val="solid"/>
              <a:headEnd type="none" len="sm" w="sm"/>
              <a:tailEnd type="none" len="sm" w="sm"/>
            </a:ln>
          </p:spPr>
        </p:sp>
        <p:sp>
          <p:nvSpPr>
            <p:cNvPr name="TextBox 13" id="13"/>
            <p:cNvSpPr txBox="true"/>
            <p:nvPr/>
          </p:nvSpPr>
          <p:spPr>
            <a:xfrm rot="0">
              <a:off x="2277487" y="999939"/>
              <a:ext cx="15353345" cy="1571625"/>
            </a:xfrm>
            <a:prstGeom prst="rect">
              <a:avLst/>
            </a:prstGeom>
          </p:spPr>
          <p:txBody>
            <a:bodyPr anchor="t" rtlCol="false" tIns="0" lIns="0" bIns="0" rIns="0">
              <a:spAutoFit/>
            </a:bodyPr>
            <a:lstStyle/>
            <a:p>
              <a:pPr algn="l">
                <a:lnSpc>
                  <a:spcPts val="3095"/>
                </a:lnSpc>
              </a:pPr>
              <a:r>
                <a:rPr lang="en-US" sz="2579">
                  <a:solidFill>
                    <a:srgbClr val="000000"/>
                  </a:solidFill>
                  <a:latin typeface="Roboto"/>
                </a:rPr>
                <a:t>We use a tracker, which helps us  to coordinate the transfer of files among users. It keeps track of which parts of the file each user has and facilitates communication between them.</a:t>
              </a:r>
            </a:p>
          </p:txBody>
        </p:sp>
        <p:sp>
          <p:nvSpPr>
            <p:cNvPr name="TextBox 14" id="14"/>
            <p:cNvSpPr txBox="true"/>
            <p:nvPr/>
          </p:nvSpPr>
          <p:spPr>
            <a:xfrm rot="0">
              <a:off x="2277487" y="-19050"/>
              <a:ext cx="3770600" cy="819150"/>
            </a:xfrm>
            <a:prstGeom prst="rect">
              <a:avLst/>
            </a:prstGeom>
          </p:spPr>
          <p:txBody>
            <a:bodyPr anchor="t" rtlCol="false" tIns="0" lIns="0" bIns="0" rIns="0">
              <a:spAutoFit/>
            </a:bodyPr>
            <a:lstStyle/>
            <a:p>
              <a:pPr algn="l">
                <a:lnSpc>
                  <a:spcPts val="4800"/>
                </a:lnSpc>
              </a:pPr>
              <a:r>
                <a:rPr lang="en-US" sz="4000">
                  <a:solidFill>
                    <a:srgbClr val="313445"/>
                  </a:solidFill>
                  <a:latin typeface="Arimo"/>
                </a:rPr>
                <a:t>Tracker</a:t>
              </a:r>
            </a:p>
          </p:txBody>
        </p:sp>
      </p:grpSp>
      <p:grpSp>
        <p:nvGrpSpPr>
          <p:cNvPr name="Group 15" id="15"/>
          <p:cNvGrpSpPr/>
          <p:nvPr/>
        </p:nvGrpSpPr>
        <p:grpSpPr>
          <a:xfrm rot="0">
            <a:off x="1372304" y="4432976"/>
            <a:ext cx="13223124" cy="1726170"/>
            <a:chOff x="0" y="0"/>
            <a:chExt cx="17630832" cy="2301560"/>
          </a:xfrm>
        </p:grpSpPr>
        <p:sp>
          <p:nvSpPr>
            <p:cNvPr name="Freeform 16" id="16"/>
            <p:cNvSpPr/>
            <p:nvPr/>
          </p:nvSpPr>
          <p:spPr>
            <a:xfrm flipH="false" flipV="false" rot="0">
              <a:off x="0" y="369561"/>
              <a:ext cx="1994808" cy="1790376"/>
            </a:xfrm>
            <a:custGeom>
              <a:avLst/>
              <a:gdLst/>
              <a:ahLst/>
              <a:cxnLst/>
              <a:rect r="r" b="b" t="t" l="l"/>
              <a:pathLst>
                <a:path h="1790376" w="1994808">
                  <a:moveTo>
                    <a:pt x="0" y="0"/>
                  </a:moveTo>
                  <a:lnTo>
                    <a:pt x="1994808" y="0"/>
                  </a:lnTo>
                  <a:lnTo>
                    <a:pt x="1994808" y="1790376"/>
                  </a:lnTo>
                  <a:lnTo>
                    <a:pt x="0" y="17903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7" id="17"/>
            <p:cNvSpPr/>
            <p:nvPr/>
          </p:nvSpPr>
          <p:spPr>
            <a:xfrm>
              <a:off x="2179711" y="258481"/>
              <a:ext cx="25400" cy="2043000"/>
            </a:xfrm>
            <a:prstGeom prst="line">
              <a:avLst/>
            </a:prstGeom>
            <a:ln cap="rnd" w="12700">
              <a:solidFill>
                <a:srgbClr val="545E66"/>
              </a:solidFill>
              <a:prstDash val="solid"/>
              <a:headEnd type="none" len="sm" w="sm"/>
              <a:tailEnd type="none" len="sm" w="sm"/>
            </a:ln>
          </p:spPr>
        </p:sp>
        <p:sp>
          <p:nvSpPr>
            <p:cNvPr name="TextBox 18" id="18"/>
            <p:cNvSpPr txBox="true"/>
            <p:nvPr/>
          </p:nvSpPr>
          <p:spPr>
            <a:xfrm rot="0">
              <a:off x="2404836" y="998472"/>
              <a:ext cx="15225996" cy="1050925"/>
            </a:xfrm>
            <a:prstGeom prst="rect">
              <a:avLst/>
            </a:prstGeom>
          </p:spPr>
          <p:txBody>
            <a:bodyPr anchor="t" rtlCol="false" tIns="0" lIns="0" bIns="0" rIns="0">
              <a:spAutoFit/>
            </a:bodyPr>
            <a:lstStyle/>
            <a:p>
              <a:pPr algn="l">
                <a:lnSpc>
                  <a:spcPts val="3095"/>
                </a:lnSpc>
              </a:pPr>
              <a:r>
                <a:rPr lang="en-US" sz="2579">
                  <a:solidFill>
                    <a:srgbClr val="000000"/>
                  </a:solidFill>
                  <a:latin typeface="Roboto"/>
                </a:rPr>
                <a:t>A torrent file contains metadata about the files and folders to be shared, including their names, sizes, and the directory structure.</a:t>
              </a:r>
            </a:p>
          </p:txBody>
        </p:sp>
        <p:sp>
          <p:nvSpPr>
            <p:cNvPr name="TextBox 19" id="19"/>
            <p:cNvSpPr txBox="true"/>
            <p:nvPr/>
          </p:nvSpPr>
          <p:spPr>
            <a:xfrm rot="0">
              <a:off x="2404836" y="-19050"/>
              <a:ext cx="3770600" cy="819150"/>
            </a:xfrm>
            <a:prstGeom prst="rect">
              <a:avLst/>
            </a:prstGeom>
          </p:spPr>
          <p:txBody>
            <a:bodyPr anchor="t" rtlCol="false" tIns="0" lIns="0" bIns="0" rIns="0">
              <a:spAutoFit/>
            </a:bodyPr>
            <a:lstStyle/>
            <a:p>
              <a:pPr algn="l">
                <a:lnSpc>
                  <a:spcPts val="4800"/>
                </a:lnSpc>
              </a:pPr>
              <a:r>
                <a:rPr lang="en-US" sz="4000">
                  <a:solidFill>
                    <a:srgbClr val="313445"/>
                  </a:solidFill>
                  <a:latin typeface="Arimo"/>
                </a:rPr>
                <a:t>Metadata</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0F3F4"/>
        </a:solidFill>
      </p:bgPr>
    </p:bg>
    <p:spTree>
      <p:nvGrpSpPr>
        <p:cNvPr id="1" name=""/>
        <p:cNvGrpSpPr/>
        <p:nvPr/>
      </p:nvGrpSpPr>
      <p:grpSpPr>
        <a:xfrm>
          <a:off x="0" y="0"/>
          <a:ext cx="0" cy="0"/>
          <a:chOff x="0" y="0"/>
          <a:chExt cx="0" cy="0"/>
        </a:xfrm>
      </p:grpSpPr>
      <p:grpSp>
        <p:nvGrpSpPr>
          <p:cNvPr name="Group 2" id="2"/>
          <p:cNvGrpSpPr/>
          <p:nvPr/>
        </p:nvGrpSpPr>
        <p:grpSpPr>
          <a:xfrm rot="0">
            <a:off x="-50" y="9852600"/>
            <a:ext cx="18288000" cy="434400"/>
            <a:chOff x="0" y="0"/>
            <a:chExt cx="24384000" cy="579200"/>
          </a:xfrm>
        </p:grpSpPr>
        <p:sp>
          <p:nvSpPr>
            <p:cNvPr name="Freeform 3" id="3"/>
            <p:cNvSpPr/>
            <p:nvPr/>
          </p:nvSpPr>
          <p:spPr>
            <a:xfrm flipH="false" flipV="false" rot="0">
              <a:off x="0" y="0"/>
              <a:ext cx="24384000" cy="579247"/>
            </a:xfrm>
            <a:custGeom>
              <a:avLst/>
              <a:gdLst/>
              <a:ahLst/>
              <a:cxnLst/>
              <a:rect r="r" b="b" t="t" l="l"/>
              <a:pathLst>
                <a:path h="579247" w="24384000">
                  <a:moveTo>
                    <a:pt x="0" y="0"/>
                  </a:moveTo>
                  <a:lnTo>
                    <a:pt x="24384000" y="0"/>
                  </a:lnTo>
                  <a:lnTo>
                    <a:pt x="24384000" y="579247"/>
                  </a:lnTo>
                  <a:lnTo>
                    <a:pt x="0" y="579247"/>
                  </a:lnTo>
                  <a:close/>
                </a:path>
              </a:pathLst>
            </a:custGeom>
            <a:solidFill>
              <a:srgbClr val="E06F85"/>
            </a:solidFill>
          </p:spPr>
        </p:sp>
      </p:grpSp>
      <p:sp>
        <p:nvSpPr>
          <p:cNvPr name="TextBox 4" id="4"/>
          <p:cNvSpPr txBox="true"/>
          <p:nvPr/>
        </p:nvSpPr>
        <p:spPr>
          <a:xfrm rot="0">
            <a:off x="1517875" y="186556"/>
            <a:ext cx="15252150" cy="1123950"/>
          </a:xfrm>
          <a:prstGeom prst="rect">
            <a:avLst/>
          </a:prstGeom>
        </p:spPr>
        <p:txBody>
          <a:bodyPr anchor="t" rtlCol="false" tIns="0" lIns="0" bIns="0" rIns="0">
            <a:spAutoFit/>
          </a:bodyPr>
          <a:lstStyle/>
          <a:p>
            <a:pPr algn="ctr">
              <a:lnSpc>
                <a:spcPts val="8640"/>
              </a:lnSpc>
            </a:pPr>
            <a:r>
              <a:rPr lang="en-US" sz="7200">
                <a:solidFill>
                  <a:srgbClr val="313445"/>
                </a:solidFill>
                <a:latin typeface="Arimo"/>
              </a:rPr>
              <a:t>Features of the Torrent</a:t>
            </a:r>
          </a:p>
        </p:txBody>
      </p:sp>
      <p:grpSp>
        <p:nvGrpSpPr>
          <p:cNvPr name="Group 5" id="5"/>
          <p:cNvGrpSpPr/>
          <p:nvPr/>
        </p:nvGrpSpPr>
        <p:grpSpPr>
          <a:xfrm rot="0">
            <a:off x="1517875" y="4454111"/>
            <a:ext cx="12638208" cy="1928673"/>
            <a:chOff x="0" y="0"/>
            <a:chExt cx="16850945" cy="2571564"/>
          </a:xfrm>
        </p:grpSpPr>
        <p:sp>
          <p:nvSpPr>
            <p:cNvPr name="Freeform 6" id="6"/>
            <p:cNvSpPr/>
            <p:nvPr/>
          </p:nvSpPr>
          <p:spPr>
            <a:xfrm flipH="false" flipV="false" rot="0">
              <a:off x="0" y="420396"/>
              <a:ext cx="2151541" cy="1774211"/>
            </a:xfrm>
            <a:custGeom>
              <a:avLst/>
              <a:gdLst/>
              <a:ahLst/>
              <a:cxnLst/>
              <a:rect r="r" b="b" t="t" l="l"/>
              <a:pathLst>
                <a:path h="1774211" w="2151541">
                  <a:moveTo>
                    <a:pt x="0" y="0"/>
                  </a:moveTo>
                  <a:lnTo>
                    <a:pt x="2151541" y="0"/>
                  </a:lnTo>
                  <a:lnTo>
                    <a:pt x="2151541" y="1774211"/>
                  </a:lnTo>
                  <a:lnTo>
                    <a:pt x="0" y="17742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7" id="7"/>
            <p:cNvSpPr/>
            <p:nvPr/>
          </p:nvSpPr>
          <p:spPr>
            <a:xfrm>
              <a:off x="2394817" y="268883"/>
              <a:ext cx="25400" cy="2043000"/>
            </a:xfrm>
            <a:prstGeom prst="line">
              <a:avLst/>
            </a:prstGeom>
            <a:ln cap="rnd" w="12700">
              <a:solidFill>
                <a:srgbClr val="545E66"/>
              </a:solidFill>
              <a:prstDash val="solid"/>
              <a:headEnd type="none" len="sm" w="sm"/>
              <a:tailEnd type="none" len="sm" w="sm"/>
            </a:ln>
          </p:spPr>
        </p:sp>
        <p:sp>
          <p:nvSpPr>
            <p:cNvPr name="TextBox 8" id="8"/>
            <p:cNvSpPr txBox="true"/>
            <p:nvPr/>
          </p:nvSpPr>
          <p:spPr>
            <a:xfrm rot="0">
              <a:off x="2529399" y="999939"/>
              <a:ext cx="14321546" cy="1571625"/>
            </a:xfrm>
            <a:prstGeom prst="rect">
              <a:avLst/>
            </a:prstGeom>
          </p:spPr>
          <p:txBody>
            <a:bodyPr anchor="t" rtlCol="false" tIns="0" lIns="0" bIns="0" rIns="0">
              <a:spAutoFit/>
            </a:bodyPr>
            <a:lstStyle/>
            <a:p>
              <a:pPr algn="l">
                <a:lnSpc>
                  <a:spcPts val="3095"/>
                </a:lnSpc>
              </a:pPr>
              <a:r>
                <a:rPr lang="en-US" sz="2579">
                  <a:solidFill>
                    <a:srgbClr val="000000"/>
                  </a:solidFill>
                  <a:latin typeface="Roboto"/>
                </a:rPr>
                <a:t>Each piece and the overall file have associated hash values. Hashing is used to verify the integrity of the downloaded pieces. If a piece is corrupted or incomplete, its hash won't match the expected value.</a:t>
              </a:r>
            </a:p>
          </p:txBody>
        </p:sp>
        <p:sp>
          <p:nvSpPr>
            <p:cNvPr name="TextBox 9" id="9"/>
            <p:cNvSpPr txBox="true"/>
            <p:nvPr/>
          </p:nvSpPr>
          <p:spPr>
            <a:xfrm rot="0">
              <a:off x="2529399" y="-19050"/>
              <a:ext cx="3770600" cy="819150"/>
            </a:xfrm>
            <a:prstGeom prst="rect">
              <a:avLst/>
            </a:prstGeom>
          </p:spPr>
          <p:txBody>
            <a:bodyPr anchor="t" rtlCol="false" tIns="0" lIns="0" bIns="0" rIns="0">
              <a:spAutoFit/>
            </a:bodyPr>
            <a:lstStyle/>
            <a:p>
              <a:pPr algn="l">
                <a:lnSpc>
                  <a:spcPts val="4800"/>
                </a:lnSpc>
              </a:pPr>
              <a:r>
                <a:rPr lang="en-US" sz="4000">
                  <a:solidFill>
                    <a:srgbClr val="313445"/>
                  </a:solidFill>
                  <a:latin typeface="Arimo"/>
                </a:rPr>
                <a:t>Hashing</a:t>
              </a:r>
            </a:p>
          </p:txBody>
        </p:sp>
      </p:grpSp>
      <p:grpSp>
        <p:nvGrpSpPr>
          <p:cNvPr name="Group 10" id="10"/>
          <p:cNvGrpSpPr/>
          <p:nvPr/>
        </p:nvGrpSpPr>
        <p:grpSpPr>
          <a:xfrm rot="0">
            <a:off x="1517875" y="1621706"/>
            <a:ext cx="12638208" cy="1927573"/>
            <a:chOff x="0" y="0"/>
            <a:chExt cx="16850945" cy="2570097"/>
          </a:xfrm>
        </p:grpSpPr>
        <p:sp>
          <p:nvSpPr>
            <p:cNvPr name="Freeform 11" id="11"/>
            <p:cNvSpPr/>
            <p:nvPr/>
          </p:nvSpPr>
          <p:spPr>
            <a:xfrm flipH="false" flipV="false" rot="0">
              <a:off x="0" y="323647"/>
              <a:ext cx="1659587" cy="1882211"/>
            </a:xfrm>
            <a:custGeom>
              <a:avLst/>
              <a:gdLst/>
              <a:ahLst/>
              <a:cxnLst/>
              <a:rect r="r" b="b" t="t" l="l"/>
              <a:pathLst>
                <a:path h="1882211" w="1659587">
                  <a:moveTo>
                    <a:pt x="0" y="0"/>
                  </a:moveTo>
                  <a:lnTo>
                    <a:pt x="1659587" y="0"/>
                  </a:lnTo>
                  <a:lnTo>
                    <a:pt x="1659587" y="1882210"/>
                  </a:lnTo>
                  <a:lnTo>
                    <a:pt x="0" y="18822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2" id="12"/>
            <p:cNvSpPr/>
            <p:nvPr/>
          </p:nvSpPr>
          <p:spPr>
            <a:xfrm>
              <a:off x="1937068" y="258481"/>
              <a:ext cx="25400" cy="2043000"/>
            </a:xfrm>
            <a:prstGeom prst="line">
              <a:avLst/>
            </a:prstGeom>
            <a:ln cap="rnd" w="12700">
              <a:solidFill>
                <a:srgbClr val="545E66"/>
              </a:solidFill>
              <a:prstDash val="solid"/>
              <a:headEnd type="none" len="sm" w="sm"/>
              <a:tailEnd type="none" len="sm" w="sm"/>
            </a:ln>
          </p:spPr>
        </p:sp>
        <p:sp>
          <p:nvSpPr>
            <p:cNvPr name="TextBox 13" id="13"/>
            <p:cNvSpPr txBox="true"/>
            <p:nvPr/>
          </p:nvSpPr>
          <p:spPr>
            <a:xfrm rot="0">
              <a:off x="2180783" y="998472"/>
              <a:ext cx="14670162" cy="1571625"/>
            </a:xfrm>
            <a:prstGeom prst="rect">
              <a:avLst/>
            </a:prstGeom>
          </p:spPr>
          <p:txBody>
            <a:bodyPr anchor="t" rtlCol="false" tIns="0" lIns="0" bIns="0" rIns="0">
              <a:spAutoFit/>
            </a:bodyPr>
            <a:lstStyle/>
            <a:p>
              <a:pPr algn="l">
                <a:lnSpc>
                  <a:spcPts val="3095"/>
                </a:lnSpc>
              </a:pPr>
              <a:r>
                <a:rPr lang="en-US" sz="2579">
                  <a:solidFill>
                    <a:srgbClr val="000000"/>
                  </a:solidFill>
                  <a:latin typeface="Roboto"/>
                </a:rPr>
                <a:t>The files being shared are divided into smaller pieces. Each piece is usually a few kilobytes or megabytes in size. Peers download and upload these pieces individually.</a:t>
              </a:r>
            </a:p>
          </p:txBody>
        </p:sp>
        <p:sp>
          <p:nvSpPr>
            <p:cNvPr name="TextBox 14" id="14"/>
            <p:cNvSpPr txBox="true"/>
            <p:nvPr/>
          </p:nvSpPr>
          <p:spPr>
            <a:xfrm rot="0">
              <a:off x="2180783" y="-19050"/>
              <a:ext cx="3770600" cy="819150"/>
            </a:xfrm>
            <a:prstGeom prst="rect">
              <a:avLst/>
            </a:prstGeom>
          </p:spPr>
          <p:txBody>
            <a:bodyPr anchor="t" rtlCol="false" tIns="0" lIns="0" bIns="0" rIns="0">
              <a:spAutoFit/>
            </a:bodyPr>
            <a:lstStyle/>
            <a:p>
              <a:pPr algn="l">
                <a:lnSpc>
                  <a:spcPts val="4800"/>
                </a:lnSpc>
              </a:pPr>
              <a:r>
                <a:rPr lang="en-US" sz="4000">
                  <a:solidFill>
                    <a:srgbClr val="313445"/>
                  </a:solidFill>
                  <a:latin typeface="Arimo"/>
                </a:rPr>
                <a:t>Pieces</a:t>
              </a:r>
            </a:p>
          </p:txBody>
        </p:sp>
      </p:grpSp>
      <p:grpSp>
        <p:nvGrpSpPr>
          <p:cNvPr name="Group 15" id="15"/>
          <p:cNvGrpSpPr/>
          <p:nvPr/>
        </p:nvGrpSpPr>
        <p:grpSpPr>
          <a:xfrm rot="0">
            <a:off x="1517875" y="7287617"/>
            <a:ext cx="12429582" cy="2196860"/>
            <a:chOff x="0" y="0"/>
            <a:chExt cx="16572776" cy="2929147"/>
          </a:xfrm>
        </p:grpSpPr>
        <p:sp>
          <p:nvSpPr>
            <p:cNvPr name="Freeform 16" id="16"/>
            <p:cNvSpPr/>
            <p:nvPr/>
          </p:nvSpPr>
          <p:spPr>
            <a:xfrm flipH="false" flipV="false" rot="0">
              <a:off x="0" y="280825"/>
              <a:ext cx="1861957" cy="1967853"/>
            </a:xfrm>
            <a:custGeom>
              <a:avLst/>
              <a:gdLst/>
              <a:ahLst/>
              <a:cxnLst/>
              <a:rect r="r" b="b" t="t" l="l"/>
              <a:pathLst>
                <a:path h="1967853" w="1861957">
                  <a:moveTo>
                    <a:pt x="0" y="0"/>
                  </a:moveTo>
                  <a:lnTo>
                    <a:pt x="1861957" y="0"/>
                  </a:lnTo>
                  <a:lnTo>
                    <a:pt x="1861957" y="1967854"/>
                  </a:lnTo>
                  <a:lnTo>
                    <a:pt x="0" y="19678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7" id="17"/>
            <p:cNvSpPr/>
            <p:nvPr/>
          </p:nvSpPr>
          <p:spPr>
            <a:xfrm>
              <a:off x="2250057" y="258483"/>
              <a:ext cx="25400" cy="2043000"/>
            </a:xfrm>
            <a:prstGeom prst="line">
              <a:avLst/>
            </a:prstGeom>
            <a:ln cap="rnd" w="12700">
              <a:solidFill>
                <a:srgbClr val="545E66"/>
              </a:solidFill>
              <a:prstDash val="solid"/>
              <a:headEnd type="none" len="sm" w="sm"/>
              <a:tailEnd type="none" len="sm" w="sm"/>
            </a:ln>
          </p:spPr>
        </p:sp>
        <p:sp>
          <p:nvSpPr>
            <p:cNvPr name="TextBox 18" id="18"/>
            <p:cNvSpPr txBox="true"/>
            <p:nvPr/>
          </p:nvSpPr>
          <p:spPr>
            <a:xfrm rot="0">
              <a:off x="2384639" y="836822"/>
              <a:ext cx="14188138" cy="2092325"/>
            </a:xfrm>
            <a:prstGeom prst="rect">
              <a:avLst/>
            </a:prstGeom>
          </p:spPr>
          <p:txBody>
            <a:bodyPr anchor="t" rtlCol="false" tIns="0" lIns="0" bIns="0" rIns="0">
              <a:spAutoFit/>
            </a:bodyPr>
            <a:lstStyle/>
            <a:p>
              <a:pPr>
                <a:lnSpc>
                  <a:spcPts val="3095"/>
                </a:lnSpc>
              </a:pPr>
              <a:r>
                <a:rPr lang="en-US" sz="2579">
                  <a:solidFill>
                    <a:srgbClr val="000000"/>
                  </a:solidFill>
                  <a:latin typeface="Roboto"/>
                </a:rPr>
                <a:t>A seeder is a user who has downloaded the complete file and is sharing it. A leecher is a user who is downloading the file but hasn't finished downloading the entire content.</a:t>
              </a:r>
            </a:p>
            <a:p>
              <a:pPr algn="l">
                <a:lnSpc>
                  <a:spcPts val="3095"/>
                </a:lnSpc>
              </a:pPr>
            </a:p>
          </p:txBody>
        </p:sp>
        <p:sp>
          <p:nvSpPr>
            <p:cNvPr name="TextBox 19" id="19"/>
            <p:cNvSpPr txBox="true"/>
            <p:nvPr/>
          </p:nvSpPr>
          <p:spPr>
            <a:xfrm rot="0">
              <a:off x="2384639" y="-19050"/>
              <a:ext cx="6441639" cy="819150"/>
            </a:xfrm>
            <a:prstGeom prst="rect">
              <a:avLst/>
            </a:prstGeom>
          </p:spPr>
          <p:txBody>
            <a:bodyPr anchor="t" rtlCol="false" tIns="0" lIns="0" bIns="0" rIns="0">
              <a:spAutoFit/>
            </a:bodyPr>
            <a:lstStyle/>
            <a:p>
              <a:pPr algn="l">
                <a:lnSpc>
                  <a:spcPts val="4800"/>
                </a:lnSpc>
              </a:pPr>
              <a:r>
                <a:rPr lang="en-US" sz="4000">
                  <a:solidFill>
                    <a:srgbClr val="313445"/>
                  </a:solidFill>
                  <a:latin typeface="Arimo"/>
                </a:rPr>
                <a:t>Seeder and Leecher</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0F3F4"/>
        </a:solidFill>
      </p:bgPr>
    </p:bg>
    <p:spTree>
      <p:nvGrpSpPr>
        <p:cNvPr id="1" name=""/>
        <p:cNvGrpSpPr/>
        <p:nvPr/>
      </p:nvGrpSpPr>
      <p:grpSpPr>
        <a:xfrm>
          <a:off x="0" y="0"/>
          <a:ext cx="0" cy="0"/>
          <a:chOff x="0" y="0"/>
          <a:chExt cx="0" cy="0"/>
        </a:xfrm>
      </p:grpSpPr>
      <p:sp>
        <p:nvSpPr>
          <p:cNvPr name="Freeform 2" id="2"/>
          <p:cNvSpPr/>
          <p:nvPr/>
        </p:nvSpPr>
        <p:spPr>
          <a:xfrm flipH="false" flipV="false" rot="0">
            <a:off x="2035412" y="468715"/>
            <a:ext cx="12342398" cy="9233244"/>
          </a:xfrm>
          <a:custGeom>
            <a:avLst/>
            <a:gdLst/>
            <a:ahLst/>
            <a:cxnLst/>
            <a:rect r="r" b="b" t="t" l="l"/>
            <a:pathLst>
              <a:path h="9233244" w="12342398">
                <a:moveTo>
                  <a:pt x="0" y="0"/>
                </a:moveTo>
                <a:lnTo>
                  <a:pt x="12342397" y="0"/>
                </a:lnTo>
                <a:lnTo>
                  <a:pt x="12342397" y="9233244"/>
                </a:lnTo>
                <a:lnTo>
                  <a:pt x="0" y="9233244"/>
                </a:lnTo>
                <a:lnTo>
                  <a:pt x="0" y="0"/>
                </a:lnTo>
                <a:close/>
              </a:path>
            </a:pathLst>
          </a:custGeom>
          <a:blipFill>
            <a:blip r:embed="rId2"/>
            <a:stretch>
              <a:fillRect l="0" t="0" r="0" b="0"/>
            </a:stretch>
          </a:blipFill>
        </p:spPr>
      </p:sp>
      <p:grpSp>
        <p:nvGrpSpPr>
          <p:cNvPr name="Group 3" id="3"/>
          <p:cNvGrpSpPr/>
          <p:nvPr/>
        </p:nvGrpSpPr>
        <p:grpSpPr>
          <a:xfrm rot="0">
            <a:off x="9219499" y="4468732"/>
            <a:ext cx="519284" cy="550203"/>
            <a:chOff x="0" y="0"/>
            <a:chExt cx="812800" cy="861196"/>
          </a:xfrm>
        </p:grpSpPr>
        <p:sp>
          <p:nvSpPr>
            <p:cNvPr name="Freeform 4" id="4"/>
            <p:cNvSpPr/>
            <p:nvPr/>
          </p:nvSpPr>
          <p:spPr>
            <a:xfrm flipH="false" flipV="false" rot="0">
              <a:off x="0" y="0"/>
              <a:ext cx="812800" cy="861196"/>
            </a:xfrm>
            <a:custGeom>
              <a:avLst/>
              <a:gdLst/>
              <a:ahLst/>
              <a:cxnLst/>
              <a:rect r="r" b="b" t="t" l="l"/>
              <a:pathLst>
                <a:path h="861196" w="812800">
                  <a:moveTo>
                    <a:pt x="406400" y="0"/>
                  </a:moveTo>
                  <a:cubicBezTo>
                    <a:pt x="181951" y="0"/>
                    <a:pt x="0" y="192785"/>
                    <a:pt x="0" y="430598"/>
                  </a:cubicBezTo>
                  <a:cubicBezTo>
                    <a:pt x="0" y="668411"/>
                    <a:pt x="181951" y="861196"/>
                    <a:pt x="406400" y="861196"/>
                  </a:cubicBezTo>
                  <a:cubicBezTo>
                    <a:pt x="630849" y="861196"/>
                    <a:pt x="812800" y="668411"/>
                    <a:pt x="812800" y="430598"/>
                  </a:cubicBezTo>
                  <a:cubicBezTo>
                    <a:pt x="812800" y="192785"/>
                    <a:pt x="630849" y="0"/>
                    <a:pt x="406400" y="0"/>
                  </a:cubicBezTo>
                  <a:close/>
                </a:path>
              </a:pathLst>
            </a:custGeom>
            <a:solidFill>
              <a:srgbClr val="000000"/>
            </a:solidFill>
          </p:spPr>
        </p:sp>
        <p:sp>
          <p:nvSpPr>
            <p:cNvPr name="TextBox 5" id="5"/>
            <p:cNvSpPr txBox="true"/>
            <p:nvPr/>
          </p:nvSpPr>
          <p:spPr>
            <a:xfrm>
              <a:off x="76200" y="33112"/>
              <a:ext cx="660400" cy="747347"/>
            </a:xfrm>
            <a:prstGeom prst="rect">
              <a:avLst/>
            </a:prstGeom>
          </p:spPr>
          <p:txBody>
            <a:bodyPr anchor="ctr" rtlCol="false" tIns="50800" lIns="50800" bIns="50800" rIns="50800"/>
            <a:lstStyle/>
            <a:p>
              <a:pPr algn="ctr">
                <a:lnSpc>
                  <a:spcPts val="2400"/>
                </a:lnSpc>
              </a:pPr>
              <a:r>
                <a:rPr lang="en-US" sz="2000">
                  <a:solidFill>
                    <a:srgbClr val="FFFFFF"/>
                  </a:solidFill>
                  <a:latin typeface="Arial"/>
                </a:rPr>
                <a:t>R</a:t>
              </a:r>
            </a:p>
          </p:txBody>
        </p:sp>
      </p:grpSp>
      <p:sp>
        <p:nvSpPr>
          <p:cNvPr name="TextBox 6" id="6"/>
          <p:cNvSpPr txBox="true"/>
          <p:nvPr/>
        </p:nvSpPr>
        <p:spPr>
          <a:xfrm rot="0">
            <a:off x="6370390" y="2600996"/>
            <a:ext cx="1231702" cy="422275"/>
          </a:xfrm>
          <a:prstGeom prst="rect">
            <a:avLst/>
          </a:prstGeom>
        </p:spPr>
        <p:txBody>
          <a:bodyPr anchor="t" rtlCol="false" tIns="0" lIns="0" bIns="0" rIns="0">
            <a:spAutoFit/>
          </a:bodyPr>
          <a:lstStyle/>
          <a:p>
            <a:pPr algn="ctr">
              <a:lnSpc>
                <a:spcPts val="3499"/>
              </a:lnSpc>
            </a:pPr>
            <a:r>
              <a:rPr lang="en-US" sz="2499">
                <a:solidFill>
                  <a:srgbClr val="000000"/>
                </a:solidFill>
                <a:latin typeface="Canva Sans"/>
              </a:rPr>
              <a:t>Leecher</a:t>
            </a:r>
          </a:p>
        </p:txBody>
      </p:sp>
      <p:sp>
        <p:nvSpPr>
          <p:cNvPr name="TextBox 7" id="7"/>
          <p:cNvSpPr txBox="true"/>
          <p:nvPr/>
        </p:nvSpPr>
        <p:spPr>
          <a:xfrm rot="0">
            <a:off x="9780917" y="2121479"/>
            <a:ext cx="1231702" cy="422275"/>
          </a:xfrm>
          <a:prstGeom prst="rect">
            <a:avLst/>
          </a:prstGeom>
        </p:spPr>
        <p:txBody>
          <a:bodyPr anchor="t" rtlCol="false" tIns="0" lIns="0" bIns="0" rIns="0">
            <a:spAutoFit/>
          </a:bodyPr>
          <a:lstStyle/>
          <a:p>
            <a:pPr algn="ctr">
              <a:lnSpc>
                <a:spcPts val="3499"/>
              </a:lnSpc>
            </a:pPr>
            <a:r>
              <a:rPr lang="en-US" sz="2499">
                <a:solidFill>
                  <a:srgbClr val="000000"/>
                </a:solidFill>
                <a:latin typeface="Canva Sans"/>
              </a:rPr>
              <a:t>Leecher</a:t>
            </a:r>
          </a:p>
        </p:txBody>
      </p:sp>
      <p:sp>
        <p:nvSpPr>
          <p:cNvPr name="TextBox 8" id="8"/>
          <p:cNvSpPr txBox="true"/>
          <p:nvPr/>
        </p:nvSpPr>
        <p:spPr>
          <a:xfrm rot="0">
            <a:off x="11430762" y="2728386"/>
            <a:ext cx="1231702" cy="422275"/>
          </a:xfrm>
          <a:prstGeom prst="rect">
            <a:avLst/>
          </a:prstGeom>
        </p:spPr>
        <p:txBody>
          <a:bodyPr anchor="t" rtlCol="false" tIns="0" lIns="0" bIns="0" rIns="0">
            <a:spAutoFit/>
          </a:bodyPr>
          <a:lstStyle/>
          <a:p>
            <a:pPr algn="ctr">
              <a:lnSpc>
                <a:spcPts val="3499"/>
              </a:lnSpc>
            </a:pPr>
            <a:r>
              <a:rPr lang="en-US" sz="2499">
                <a:solidFill>
                  <a:srgbClr val="000000"/>
                </a:solidFill>
                <a:latin typeface="Canva Sans"/>
              </a:rPr>
              <a:t>Leecher</a:t>
            </a:r>
          </a:p>
        </p:txBody>
      </p:sp>
      <p:sp>
        <p:nvSpPr>
          <p:cNvPr name="TextBox 9" id="9"/>
          <p:cNvSpPr txBox="true"/>
          <p:nvPr/>
        </p:nvSpPr>
        <p:spPr>
          <a:xfrm rot="0">
            <a:off x="11422496" y="6207050"/>
            <a:ext cx="1231702" cy="422275"/>
          </a:xfrm>
          <a:prstGeom prst="rect">
            <a:avLst/>
          </a:prstGeom>
        </p:spPr>
        <p:txBody>
          <a:bodyPr anchor="t" rtlCol="false" tIns="0" lIns="0" bIns="0" rIns="0">
            <a:spAutoFit/>
          </a:bodyPr>
          <a:lstStyle/>
          <a:p>
            <a:pPr algn="ctr">
              <a:lnSpc>
                <a:spcPts val="3499"/>
              </a:lnSpc>
            </a:pPr>
            <a:r>
              <a:rPr lang="en-US" sz="2499">
                <a:solidFill>
                  <a:srgbClr val="000000"/>
                </a:solidFill>
                <a:latin typeface="Canva Sans"/>
              </a:rPr>
              <a:t>Leecher</a:t>
            </a:r>
          </a:p>
        </p:txBody>
      </p:sp>
      <p:sp>
        <p:nvSpPr>
          <p:cNvPr name="TextBox 10" id="10"/>
          <p:cNvSpPr txBox="true"/>
          <p:nvPr/>
        </p:nvSpPr>
        <p:spPr>
          <a:xfrm rot="0">
            <a:off x="9763501" y="7702661"/>
            <a:ext cx="1231702" cy="422275"/>
          </a:xfrm>
          <a:prstGeom prst="rect">
            <a:avLst/>
          </a:prstGeom>
        </p:spPr>
        <p:txBody>
          <a:bodyPr anchor="t" rtlCol="false" tIns="0" lIns="0" bIns="0" rIns="0">
            <a:spAutoFit/>
          </a:bodyPr>
          <a:lstStyle/>
          <a:p>
            <a:pPr algn="ctr">
              <a:lnSpc>
                <a:spcPts val="3499"/>
              </a:lnSpc>
            </a:pPr>
            <a:r>
              <a:rPr lang="en-US" sz="2499">
                <a:solidFill>
                  <a:srgbClr val="000000"/>
                </a:solidFill>
                <a:latin typeface="Canva Sans"/>
              </a:rPr>
              <a:t>Leecher</a:t>
            </a:r>
          </a:p>
        </p:txBody>
      </p:sp>
      <p:sp>
        <p:nvSpPr>
          <p:cNvPr name="AutoShape 11" id="11"/>
          <p:cNvSpPr/>
          <p:nvPr/>
        </p:nvSpPr>
        <p:spPr>
          <a:xfrm flipH="true" flipV="true">
            <a:off x="7602092" y="2835946"/>
            <a:ext cx="1689682" cy="1717442"/>
          </a:xfrm>
          <a:prstGeom prst="line">
            <a:avLst/>
          </a:prstGeom>
          <a:ln cap="flat" w="38100">
            <a:solidFill>
              <a:srgbClr val="000000"/>
            </a:solidFill>
            <a:prstDash val="sysDot"/>
            <a:headEnd type="triangle" len="med" w="lg"/>
            <a:tailEnd type="triangle" len="med" w="lg"/>
          </a:ln>
        </p:spPr>
      </p:sp>
      <p:sp>
        <p:nvSpPr>
          <p:cNvPr name="AutoShape 12" id="12"/>
          <p:cNvSpPr/>
          <p:nvPr/>
        </p:nvSpPr>
        <p:spPr>
          <a:xfrm flipV="true">
            <a:off x="9479141" y="2543755"/>
            <a:ext cx="836249" cy="1924977"/>
          </a:xfrm>
          <a:prstGeom prst="line">
            <a:avLst/>
          </a:prstGeom>
          <a:ln cap="flat" w="38100">
            <a:solidFill>
              <a:srgbClr val="000000"/>
            </a:solidFill>
            <a:prstDash val="sysDot"/>
            <a:headEnd type="triangle" len="med" w="lg"/>
            <a:tailEnd type="triangle" len="med" w="lg"/>
          </a:ln>
        </p:spPr>
      </p:sp>
      <p:sp>
        <p:nvSpPr>
          <p:cNvPr name="AutoShape 13" id="13"/>
          <p:cNvSpPr/>
          <p:nvPr/>
        </p:nvSpPr>
        <p:spPr>
          <a:xfrm flipH="true">
            <a:off x="9738783" y="3150662"/>
            <a:ext cx="2307830" cy="1593172"/>
          </a:xfrm>
          <a:prstGeom prst="line">
            <a:avLst/>
          </a:prstGeom>
          <a:ln cap="flat" w="38100">
            <a:solidFill>
              <a:srgbClr val="000000"/>
            </a:solidFill>
            <a:prstDash val="sysDot"/>
            <a:headEnd type="triangle" len="med" w="lg"/>
            <a:tailEnd type="triangle" len="med" w="lg"/>
          </a:ln>
        </p:spPr>
      </p:sp>
      <p:sp>
        <p:nvSpPr>
          <p:cNvPr name="AutoShape 14" id="14"/>
          <p:cNvSpPr/>
          <p:nvPr/>
        </p:nvSpPr>
        <p:spPr>
          <a:xfrm flipH="true" flipV="true">
            <a:off x="9705993" y="4877757"/>
            <a:ext cx="2332354" cy="1376919"/>
          </a:xfrm>
          <a:prstGeom prst="line">
            <a:avLst/>
          </a:prstGeom>
          <a:ln cap="flat" w="38100">
            <a:solidFill>
              <a:srgbClr val="000000"/>
            </a:solidFill>
            <a:prstDash val="sysDot"/>
            <a:headEnd type="triangle" len="med" w="lg"/>
            <a:tailEnd type="triangle" len="med" w="lg"/>
          </a:ln>
        </p:spPr>
      </p:sp>
      <p:sp>
        <p:nvSpPr>
          <p:cNvPr name="AutoShape 15" id="15"/>
          <p:cNvSpPr/>
          <p:nvPr/>
        </p:nvSpPr>
        <p:spPr>
          <a:xfrm flipH="true" flipV="true">
            <a:off x="9479141" y="5018935"/>
            <a:ext cx="842434" cy="2731352"/>
          </a:xfrm>
          <a:prstGeom prst="line">
            <a:avLst/>
          </a:prstGeom>
          <a:ln cap="flat" w="38100">
            <a:solidFill>
              <a:srgbClr val="000000"/>
            </a:solidFill>
            <a:prstDash val="sysDot"/>
            <a:headEnd type="triangle" len="med" w="lg"/>
            <a:tailEnd type="triangle" len="med" w="lg"/>
          </a:ln>
        </p:spPr>
      </p:sp>
      <p:sp>
        <p:nvSpPr>
          <p:cNvPr name="AutoShape 16" id="16"/>
          <p:cNvSpPr/>
          <p:nvPr/>
        </p:nvSpPr>
        <p:spPr>
          <a:xfrm flipH="true">
            <a:off x="7753495" y="4961604"/>
            <a:ext cx="1566974" cy="2150627"/>
          </a:xfrm>
          <a:prstGeom prst="line">
            <a:avLst/>
          </a:prstGeom>
          <a:ln cap="flat" w="38100">
            <a:solidFill>
              <a:srgbClr val="000000"/>
            </a:solidFill>
            <a:prstDash val="sysDot"/>
            <a:headEnd type="triangle" len="med" w="lg"/>
            <a:tailEnd type="triangle" len="med" w="lg"/>
          </a:ln>
        </p:spPr>
      </p:sp>
      <p:sp>
        <p:nvSpPr>
          <p:cNvPr name="AutoShape 17" id="17"/>
          <p:cNvSpPr/>
          <p:nvPr/>
        </p:nvSpPr>
        <p:spPr>
          <a:xfrm flipH="true">
            <a:off x="5408415" y="4765256"/>
            <a:ext cx="3811859" cy="315454"/>
          </a:xfrm>
          <a:prstGeom prst="line">
            <a:avLst/>
          </a:prstGeom>
          <a:ln cap="flat" w="38100">
            <a:solidFill>
              <a:srgbClr val="000000"/>
            </a:solidFill>
            <a:prstDash val="sysDot"/>
            <a:headEnd type="triangle" len="med" w="lg"/>
            <a:tailEnd type="triangle" len="med" w="lg"/>
          </a:ln>
        </p:spPr>
      </p:sp>
      <p:sp>
        <p:nvSpPr>
          <p:cNvPr name="Freeform 18" id="18"/>
          <p:cNvSpPr/>
          <p:nvPr/>
        </p:nvSpPr>
        <p:spPr>
          <a:xfrm flipH="false" flipV="false" rot="0">
            <a:off x="1857947" y="451719"/>
            <a:ext cx="2958309" cy="1664049"/>
          </a:xfrm>
          <a:custGeom>
            <a:avLst/>
            <a:gdLst/>
            <a:ahLst/>
            <a:cxnLst/>
            <a:rect r="r" b="b" t="t" l="l"/>
            <a:pathLst>
              <a:path h="1664049" w="2958309">
                <a:moveTo>
                  <a:pt x="0" y="0"/>
                </a:moveTo>
                <a:lnTo>
                  <a:pt x="2958309" y="0"/>
                </a:lnTo>
                <a:lnTo>
                  <a:pt x="2958309" y="1664049"/>
                </a:lnTo>
                <a:lnTo>
                  <a:pt x="0" y="1664049"/>
                </a:lnTo>
                <a:lnTo>
                  <a:pt x="0" y="0"/>
                </a:lnTo>
                <a:close/>
              </a:path>
            </a:pathLst>
          </a:custGeom>
          <a:blipFill>
            <a:blip r:embed="rId3"/>
            <a:stretch>
              <a:fillRect l="0" t="0" r="0" b="0"/>
            </a:stretch>
          </a:blipFill>
        </p:spPr>
      </p:sp>
      <p:sp>
        <p:nvSpPr>
          <p:cNvPr name="Freeform 19" id="19"/>
          <p:cNvSpPr/>
          <p:nvPr/>
        </p:nvSpPr>
        <p:spPr>
          <a:xfrm flipH="false" flipV="false" rot="0">
            <a:off x="300718" y="3900563"/>
            <a:ext cx="1658493" cy="1281186"/>
          </a:xfrm>
          <a:custGeom>
            <a:avLst/>
            <a:gdLst/>
            <a:ahLst/>
            <a:cxnLst/>
            <a:rect r="r" b="b" t="t" l="l"/>
            <a:pathLst>
              <a:path h="1281186" w="1658493">
                <a:moveTo>
                  <a:pt x="0" y="0"/>
                </a:moveTo>
                <a:lnTo>
                  <a:pt x="1658494" y="0"/>
                </a:lnTo>
                <a:lnTo>
                  <a:pt x="1658494" y="1281186"/>
                </a:lnTo>
                <a:lnTo>
                  <a:pt x="0" y="128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3943232" y="6574343"/>
            <a:ext cx="146518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Seeder</a:t>
            </a:r>
          </a:p>
        </p:txBody>
      </p:sp>
      <p:sp>
        <p:nvSpPr>
          <p:cNvPr name="TextBox 21" id="21"/>
          <p:cNvSpPr txBox="true"/>
          <p:nvPr/>
        </p:nvSpPr>
        <p:spPr>
          <a:xfrm rot="0">
            <a:off x="6370390" y="8461287"/>
            <a:ext cx="1231702" cy="422275"/>
          </a:xfrm>
          <a:prstGeom prst="rect">
            <a:avLst/>
          </a:prstGeom>
        </p:spPr>
        <p:txBody>
          <a:bodyPr anchor="t" rtlCol="false" tIns="0" lIns="0" bIns="0" rIns="0">
            <a:spAutoFit/>
          </a:bodyPr>
          <a:lstStyle/>
          <a:p>
            <a:pPr algn="ctr">
              <a:lnSpc>
                <a:spcPts val="3499"/>
              </a:lnSpc>
            </a:pPr>
            <a:r>
              <a:rPr lang="en-US" sz="2499">
                <a:solidFill>
                  <a:srgbClr val="000000"/>
                </a:solidFill>
                <a:latin typeface="Canva Sans"/>
              </a:rPr>
              <a:t>Leecher</a:t>
            </a:r>
          </a:p>
        </p:txBody>
      </p:sp>
      <p:sp>
        <p:nvSpPr>
          <p:cNvPr name="TextBox 22" id="22"/>
          <p:cNvSpPr txBox="true"/>
          <p:nvPr/>
        </p:nvSpPr>
        <p:spPr>
          <a:xfrm rot="0">
            <a:off x="1493646" y="2102429"/>
            <a:ext cx="295830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MetaData</a:t>
            </a:r>
          </a:p>
        </p:txBody>
      </p:sp>
      <p:sp>
        <p:nvSpPr>
          <p:cNvPr name="TextBox 23" id="23"/>
          <p:cNvSpPr txBox="true"/>
          <p:nvPr/>
        </p:nvSpPr>
        <p:spPr>
          <a:xfrm rot="0">
            <a:off x="14492" y="5170017"/>
            <a:ext cx="2020920"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Shared </a:t>
            </a:r>
          </a:p>
          <a:p>
            <a:pPr algn="ctr">
              <a:lnSpc>
                <a:spcPts val="4759"/>
              </a:lnSpc>
            </a:pPr>
            <a:r>
              <a:rPr lang="en-US" sz="3399">
                <a:solidFill>
                  <a:srgbClr val="000000"/>
                </a:solidFill>
                <a:latin typeface="Canva Sans"/>
              </a:rPr>
              <a:t>File</a:t>
            </a:r>
          </a:p>
        </p:txBody>
      </p:sp>
      <p:sp>
        <p:nvSpPr>
          <p:cNvPr name="TextBox 24" id="24"/>
          <p:cNvSpPr txBox="true"/>
          <p:nvPr/>
        </p:nvSpPr>
        <p:spPr>
          <a:xfrm rot="0">
            <a:off x="14565409" y="412958"/>
            <a:ext cx="3508590" cy="1542154"/>
          </a:xfrm>
          <a:prstGeom prst="rect">
            <a:avLst/>
          </a:prstGeom>
        </p:spPr>
        <p:txBody>
          <a:bodyPr anchor="t" rtlCol="false" tIns="0" lIns="0" bIns="0" rIns="0">
            <a:spAutoFit/>
          </a:bodyPr>
          <a:lstStyle/>
          <a:p>
            <a:pPr algn="ctr">
              <a:lnSpc>
                <a:spcPts val="4124"/>
              </a:lnSpc>
            </a:pPr>
            <a:r>
              <a:rPr lang="en-US" sz="2945">
                <a:solidFill>
                  <a:srgbClr val="000000"/>
                </a:solidFill>
                <a:latin typeface="Canva Sans"/>
              </a:rPr>
              <a:t>Pieces of the shared file, which are indexed</a:t>
            </a:r>
          </a:p>
        </p:txBody>
      </p:sp>
      <p:grpSp>
        <p:nvGrpSpPr>
          <p:cNvPr name="Group 25" id="25"/>
          <p:cNvGrpSpPr/>
          <p:nvPr/>
        </p:nvGrpSpPr>
        <p:grpSpPr>
          <a:xfrm rot="0">
            <a:off x="11430762" y="350296"/>
            <a:ext cx="1638267" cy="1356808"/>
            <a:chOff x="0" y="0"/>
            <a:chExt cx="2184356" cy="1809078"/>
          </a:xfrm>
        </p:grpSpPr>
        <p:sp>
          <p:nvSpPr>
            <p:cNvPr name="Freeform 26" id="26"/>
            <p:cNvSpPr/>
            <p:nvPr/>
          </p:nvSpPr>
          <p:spPr>
            <a:xfrm flipH="false" flipV="false" rot="0">
              <a:off x="0"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7" id="27"/>
            <p:cNvSpPr txBox="true"/>
            <p:nvPr/>
          </p:nvSpPr>
          <p:spPr>
            <a:xfrm rot="0">
              <a:off x="308815" y="1250712"/>
              <a:ext cx="512319"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#1</a:t>
              </a:r>
            </a:p>
          </p:txBody>
        </p:sp>
        <p:sp>
          <p:nvSpPr>
            <p:cNvPr name="TextBox 28" id="28"/>
            <p:cNvSpPr txBox="true"/>
            <p:nvPr/>
          </p:nvSpPr>
          <p:spPr>
            <a:xfrm rot="0">
              <a:off x="1452165" y="1250712"/>
              <a:ext cx="519421"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#2</a:t>
              </a:r>
            </a:p>
          </p:txBody>
        </p:sp>
        <p:sp>
          <p:nvSpPr>
            <p:cNvPr name="Freeform 29" id="29"/>
            <p:cNvSpPr/>
            <p:nvPr/>
          </p:nvSpPr>
          <p:spPr>
            <a:xfrm flipH="false" flipV="false" rot="0">
              <a:off x="1239395"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30" id="30"/>
          <p:cNvGrpSpPr/>
          <p:nvPr/>
        </p:nvGrpSpPr>
        <p:grpSpPr>
          <a:xfrm rot="0">
            <a:off x="14520684" y="2425962"/>
            <a:ext cx="2588082" cy="1356808"/>
            <a:chOff x="0" y="0"/>
            <a:chExt cx="3450776" cy="1809078"/>
          </a:xfrm>
        </p:grpSpPr>
        <p:sp>
          <p:nvSpPr>
            <p:cNvPr name="Freeform 31" id="31"/>
            <p:cNvSpPr/>
            <p:nvPr/>
          </p:nvSpPr>
          <p:spPr>
            <a:xfrm flipH="false" flipV="false" rot="0">
              <a:off x="0"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2" id="32"/>
            <p:cNvSpPr txBox="true"/>
            <p:nvPr/>
          </p:nvSpPr>
          <p:spPr>
            <a:xfrm rot="0">
              <a:off x="292766" y="1250712"/>
              <a:ext cx="512319"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#1</a:t>
              </a:r>
            </a:p>
          </p:txBody>
        </p:sp>
        <p:sp>
          <p:nvSpPr>
            <p:cNvPr name="TextBox 33" id="33"/>
            <p:cNvSpPr txBox="true"/>
            <p:nvPr/>
          </p:nvSpPr>
          <p:spPr>
            <a:xfrm rot="0">
              <a:off x="1528610" y="1250712"/>
              <a:ext cx="519421"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#2</a:t>
              </a:r>
            </a:p>
          </p:txBody>
        </p:sp>
        <p:sp>
          <p:nvSpPr>
            <p:cNvPr name="TextBox 34" id="34"/>
            <p:cNvSpPr txBox="true"/>
            <p:nvPr/>
          </p:nvSpPr>
          <p:spPr>
            <a:xfrm rot="0">
              <a:off x="2711896" y="1250712"/>
              <a:ext cx="532798"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#3</a:t>
              </a:r>
            </a:p>
          </p:txBody>
        </p:sp>
        <p:sp>
          <p:nvSpPr>
            <p:cNvPr name="Freeform 35" id="35"/>
            <p:cNvSpPr/>
            <p:nvPr/>
          </p:nvSpPr>
          <p:spPr>
            <a:xfrm flipH="false" flipV="false" rot="0">
              <a:off x="1239395"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2505815"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37" id="37"/>
          <p:cNvGrpSpPr/>
          <p:nvPr/>
        </p:nvGrpSpPr>
        <p:grpSpPr>
          <a:xfrm rot="0">
            <a:off x="11422496" y="8860107"/>
            <a:ext cx="2316661" cy="1239568"/>
            <a:chOff x="0" y="0"/>
            <a:chExt cx="3088882" cy="1652757"/>
          </a:xfrm>
        </p:grpSpPr>
        <p:sp>
          <p:nvSpPr>
            <p:cNvPr name="Freeform 38" id="38"/>
            <p:cNvSpPr/>
            <p:nvPr/>
          </p:nvSpPr>
          <p:spPr>
            <a:xfrm flipH="false" flipV="false" rot="0">
              <a:off x="0"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9" id="39"/>
            <p:cNvSpPr txBox="true"/>
            <p:nvPr/>
          </p:nvSpPr>
          <p:spPr>
            <a:xfrm rot="0">
              <a:off x="1316142" y="1094391"/>
              <a:ext cx="532798"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#3</a:t>
              </a:r>
            </a:p>
          </p:txBody>
        </p:sp>
        <p:sp>
          <p:nvSpPr>
            <p:cNvPr name="TextBox 40" id="40"/>
            <p:cNvSpPr txBox="true"/>
            <p:nvPr/>
          </p:nvSpPr>
          <p:spPr>
            <a:xfrm rot="0">
              <a:off x="212770" y="1094391"/>
              <a:ext cx="519421"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#2</a:t>
              </a:r>
            </a:p>
          </p:txBody>
        </p:sp>
        <p:sp>
          <p:nvSpPr>
            <p:cNvPr name="TextBox 41" id="41"/>
            <p:cNvSpPr txBox="true"/>
            <p:nvPr/>
          </p:nvSpPr>
          <p:spPr>
            <a:xfrm rot="0">
              <a:off x="2382302" y="1094391"/>
              <a:ext cx="559905"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#6</a:t>
              </a:r>
            </a:p>
          </p:txBody>
        </p:sp>
        <p:sp>
          <p:nvSpPr>
            <p:cNvPr name="Freeform 42" id="42"/>
            <p:cNvSpPr/>
            <p:nvPr/>
          </p:nvSpPr>
          <p:spPr>
            <a:xfrm flipH="false" flipV="false" rot="0">
              <a:off x="1110061" y="0"/>
              <a:ext cx="944961" cy="1227221"/>
            </a:xfrm>
            <a:custGeom>
              <a:avLst/>
              <a:gdLst/>
              <a:ahLst/>
              <a:cxnLst/>
              <a:rect r="r" b="b" t="t" l="l"/>
              <a:pathLst>
                <a:path h="1227221" w="944961">
                  <a:moveTo>
                    <a:pt x="0" y="0"/>
                  </a:moveTo>
                  <a:lnTo>
                    <a:pt x="944960" y="0"/>
                  </a:lnTo>
                  <a:lnTo>
                    <a:pt x="944960"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3" id="43"/>
            <p:cNvSpPr/>
            <p:nvPr/>
          </p:nvSpPr>
          <p:spPr>
            <a:xfrm flipH="false" flipV="false" rot="0">
              <a:off x="2143921"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44" id="44"/>
          <p:cNvGrpSpPr/>
          <p:nvPr/>
        </p:nvGrpSpPr>
        <p:grpSpPr>
          <a:xfrm rot="0">
            <a:off x="14452543" y="5964255"/>
            <a:ext cx="3555328" cy="1330140"/>
            <a:chOff x="0" y="0"/>
            <a:chExt cx="4740438" cy="1773520"/>
          </a:xfrm>
        </p:grpSpPr>
        <p:sp>
          <p:nvSpPr>
            <p:cNvPr name="Freeform 45" id="45"/>
            <p:cNvSpPr/>
            <p:nvPr/>
          </p:nvSpPr>
          <p:spPr>
            <a:xfrm flipH="false" flipV="false" rot="0">
              <a:off x="1262461" y="35558"/>
              <a:ext cx="944961" cy="1227221"/>
            </a:xfrm>
            <a:custGeom>
              <a:avLst/>
              <a:gdLst/>
              <a:ahLst/>
              <a:cxnLst/>
              <a:rect r="r" b="b" t="t" l="l"/>
              <a:pathLst>
                <a:path h="1227221" w="944961">
                  <a:moveTo>
                    <a:pt x="0" y="0"/>
                  </a:moveTo>
                  <a:lnTo>
                    <a:pt x="944960" y="0"/>
                  </a:lnTo>
                  <a:lnTo>
                    <a:pt x="944960"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6" id="46"/>
            <p:cNvSpPr txBox="true"/>
            <p:nvPr/>
          </p:nvSpPr>
          <p:spPr>
            <a:xfrm rot="0">
              <a:off x="1468542" y="1215154"/>
              <a:ext cx="532798"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#3</a:t>
              </a:r>
            </a:p>
          </p:txBody>
        </p:sp>
        <p:sp>
          <p:nvSpPr>
            <p:cNvPr name="TextBox 47" id="47"/>
            <p:cNvSpPr txBox="true"/>
            <p:nvPr/>
          </p:nvSpPr>
          <p:spPr>
            <a:xfrm rot="0">
              <a:off x="2794125" y="1215154"/>
              <a:ext cx="543570"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#4</a:t>
              </a:r>
            </a:p>
          </p:txBody>
        </p:sp>
        <p:sp>
          <p:nvSpPr>
            <p:cNvPr name="TextBox 48" id="48"/>
            <p:cNvSpPr txBox="true"/>
            <p:nvPr/>
          </p:nvSpPr>
          <p:spPr>
            <a:xfrm rot="0">
              <a:off x="4001559" y="1215154"/>
              <a:ext cx="537414"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#5</a:t>
              </a:r>
            </a:p>
          </p:txBody>
        </p:sp>
        <p:sp>
          <p:nvSpPr>
            <p:cNvPr name="TextBox 49" id="49"/>
            <p:cNvSpPr txBox="true"/>
            <p:nvPr/>
          </p:nvSpPr>
          <p:spPr>
            <a:xfrm rot="0">
              <a:off x="216321" y="1215154"/>
              <a:ext cx="512319"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#1</a:t>
              </a:r>
            </a:p>
          </p:txBody>
        </p:sp>
        <p:sp>
          <p:nvSpPr>
            <p:cNvPr name="Freeform 50" id="50"/>
            <p:cNvSpPr/>
            <p:nvPr/>
          </p:nvSpPr>
          <p:spPr>
            <a:xfrm flipH="false" flipV="false" rot="0">
              <a:off x="2529058" y="0"/>
              <a:ext cx="944961" cy="1227221"/>
            </a:xfrm>
            <a:custGeom>
              <a:avLst/>
              <a:gdLst/>
              <a:ahLst/>
              <a:cxnLst/>
              <a:rect r="r" b="b" t="t" l="l"/>
              <a:pathLst>
                <a:path h="1227221" w="944961">
                  <a:moveTo>
                    <a:pt x="0" y="0"/>
                  </a:moveTo>
                  <a:lnTo>
                    <a:pt x="944960" y="0"/>
                  </a:lnTo>
                  <a:lnTo>
                    <a:pt x="944960"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1" id="51"/>
            <p:cNvSpPr/>
            <p:nvPr/>
          </p:nvSpPr>
          <p:spPr>
            <a:xfrm flipH="false" flipV="false" rot="0">
              <a:off x="3795477"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2" id="52"/>
            <p:cNvSpPr/>
            <p:nvPr/>
          </p:nvSpPr>
          <p:spPr>
            <a:xfrm flipH="false" flipV="false" rot="0">
              <a:off x="0" y="35558"/>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0F3F4"/>
        </a:solidFill>
      </p:bgPr>
    </p:bg>
    <p:spTree>
      <p:nvGrpSpPr>
        <p:cNvPr id="1" name=""/>
        <p:cNvGrpSpPr/>
        <p:nvPr/>
      </p:nvGrpSpPr>
      <p:grpSpPr>
        <a:xfrm>
          <a:off x="0" y="0"/>
          <a:ext cx="0" cy="0"/>
          <a:chOff x="0" y="0"/>
          <a:chExt cx="0" cy="0"/>
        </a:xfrm>
      </p:grpSpPr>
      <p:grpSp>
        <p:nvGrpSpPr>
          <p:cNvPr name="Group 2" id="2"/>
          <p:cNvGrpSpPr/>
          <p:nvPr/>
        </p:nvGrpSpPr>
        <p:grpSpPr>
          <a:xfrm rot="0">
            <a:off x="0" y="9852600"/>
            <a:ext cx="18288000" cy="434400"/>
            <a:chOff x="0" y="0"/>
            <a:chExt cx="24384000" cy="579200"/>
          </a:xfrm>
        </p:grpSpPr>
        <p:sp>
          <p:nvSpPr>
            <p:cNvPr name="Freeform 3" id="3"/>
            <p:cNvSpPr/>
            <p:nvPr/>
          </p:nvSpPr>
          <p:spPr>
            <a:xfrm flipH="false" flipV="false" rot="0">
              <a:off x="0" y="0"/>
              <a:ext cx="24384000" cy="579247"/>
            </a:xfrm>
            <a:custGeom>
              <a:avLst/>
              <a:gdLst/>
              <a:ahLst/>
              <a:cxnLst/>
              <a:rect r="r" b="b" t="t" l="l"/>
              <a:pathLst>
                <a:path h="579247" w="24384000">
                  <a:moveTo>
                    <a:pt x="0" y="0"/>
                  </a:moveTo>
                  <a:lnTo>
                    <a:pt x="24384000" y="0"/>
                  </a:lnTo>
                  <a:lnTo>
                    <a:pt x="24384000" y="579247"/>
                  </a:lnTo>
                  <a:lnTo>
                    <a:pt x="0" y="579247"/>
                  </a:lnTo>
                  <a:close/>
                </a:path>
              </a:pathLst>
            </a:custGeom>
            <a:solidFill>
              <a:srgbClr val="E79C82"/>
            </a:solidFill>
          </p:spPr>
        </p:sp>
      </p:grpSp>
      <p:sp>
        <p:nvSpPr>
          <p:cNvPr name="TextBox 4" id="4"/>
          <p:cNvSpPr txBox="true"/>
          <p:nvPr/>
        </p:nvSpPr>
        <p:spPr>
          <a:xfrm rot="0">
            <a:off x="1028700" y="1000125"/>
            <a:ext cx="10527037" cy="1123950"/>
          </a:xfrm>
          <a:prstGeom prst="rect">
            <a:avLst/>
          </a:prstGeom>
        </p:spPr>
        <p:txBody>
          <a:bodyPr anchor="t" rtlCol="false" tIns="0" lIns="0" bIns="0" rIns="0">
            <a:spAutoFit/>
          </a:bodyPr>
          <a:lstStyle/>
          <a:p>
            <a:pPr algn="l">
              <a:lnSpc>
                <a:spcPts val="8640"/>
              </a:lnSpc>
            </a:pPr>
            <a:r>
              <a:rPr lang="en-US" sz="7200">
                <a:solidFill>
                  <a:srgbClr val="313445"/>
                </a:solidFill>
                <a:latin typeface="Arimo"/>
              </a:rPr>
              <a:t>Piece-Selection Algorithm</a:t>
            </a:r>
          </a:p>
        </p:txBody>
      </p:sp>
      <p:grpSp>
        <p:nvGrpSpPr>
          <p:cNvPr name="Group 5" id="5"/>
          <p:cNvGrpSpPr/>
          <p:nvPr/>
        </p:nvGrpSpPr>
        <p:grpSpPr>
          <a:xfrm rot="0">
            <a:off x="12070740" y="4178186"/>
            <a:ext cx="6217260" cy="5674414"/>
            <a:chOff x="0" y="0"/>
            <a:chExt cx="8289680" cy="7565885"/>
          </a:xfrm>
        </p:grpSpPr>
        <p:sp>
          <p:nvSpPr>
            <p:cNvPr name="Freeform 6" id="6"/>
            <p:cNvSpPr/>
            <p:nvPr/>
          </p:nvSpPr>
          <p:spPr>
            <a:xfrm flipH="false" flipV="false" rot="0">
              <a:off x="0" y="5109939"/>
              <a:ext cx="819923" cy="2454144"/>
            </a:xfrm>
            <a:custGeom>
              <a:avLst/>
              <a:gdLst/>
              <a:ahLst/>
              <a:cxnLst/>
              <a:rect r="r" b="b" t="t" l="l"/>
              <a:pathLst>
                <a:path h="2454144" w="819923">
                  <a:moveTo>
                    <a:pt x="0" y="0"/>
                  </a:moveTo>
                  <a:lnTo>
                    <a:pt x="819923" y="0"/>
                  </a:lnTo>
                  <a:lnTo>
                    <a:pt x="819923" y="2454144"/>
                  </a:lnTo>
                  <a:lnTo>
                    <a:pt x="0" y="24541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229776" y="4896765"/>
              <a:ext cx="819923" cy="2667317"/>
            </a:xfrm>
            <a:custGeom>
              <a:avLst/>
              <a:gdLst/>
              <a:ahLst/>
              <a:cxnLst/>
              <a:rect r="r" b="b" t="t" l="l"/>
              <a:pathLst>
                <a:path h="2667317" w="819923">
                  <a:moveTo>
                    <a:pt x="0" y="0"/>
                  </a:moveTo>
                  <a:lnTo>
                    <a:pt x="819923" y="0"/>
                  </a:lnTo>
                  <a:lnTo>
                    <a:pt x="819923" y="2667318"/>
                  </a:lnTo>
                  <a:lnTo>
                    <a:pt x="0" y="26673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2459552" y="4277344"/>
              <a:ext cx="819923" cy="3286739"/>
            </a:xfrm>
            <a:custGeom>
              <a:avLst/>
              <a:gdLst/>
              <a:ahLst/>
              <a:cxnLst/>
              <a:rect r="r" b="b" t="t" l="l"/>
              <a:pathLst>
                <a:path h="3286739" w="819923">
                  <a:moveTo>
                    <a:pt x="0" y="0"/>
                  </a:moveTo>
                  <a:lnTo>
                    <a:pt x="819923" y="0"/>
                  </a:lnTo>
                  <a:lnTo>
                    <a:pt x="819923" y="3286739"/>
                  </a:lnTo>
                  <a:lnTo>
                    <a:pt x="0" y="32867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3689328" y="4603467"/>
              <a:ext cx="819923" cy="2960616"/>
            </a:xfrm>
            <a:custGeom>
              <a:avLst/>
              <a:gdLst/>
              <a:ahLst/>
              <a:cxnLst/>
              <a:rect r="r" b="b" t="t" l="l"/>
              <a:pathLst>
                <a:path h="2960616" w="819923">
                  <a:moveTo>
                    <a:pt x="0" y="0"/>
                  </a:moveTo>
                  <a:lnTo>
                    <a:pt x="819923" y="0"/>
                  </a:lnTo>
                  <a:lnTo>
                    <a:pt x="819923" y="2960616"/>
                  </a:lnTo>
                  <a:lnTo>
                    <a:pt x="0" y="296061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4919104" y="2872627"/>
              <a:ext cx="819923" cy="4691456"/>
            </a:xfrm>
            <a:custGeom>
              <a:avLst/>
              <a:gdLst/>
              <a:ahLst/>
              <a:cxnLst/>
              <a:rect r="r" b="b" t="t" l="l"/>
              <a:pathLst>
                <a:path h="4691456" w="819923">
                  <a:moveTo>
                    <a:pt x="0" y="0"/>
                  </a:moveTo>
                  <a:lnTo>
                    <a:pt x="819923" y="0"/>
                  </a:lnTo>
                  <a:lnTo>
                    <a:pt x="819923" y="4691456"/>
                  </a:lnTo>
                  <a:lnTo>
                    <a:pt x="0" y="469145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7469757" y="2007261"/>
              <a:ext cx="819923" cy="5558624"/>
            </a:xfrm>
            <a:custGeom>
              <a:avLst/>
              <a:gdLst/>
              <a:ahLst/>
              <a:cxnLst/>
              <a:rect r="r" b="b" t="t" l="l"/>
              <a:pathLst>
                <a:path h="5558624" w="819923">
                  <a:moveTo>
                    <a:pt x="0" y="0"/>
                  </a:moveTo>
                  <a:lnTo>
                    <a:pt x="819923" y="0"/>
                  </a:lnTo>
                  <a:lnTo>
                    <a:pt x="819923" y="5558624"/>
                  </a:lnTo>
                  <a:lnTo>
                    <a:pt x="0" y="555862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6148877" y="2209456"/>
              <a:ext cx="819923" cy="5354627"/>
            </a:xfrm>
            <a:custGeom>
              <a:avLst/>
              <a:gdLst/>
              <a:ahLst/>
              <a:cxnLst/>
              <a:rect r="r" b="b" t="t" l="l"/>
              <a:pathLst>
                <a:path h="5354627" w="819923">
                  <a:moveTo>
                    <a:pt x="0" y="0"/>
                  </a:moveTo>
                  <a:lnTo>
                    <a:pt x="819923" y="0"/>
                  </a:lnTo>
                  <a:lnTo>
                    <a:pt x="819923" y="5354627"/>
                  </a:lnTo>
                  <a:lnTo>
                    <a:pt x="0" y="535462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0">
              <a:off x="207712" y="0"/>
              <a:ext cx="3108192" cy="5124576"/>
            </a:xfrm>
            <a:custGeom>
              <a:avLst/>
              <a:gdLst/>
              <a:ahLst/>
              <a:cxnLst/>
              <a:rect r="r" b="b" t="t" l="l"/>
              <a:pathLst>
                <a:path h="5124576" w="3108192">
                  <a:moveTo>
                    <a:pt x="0" y="0"/>
                  </a:moveTo>
                  <a:lnTo>
                    <a:pt x="3108192" y="0"/>
                  </a:lnTo>
                  <a:lnTo>
                    <a:pt x="3108192" y="5124576"/>
                  </a:lnTo>
                  <a:lnTo>
                    <a:pt x="0" y="5124576"/>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sp>
        <p:nvSpPr>
          <p:cNvPr name="TextBox 14" id="14"/>
          <p:cNvSpPr txBox="true"/>
          <p:nvPr/>
        </p:nvSpPr>
        <p:spPr>
          <a:xfrm rot="0">
            <a:off x="1028700" y="2794254"/>
            <a:ext cx="11042040" cy="5848350"/>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313445"/>
                </a:solidFill>
                <a:latin typeface="Canva Sans"/>
              </a:rPr>
              <a:t>When the seeder is on high demand, other leechers that have downloaded pieces of the file can act as potential source of that piece, until it exits the network.</a:t>
            </a:r>
          </a:p>
          <a:p>
            <a:pPr>
              <a:lnSpc>
                <a:spcPts val="4200"/>
              </a:lnSpc>
            </a:pPr>
          </a:p>
          <a:p>
            <a:pPr marL="647700" indent="-323850" lvl="1">
              <a:lnSpc>
                <a:spcPts val="4200"/>
              </a:lnSpc>
              <a:buFont typeface="Arial"/>
              <a:buChar char="•"/>
            </a:pPr>
            <a:r>
              <a:rPr lang="en-US" sz="3000">
                <a:solidFill>
                  <a:srgbClr val="313445"/>
                </a:solidFill>
                <a:latin typeface="Canva Sans"/>
              </a:rPr>
              <a:t>This</a:t>
            </a:r>
            <a:r>
              <a:rPr lang="en-US" sz="3000">
                <a:solidFill>
                  <a:srgbClr val="313445"/>
                </a:solidFill>
                <a:latin typeface="Canva Sans"/>
              </a:rPr>
              <a:t> algorithm helps us in selecting which pieces of the file to download first (rarest-first.).</a:t>
            </a:r>
          </a:p>
          <a:p>
            <a:pPr>
              <a:lnSpc>
                <a:spcPts val="4200"/>
              </a:lnSpc>
            </a:pPr>
          </a:p>
          <a:p>
            <a:pPr marL="647700" indent="-323850" lvl="1">
              <a:lnSpc>
                <a:spcPts val="4200"/>
              </a:lnSpc>
              <a:buFont typeface="Arial"/>
              <a:buChar char="•"/>
            </a:pPr>
            <a:r>
              <a:rPr lang="en-US" sz="3000">
                <a:solidFill>
                  <a:srgbClr val="313445"/>
                </a:solidFill>
                <a:latin typeface="Canva Sans"/>
              </a:rPr>
              <a:t>Rarest First: The client prioritizes downloading pieces that are least available across the network. This strategy helps in ensuring that rare pieces are more widely distributed, preventing bottlenecks.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0F3F4"/>
        </a:solidFill>
      </p:bgPr>
    </p:bg>
    <p:spTree>
      <p:nvGrpSpPr>
        <p:cNvPr id="1" name=""/>
        <p:cNvGrpSpPr/>
        <p:nvPr/>
      </p:nvGrpSpPr>
      <p:grpSpPr>
        <a:xfrm>
          <a:off x="0" y="0"/>
          <a:ext cx="0" cy="0"/>
          <a:chOff x="0" y="0"/>
          <a:chExt cx="0" cy="0"/>
        </a:xfrm>
      </p:grpSpPr>
      <p:sp>
        <p:nvSpPr>
          <p:cNvPr name="Freeform 2" id="2"/>
          <p:cNvSpPr/>
          <p:nvPr/>
        </p:nvSpPr>
        <p:spPr>
          <a:xfrm flipH="false" flipV="false" rot="0">
            <a:off x="2035412" y="468715"/>
            <a:ext cx="12342398" cy="9233244"/>
          </a:xfrm>
          <a:custGeom>
            <a:avLst/>
            <a:gdLst/>
            <a:ahLst/>
            <a:cxnLst/>
            <a:rect r="r" b="b" t="t" l="l"/>
            <a:pathLst>
              <a:path h="9233244" w="12342398">
                <a:moveTo>
                  <a:pt x="0" y="0"/>
                </a:moveTo>
                <a:lnTo>
                  <a:pt x="12342397" y="0"/>
                </a:lnTo>
                <a:lnTo>
                  <a:pt x="12342397" y="9233244"/>
                </a:lnTo>
                <a:lnTo>
                  <a:pt x="0" y="9233244"/>
                </a:lnTo>
                <a:lnTo>
                  <a:pt x="0" y="0"/>
                </a:lnTo>
                <a:close/>
              </a:path>
            </a:pathLst>
          </a:custGeom>
          <a:blipFill>
            <a:blip r:embed="rId2"/>
            <a:stretch>
              <a:fillRect l="0" t="0" r="0" b="0"/>
            </a:stretch>
          </a:blipFill>
        </p:spPr>
      </p:sp>
      <p:grpSp>
        <p:nvGrpSpPr>
          <p:cNvPr name="Group 3" id="3"/>
          <p:cNvGrpSpPr/>
          <p:nvPr/>
        </p:nvGrpSpPr>
        <p:grpSpPr>
          <a:xfrm rot="0">
            <a:off x="9219499" y="4468732"/>
            <a:ext cx="519284" cy="550203"/>
            <a:chOff x="0" y="0"/>
            <a:chExt cx="812800" cy="861196"/>
          </a:xfrm>
        </p:grpSpPr>
        <p:sp>
          <p:nvSpPr>
            <p:cNvPr name="Freeform 4" id="4"/>
            <p:cNvSpPr/>
            <p:nvPr/>
          </p:nvSpPr>
          <p:spPr>
            <a:xfrm flipH="false" flipV="false" rot="0">
              <a:off x="0" y="0"/>
              <a:ext cx="812800" cy="861196"/>
            </a:xfrm>
            <a:custGeom>
              <a:avLst/>
              <a:gdLst/>
              <a:ahLst/>
              <a:cxnLst/>
              <a:rect r="r" b="b" t="t" l="l"/>
              <a:pathLst>
                <a:path h="861196" w="812800">
                  <a:moveTo>
                    <a:pt x="406400" y="0"/>
                  </a:moveTo>
                  <a:cubicBezTo>
                    <a:pt x="181951" y="0"/>
                    <a:pt x="0" y="192785"/>
                    <a:pt x="0" y="430598"/>
                  </a:cubicBezTo>
                  <a:cubicBezTo>
                    <a:pt x="0" y="668411"/>
                    <a:pt x="181951" y="861196"/>
                    <a:pt x="406400" y="861196"/>
                  </a:cubicBezTo>
                  <a:cubicBezTo>
                    <a:pt x="630849" y="861196"/>
                    <a:pt x="812800" y="668411"/>
                    <a:pt x="812800" y="430598"/>
                  </a:cubicBezTo>
                  <a:cubicBezTo>
                    <a:pt x="812800" y="192785"/>
                    <a:pt x="630849" y="0"/>
                    <a:pt x="406400" y="0"/>
                  </a:cubicBezTo>
                  <a:close/>
                </a:path>
              </a:pathLst>
            </a:custGeom>
            <a:solidFill>
              <a:srgbClr val="000000"/>
            </a:solidFill>
          </p:spPr>
        </p:sp>
        <p:sp>
          <p:nvSpPr>
            <p:cNvPr name="TextBox 5" id="5"/>
            <p:cNvSpPr txBox="true"/>
            <p:nvPr/>
          </p:nvSpPr>
          <p:spPr>
            <a:xfrm>
              <a:off x="76200" y="33112"/>
              <a:ext cx="660400" cy="747347"/>
            </a:xfrm>
            <a:prstGeom prst="rect">
              <a:avLst/>
            </a:prstGeom>
          </p:spPr>
          <p:txBody>
            <a:bodyPr anchor="ctr" rtlCol="false" tIns="50800" lIns="50800" bIns="50800" rIns="50800"/>
            <a:lstStyle/>
            <a:p>
              <a:pPr algn="ctr">
                <a:lnSpc>
                  <a:spcPts val="2400"/>
                </a:lnSpc>
              </a:pPr>
              <a:r>
                <a:rPr lang="en-US" sz="2000">
                  <a:solidFill>
                    <a:srgbClr val="FFFFFF"/>
                  </a:solidFill>
                  <a:latin typeface="Arial"/>
                </a:rPr>
                <a:t>R</a:t>
              </a:r>
            </a:p>
          </p:txBody>
        </p:sp>
      </p:grpSp>
      <p:sp>
        <p:nvSpPr>
          <p:cNvPr name="TextBox 6" id="6"/>
          <p:cNvSpPr txBox="true"/>
          <p:nvPr/>
        </p:nvSpPr>
        <p:spPr>
          <a:xfrm rot="0">
            <a:off x="6370390" y="2600996"/>
            <a:ext cx="1231702" cy="422275"/>
          </a:xfrm>
          <a:prstGeom prst="rect">
            <a:avLst/>
          </a:prstGeom>
        </p:spPr>
        <p:txBody>
          <a:bodyPr anchor="t" rtlCol="false" tIns="0" lIns="0" bIns="0" rIns="0">
            <a:spAutoFit/>
          </a:bodyPr>
          <a:lstStyle/>
          <a:p>
            <a:pPr algn="ctr">
              <a:lnSpc>
                <a:spcPts val="3499"/>
              </a:lnSpc>
            </a:pPr>
            <a:r>
              <a:rPr lang="en-US" sz="2499">
                <a:solidFill>
                  <a:srgbClr val="000000"/>
                </a:solidFill>
                <a:latin typeface="Canva Sans"/>
              </a:rPr>
              <a:t>Leecher</a:t>
            </a:r>
          </a:p>
        </p:txBody>
      </p:sp>
      <p:sp>
        <p:nvSpPr>
          <p:cNvPr name="TextBox 7" id="7"/>
          <p:cNvSpPr txBox="true"/>
          <p:nvPr/>
        </p:nvSpPr>
        <p:spPr>
          <a:xfrm rot="0">
            <a:off x="9780917" y="2121479"/>
            <a:ext cx="1231702" cy="422275"/>
          </a:xfrm>
          <a:prstGeom prst="rect">
            <a:avLst/>
          </a:prstGeom>
        </p:spPr>
        <p:txBody>
          <a:bodyPr anchor="t" rtlCol="false" tIns="0" lIns="0" bIns="0" rIns="0">
            <a:spAutoFit/>
          </a:bodyPr>
          <a:lstStyle/>
          <a:p>
            <a:pPr algn="ctr">
              <a:lnSpc>
                <a:spcPts val="3499"/>
              </a:lnSpc>
            </a:pPr>
            <a:r>
              <a:rPr lang="en-US" sz="2499">
                <a:solidFill>
                  <a:srgbClr val="000000"/>
                </a:solidFill>
                <a:latin typeface="Canva Sans"/>
              </a:rPr>
              <a:t>Leecher</a:t>
            </a:r>
          </a:p>
        </p:txBody>
      </p:sp>
      <p:sp>
        <p:nvSpPr>
          <p:cNvPr name="TextBox 8" id="8"/>
          <p:cNvSpPr txBox="true"/>
          <p:nvPr/>
        </p:nvSpPr>
        <p:spPr>
          <a:xfrm rot="0">
            <a:off x="11430762" y="2728386"/>
            <a:ext cx="1231702" cy="422275"/>
          </a:xfrm>
          <a:prstGeom prst="rect">
            <a:avLst/>
          </a:prstGeom>
        </p:spPr>
        <p:txBody>
          <a:bodyPr anchor="t" rtlCol="false" tIns="0" lIns="0" bIns="0" rIns="0">
            <a:spAutoFit/>
          </a:bodyPr>
          <a:lstStyle/>
          <a:p>
            <a:pPr algn="ctr">
              <a:lnSpc>
                <a:spcPts val="3499"/>
              </a:lnSpc>
            </a:pPr>
            <a:r>
              <a:rPr lang="en-US" sz="2499">
                <a:solidFill>
                  <a:srgbClr val="000000"/>
                </a:solidFill>
                <a:latin typeface="Canva Sans"/>
              </a:rPr>
              <a:t>Leecher</a:t>
            </a:r>
          </a:p>
        </p:txBody>
      </p:sp>
      <p:sp>
        <p:nvSpPr>
          <p:cNvPr name="TextBox 9" id="9"/>
          <p:cNvSpPr txBox="true"/>
          <p:nvPr/>
        </p:nvSpPr>
        <p:spPr>
          <a:xfrm rot="0">
            <a:off x="11422496" y="6207050"/>
            <a:ext cx="1231702" cy="422275"/>
          </a:xfrm>
          <a:prstGeom prst="rect">
            <a:avLst/>
          </a:prstGeom>
        </p:spPr>
        <p:txBody>
          <a:bodyPr anchor="t" rtlCol="false" tIns="0" lIns="0" bIns="0" rIns="0">
            <a:spAutoFit/>
          </a:bodyPr>
          <a:lstStyle/>
          <a:p>
            <a:pPr algn="ctr">
              <a:lnSpc>
                <a:spcPts val="3499"/>
              </a:lnSpc>
            </a:pPr>
            <a:r>
              <a:rPr lang="en-US" sz="2499">
                <a:solidFill>
                  <a:srgbClr val="000000"/>
                </a:solidFill>
                <a:latin typeface="Canva Sans"/>
              </a:rPr>
              <a:t>Leecher</a:t>
            </a:r>
          </a:p>
        </p:txBody>
      </p:sp>
      <p:sp>
        <p:nvSpPr>
          <p:cNvPr name="TextBox 10" id="10"/>
          <p:cNvSpPr txBox="true"/>
          <p:nvPr/>
        </p:nvSpPr>
        <p:spPr>
          <a:xfrm rot="0">
            <a:off x="9763501" y="7702661"/>
            <a:ext cx="1231702" cy="422275"/>
          </a:xfrm>
          <a:prstGeom prst="rect">
            <a:avLst/>
          </a:prstGeom>
        </p:spPr>
        <p:txBody>
          <a:bodyPr anchor="t" rtlCol="false" tIns="0" lIns="0" bIns="0" rIns="0">
            <a:spAutoFit/>
          </a:bodyPr>
          <a:lstStyle/>
          <a:p>
            <a:pPr algn="ctr">
              <a:lnSpc>
                <a:spcPts val="3499"/>
              </a:lnSpc>
            </a:pPr>
            <a:r>
              <a:rPr lang="en-US" sz="2499">
                <a:solidFill>
                  <a:srgbClr val="000000"/>
                </a:solidFill>
                <a:latin typeface="Canva Sans"/>
              </a:rPr>
              <a:t>Leecher</a:t>
            </a:r>
          </a:p>
        </p:txBody>
      </p:sp>
      <p:sp>
        <p:nvSpPr>
          <p:cNvPr name="AutoShape 11" id="11"/>
          <p:cNvSpPr/>
          <p:nvPr/>
        </p:nvSpPr>
        <p:spPr>
          <a:xfrm flipH="true" flipV="true">
            <a:off x="7602092" y="2835946"/>
            <a:ext cx="1689682" cy="1717442"/>
          </a:xfrm>
          <a:prstGeom prst="line">
            <a:avLst/>
          </a:prstGeom>
          <a:ln cap="flat" w="38100">
            <a:solidFill>
              <a:srgbClr val="000000"/>
            </a:solidFill>
            <a:prstDash val="sysDot"/>
            <a:headEnd type="triangle" len="med" w="lg"/>
            <a:tailEnd type="triangle" len="med" w="lg"/>
          </a:ln>
        </p:spPr>
      </p:sp>
      <p:sp>
        <p:nvSpPr>
          <p:cNvPr name="AutoShape 12" id="12"/>
          <p:cNvSpPr/>
          <p:nvPr/>
        </p:nvSpPr>
        <p:spPr>
          <a:xfrm flipV="true">
            <a:off x="9479141" y="2543755"/>
            <a:ext cx="836249" cy="1924977"/>
          </a:xfrm>
          <a:prstGeom prst="line">
            <a:avLst/>
          </a:prstGeom>
          <a:ln cap="flat" w="38100">
            <a:solidFill>
              <a:srgbClr val="000000"/>
            </a:solidFill>
            <a:prstDash val="sysDot"/>
            <a:headEnd type="triangle" len="med" w="lg"/>
            <a:tailEnd type="triangle" len="med" w="lg"/>
          </a:ln>
        </p:spPr>
      </p:sp>
      <p:sp>
        <p:nvSpPr>
          <p:cNvPr name="AutoShape 13" id="13"/>
          <p:cNvSpPr/>
          <p:nvPr/>
        </p:nvSpPr>
        <p:spPr>
          <a:xfrm flipH="true">
            <a:off x="9738783" y="3150662"/>
            <a:ext cx="2307830" cy="1593172"/>
          </a:xfrm>
          <a:prstGeom prst="line">
            <a:avLst/>
          </a:prstGeom>
          <a:ln cap="flat" w="38100">
            <a:solidFill>
              <a:srgbClr val="000000"/>
            </a:solidFill>
            <a:prstDash val="sysDot"/>
            <a:headEnd type="triangle" len="med" w="lg"/>
            <a:tailEnd type="triangle" len="med" w="lg"/>
          </a:ln>
        </p:spPr>
      </p:sp>
      <p:sp>
        <p:nvSpPr>
          <p:cNvPr name="AutoShape 14" id="14"/>
          <p:cNvSpPr/>
          <p:nvPr/>
        </p:nvSpPr>
        <p:spPr>
          <a:xfrm flipH="true" flipV="true">
            <a:off x="9705993" y="4877757"/>
            <a:ext cx="2332354" cy="1376919"/>
          </a:xfrm>
          <a:prstGeom prst="line">
            <a:avLst/>
          </a:prstGeom>
          <a:ln cap="flat" w="38100">
            <a:solidFill>
              <a:srgbClr val="000000"/>
            </a:solidFill>
            <a:prstDash val="sysDot"/>
            <a:headEnd type="triangle" len="med" w="lg"/>
            <a:tailEnd type="triangle" len="med" w="lg"/>
          </a:ln>
        </p:spPr>
      </p:sp>
      <p:sp>
        <p:nvSpPr>
          <p:cNvPr name="AutoShape 15" id="15"/>
          <p:cNvSpPr/>
          <p:nvPr/>
        </p:nvSpPr>
        <p:spPr>
          <a:xfrm flipH="true" flipV="true">
            <a:off x="9479141" y="5018935"/>
            <a:ext cx="842434" cy="2731352"/>
          </a:xfrm>
          <a:prstGeom prst="line">
            <a:avLst/>
          </a:prstGeom>
          <a:ln cap="flat" w="38100">
            <a:solidFill>
              <a:srgbClr val="000000"/>
            </a:solidFill>
            <a:prstDash val="sysDot"/>
            <a:headEnd type="triangle" len="med" w="lg"/>
            <a:tailEnd type="triangle" len="med" w="lg"/>
          </a:ln>
        </p:spPr>
      </p:sp>
      <p:sp>
        <p:nvSpPr>
          <p:cNvPr name="AutoShape 16" id="16"/>
          <p:cNvSpPr/>
          <p:nvPr/>
        </p:nvSpPr>
        <p:spPr>
          <a:xfrm flipH="true">
            <a:off x="7753495" y="4961604"/>
            <a:ext cx="1566974" cy="2150627"/>
          </a:xfrm>
          <a:prstGeom prst="line">
            <a:avLst/>
          </a:prstGeom>
          <a:ln cap="flat" w="38100">
            <a:solidFill>
              <a:srgbClr val="000000"/>
            </a:solidFill>
            <a:prstDash val="sysDot"/>
            <a:headEnd type="triangle" len="med" w="lg"/>
            <a:tailEnd type="triangle" len="med" w="lg"/>
          </a:ln>
        </p:spPr>
      </p:sp>
      <p:sp>
        <p:nvSpPr>
          <p:cNvPr name="AutoShape 17" id="17"/>
          <p:cNvSpPr/>
          <p:nvPr/>
        </p:nvSpPr>
        <p:spPr>
          <a:xfrm flipH="true">
            <a:off x="5408415" y="4765256"/>
            <a:ext cx="3811859" cy="315454"/>
          </a:xfrm>
          <a:prstGeom prst="line">
            <a:avLst/>
          </a:prstGeom>
          <a:ln cap="flat" w="38100">
            <a:solidFill>
              <a:srgbClr val="000000"/>
            </a:solidFill>
            <a:prstDash val="sysDot"/>
            <a:headEnd type="triangle" len="med" w="lg"/>
            <a:tailEnd type="triangle" len="med" w="lg"/>
          </a:ln>
        </p:spPr>
      </p:sp>
      <p:sp>
        <p:nvSpPr>
          <p:cNvPr name="Freeform 18" id="18"/>
          <p:cNvSpPr/>
          <p:nvPr/>
        </p:nvSpPr>
        <p:spPr>
          <a:xfrm flipH="false" flipV="false" rot="0">
            <a:off x="1857947" y="451719"/>
            <a:ext cx="2958309" cy="1664049"/>
          </a:xfrm>
          <a:custGeom>
            <a:avLst/>
            <a:gdLst/>
            <a:ahLst/>
            <a:cxnLst/>
            <a:rect r="r" b="b" t="t" l="l"/>
            <a:pathLst>
              <a:path h="1664049" w="2958309">
                <a:moveTo>
                  <a:pt x="0" y="0"/>
                </a:moveTo>
                <a:lnTo>
                  <a:pt x="2958309" y="0"/>
                </a:lnTo>
                <a:lnTo>
                  <a:pt x="2958309" y="1664049"/>
                </a:lnTo>
                <a:lnTo>
                  <a:pt x="0" y="1664049"/>
                </a:lnTo>
                <a:lnTo>
                  <a:pt x="0" y="0"/>
                </a:lnTo>
                <a:close/>
              </a:path>
            </a:pathLst>
          </a:custGeom>
          <a:blipFill>
            <a:blip r:embed="rId3"/>
            <a:stretch>
              <a:fillRect l="0" t="0" r="0" b="0"/>
            </a:stretch>
          </a:blipFill>
        </p:spPr>
      </p:sp>
      <p:sp>
        <p:nvSpPr>
          <p:cNvPr name="Freeform 19" id="19"/>
          <p:cNvSpPr/>
          <p:nvPr/>
        </p:nvSpPr>
        <p:spPr>
          <a:xfrm flipH="false" flipV="false" rot="0">
            <a:off x="300718" y="3900563"/>
            <a:ext cx="1658493" cy="1281186"/>
          </a:xfrm>
          <a:custGeom>
            <a:avLst/>
            <a:gdLst/>
            <a:ahLst/>
            <a:cxnLst/>
            <a:rect r="r" b="b" t="t" l="l"/>
            <a:pathLst>
              <a:path h="1281186" w="1658493">
                <a:moveTo>
                  <a:pt x="0" y="0"/>
                </a:moveTo>
                <a:lnTo>
                  <a:pt x="1658494" y="0"/>
                </a:lnTo>
                <a:lnTo>
                  <a:pt x="1658494" y="1281186"/>
                </a:lnTo>
                <a:lnTo>
                  <a:pt x="0" y="128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3943232" y="6574343"/>
            <a:ext cx="146518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Seeder</a:t>
            </a:r>
          </a:p>
        </p:txBody>
      </p:sp>
      <p:sp>
        <p:nvSpPr>
          <p:cNvPr name="TextBox 21" id="21"/>
          <p:cNvSpPr txBox="true"/>
          <p:nvPr/>
        </p:nvSpPr>
        <p:spPr>
          <a:xfrm rot="0">
            <a:off x="6370390" y="8461287"/>
            <a:ext cx="1231702" cy="422275"/>
          </a:xfrm>
          <a:prstGeom prst="rect">
            <a:avLst/>
          </a:prstGeom>
        </p:spPr>
        <p:txBody>
          <a:bodyPr anchor="t" rtlCol="false" tIns="0" lIns="0" bIns="0" rIns="0">
            <a:spAutoFit/>
          </a:bodyPr>
          <a:lstStyle/>
          <a:p>
            <a:pPr algn="ctr">
              <a:lnSpc>
                <a:spcPts val="3499"/>
              </a:lnSpc>
            </a:pPr>
            <a:r>
              <a:rPr lang="en-US" sz="2499">
                <a:solidFill>
                  <a:srgbClr val="000000"/>
                </a:solidFill>
                <a:latin typeface="Canva Sans"/>
              </a:rPr>
              <a:t>Leecher</a:t>
            </a:r>
          </a:p>
        </p:txBody>
      </p:sp>
      <p:sp>
        <p:nvSpPr>
          <p:cNvPr name="TextBox 22" id="22"/>
          <p:cNvSpPr txBox="true"/>
          <p:nvPr/>
        </p:nvSpPr>
        <p:spPr>
          <a:xfrm rot="0">
            <a:off x="1493646" y="2102429"/>
            <a:ext cx="295830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MetaData</a:t>
            </a:r>
          </a:p>
        </p:txBody>
      </p:sp>
      <p:sp>
        <p:nvSpPr>
          <p:cNvPr name="TextBox 23" id="23"/>
          <p:cNvSpPr txBox="true"/>
          <p:nvPr/>
        </p:nvSpPr>
        <p:spPr>
          <a:xfrm rot="0">
            <a:off x="14492" y="5170017"/>
            <a:ext cx="2020920"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Shared </a:t>
            </a:r>
          </a:p>
          <a:p>
            <a:pPr algn="ctr">
              <a:lnSpc>
                <a:spcPts val="4759"/>
              </a:lnSpc>
            </a:pPr>
            <a:r>
              <a:rPr lang="en-US" sz="3399">
                <a:solidFill>
                  <a:srgbClr val="000000"/>
                </a:solidFill>
                <a:latin typeface="Canva Sans"/>
              </a:rPr>
              <a:t>File</a:t>
            </a:r>
          </a:p>
        </p:txBody>
      </p:sp>
      <p:sp>
        <p:nvSpPr>
          <p:cNvPr name="TextBox 24" id="24"/>
          <p:cNvSpPr txBox="true"/>
          <p:nvPr/>
        </p:nvSpPr>
        <p:spPr>
          <a:xfrm rot="0">
            <a:off x="14565409" y="412958"/>
            <a:ext cx="3508590" cy="1542154"/>
          </a:xfrm>
          <a:prstGeom prst="rect">
            <a:avLst/>
          </a:prstGeom>
        </p:spPr>
        <p:txBody>
          <a:bodyPr anchor="t" rtlCol="false" tIns="0" lIns="0" bIns="0" rIns="0">
            <a:spAutoFit/>
          </a:bodyPr>
          <a:lstStyle/>
          <a:p>
            <a:pPr algn="ctr">
              <a:lnSpc>
                <a:spcPts val="4124"/>
              </a:lnSpc>
            </a:pPr>
            <a:r>
              <a:rPr lang="en-US" sz="2945">
                <a:solidFill>
                  <a:srgbClr val="000000"/>
                </a:solidFill>
                <a:latin typeface="Canva Sans"/>
              </a:rPr>
              <a:t>Pieces of the shared file, which are indexed</a:t>
            </a:r>
          </a:p>
        </p:txBody>
      </p:sp>
      <p:sp>
        <p:nvSpPr>
          <p:cNvPr name="TextBox 25" id="25"/>
          <p:cNvSpPr txBox="true"/>
          <p:nvPr/>
        </p:nvSpPr>
        <p:spPr>
          <a:xfrm rot="0">
            <a:off x="14288115" y="7490307"/>
            <a:ext cx="3884185" cy="1989584"/>
          </a:xfrm>
          <a:prstGeom prst="rect">
            <a:avLst/>
          </a:prstGeom>
        </p:spPr>
        <p:txBody>
          <a:bodyPr anchor="t" rtlCol="false" tIns="0" lIns="0" bIns="0" rIns="0">
            <a:spAutoFit/>
          </a:bodyPr>
          <a:lstStyle/>
          <a:p>
            <a:pPr algn="ctr">
              <a:lnSpc>
                <a:spcPts val="3212"/>
              </a:lnSpc>
            </a:pPr>
            <a:r>
              <a:rPr lang="en-US" sz="2294">
                <a:solidFill>
                  <a:srgbClr val="000000"/>
                </a:solidFill>
                <a:latin typeface="Canva Sans Bold"/>
              </a:rPr>
              <a:t>In this case, we can see that pieces with hash 4,5,6 are rare, so they would be shared first among the network</a:t>
            </a:r>
          </a:p>
        </p:txBody>
      </p:sp>
      <p:grpSp>
        <p:nvGrpSpPr>
          <p:cNvPr name="Group 26" id="26"/>
          <p:cNvGrpSpPr/>
          <p:nvPr/>
        </p:nvGrpSpPr>
        <p:grpSpPr>
          <a:xfrm rot="0">
            <a:off x="11430762" y="350296"/>
            <a:ext cx="1638267" cy="1356808"/>
            <a:chOff x="0" y="0"/>
            <a:chExt cx="2184356" cy="1809078"/>
          </a:xfrm>
        </p:grpSpPr>
        <p:sp>
          <p:nvSpPr>
            <p:cNvPr name="Freeform 27" id="27"/>
            <p:cNvSpPr/>
            <p:nvPr/>
          </p:nvSpPr>
          <p:spPr>
            <a:xfrm flipH="false" flipV="false" rot="0">
              <a:off x="0"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8" id="28"/>
            <p:cNvSpPr txBox="true"/>
            <p:nvPr/>
          </p:nvSpPr>
          <p:spPr>
            <a:xfrm rot="0">
              <a:off x="308815" y="1250712"/>
              <a:ext cx="512319"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#1</a:t>
              </a:r>
            </a:p>
          </p:txBody>
        </p:sp>
        <p:sp>
          <p:nvSpPr>
            <p:cNvPr name="TextBox 29" id="29"/>
            <p:cNvSpPr txBox="true"/>
            <p:nvPr/>
          </p:nvSpPr>
          <p:spPr>
            <a:xfrm rot="0">
              <a:off x="1452165" y="1250712"/>
              <a:ext cx="519421"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#2</a:t>
              </a:r>
            </a:p>
          </p:txBody>
        </p:sp>
        <p:sp>
          <p:nvSpPr>
            <p:cNvPr name="Freeform 30" id="30"/>
            <p:cNvSpPr/>
            <p:nvPr/>
          </p:nvSpPr>
          <p:spPr>
            <a:xfrm flipH="false" flipV="false" rot="0">
              <a:off x="1239395"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31" id="31"/>
          <p:cNvGrpSpPr/>
          <p:nvPr/>
        </p:nvGrpSpPr>
        <p:grpSpPr>
          <a:xfrm rot="0">
            <a:off x="14520684" y="2425962"/>
            <a:ext cx="2588082" cy="1356808"/>
            <a:chOff x="0" y="0"/>
            <a:chExt cx="3450776" cy="1809078"/>
          </a:xfrm>
        </p:grpSpPr>
        <p:sp>
          <p:nvSpPr>
            <p:cNvPr name="Freeform 32" id="32"/>
            <p:cNvSpPr/>
            <p:nvPr/>
          </p:nvSpPr>
          <p:spPr>
            <a:xfrm flipH="false" flipV="false" rot="0">
              <a:off x="0"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3" id="33"/>
            <p:cNvSpPr txBox="true"/>
            <p:nvPr/>
          </p:nvSpPr>
          <p:spPr>
            <a:xfrm rot="0">
              <a:off x="292766" y="1250712"/>
              <a:ext cx="512319"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#1</a:t>
              </a:r>
            </a:p>
          </p:txBody>
        </p:sp>
        <p:sp>
          <p:nvSpPr>
            <p:cNvPr name="TextBox 34" id="34"/>
            <p:cNvSpPr txBox="true"/>
            <p:nvPr/>
          </p:nvSpPr>
          <p:spPr>
            <a:xfrm rot="0">
              <a:off x="1528610" y="1250712"/>
              <a:ext cx="519421"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#2</a:t>
              </a:r>
            </a:p>
          </p:txBody>
        </p:sp>
        <p:sp>
          <p:nvSpPr>
            <p:cNvPr name="TextBox 35" id="35"/>
            <p:cNvSpPr txBox="true"/>
            <p:nvPr/>
          </p:nvSpPr>
          <p:spPr>
            <a:xfrm rot="0">
              <a:off x="2711896" y="1250712"/>
              <a:ext cx="532798"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#3</a:t>
              </a:r>
            </a:p>
          </p:txBody>
        </p:sp>
        <p:sp>
          <p:nvSpPr>
            <p:cNvPr name="Freeform 36" id="36"/>
            <p:cNvSpPr/>
            <p:nvPr/>
          </p:nvSpPr>
          <p:spPr>
            <a:xfrm flipH="false" flipV="false" rot="0">
              <a:off x="1239395"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2505815"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38" id="38"/>
          <p:cNvGrpSpPr/>
          <p:nvPr/>
        </p:nvGrpSpPr>
        <p:grpSpPr>
          <a:xfrm rot="0">
            <a:off x="11422496" y="8860107"/>
            <a:ext cx="2316661" cy="1239568"/>
            <a:chOff x="0" y="0"/>
            <a:chExt cx="3088882" cy="1652757"/>
          </a:xfrm>
        </p:grpSpPr>
        <p:sp>
          <p:nvSpPr>
            <p:cNvPr name="Freeform 39" id="39"/>
            <p:cNvSpPr/>
            <p:nvPr/>
          </p:nvSpPr>
          <p:spPr>
            <a:xfrm flipH="false" flipV="false" rot="0">
              <a:off x="0"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0" id="40"/>
            <p:cNvSpPr txBox="true"/>
            <p:nvPr/>
          </p:nvSpPr>
          <p:spPr>
            <a:xfrm rot="0">
              <a:off x="1316142" y="1094391"/>
              <a:ext cx="532798"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#3</a:t>
              </a:r>
            </a:p>
          </p:txBody>
        </p:sp>
        <p:sp>
          <p:nvSpPr>
            <p:cNvPr name="TextBox 41" id="41"/>
            <p:cNvSpPr txBox="true"/>
            <p:nvPr/>
          </p:nvSpPr>
          <p:spPr>
            <a:xfrm rot="0">
              <a:off x="212770" y="1094391"/>
              <a:ext cx="519421"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#2</a:t>
              </a:r>
            </a:p>
          </p:txBody>
        </p:sp>
        <p:sp>
          <p:nvSpPr>
            <p:cNvPr name="TextBox 42" id="42"/>
            <p:cNvSpPr txBox="true"/>
            <p:nvPr/>
          </p:nvSpPr>
          <p:spPr>
            <a:xfrm rot="0">
              <a:off x="2382302" y="1094391"/>
              <a:ext cx="559905"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#6</a:t>
              </a:r>
            </a:p>
          </p:txBody>
        </p:sp>
        <p:sp>
          <p:nvSpPr>
            <p:cNvPr name="Freeform 43" id="43"/>
            <p:cNvSpPr/>
            <p:nvPr/>
          </p:nvSpPr>
          <p:spPr>
            <a:xfrm flipH="false" flipV="false" rot="0">
              <a:off x="1110061" y="0"/>
              <a:ext cx="944961" cy="1227221"/>
            </a:xfrm>
            <a:custGeom>
              <a:avLst/>
              <a:gdLst/>
              <a:ahLst/>
              <a:cxnLst/>
              <a:rect r="r" b="b" t="t" l="l"/>
              <a:pathLst>
                <a:path h="1227221" w="944961">
                  <a:moveTo>
                    <a:pt x="0" y="0"/>
                  </a:moveTo>
                  <a:lnTo>
                    <a:pt x="944960" y="0"/>
                  </a:lnTo>
                  <a:lnTo>
                    <a:pt x="944960"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4" id="44"/>
            <p:cNvSpPr/>
            <p:nvPr/>
          </p:nvSpPr>
          <p:spPr>
            <a:xfrm flipH="false" flipV="false" rot="0">
              <a:off x="2143921"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45" id="45"/>
          <p:cNvGrpSpPr/>
          <p:nvPr/>
        </p:nvGrpSpPr>
        <p:grpSpPr>
          <a:xfrm rot="0">
            <a:off x="14452543" y="5964255"/>
            <a:ext cx="3555328" cy="1330140"/>
            <a:chOff x="0" y="0"/>
            <a:chExt cx="4740438" cy="1773520"/>
          </a:xfrm>
        </p:grpSpPr>
        <p:sp>
          <p:nvSpPr>
            <p:cNvPr name="Freeform 46" id="46"/>
            <p:cNvSpPr/>
            <p:nvPr/>
          </p:nvSpPr>
          <p:spPr>
            <a:xfrm flipH="false" flipV="false" rot="0">
              <a:off x="1262461" y="35558"/>
              <a:ext cx="944961" cy="1227221"/>
            </a:xfrm>
            <a:custGeom>
              <a:avLst/>
              <a:gdLst/>
              <a:ahLst/>
              <a:cxnLst/>
              <a:rect r="r" b="b" t="t" l="l"/>
              <a:pathLst>
                <a:path h="1227221" w="944961">
                  <a:moveTo>
                    <a:pt x="0" y="0"/>
                  </a:moveTo>
                  <a:lnTo>
                    <a:pt x="944960" y="0"/>
                  </a:lnTo>
                  <a:lnTo>
                    <a:pt x="944960"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7" id="47"/>
            <p:cNvSpPr txBox="true"/>
            <p:nvPr/>
          </p:nvSpPr>
          <p:spPr>
            <a:xfrm rot="0">
              <a:off x="1468542" y="1215154"/>
              <a:ext cx="532798"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#3</a:t>
              </a:r>
            </a:p>
          </p:txBody>
        </p:sp>
        <p:sp>
          <p:nvSpPr>
            <p:cNvPr name="TextBox 48" id="48"/>
            <p:cNvSpPr txBox="true"/>
            <p:nvPr/>
          </p:nvSpPr>
          <p:spPr>
            <a:xfrm rot="0">
              <a:off x="2794125" y="1215154"/>
              <a:ext cx="543570"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#4</a:t>
              </a:r>
            </a:p>
          </p:txBody>
        </p:sp>
        <p:sp>
          <p:nvSpPr>
            <p:cNvPr name="TextBox 49" id="49"/>
            <p:cNvSpPr txBox="true"/>
            <p:nvPr/>
          </p:nvSpPr>
          <p:spPr>
            <a:xfrm rot="0">
              <a:off x="4001559" y="1215154"/>
              <a:ext cx="537414"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#5</a:t>
              </a:r>
            </a:p>
          </p:txBody>
        </p:sp>
        <p:sp>
          <p:nvSpPr>
            <p:cNvPr name="TextBox 50" id="50"/>
            <p:cNvSpPr txBox="true"/>
            <p:nvPr/>
          </p:nvSpPr>
          <p:spPr>
            <a:xfrm rot="0">
              <a:off x="216321" y="1215154"/>
              <a:ext cx="512319" cy="558366"/>
            </a:xfrm>
            <a:prstGeom prst="rect">
              <a:avLst/>
            </a:prstGeom>
          </p:spPr>
          <p:txBody>
            <a:bodyPr anchor="t" rtlCol="false" tIns="0" lIns="0" bIns="0" rIns="0">
              <a:spAutoFit/>
            </a:bodyPr>
            <a:lstStyle/>
            <a:p>
              <a:pPr algn="ctr">
                <a:lnSpc>
                  <a:spcPts val="3549"/>
                </a:lnSpc>
              </a:pPr>
              <a:r>
                <a:rPr lang="en-US" sz="2535">
                  <a:solidFill>
                    <a:srgbClr val="000000"/>
                  </a:solidFill>
                  <a:latin typeface="Canva Sans"/>
                </a:rPr>
                <a:t>#1</a:t>
              </a:r>
            </a:p>
          </p:txBody>
        </p:sp>
        <p:sp>
          <p:nvSpPr>
            <p:cNvPr name="Freeform 51" id="51"/>
            <p:cNvSpPr/>
            <p:nvPr/>
          </p:nvSpPr>
          <p:spPr>
            <a:xfrm flipH="false" flipV="false" rot="0">
              <a:off x="2529058" y="0"/>
              <a:ext cx="944961" cy="1227221"/>
            </a:xfrm>
            <a:custGeom>
              <a:avLst/>
              <a:gdLst/>
              <a:ahLst/>
              <a:cxnLst/>
              <a:rect r="r" b="b" t="t" l="l"/>
              <a:pathLst>
                <a:path h="1227221" w="944961">
                  <a:moveTo>
                    <a:pt x="0" y="0"/>
                  </a:moveTo>
                  <a:lnTo>
                    <a:pt x="944960" y="0"/>
                  </a:lnTo>
                  <a:lnTo>
                    <a:pt x="944960"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2" id="52"/>
            <p:cNvSpPr/>
            <p:nvPr/>
          </p:nvSpPr>
          <p:spPr>
            <a:xfrm flipH="false" flipV="false" rot="0">
              <a:off x="3795477" y="0"/>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3" id="53"/>
            <p:cNvSpPr/>
            <p:nvPr/>
          </p:nvSpPr>
          <p:spPr>
            <a:xfrm flipH="false" flipV="false" rot="0">
              <a:off x="0" y="35558"/>
              <a:ext cx="944961" cy="1227221"/>
            </a:xfrm>
            <a:custGeom>
              <a:avLst/>
              <a:gdLst/>
              <a:ahLst/>
              <a:cxnLst/>
              <a:rect r="r" b="b" t="t" l="l"/>
              <a:pathLst>
                <a:path h="1227221" w="944961">
                  <a:moveTo>
                    <a:pt x="0" y="0"/>
                  </a:moveTo>
                  <a:lnTo>
                    <a:pt x="944961" y="0"/>
                  </a:lnTo>
                  <a:lnTo>
                    <a:pt x="944961" y="1227221"/>
                  </a:lnTo>
                  <a:lnTo>
                    <a:pt x="0" y="1227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0F3F4"/>
        </a:solidFill>
      </p:bgPr>
    </p:bg>
    <p:spTree>
      <p:nvGrpSpPr>
        <p:cNvPr id="1" name=""/>
        <p:cNvGrpSpPr/>
        <p:nvPr/>
      </p:nvGrpSpPr>
      <p:grpSpPr>
        <a:xfrm>
          <a:off x="0" y="0"/>
          <a:ext cx="0" cy="0"/>
          <a:chOff x="0" y="0"/>
          <a:chExt cx="0" cy="0"/>
        </a:xfrm>
      </p:grpSpPr>
      <p:sp>
        <p:nvSpPr>
          <p:cNvPr name="TextBox 2" id="2"/>
          <p:cNvSpPr txBox="true"/>
          <p:nvPr/>
        </p:nvSpPr>
        <p:spPr>
          <a:xfrm rot="0">
            <a:off x="1028700" y="1000125"/>
            <a:ext cx="15174117" cy="1123950"/>
          </a:xfrm>
          <a:prstGeom prst="rect">
            <a:avLst/>
          </a:prstGeom>
        </p:spPr>
        <p:txBody>
          <a:bodyPr anchor="t" rtlCol="false" tIns="0" lIns="0" bIns="0" rIns="0">
            <a:spAutoFit/>
          </a:bodyPr>
          <a:lstStyle/>
          <a:p>
            <a:pPr algn="l">
              <a:lnSpc>
                <a:spcPts val="8640"/>
              </a:lnSpc>
            </a:pPr>
            <a:r>
              <a:rPr lang="en-US" sz="7200">
                <a:solidFill>
                  <a:srgbClr val="313445"/>
                </a:solidFill>
                <a:latin typeface="Arimo"/>
              </a:rPr>
              <a:t>Choking and Unchoking Algorithms</a:t>
            </a:r>
          </a:p>
        </p:txBody>
      </p:sp>
      <p:sp>
        <p:nvSpPr>
          <p:cNvPr name="Freeform 3" id="3"/>
          <p:cNvSpPr/>
          <p:nvPr/>
        </p:nvSpPr>
        <p:spPr>
          <a:xfrm flipH="false" flipV="false" rot="0">
            <a:off x="11901137" y="8010640"/>
            <a:ext cx="614942" cy="1840608"/>
          </a:xfrm>
          <a:custGeom>
            <a:avLst/>
            <a:gdLst/>
            <a:ahLst/>
            <a:cxnLst/>
            <a:rect r="r" b="b" t="t" l="l"/>
            <a:pathLst>
              <a:path h="1840608" w="614942">
                <a:moveTo>
                  <a:pt x="0" y="0"/>
                </a:moveTo>
                <a:lnTo>
                  <a:pt x="614942" y="0"/>
                </a:lnTo>
                <a:lnTo>
                  <a:pt x="614942" y="1840608"/>
                </a:lnTo>
                <a:lnTo>
                  <a:pt x="0" y="18406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823469" y="7850760"/>
            <a:ext cx="614942" cy="2000488"/>
          </a:xfrm>
          <a:custGeom>
            <a:avLst/>
            <a:gdLst/>
            <a:ahLst/>
            <a:cxnLst/>
            <a:rect r="r" b="b" t="t" l="l"/>
            <a:pathLst>
              <a:path h="2000488" w="614942">
                <a:moveTo>
                  <a:pt x="0" y="0"/>
                </a:moveTo>
                <a:lnTo>
                  <a:pt x="614942" y="0"/>
                </a:lnTo>
                <a:lnTo>
                  <a:pt x="614942" y="2000488"/>
                </a:lnTo>
                <a:lnTo>
                  <a:pt x="0" y="20004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3745801" y="7386194"/>
            <a:ext cx="614942" cy="2465054"/>
          </a:xfrm>
          <a:custGeom>
            <a:avLst/>
            <a:gdLst/>
            <a:ahLst/>
            <a:cxnLst/>
            <a:rect r="r" b="b" t="t" l="l"/>
            <a:pathLst>
              <a:path h="2465054" w="614942">
                <a:moveTo>
                  <a:pt x="0" y="0"/>
                </a:moveTo>
                <a:lnTo>
                  <a:pt x="614942" y="0"/>
                </a:lnTo>
                <a:lnTo>
                  <a:pt x="614942" y="2465054"/>
                </a:lnTo>
                <a:lnTo>
                  <a:pt x="0" y="24650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668133" y="7630786"/>
            <a:ext cx="614942" cy="2220462"/>
          </a:xfrm>
          <a:custGeom>
            <a:avLst/>
            <a:gdLst/>
            <a:ahLst/>
            <a:cxnLst/>
            <a:rect r="r" b="b" t="t" l="l"/>
            <a:pathLst>
              <a:path h="2220462" w="614942">
                <a:moveTo>
                  <a:pt x="0" y="0"/>
                </a:moveTo>
                <a:lnTo>
                  <a:pt x="614942" y="0"/>
                </a:lnTo>
                <a:lnTo>
                  <a:pt x="614942" y="2220462"/>
                </a:lnTo>
                <a:lnTo>
                  <a:pt x="0" y="222046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5587875" y="6551208"/>
            <a:ext cx="614942" cy="3518592"/>
          </a:xfrm>
          <a:custGeom>
            <a:avLst/>
            <a:gdLst/>
            <a:ahLst/>
            <a:cxnLst/>
            <a:rect r="r" b="b" t="t" l="l"/>
            <a:pathLst>
              <a:path h="3518592" w="614942">
                <a:moveTo>
                  <a:pt x="0" y="0"/>
                </a:moveTo>
                <a:lnTo>
                  <a:pt x="614942" y="0"/>
                </a:lnTo>
                <a:lnTo>
                  <a:pt x="614942" y="3518592"/>
                </a:lnTo>
                <a:lnTo>
                  <a:pt x="0" y="351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17503455" y="5683632"/>
            <a:ext cx="614942" cy="4168968"/>
          </a:xfrm>
          <a:custGeom>
            <a:avLst/>
            <a:gdLst/>
            <a:ahLst/>
            <a:cxnLst/>
            <a:rect r="r" b="b" t="t" l="l"/>
            <a:pathLst>
              <a:path h="4168968" w="614942">
                <a:moveTo>
                  <a:pt x="0" y="0"/>
                </a:moveTo>
                <a:lnTo>
                  <a:pt x="614942" y="0"/>
                </a:lnTo>
                <a:lnTo>
                  <a:pt x="614942" y="4168968"/>
                </a:lnTo>
                <a:lnTo>
                  <a:pt x="0" y="416896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16507617" y="6271030"/>
            <a:ext cx="614942" cy="4015970"/>
          </a:xfrm>
          <a:custGeom>
            <a:avLst/>
            <a:gdLst/>
            <a:ahLst/>
            <a:cxnLst/>
            <a:rect r="r" b="b" t="t" l="l"/>
            <a:pathLst>
              <a:path h="4015970" w="614942">
                <a:moveTo>
                  <a:pt x="0" y="0"/>
                </a:moveTo>
                <a:lnTo>
                  <a:pt x="614942" y="0"/>
                </a:lnTo>
                <a:lnTo>
                  <a:pt x="614942" y="4015970"/>
                </a:lnTo>
                <a:lnTo>
                  <a:pt x="0" y="40159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nvGrpSpPr>
          <p:cNvPr name="Group 10" id="10"/>
          <p:cNvGrpSpPr/>
          <p:nvPr/>
        </p:nvGrpSpPr>
        <p:grpSpPr>
          <a:xfrm rot="0">
            <a:off x="0" y="9852600"/>
            <a:ext cx="18288000" cy="434400"/>
            <a:chOff x="0" y="0"/>
            <a:chExt cx="24384000" cy="579200"/>
          </a:xfrm>
        </p:grpSpPr>
        <p:sp>
          <p:nvSpPr>
            <p:cNvPr name="Freeform 11" id="11"/>
            <p:cNvSpPr/>
            <p:nvPr/>
          </p:nvSpPr>
          <p:spPr>
            <a:xfrm flipH="false" flipV="false" rot="0">
              <a:off x="0" y="0"/>
              <a:ext cx="24384000" cy="579247"/>
            </a:xfrm>
            <a:custGeom>
              <a:avLst/>
              <a:gdLst/>
              <a:ahLst/>
              <a:cxnLst/>
              <a:rect r="r" b="b" t="t" l="l"/>
              <a:pathLst>
                <a:path h="579247" w="24384000">
                  <a:moveTo>
                    <a:pt x="0" y="0"/>
                  </a:moveTo>
                  <a:lnTo>
                    <a:pt x="24384000" y="0"/>
                  </a:lnTo>
                  <a:lnTo>
                    <a:pt x="24384000" y="579247"/>
                  </a:lnTo>
                  <a:lnTo>
                    <a:pt x="0" y="579247"/>
                  </a:lnTo>
                  <a:close/>
                </a:path>
              </a:pathLst>
            </a:custGeom>
            <a:solidFill>
              <a:srgbClr val="E79C82"/>
            </a:solidFill>
          </p:spPr>
        </p:sp>
      </p:grpSp>
      <p:sp>
        <p:nvSpPr>
          <p:cNvPr name="Freeform 12" id="12"/>
          <p:cNvSpPr/>
          <p:nvPr/>
        </p:nvSpPr>
        <p:spPr>
          <a:xfrm flipH="false" flipV="false" rot="0">
            <a:off x="15649516" y="2574026"/>
            <a:ext cx="2331144" cy="3843432"/>
          </a:xfrm>
          <a:custGeom>
            <a:avLst/>
            <a:gdLst/>
            <a:ahLst/>
            <a:cxnLst/>
            <a:rect r="r" b="b" t="t" l="l"/>
            <a:pathLst>
              <a:path h="3843432" w="2331144">
                <a:moveTo>
                  <a:pt x="0" y="0"/>
                </a:moveTo>
                <a:lnTo>
                  <a:pt x="2331144" y="0"/>
                </a:lnTo>
                <a:lnTo>
                  <a:pt x="2331144" y="3843432"/>
                </a:lnTo>
                <a:lnTo>
                  <a:pt x="0" y="384343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3" id="13"/>
          <p:cNvSpPr txBox="true"/>
          <p:nvPr/>
        </p:nvSpPr>
        <p:spPr>
          <a:xfrm rot="0">
            <a:off x="1028700" y="2516876"/>
            <a:ext cx="10872437" cy="7555336"/>
          </a:xfrm>
          <a:prstGeom prst="rect">
            <a:avLst/>
          </a:prstGeom>
        </p:spPr>
        <p:txBody>
          <a:bodyPr anchor="t" rtlCol="false" tIns="0" lIns="0" bIns="0" rIns="0">
            <a:spAutoFit/>
          </a:bodyPr>
          <a:lstStyle/>
          <a:p>
            <a:pPr marL="577365" indent="-288683" lvl="1">
              <a:lnSpc>
                <a:spcPts val="3743"/>
              </a:lnSpc>
              <a:buFont typeface="Arial"/>
              <a:buChar char="•"/>
            </a:pPr>
            <a:r>
              <a:rPr lang="en-US" sz="2674">
                <a:solidFill>
                  <a:srgbClr val="313445"/>
                </a:solidFill>
                <a:latin typeface="Canva Sans"/>
              </a:rPr>
              <a:t>Choking and unchoking algorithms manage resource allocation by controlling data transfer speeds between peers.</a:t>
            </a:r>
          </a:p>
          <a:p>
            <a:pPr>
              <a:lnSpc>
                <a:spcPts val="3743"/>
              </a:lnSpc>
            </a:pPr>
          </a:p>
          <a:p>
            <a:pPr marL="577365" indent="-288683" lvl="1">
              <a:lnSpc>
                <a:spcPts val="3743"/>
              </a:lnSpc>
              <a:buFont typeface="Arial"/>
              <a:buChar char="•"/>
            </a:pPr>
            <a:r>
              <a:rPr lang="en-US" sz="2674">
                <a:solidFill>
                  <a:srgbClr val="313445"/>
                </a:solidFill>
                <a:latin typeface="Canva Sans"/>
              </a:rPr>
              <a:t>They ensure fair sharing of available bandwidth, preventing some users from monopolizing resources.</a:t>
            </a:r>
          </a:p>
          <a:p>
            <a:pPr>
              <a:lnSpc>
                <a:spcPts val="3743"/>
              </a:lnSpc>
            </a:pPr>
          </a:p>
          <a:p>
            <a:pPr marL="577365" indent="-288683" lvl="1">
              <a:lnSpc>
                <a:spcPts val="3743"/>
              </a:lnSpc>
              <a:buFont typeface="Arial"/>
              <a:buChar char="•"/>
            </a:pPr>
            <a:r>
              <a:rPr lang="en-US" sz="2674">
                <a:solidFill>
                  <a:srgbClr val="313445"/>
                </a:solidFill>
                <a:latin typeface="Canva Sans"/>
              </a:rPr>
              <a:t>Implementing strategies for optimally allocating bandwidth among peers (Tit-for-tat strategy), like managing upload and download bandwidth.</a:t>
            </a:r>
          </a:p>
          <a:p>
            <a:pPr>
              <a:lnSpc>
                <a:spcPts val="3743"/>
              </a:lnSpc>
            </a:pPr>
          </a:p>
          <a:p>
            <a:pPr marL="577365" indent="-288683" lvl="1">
              <a:lnSpc>
                <a:spcPts val="3743"/>
              </a:lnSpc>
              <a:buFont typeface="Arial"/>
              <a:buChar char="•"/>
            </a:pPr>
            <a:r>
              <a:rPr lang="en-US" sz="2674">
                <a:solidFill>
                  <a:srgbClr val="313445"/>
                </a:solidFill>
                <a:latin typeface="Canva Sans"/>
              </a:rPr>
              <a:t>Tit-for-Tat Strategy: A peer unchokes a limited number of other peers that provide it with the best download rates. This encourages peers to share more actively, as they are rewarded with higher download speeds in return, while choking discourages free-riding or greedy leeching.</a:t>
            </a:r>
          </a:p>
          <a:p>
            <a:pPr>
              <a:lnSpc>
                <a:spcPts val="374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DAF0Z_oGWqY</dc:identifier>
  <dcterms:modified xsi:type="dcterms:W3CDTF">2011-08-01T06:04:30Z</dcterms:modified>
  <cp:revision>1</cp:revision>
  <dc:title>ZenTorrent.pptx</dc:title>
</cp:coreProperties>
</file>