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  <p:sldMasterId id="2147483660" r:id="rId2"/>
  </p:sldMasterIdLst>
  <p:sldIdLst>
    <p:sldId id="256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238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5C447-20D6-48CC-AC03-3C4E558A4D3D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11FB-8B1B-4096-855F-78E9E7E5E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299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5C447-20D6-48CC-AC03-3C4E558A4D3D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11FB-8B1B-4096-855F-78E9E7E5E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1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5C447-20D6-48CC-AC03-3C4E558A4D3D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11FB-8B1B-4096-855F-78E9E7E5E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729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Uni. of Michigan-Flint, Dept. of CSEP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CIS 335 Telecommunication and Computer Networks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9E0D3A-CF79-462C-A08D-0F94DC9ED81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471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Uni. of Michigan-Flint, Dept. of CSEP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CIS 335 Telecommunication and Computer Networks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400800"/>
            <a:ext cx="533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784048-DFA9-4298-89E1-5CFBF6B165A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615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Uni. of Michigan-Flint, Dept. of CSEP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CIS 335 Telecommunication and Computer Networks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7CADFA-E758-4E99-AC5B-B02FC93A51D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3068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1148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219200"/>
            <a:ext cx="41148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Uni. of Michigan-Flint, Dept. of CSEP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CIS 335 Telecommunication and Computer Networks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A3779B-0B67-48C6-A1D2-5EB71F53340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4403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Uni. of Michigan-Flint, Dept. of CSEP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CIS 335 Telecommunication and Computer Networks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2E6D97-2071-49BA-B07A-564EF699747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7070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Uni. of Michigan-Flint, Dept. of CSEP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CIS 335 Telecommunication and Computer Networks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876CA2-1828-4B00-938A-5F8F1E3D3B9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608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Uni. of Michigan-Flint, Dept. of CSEP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CIS 335 Telecommunication and Computer Networks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00FFD7-2C41-49FA-8EA6-AEC5E8C6C64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6894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Uni. of Michigan-Flint, Dept. of CSEP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CIS 335 Telecommunication and Computer Networks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62803F-7689-469F-BD10-E0BDBA9DBF7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086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5C447-20D6-48CC-AC03-3C4E558A4D3D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11FB-8B1B-4096-855F-78E9E7E5E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57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Uni. of Michigan-Flint, Dept. of CSEP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CIS 335 Telecommunication and Computer Networks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663E50-D434-48CC-B4E9-9E88F03AF69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8182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Uni. of Michigan-Flint, Dept. of CSEP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CIS 335 Telecommunication and Computer Networks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821CFE-C4C8-4B7C-A10B-FBD560B904B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4872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28600"/>
            <a:ext cx="2095500" cy="5897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134100" cy="5897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Uni. of Michigan-Flint, Dept. of CSEP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CIS 335 Telecommunication and Computer Networks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1A285F-12D8-45CD-9548-4BC29A5BA2B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2144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820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19200"/>
            <a:ext cx="8382000" cy="4906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Uni. of Michigan-Flint, Dept. of CSEP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CIS 335 Telecommunication and Computer Networks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51DE5A-8AD1-4584-B3E3-AC5A2F7DA3A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6213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820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114800" cy="490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24400" y="1219200"/>
            <a:ext cx="4114800" cy="23764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24400" y="3748088"/>
            <a:ext cx="4114800" cy="2378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Uni. of Michigan-Flint, Dept. of CSEP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CIS 335 Telecommunication and Computer Networks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195FB6-FC3E-4560-8DB5-E3F24B9F444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0138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820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114800" cy="490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219200"/>
            <a:ext cx="4114800" cy="490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400800"/>
            <a:ext cx="3733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U. of Michigan-Flint, Dept. of CSEP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19600" y="6400800"/>
            <a:ext cx="4343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CIS/CSC 175 Problem Solving and Programming 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1C40C6-7C6D-4FC8-937E-15EC03FFCE1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322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5C447-20D6-48CC-AC03-3C4E558A4D3D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11FB-8B1B-4096-855F-78E9E7E5E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355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5C447-20D6-48CC-AC03-3C4E558A4D3D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11FB-8B1B-4096-855F-78E9E7E5E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29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5C447-20D6-48CC-AC03-3C4E558A4D3D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11FB-8B1B-4096-855F-78E9E7E5E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89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5C447-20D6-48CC-AC03-3C4E558A4D3D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11FB-8B1B-4096-855F-78E9E7E5E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190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5C447-20D6-48CC-AC03-3C4E558A4D3D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11FB-8B1B-4096-855F-78E9E7E5E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52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5C447-20D6-48CC-AC03-3C4E558A4D3D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11FB-8B1B-4096-855F-78E9E7E5E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777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5C447-20D6-48CC-AC03-3C4E558A4D3D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11FB-8B1B-4096-855F-78E9E7E5E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3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6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jpe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5C447-20D6-48CC-AC03-3C4E558A4D3D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11FB-8B1B-4096-855F-78E9E7E5E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324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382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382000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ctr" anchorCtr="1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SzTx/>
              <a:defRPr sz="1200">
                <a:latin typeface="Comic Sans MS" pitchFamily="66" charset="0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Uni. of Michigan-Flint, Dept. of CSEP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400800"/>
            <a:ext cx="434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SzTx/>
              <a:defRPr sz="1200">
                <a:latin typeface="Comic Sans MS" pitchFamily="66" charset="0"/>
              </a:defRPr>
            </a:lvl1pPr>
          </a:lstStyle>
          <a:p>
            <a:pPr algn="ctr" fontAlgn="base"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</a:rPr>
              <a:t>CIS 335 Telecommunication and Computer Networks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400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SzTx/>
              <a:defRPr sz="1200">
                <a:latin typeface="Comic Sans MS" pitchFamily="66" charset="0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50AC941C-F265-400F-97E5-DE5C23C275FE}" type="slidenum">
              <a:rPr lang="en-US" smtClean="0">
                <a:solidFill>
                  <a:srgbClr val="000000"/>
                </a:solidFill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31" name="Line 11"/>
          <p:cNvSpPr>
            <a:spLocks noChangeShapeType="1"/>
          </p:cNvSpPr>
          <p:nvPr userDrawn="1"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SzPct val="70000"/>
            </a:pPr>
            <a:endParaRPr lang="en-US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033" name="Text Box 17"/>
          <p:cNvSpPr txBox="1">
            <a:spLocks noChangeArrowheads="1"/>
          </p:cNvSpPr>
          <p:nvPr userDrawn="1"/>
        </p:nvSpPr>
        <p:spPr bwMode="auto">
          <a:xfrm>
            <a:off x="8001000" y="64008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 anchorCtr="1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buSzPct val="70000"/>
            </a:pPr>
            <a:r>
              <a:rPr lang="en-US" sz="1000" dirty="0">
                <a:solidFill>
                  <a:srgbClr val="000000"/>
                </a:solidFill>
                <a:latin typeface="Comic Sans MS" pitchFamily="66" charset="0"/>
              </a:rPr>
              <a:t>[S. </a:t>
            </a:r>
            <a:r>
              <a:rPr lang="en-US" sz="1000" i="1" dirty="0" err="1">
                <a:solidFill>
                  <a:srgbClr val="000000"/>
                </a:solidFill>
                <a:latin typeface="Comic Sans MS" pitchFamily="66" charset="0"/>
              </a:rPr>
              <a:t>Uludag</a:t>
            </a:r>
            <a:r>
              <a:rPr lang="en-US" sz="1000" dirty="0">
                <a:solidFill>
                  <a:srgbClr val="000000"/>
                </a:solidFill>
                <a:latin typeface="Comic Sans MS" pitchFamily="66" charset="0"/>
              </a:rPr>
              <a:t>]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" y="6419088"/>
            <a:ext cx="424053" cy="42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19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17"/>
        </a:buBlip>
        <a:defRPr sz="28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18"/>
        </a:buBlip>
        <a:defRPr sz="26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19"/>
        </a:buBlip>
        <a:defRPr sz="24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20"/>
        </a:buBlip>
        <a:defRPr sz="22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21"/>
        </a:buBlip>
        <a:defRPr sz="20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70000"/>
        <a:buBlip>
          <a:blip r:embed="rId21"/>
        </a:buBlip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70000"/>
        <a:buBlip>
          <a:blip r:embed="rId21"/>
        </a:buBlip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70000"/>
        <a:buBlip>
          <a:blip r:embed="rId21"/>
        </a:buBlip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70000"/>
        <a:buBlip>
          <a:blip r:embed="rId21"/>
        </a:buBlip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1470025"/>
          </a:xfrm>
        </p:spPr>
        <p:txBody>
          <a:bodyPr/>
          <a:lstStyle/>
          <a:p>
            <a:r>
              <a:rPr lang="en-US" dirty="0" smtClean="0"/>
              <a:t>In Class Exercise for Extra Credit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514600"/>
            <a:ext cx="7467600" cy="33528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November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20,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2013, Wednesday</a:t>
            </a:r>
          </a:p>
          <a:p>
            <a:endParaRPr lang="en-US" dirty="0" smtClean="0"/>
          </a:p>
          <a:p>
            <a:r>
              <a:rPr lang="en-US" dirty="0" smtClean="0"/>
              <a:t>Submit your source codes (2 .</a:t>
            </a:r>
            <a:r>
              <a:rPr lang="en-US" dirty="0" err="1" smtClean="0"/>
              <a:t>cpp</a:t>
            </a:r>
            <a:r>
              <a:rPr lang="en-US" dirty="0" smtClean="0"/>
              <a:t> files) for the following programs to BB under </a:t>
            </a:r>
            <a:r>
              <a:rPr lang="en-US" dirty="0" err="1" smtClean="0"/>
              <a:t>Homeworks</a:t>
            </a:r>
            <a:r>
              <a:rPr lang="en-US" dirty="0" smtClean="0"/>
              <a:t>/Extra-Credit-In-Class</a:t>
            </a:r>
          </a:p>
          <a:p>
            <a:r>
              <a:rPr lang="en-US" dirty="0"/>
              <a:t>b</a:t>
            </a:r>
            <a:r>
              <a:rPr lang="en-US" dirty="0" smtClean="0"/>
              <a:t>y the end of the class session at </a:t>
            </a:r>
            <a:r>
              <a:rPr lang="en-US" b="1" dirty="0" smtClean="0">
                <a:solidFill>
                  <a:srgbClr val="00B050"/>
                </a:solidFill>
              </a:rPr>
              <a:t>9:15am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b="1" u="sng" dirty="0" smtClean="0">
                <a:solidFill>
                  <a:srgbClr val="00B0F0"/>
                </a:solidFill>
                <a:latin typeface="Verdana" panose="020B0604030504040204" pitchFamily="34" charset="0"/>
              </a:rPr>
              <a:t>You may get </a:t>
            </a:r>
            <a:r>
              <a:rPr lang="en-US" b="1" u="sng" dirty="0" err="1" smtClean="0">
                <a:solidFill>
                  <a:srgbClr val="00B0F0"/>
                </a:solidFill>
                <a:latin typeface="Verdana" panose="020B0604030504040204" pitchFamily="34" charset="0"/>
              </a:rPr>
              <a:t>get</a:t>
            </a:r>
            <a:r>
              <a:rPr lang="en-US" b="1" u="sng" dirty="0" smtClean="0">
                <a:solidFill>
                  <a:srgbClr val="00B0F0"/>
                </a:solidFill>
                <a:latin typeface="Verdana" panose="020B0604030504040204" pitchFamily="34" charset="0"/>
              </a:rPr>
              <a:t> up to 15% extra credit towards your </a:t>
            </a:r>
            <a:r>
              <a:rPr lang="en-US" b="1" u="sng" dirty="0" smtClean="0">
                <a:solidFill>
                  <a:srgbClr val="00B0F0"/>
                </a:solidFill>
                <a:latin typeface="Verdana" panose="020B0604030504040204" pitchFamily="34" charset="0"/>
              </a:rPr>
              <a:t>hw10</a:t>
            </a:r>
            <a:endParaRPr lang="en-US" b="1" u="sng" dirty="0">
              <a:solidFill>
                <a:srgbClr val="00B0F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35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U. of Michigan-Flint, Dept. of CSEP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CIS/CSC 175 Problem Solving and Programming I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305800" cy="609600"/>
          </a:xfrm>
        </p:spPr>
        <p:txBody>
          <a:bodyPr/>
          <a:lstStyle/>
          <a:p>
            <a:r>
              <a:rPr lang="en-US" altLang="en-US" dirty="0" smtClean="0"/>
              <a:t>In-class exercise for Extra Credit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686800" cy="4906963"/>
          </a:xfrm>
        </p:spPr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altLang="en-US" dirty="0" smtClean="0"/>
              <a:t>Implement </a:t>
            </a:r>
            <a:r>
              <a:rPr lang="en-US" altLang="en-US" b="1" dirty="0">
                <a:solidFill>
                  <a:srgbClr val="0033CC"/>
                </a:solidFill>
              </a:rPr>
              <a:t>I</a:t>
            </a:r>
            <a:r>
              <a:rPr lang="en-US" altLang="en-US" b="1" dirty="0" smtClean="0">
                <a:solidFill>
                  <a:srgbClr val="0033CC"/>
                </a:solidFill>
              </a:rPr>
              <a:t>nsertion </a:t>
            </a:r>
            <a:r>
              <a:rPr lang="en-US" altLang="en-US" b="1" dirty="0">
                <a:solidFill>
                  <a:srgbClr val="0033CC"/>
                </a:solidFill>
              </a:rPr>
              <a:t>S</a:t>
            </a:r>
            <a:r>
              <a:rPr lang="en-US" altLang="en-US" b="1" dirty="0" smtClean="0">
                <a:solidFill>
                  <a:srgbClr val="0033CC"/>
                </a:solidFill>
              </a:rPr>
              <a:t>ort </a:t>
            </a:r>
            <a:r>
              <a:rPr lang="en-US" altLang="en-US" dirty="0" smtClean="0"/>
              <a:t>algorithm in a function. </a:t>
            </a:r>
            <a:r>
              <a:rPr lang="en-US" altLang="en-US" dirty="0" smtClean="0"/>
              <a:t>Initialize an array of integers using the initializer list. Then, assign the array values to a vector of integers. Pass the vector of integers by reference to your insertion sort algorithm function. Then, display the sorted integers back in the main function. </a:t>
            </a:r>
            <a:endParaRPr lang="en-US" altLang="en-US" dirty="0" smtClean="0"/>
          </a:p>
          <a:p>
            <a:pPr marL="514350" indent="-514350">
              <a:buFont typeface="+mj-lt"/>
              <a:buAutoNum type="arabicParenR"/>
            </a:pPr>
            <a:r>
              <a:rPr lang="en-US" altLang="en-US" dirty="0" smtClean="0"/>
              <a:t>Add another function to your program to implement the </a:t>
            </a:r>
            <a:r>
              <a:rPr lang="en-US" altLang="en-US" b="1" dirty="0" smtClean="0">
                <a:solidFill>
                  <a:srgbClr val="0033CC"/>
                </a:solidFill>
              </a:rPr>
              <a:t>Linear Search</a:t>
            </a:r>
            <a:r>
              <a:rPr lang="en-US" altLang="en-US" dirty="0" smtClean="0"/>
              <a:t> algorithm on the vector of integers.</a:t>
            </a:r>
            <a:endParaRPr lang="en-US" alt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19A40A-C7FE-4524-BF60-BF0E72F5F652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24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Verdan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45720" rIns="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70000"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45720" rIns="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70000"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149</Words>
  <Application>Microsoft Office PowerPoint</Application>
  <PresentationFormat>On-screen Show 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Office Theme</vt:lpstr>
      <vt:lpstr>Default Design</vt:lpstr>
      <vt:lpstr>In Class Exercise for Extra Credit </vt:lpstr>
      <vt:lpstr>In-class exercise for Extra Credit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Class Exercise for Extra Credit </dc:title>
  <dc:creator>suleyman</dc:creator>
  <cp:lastModifiedBy>suleyman</cp:lastModifiedBy>
  <cp:revision>8</cp:revision>
  <dcterms:created xsi:type="dcterms:W3CDTF">2013-11-05T02:50:56Z</dcterms:created>
  <dcterms:modified xsi:type="dcterms:W3CDTF">2013-11-15T16:08:48Z</dcterms:modified>
</cp:coreProperties>
</file>