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3" r:id="rId2"/>
    <p:sldId id="266" r:id="rId3"/>
    <p:sldId id="265" r:id="rId4"/>
    <p:sldId id="264" r:id="rId5"/>
    <p:sldId id="267" r:id="rId6"/>
    <p:sldId id="269" r:id="rId7"/>
    <p:sldId id="268" r:id="rId8"/>
    <p:sldId id="257" r:id="rId9"/>
    <p:sldId id="256" r:id="rId10"/>
    <p:sldId id="258" r:id="rId11"/>
    <p:sldId id="261" r:id="rId12"/>
    <p:sldId id="262" r:id="rId13"/>
    <p:sldId id="259" r:id="rId14"/>
    <p:sldId id="26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88015" autoAdjust="0"/>
  </p:normalViewPr>
  <p:slideViewPr>
    <p:cSldViewPr snapToGrid="0">
      <p:cViewPr>
        <p:scale>
          <a:sx n="50" d="100"/>
          <a:sy n="50" d="100"/>
        </p:scale>
        <p:origin x="157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2C60D-81E7-4FCC-ADA6-FDD1CFB7A08F}" type="datetimeFigureOut">
              <a:rPr lang="en-US" smtClean="0"/>
              <a:t>9/27/2025</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60075-C371-4846-979E-7ACF0548D653}" type="slidenum">
              <a:rPr lang="en-US" smtClean="0"/>
              <a:t>‹#›</a:t>
            </a:fld>
            <a:endParaRPr lang="en-US"/>
          </a:p>
        </p:txBody>
      </p:sp>
    </p:spTree>
    <p:extLst>
      <p:ext uri="{BB962C8B-B14F-4D97-AF65-F5344CB8AC3E}">
        <p14:creationId xmlns:p14="http://schemas.microsoft.com/office/powerpoint/2010/main" val="2140508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use </a:t>
            </a:r>
            <a:r>
              <a:rPr lang="en-US" b="1" dirty="0"/>
              <a:t>kernel functions</a:t>
            </a:r>
            <a:r>
              <a:rPr lang="en-US" dirty="0"/>
              <a:t> to separate and transform input data through a hyperplane for categorization and regression.</a:t>
            </a:r>
          </a:p>
        </p:txBody>
      </p:sp>
      <p:sp>
        <p:nvSpPr>
          <p:cNvPr id="4" name="Marcador de número de diapositiva 3"/>
          <p:cNvSpPr>
            <a:spLocks noGrp="1"/>
          </p:cNvSpPr>
          <p:nvPr>
            <p:ph type="sldNum" sz="quarter" idx="10"/>
          </p:nvPr>
        </p:nvSpPr>
        <p:spPr/>
        <p:txBody>
          <a:bodyPr/>
          <a:lstStyle/>
          <a:p>
            <a:fld id="{10260075-C371-4846-979E-7ACF0548D653}" type="slidenum">
              <a:rPr lang="en-US" smtClean="0"/>
              <a:t>9</a:t>
            </a:fld>
            <a:endParaRPr lang="en-US"/>
          </a:p>
        </p:txBody>
      </p:sp>
    </p:spTree>
    <p:extLst>
      <p:ext uri="{BB962C8B-B14F-4D97-AF65-F5344CB8AC3E}">
        <p14:creationId xmlns:p14="http://schemas.microsoft.com/office/powerpoint/2010/main" val="2134062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1" dirty="0"/>
              <a:t>linear relationship</a:t>
            </a:r>
            <a:r>
              <a:rPr lang="en-US" dirty="0"/>
              <a:t> between input variables (weather data: cloud coverage, humidity, rainfall, air pressure, temperature, wind speed, PV generation, and in some cases time of day) and the output (PV power).</a:t>
            </a:r>
          </a:p>
          <a:p>
            <a:endParaRPr lang="es-419" dirty="0"/>
          </a:p>
          <a:p>
            <a:r>
              <a:rPr lang="en-US" dirty="0"/>
              <a:t>very low computational requirements.</a:t>
            </a:r>
          </a:p>
        </p:txBody>
      </p:sp>
      <p:sp>
        <p:nvSpPr>
          <p:cNvPr id="4" name="Marcador de número de diapositiva 3"/>
          <p:cNvSpPr>
            <a:spLocks noGrp="1"/>
          </p:cNvSpPr>
          <p:nvPr>
            <p:ph type="sldNum" sz="quarter" idx="10"/>
          </p:nvPr>
        </p:nvSpPr>
        <p:spPr/>
        <p:txBody>
          <a:bodyPr/>
          <a:lstStyle/>
          <a:p>
            <a:fld id="{10260075-C371-4846-979E-7ACF0548D653}" type="slidenum">
              <a:rPr lang="en-US" smtClean="0"/>
              <a:t>11</a:t>
            </a:fld>
            <a:endParaRPr lang="en-US"/>
          </a:p>
        </p:txBody>
      </p:sp>
    </p:spTree>
    <p:extLst>
      <p:ext uri="{BB962C8B-B14F-4D97-AF65-F5344CB8AC3E}">
        <p14:creationId xmlns:p14="http://schemas.microsoft.com/office/powerpoint/2010/main" val="745527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a:t>escalas</a:t>
            </a:r>
            <a:endParaRPr lang="en-US" dirty="0"/>
          </a:p>
        </p:txBody>
      </p:sp>
      <p:sp>
        <p:nvSpPr>
          <p:cNvPr id="4" name="Marcador de número de diapositiva 3"/>
          <p:cNvSpPr>
            <a:spLocks noGrp="1"/>
          </p:cNvSpPr>
          <p:nvPr>
            <p:ph type="sldNum" sz="quarter" idx="10"/>
          </p:nvPr>
        </p:nvSpPr>
        <p:spPr/>
        <p:txBody>
          <a:bodyPr/>
          <a:lstStyle/>
          <a:p>
            <a:fld id="{10260075-C371-4846-979E-7ACF0548D653}" type="slidenum">
              <a:rPr lang="en-US" smtClean="0"/>
              <a:t>12</a:t>
            </a:fld>
            <a:endParaRPr lang="en-US"/>
          </a:p>
        </p:txBody>
      </p:sp>
    </p:spTree>
    <p:extLst>
      <p:ext uri="{BB962C8B-B14F-4D97-AF65-F5344CB8AC3E}">
        <p14:creationId xmlns:p14="http://schemas.microsoft.com/office/powerpoint/2010/main" val="1456845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SVMs proved to be robust and data-efficient for PV forecasting, performing especially well with limited data and larger forecast horizons.</a:t>
            </a:r>
          </a:p>
        </p:txBody>
      </p:sp>
      <p:sp>
        <p:nvSpPr>
          <p:cNvPr id="4" name="Marcador de número de diapositiva 3"/>
          <p:cNvSpPr>
            <a:spLocks noGrp="1"/>
          </p:cNvSpPr>
          <p:nvPr>
            <p:ph type="sldNum" sz="quarter" idx="10"/>
          </p:nvPr>
        </p:nvSpPr>
        <p:spPr/>
        <p:txBody>
          <a:bodyPr/>
          <a:lstStyle/>
          <a:p>
            <a:fld id="{10260075-C371-4846-979E-7ACF0548D653}" type="slidenum">
              <a:rPr lang="en-US" smtClean="0"/>
              <a:t>13</a:t>
            </a:fld>
            <a:endParaRPr lang="en-US"/>
          </a:p>
        </p:txBody>
      </p:sp>
    </p:spTree>
    <p:extLst>
      <p:ext uri="{BB962C8B-B14F-4D97-AF65-F5344CB8AC3E}">
        <p14:creationId xmlns:p14="http://schemas.microsoft.com/office/powerpoint/2010/main" val="744110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84D3EA7-BEA3-4949-B5D4-A5A0CBAE6B23}"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89ED6-C8D9-46AA-9975-A670E37A5F29}" type="slidenum">
              <a:rPr lang="en-US" smtClean="0"/>
              <a:t>‹#›</a:t>
            </a:fld>
            <a:endParaRPr lang="en-US"/>
          </a:p>
        </p:txBody>
      </p:sp>
    </p:spTree>
    <p:extLst>
      <p:ext uri="{BB962C8B-B14F-4D97-AF65-F5344CB8AC3E}">
        <p14:creationId xmlns:p14="http://schemas.microsoft.com/office/powerpoint/2010/main" val="391475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4D3EA7-BEA3-4949-B5D4-A5A0CBAE6B23}"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89ED6-C8D9-46AA-9975-A670E37A5F29}" type="slidenum">
              <a:rPr lang="en-US" smtClean="0"/>
              <a:t>‹#›</a:t>
            </a:fld>
            <a:endParaRPr lang="en-US"/>
          </a:p>
        </p:txBody>
      </p:sp>
    </p:spTree>
    <p:extLst>
      <p:ext uri="{BB962C8B-B14F-4D97-AF65-F5344CB8AC3E}">
        <p14:creationId xmlns:p14="http://schemas.microsoft.com/office/powerpoint/2010/main" val="221775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4D3EA7-BEA3-4949-B5D4-A5A0CBAE6B23}"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89ED6-C8D9-46AA-9975-A670E37A5F29}" type="slidenum">
              <a:rPr lang="en-US" smtClean="0"/>
              <a:t>‹#›</a:t>
            </a:fld>
            <a:endParaRPr lang="en-US"/>
          </a:p>
        </p:txBody>
      </p:sp>
    </p:spTree>
    <p:extLst>
      <p:ext uri="{BB962C8B-B14F-4D97-AF65-F5344CB8AC3E}">
        <p14:creationId xmlns:p14="http://schemas.microsoft.com/office/powerpoint/2010/main" val="179680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84D3EA7-BEA3-4949-B5D4-A5A0CBAE6B23}"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89ED6-C8D9-46AA-9975-A670E37A5F29}" type="slidenum">
              <a:rPr lang="en-US" smtClean="0"/>
              <a:t>‹#›</a:t>
            </a:fld>
            <a:endParaRPr lang="en-US"/>
          </a:p>
        </p:txBody>
      </p:sp>
    </p:spTree>
    <p:extLst>
      <p:ext uri="{BB962C8B-B14F-4D97-AF65-F5344CB8AC3E}">
        <p14:creationId xmlns:p14="http://schemas.microsoft.com/office/powerpoint/2010/main" val="102600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84D3EA7-BEA3-4949-B5D4-A5A0CBAE6B23}"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89ED6-C8D9-46AA-9975-A670E37A5F29}" type="slidenum">
              <a:rPr lang="en-US" smtClean="0"/>
              <a:t>‹#›</a:t>
            </a:fld>
            <a:endParaRPr lang="en-US"/>
          </a:p>
        </p:txBody>
      </p:sp>
    </p:spTree>
    <p:extLst>
      <p:ext uri="{BB962C8B-B14F-4D97-AF65-F5344CB8AC3E}">
        <p14:creationId xmlns:p14="http://schemas.microsoft.com/office/powerpoint/2010/main" val="3854521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84D3EA7-BEA3-4949-B5D4-A5A0CBAE6B23}" type="datetimeFigureOut">
              <a:rPr lang="en-US" smtClean="0"/>
              <a:t>9/27/2025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89ED6-C8D9-46AA-9975-A670E37A5F29}" type="slidenum">
              <a:rPr lang="en-US" smtClean="0"/>
              <a:t>‹#›</a:t>
            </a:fld>
            <a:endParaRPr lang="en-US"/>
          </a:p>
        </p:txBody>
      </p:sp>
    </p:spTree>
    <p:extLst>
      <p:ext uri="{BB962C8B-B14F-4D97-AF65-F5344CB8AC3E}">
        <p14:creationId xmlns:p14="http://schemas.microsoft.com/office/powerpoint/2010/main" val="396725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84D3EA7-BEA3-4949-B5D4-A5A0CBAE6B23}" type="datetimeFigureOut">
              <a:rPr lang="en-US" smtClean="0"/>
              <a:t>9/27/2025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989ED6-C8D9-46AA-9975-A670E37A5F29}" type="slidenum">
              <a:rPr lang="en-US" smtClean="0"/>
              <a:t>‹#›</a:t>
            </a:fld>
            <a:endParaRPr lang="en-US"/>
          </a:p>
        </p:txBody>
      </p:sp>
    </p:spTree>
    <p:extLst>
      <p:ext uri="{BB962C8B-B14F-4D97-AF65-F5344CB8AC3E}">
        <p14:creationId xmlns:p14="http://schemas.microsoft.com/office/powerpoint/2010/main" val="214155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84D3EA7-BEA3-4949-B5D4-A5A0CBAE6B23}" type="datetimeFigureOut">
              <a:rPr lang="en-US" smtClean="0"/>
              <a:t>9/27/2025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989ED6-C8D9-46AA-9975-A670E37A5F29}" type="slidenum">
              <a:rPr lang="en-US" smtClean="0"/>
              <a:t>‹#›</a:t>
            </a:fld>
            <a:endParaRPr lang="en-US"/>
          </a:p>
        </p:txBody>
      </p:sp>
    </p:spTree>
    <p:extLst>
      <p:ext uri="{BB962C8B-B14F-4D97-AF65-F5344CB8AC3E}">
        <p14:creationId xmlns:p14="http://schemas.microsoft.com/office/powerpoint/2010/main" val="332182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D3EA7-BEA3-4949-B5D4-A5A0CBAE6B23}" type="datetimeFigureOut">
              <a:rPr lang="en-US" smtClean="0"/>
              <a:t>9/27/2025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989ED6-C8D9-46AA-9975-A670E37A5F29}" type="slidenum">
              <a:rPr lang="en-US" smtClean="0"/>
              <a:t>‹#›</a:t>
            </a:fld>
            <a:endParaRPr lang="en-US"/>
          </a:p>
        </p:txBody>
      </p:sp>
    </p:spTree>
    <p:extLst>
      <p:ext uri="{BB962C8B-B14F-4D97-AF65-F5344CB8AC3E}">
        <p14:creationId xmlns:p14="http://schemas.microsoft.com/office/powerpoint/2010/main" val="2469845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84D3EA7-BEA3-4949-B5D4-A5A0CBAE6B23}" type="datetimeFigureOut">
              <a:rPr lang="en-US" smtClean="0"/>
              <a:t>9/27/2025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89ED6-C8D9-46AA-9975-A670E37A5F29}" type="slidenum">
              <a:rPr lang="en-US" smtClean="0"/>
              <a:t>‹#›</a:t>
            </a:fld>
            <a:endParaRPr lang="en-US"/>
          </a:p>
        </p:txBody>
      </p:sp>
    </p:spTree>
    <p:extLst>
      <p:ext uri="{BB962C8B-B14F-4D97-AF65-F5344CB8AC3E}">
        <p14:creationId xmlns:p14="http://schemas.microsoft.com/office/powerpoint/2010/main" val="191512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84D3EA7-BEA3-4949-B5D4-A5A0CBAE6B23}" type="datetimeFigureOut">
              <a:rPr lang="en-US" smtClean="0"/>
              <a:t>9/27/2025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89ED6-C8D9-46AA-9975-A670E37A5F29}" type="slidenum">
              <a:rPr lang="en-US" smtClean="0"/>
              <a:t>‹#›</a:t>
            </a:fld>
            <a:endParaRPr lang="en-US"/>
          </a:p>
        </p:txBody>
      </p:sp>
    </p:spTree>
    <p:extLst>
      <p:ext uri="{BB962C8B-B14F-4D97-AF65-F5344CB8AC3E}">
        <p14:creationId xmlns:p14="http://schemas.microsoft.com/office/powerpoint/2010/main" val="404356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D3EA7-BEA3-4949-B5D4-A5A0CBAE6B23}" type="datetimeFigureOut">
              <a:rPr lang="en-US" smtClean="0"/>
              <a:t>9/27/2025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89ED6-C8D9-46AA-9975-A670E37A5F29}" type="slidenum">
              <a:rPr lang="en-US" smtClean="0"/>
              <a:t>‹#›</a:t>
            </a:fld>
            <a:endParaRPr lang="en-US"/>
          </a:p>
        </p:txBody>
      </p:sp>
    </p:spTree>
    <p:extLst>
      <p:ext uri="{BB962C8B-B14F-4D97-AF65-F5344CB8AC3E}">
        <p14:creationId xmlns:p14="http://schemas.microsoft.com/office/powerpoint/2010/main" val="1768050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analyticsvidhya.com/blog/2021/10/everything-you-need-to-know-about-linear-regression/" TargetMode="External"/><Relationship Id="rId5" Type="http://schemas.openxmlformats.org/officeDocument/2006/relationships/image" Target="../media/image2.png"/><Relationship Id="rId4" Type="http://schemas.openxmlformats.org/officeDocument/2006/relationships/hyperlink" Target="https://spotintelligence.com/2024/05/06/support-vector-machines-sv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FC50-31DF-6EEF-C01E-2E36DEC06717}"/>
              </a:ext>
            </a:extLst>
          </p:cNvPr>
          <p:cNvSpPr>
            <a:spLocks noGrp="1"/>
          </p:cNvSpPr>
          <p:nvPr>
            <p:ph type="title"/>
          </p:nvPr>
        </p:nvSpPr>
        <p:spPr/>
        <p:txBody>
          <a:bodyPr/>
          <a:lstStyle/>
          <a:p>
            <a:r>
              <a:rPr lang="es-ES" b="1" dirty="0"/>
              <a:t>1. Problemática</a:t>
            </a:r>
            <a:br>
              <a:rPr lang="es-ES" b="1" dirty="0"/>
            </a:br>
            <a:endParaRPr lang="en-US" dirty="0"/>
          </a:p>
        </p:txBody>
      </p:sp>
      <p:sp>
        <p:nvSpPr>
          <p:cNvPr id="3" name="Content Placeholder 2">
            <a:extLst>
              <a:ext uri="{FF2B5EF4-FFF2-40B4-BE49-F238E27FC236}">
                <a16:creationId xmlns:a16="http://schemas.microsoft.com/office/drawing/2014/main" id="{32521E61-2622-7DBB-D272-423257634F71}"/>
              </a:ext>
            </a:extLst>
          </p:cNvPr>
          <p:cNvSpPr>
            <a:spLocks noGrp="1"/>
          </p:cNvSpPr>
          <p:nvPr>
            <p:ph idx="1"/>
          </p:nvPr>
        </p:nvSpPr>
        <p:spPr/>
        <p:txBody>
          <a:bodyPr/>
          <a:lstStyle/>
          <a:p>
            <a:r>
              <a:rPr lang="es-ES" dirty="0"/>
              <a:t>El artículo busca resolver la dificultad de </a:t>
            </a:r>
            <a:r>
              <a:rPr lang="es-ES" b="1" dirty="0"/>
              <a:t>hacer predicciones precisas en contextos complejos</a:t>
            </a:r>
            <a:r>
              <a:rPr lang="es-ES" dirty="0"/>
              <a:t> (con gran volumen de datos y múltiples variables) donde los métodos tradicionales no logran buenos resultados.</a:t>
            </a:r>
          </a:p>
          <a:p>
            <a:endParaRPr lang="en-US" dirty="0"/>
          </a:p>
        </p:txBody>
      </p:sp>
    </p:spTree>
    <p:extLst>
      <p:ext uri="{BB962C8B-B14F-4D97-AF65-F5344CB8AC3E}">
        <p14:creationId xmlns:p14="http://schemas.microsoft.com/office/powerpoint/2010/main" val="1603196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rot="10800000" flipV="1">
            <a:off x="441983" y="339912"/>
            <a:ext cx="836874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s-ES" b="1" dirty="0"/>
              <a:t>Desempeño de </a:t>
            </a:r>
            <a:r>
              <a:rPr lang="en-US" dirty="0"/>
              <a:t>Support Vector Machines (SVM)</a:t>
            </a:r>
          </a:p>
          <a:p>
            <a:pPr marL="0" marR="0" lvl="0" indent="0" algn="l" defTabSz="914400" rtl="0" eaLnBrk="0" fontAlgn="base" latinLnBrk="0" hangingPunct="0">
              <a:lnSpc>
                <a:spcPct val="100000"/>
              </a:lnSpc>
              <a:spcBef>
                <a:spcPct val="0"/>
              </a:spcBef>
              <a:spcAft>
                <a:spcPct val="0"/>
              </a:spcAft>
              <a:buClrTx/>
              <a:buSzTx/>
              <a:tabLst/>
            </a:pPr>
            <a:r>
              <a:rPr kumimoji="0" lang="es-419" altLang="en-US" sz="1800" b="0" i="0" u="none" strike="noStrike" cap="none" normalizeH="0" baseline="0" dirty="0">
                <a:ln>
                  <a:noFill/>
                </a:ln>
                <a:solidFill>
                  <a:schemeClr val="tx1"/>
                </a:solidFill>
                <a:effectLst/>
                <a:latin typeface="Arial" panose="020B0604020202020204" pitchFamily="34" charset="0"/>
              </a:rPr>
              <a:t>Precisión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El </a:t>
            </a:r>
            <a:r>
              <a:rPr kumimoji="0" lang="en-US" altLang="en-US" sz="1800" b="1" i="0" u="none" strike="noStrike" cap="none" normalizeH="0" baseline="0" dirty="0">
                <a:ln>
                  <a:noFill/>
                </a:ln>
                <a:solidFill>
                  <a:schemeClr val="tx1"/>
                </a:solidFill>
                <a:effectLst/>
                <a:latin typeface="Arial" panose="020B0604020202020204" pitchFamily="34" charset="0"/>
              </a:rPr>
              <a:t>RMSE </a:t>
            </a:r>
            <a:r>
              <a:rPr kumimoji="0" lang="en-US" altLang="en-US" sz="1800" b="1" i="0" u="none" strike="noStrike" cap="none" normalizeH="0" baseline="0" dirty="0" err="1">
                <a:ln>
                  <a:noFill/>
                </a:ln>
                <a:solidFill>
                  <a:schemeClr val="tx1"/>
                </a:solidFill>
                <a:effectLst/>
                <a:latin typeface="Arial" panose="020B0604020202020204" pitchFamily="34" charset="0"/>
              </a:rPr>
              <a:t>promedio</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fue</a:t>
            </a:r>
            <a:r>
              <a:rPr kumimoji="0" lang="en-US" altLang="en-US" sz="1800" b="1" i="0" u="none" strike="noStrike" cap="none" normalizeH="0" baseline="0" dirty="0">
                <a:ln>
                  <a:noFill/>
                </a:ln>
                <a:solidFill>
                  <a:schemeClr val="tx1"/>
                </a:solidFill>
                <a:effectLst/>
                <a:latin typeface="Arial" panose="020B0604020202020204" pitchFamily="34" charset="0"/>
              </a:rPr>
              <a:t> de 32.34</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ligeramente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por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detrás</a:t>
            </a:r>
            <a:r>
              <a:rPr kumimoji="0" lang="en-US" altLang="en-US" sz="1800" b="0" i="0" u="none" strike="noStrike" cap="none" normalizeH="0" baseline="0" dirty="0">
                <a:ln>
                  <a:noFill/>
                </a:ln>
                <a:solidFill>
                  <a:schemeClr val="tx1"/>
                </a:solidFill>
                <a:effectLst/>
                <a:latin typeface="Arial" panose="020B0604020202020204" pitchFamily="34" charset="0"/>
              </a:rPr>
              <a:t> de Random Forest, </a:t>
            </a:r>
            <a:r>
              <a:rPr kumimoji="0" lang="en-US" altLang="en-US" sz="1800" b="0" i="0" u="none" strike="noStrike" cap="none" normalizeH="0" baseline="0" dirty="0" err="1">
                <a:ln>
                  <a:noFill/>
                </a:ln>
                <a:solidFill>
                  <a:schemeClr val="tx1"/>
                </a:solidFill>
                <a:effectLst/>
                <a:latin typeface="Arial" panose="020B0604020202020204" pitchFamily="34" charset="0"/>
              </a:rPr>
              <a:t>pero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mejor</a:t>
            </a:r>
            <a:r>
              <a:rPr kumimoji="0" lang="en-US" altLang="en-US" sz="1800" b="0" i="0" u="none" strike="noStrike" cap="none" normalizeH="0" baseline="0" dirty="0">
                <a:ln>
                  <a:noFill/>
                </a:ln>
                <a:solidFill>
                  <a:schemeClr val="tx1"/>
                </a:solidFill>
                <a:effectLst/>
                <a:latin typeface="Arial" panose="020B0604020202020204" pitchFamily="34" charset="0"/>
              </a:rPr>
              <a:t> que </a:t>
            </a:r>
            <a:r>
              <a:rPr kumimoji="0" lang="en-US" altLang="en-US" sz="1800" b="0" i="0" u="none" strike="noStrike" cap="none" normalizeH="0" baseline="0" dirty="0" err="1">
                <a:ln>
                  <a:noFill/>
                </a:ln>
                <a:solidFill>
                  <a:schemeClr val="tx1"/>
                </a:solidFill>
                <a:effectLst/>
                <a:latin typeface="Arial" panose="020B0604020202020204" pitchFamily="34" charset="0"/>
              </a:rPr>
              <a:t>Redes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Neuronales</a:t>
            </a:r>
            <a:r>
              <a:rPr kumimoji="0" lang="en-US" altLang="en-US" sz="1800" b="0" i="0" u="none" strike="noStrike" cap="none" normalizeH="0" baseline="0" dirty="0">
                <a:ln>
                  <a:noFill/>
                </a:ln>
                <a:solidFill>
                  <a:schemeClr val="tx1"/>
                </a:solidFill>
                <a:effectLst/>
                <a:latin typeface="Arial" panose="020B0604020202020204" pitchFamily="34" charset="0"/>
              </a:rPr>
              <a:t> (~39) y </a:t>
            </a:r>
            <a:r>
              <a:rPr kumimoji="0" lang="en-US" altLang="en-US" sz="1800" b="0" i="0" u="none" strike="noStrike" cap="none" normalizeH="0" baseline="0" dirty="0" err="1">
                <a:ln>
                  <a:noFill/>
                </a:ln>
                <a:solidFill>
                  <a:schemeClr val="tx1"/>
                </a:solidFill>
                <a:effectLst/>
                <a:latin typeface="Arial" panose="020B0604020202020204" pitchFamily="34" charset="0"/>
              </a:rPr>
              <a:t>Regresión</a:t>
            </a:r>
            <a:r>
              <a:rPr kumimoji="0" lang="en-US" altLang="en-US" sz="1800" b="0" i="0" u="none" strike="noStrike" cap="none" normalizeH="0" baseline="0" dirty="0">
                <a:ln>
                  <a:noFill/>
                </a:ln>
                <a:solidFill>
                  <a:schemeClr val="tx1"/>
                </a:solidFill>
                <a:effectLst/>
                <a:latin typeface="Arial" panose="020B0604020202020204" pitchFamily="34" charset="0"/>
              </a:rPr>
              <a:t> Lineal (~36).</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Arial" panose="020B0604020202020204" pitchFamily="34" charset="0"/>
              </a:rPr>
              <a:t>Eficiencia</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en</a:t>
            </a:r>
            <a:r>
              <a:rPr kumimoji="0" lang="en-US" altLang="en-US" sz="1800" b="1" i="0" u="none" strike="noStrike" cap="none" normalizeH="0" baseline="0" dirty="0">
                <a:ln>
                  <a:noFill/>
                </a:ln>
                <a:solidFill>
                  <a:schemeClr val="tx1"/>
                </a:solidFill>
                <a:effectLst/>
                <a:latin typeface="Arial" panose="020B0604020202020204" pitchFamily="34" charset="0"/>
              </a:rPr>
              <a:t> el </a:t>
            </a:r>
            <a:r>
              <a:rPr kumimoji="0" lang="en-US" altLang="en-US" sz="1800" b="1" i="0" u="none" strike="noStrike" cap="none" normalizeH="0" baseline="0" dirty="0" err="1">
                <a:ln>
                  <a:noFill/>
                </a:ln>
                <a:solidFill>
                  <a:schemeClr val="tx1"/>
                </a:solidFill>
                <a:effectLst/>
                <a:latin typeface="Arial" panose="020B0604020202020204" pitchFamily="34" charset="0"/>
              </a:rPr>
              <a:t>uso</a:t>
            </a:r>
            <a:r>
              <a:rPr kumimoji="0" lang="en-US" altLang="en-US" sz="1800" b="1" i="0" u="none" strike="noStrike" cap="none" normalizeH="0" baseline="0" dirty="0">
                <a:ln>
                  <a:noFill/>
                </a:ln>
                <a:solidFill>
                  <a:schemeClr val="tx1"/>
                </a:solidFill>
                <a:effectLst/>
                <a:latin typeface="Arial" panose="020B0604020202020204" pitchFamily="34" charset="0"/>
              </a:rPr>
              <a:t> de </a:t>
            </a:r>
            <a:r>
              <a:rPr kumimoji="0" lang="en-US" altLang="en-US" sz="1800" b="1" i="0" u="none" strike="noStrike" cap="none" normalizeH="0" baseline="0" dirty="0" err="1">
                <a:ln>
                  <a:noFill/>
                </a:ln>
                <a:solidFill>
                  <a:schemeClr val="tx1"/>
                </a:solidFill>
                <a:effectLst/>
                <a:latin typeface="Arial" panose="020B0604020202020204" pitchFamily="34" charset="0"/>
              </a:rPr>
              <a:t>datos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los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modelos</a:t>
            </a:r>
            <a:r>
              <a:rPr kumimoji="0" lang="en-US" altLang="en-US" sz="1800" b="0" i="0" u="none" strike="noStrike" cap="none" normalizeH="0" baseline="0" dirty="0">
                <a:ln>
                  <a:noFill/>
                </a:ln>
                <a:solidFill>
                  <a:schemeClr val="tx1"/>
                </a:solidFill>
                <a:effectLst/>
                <a:latin typeface="Arial" panose="020B0604020202020204" pitchFamily="34" charset="0"/>
              </a:rPr>
              <a:t> SVM </a:t>
            </a:r>
            <a:r>
              <a:rPr kumimoji="0" lang="en-US" altLang="en-US" sz="1800" b="0" i="0" u="none" strike="noStrike" cap="none" normalizeH="0" baseline="0" dirty="0" err="1">
                <a:ln>
                  <a:noFill/>
                </a:ln>
                <a:solidFill>
                  <a:schemeClr val="tx1"/>
                </a:solidFill>
                <a:effectLst/>
                <a:latin typeface="Arial" panose="020B0604020202020204" pitchFamily="34" charset="0"/>
              </a:rPr>
              <a:t>mostraron</a:t>
            </a:r>
            <a:r>
              <a:rPr kumimoji="0" lang="en-US" altLang="en-US" sz="1800" b="0" i="0" u="none" strike="noStrike" cap="none" normalizeH="0" baseline="0" dirty="0">
                <a:ln>
                  <a:noFill/>
                </a:ln>
                <a:solidFill>
                  <a:schemeClr val="tx1"/>
                </a:solidFill>
                <a:effectLst/>
                <a:latin typeface="Arial" panose="020B0604020202020204" pitchFamily="34" charset="0"/>
              </a:rPr>
              <a:t> un </a:t>
            </a:r>
            <a:r>
              <a:rPr kumimoji="0" lang="en-US" altLang="en-US" sz="1800" b="0" i="0" u="none" strike="noStrike" cap="none" normalizeH="0" baseline="0" dirty="0" err="1">
                <a:ln>
                  <a:noFill/>
                </a:ln>
                <a:solidFill>
                  <a:schemeClr val="tx1"/>
                </a:solidFill>
                <a:effectLst/>
                <a:latin typeface="Arial" panose="020B0604020202020204" pitchFamily="34" charset="0"/>
              </a:rPr>
              <a:t>aumento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limitado</a:t>
            </a:r>
            <a:r>
              <a:rPr kumimoji="0" lang="en-US" altLang="en-US" sz="1800" b="0" i="0" u="none" strike="noStrike" cap="none" normalizeH="0" baseline="0" dirty="0">
                <a:ln>
                  <a:noFill/>
                </a:ln>
                <a:solidFill>
                  <a:schemeClr val="tx1"/>
                </a:solidFill>
                <a:effectLst/>
                <a:latin typeface="Arial" panose="020B0604020202020204" pitchFamily="34" charset="0"/>
              </a:rPr>
              <a:t> del error </a:t>
            </a:r>
            <a:r>
              <a:rPr kumimoji="0" lang="en-US" altLang="en-US" sz="1800" b="0" i="0" u="none" strike="noStrike" cap="none" normalizeH="0" baseline="0" dirty="0" err="1">
                <a:ln>
                  <a:noFill/>
                </a:ln>
                <a:solidFill>
                  <a:schemeClr val="tx1"/>
                </a:solidFill>
                <a:effectLst/>
                <a:latin typeface="Arial" panose="020B0604020202020204" pitchFamily="34" charset="0"/>
              </a:rPr>
              <a:t>cuando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datos</a:t>
            </a:r>
            <a:r>
              <a:rPr kumimoji="0" lang="en-US" altLang="en-US" sz="1800" b="0" i="0" u="none" strike="noStrike" cap="none" normalizeH="0" baseline="0" dirty="0">
                <a:ln>
                  <a:noFill/>
                </a:ln>
                <a:solidFill>
                  <a:schemeClr val="tx1"/>
                </a:solidFill>
                <a:effectLst/>
                <a:latin typeface="Arial" panose="020B0604020202020204" pitchFamily="34" charset="0"/>
              </a:rPr>
              <a:t> de </a:t>
            </a:r>
            <a:r>
              <a:rPr kumimoji="0" lang="en-US" altLang="en-US" sz="1800" b="0" i="0" u="none" strike="noStrike" cap="none" normalizeH="0" baseline="0" dirty="0" err="1">
                <a:ln>
                  <a:noFill/>
                </a:ln>
                <a:solidFill>
                  <a:schemeClr val="tx1"/>
                </a:solidFill>
                <a:effectLst/>
                <a:latin typeface="Arial" panose="020B0604020202020204" pitchFamily="34" charset="0"/>
              </a:rPr>
              <a:t>entrenamiento</a:t>
            </a:r>
            <a:r>
              <a:rPr kumimoji="0" lang="en-US" altLang="en-US" sz="1800" b="0" i="0" u="none" strike="noStrike" cap="none" normalizeH="0" baseline="0" dirty="0">
                <a:ln>
                  <a:noFill/>
                </a:ln>
                <a:solidFill>
                  <a:schemeClr val="tx1"/>
                </a:solidFill>
                <a:effectLst/>
                <a:latin typeface="Arial" panose="020B0604020202020204" pitchFamily="34" charset="0"/>
              </a:rPr>
              <a:t> se </a:t>
            </a:r>
            <a:r>
              <a:rPr kumimoji="0" lang="en-US" altLang="en-US" sz="1800" b="0" i="0" u="none" strike="noStrike" cap="none" normalizeH="0" baseline="0" dirty="0" err="1">
                <a:ln>
                  <a:noFill/>
                </a:ln>
                <a:solidFill>
                  <a:schemeClr val="tx1"/>
                </a:solidFill>
                <a:effectLst/>
                <a:latin typeface="Arial" panose="020B0604020202020204" pitchFamily="34" charset="0"/>
              </a:rPr>
              <a:t>redujeron</a:t>
            </a:r>
            <a:r>
              <a:rPr kumimoji="0" lang="en-US" altLang="en-US" sz="1800" b="0" i="0" u="none" strike="noStrike" cap="none" normalizeH="0" baseline="0" dirty="0">
                <a:ln>
                  <a:noFill/>
                </a:ln>
                <a:solidFill>
                  <a:schemeClr val="tx1"/>
                </a:solidFill>
                <a:effectLst/>
                <a:latin typeface="Arial" panose="020B0604020202020204" pitchFamily="34" charset="0"/>
              </a:rPr>
              <a:t> de 10 </a:t>
            </a:r>
            <a:r>
              <a:rPr kumimoji="0" lang="en-US" altLang="en-US" sz="1800" b="0" i="0" u="none" strike="noStrike" cap="none" normalizeH="0" baseline="0" dirty="0" err="1">
                <a:ln>
                  <a:noFill/>
                </a:ln>
                <a:solidFill>
                  <a:schemeClr val="tx1"/>
                </a:solidFill>
                <a:effectLst/>
                <a:latin typeface="Arial" panose="020B0604020202020204" pitchFamily="34" charset="0"/>
              </a:rPr>
              <a:t>meses</a:t>
            </a:r>
            <a:r>
              <a:rPr kumimoji="0" lang="en-US" altLang="en-US" sz="1800" b="0" i="0" u="none" strike="noStrike" cap="none" normalizeH="0" baseline="0" dirty="0">
                <a:ln>
                  <a:noFill/>
                </a:ln>
                <a:solidFill>
                  <a:schemeClr val="tx1"/>
                </a:solidFill>
                <a:effectLst/>
                <a:latin typeface="Arial" panose="020B0604020202020204" pitchFamily="34" charset="0"/>
              </a:rPr>
              <a:t> a 1 </a:t>
            </a:r>
            <a:r>
              <a:rPr kumimoji="0" lang="en-US" altLang="en-US" sz="1800" b="0" i="0" u="none" strike="noStrike" cap="none" normalizeH="0" baseline="0" dirty="0" err="1">
                <a:ln>
                  <a:noFill/>
                </a:ln>
                <a:solidFill>
                  <a:schemeClr val="tx1"/>
                </a:solidFill>
                <a:effectLst/>
                <a:latin typeface="Arial" panose="020B0604020202020204" pitchFamily="34" charset="0"/>
              </a:rPr>
              <a:t>mes</a:t>
            </a:r>
            <a:r>
              <a:rPr kumimoji="0" lang="en-US" altLang="en-US" sz="1800" b="0" i="0" u="none" strike="noStrike" cap="none" normalizeH="0" baseline="0" dirty="0">
                <a:ln>
                  <a:noFill/>
                </a:ln>
                <a:solidFill>
                  <a:schemeClr val="tx1"/>
                </a:solidFill>
                <a:effectLst/>
                <a:latin typeface="Arial" panose="020B0604020202020204" pitchFamily="34" charset="0"/>
              </a:rPr>
              <a:t>, lo que </a:t>
            </a:r>
            <a:r>
              <a:rPr kumimoji="0" lang="en-US" altLang="en-US" sz="1800" b="0" i="0" u="none" strike="noStrike" cap="none" normalizeH="0" baseline="0" dirty="0" err="1">
                <a:ln>
                  <a:noFill/>
                </a:ln>
                <a:solidFill>
                  <a:schemeClr val="tx1"/>
                </a:solidFill>
                <a:effectLst/>
                <a:latin typeface="Arial" panose="020B0604020202020204" pitchFamily="34" charset="0"/>
              </a:rPr>
              <a:t>indica</a:t>
            </a:r>
            <a:r>
              <a:rPr kumimoji="0" lang="en-US" altLang="en-US" sz="1800" b="0" i="0" u="none" strike="noStrike" cap="none" normalizeH="0" baseline="0" dirty="0">
                <a:ln>
                  <a:noFill/>
                </a:ln>
                <a:solidFill>
                  <a:schemeClr val="tx1"/>
                </a:solidFill>
                <a:effectLst/>
                <a:latin typeface="Arial" panose="020B0604020202020204" pitchFamily="34" charset="0"/>
              </a:rPr>
              <a:t> que </a:t>
            </a:r>
            <a:r>
              <a:rPr kumimoji="0" lang="en-US" altLang="en-US" sz="1800" b="0" i="0" u="none" strike="noStrike" cap="none" normalizeH="0" baseline="0" dirty="0" err="1">
                <a:ln>
                  <a:noFill/>
                </a:ln>
                <a:solidFill>
                  <a:schemeClr val="tx1"/>
                </a:solidFill>
                <a:effectLst/>
                <a:latin typeface="Arial" panose="020B0604020202020204" pitchFamily="34" charset="0"/>
              </a:rPr>
              <a:t>necesitan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menos</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datos</a:t>
            </a:r>
            <a:r>
              <a:rPr kumimoji="0" lang="en-US" altLang="en-US" sz="1800" b="1" i="0" u="none" strike="noStrike" cap="none" normalizeH="0" baseline="0" dirty="0">
                <a:ln>
                  <a:noFill/>
                </a:ln>
                <a:solidFill>
                  <a:schemeClr val="tx1"/>
                </a:solidFill>
                <a:effectLst/>
                <a:latin typeface="Arial" panose="020B0604020202020204" pitchFamily="34" charset="0"/>
              </a:rPr>
              <a:t> para </a:t>
            </a:r>
            <a:r>
              <a:rPr kumimoji="0" lang="en-US" altLang="en-US" sz="1800" b="1" i="0" u="none" strike="noStrike" cap="none" normalizeH="0" baseline="0" dirty="0" err="1">
                <a:ln>
                  <a:noFill/>
                </a:ln>
                <a:solidFill>
                  <a:schemeClr val="tx1"/>
                </a:solidFill>
                <a:effectLst/>
                <a:latin typeface="Arial" panose="020B0604020202020204" pitchFamily="34" charset="0"/>
              </a:rPr>
              <a:t>optimizarse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comparación</a:t>
            </a:r>
            <a:r>
              <a:rPr kumimoji="0" lang="en-US" altLang="en-US" sz="1800" b="0" i="0" u="none" strike="noStrike" cap="none" normalizeH="0" baseline="0" dirty="0">
                <a:ln>
                  <a:noFill/>
                </a:ln>
                <a:solidFill>
                  <a:schemeClr val="tx1"/>
                </a:solidFill>
                <a:effectLst/>
                <a:latin typeface="Arial" panose="020B0604020202020204" pitchFamily="34" charset="0"/>
              </a:rPr>
              <a:t> con </a:t>
            </a:r>
            <a:r>
              <a:rPr kumimoji="0" lang="en-US" altLang="en-US" sz="1800" b="0" i="0" u="none" strike="noStrike" cap="none" normalizeH="0" baseline="0" dirty="0" err="1">
                <a:ln>
                  <a:noFill/>
                </a:ln>
                <a:solidFill>
                  <a:schemeClr val="tx1"/>
                </a:solidFill>
                <a:effectLst/>
                <a:latin typeface="Arial" panose="020B0604020202020204" pitchFamily="34" charset="0"/>
              </a:rPr>
              <a:t>otros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métodos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Sin embargo, con </a:t>
            </a:r>
            <a:r>
              <a:rPr kumimoji="0" lang="en-US" altLang="en-US" sz="1800" b="0" i="0" u="none" strike="noStrike" cap="none" normalizeH="0" baseline="0" dirty="0" err="1">
                <a:ln>
                  <a:noFill/>
                </a:ln>
                <a:solidFill>
                  <a:schemeClr val="tx1"/>
                </a:solidFill>
                <a:effectLst/>
                <a:latin typeface="Arial" panose="020B0604020202020204" pitchFamily="34" charset="0"/>
              </a:rPr>
              <a:t>conjuntos</a:t>
            </a:r>
            <a:r>
              <a:rPr kumimoji="0" lang="en-US" altLang="en-US" sz="1800" b="0" i="0" u="none" strike="noStrike" cap="none" normalizeH="0" baseline="0" dirty="0">
                <a:ln>
                  <a:noFill/>
                </a:ln>
                <a:solidFill>
                  <a:schemeClr val="tx1"/>
                </a:solidFill>
                <a:effectLst/>
                <a:latin typeface="Arial" panose="020B0604020202020204" pitchFamily="34" charset="0"/>
              </a:rPr>
              <a:t> de </a:t>
            </a:r>
            <a:r>
              <a:rPr kumimoji="0" lang="en-US" altLang="en-US" sz="1800" b="0" i="0" u="none" strike="noStrike" cap="none" normalizeH="0" baseline="0" dirty="0" err="1">
                <a:ln>
                  <a:noFill/>
                </a:ln>
                <a:solidFill>
                  <a:schemeClr val="tx1"/>
                </a:solidFill>
                <a:effectLst/>
                <a:latin typeface="Arial" panose="020B0604020202020204" pitchFamily="34" charset="0"/>
              </a:rPr>
              <a:t>datos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más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grandes</a:t>
            </a:r>
            <a:r>
              <a:rPr kumimoji="0" lang="en-US" altLang="en-US" sz="1800" b="0" i="0" u="none" strike="noStrike" cap="none" normalizeH="0" baseline="0" dirty="0">
                <a:ln>
                  <a:noFill/>
                </a:ln>
                <a:solidFill>
                  <a:schemeClr val="tx1"/>
                </a:solidFill>
                <a:effectLst/>
                <a:latin typeface="Arial" panose="020B0604020202020204" pitchFamily="34" charset="0"/>
              </a:rPr>
              <a:t> (10 </a:t>
            </a:r>
            <a:r>
              <a:rPr kumimoji="0" lang="en-US" altLang="en-US" sz="1800" b="0" i="0" u="none" strike="noStrike" cap="none" normalizeH="0" baseline="0" dirty="0" err="1">
                <a:ln>
                  <a:noFill/>
                </a:ln>
                <a:solidFill>
                  <a:schemeClr val="tx1"/>
                </a:solidFill>
                <a:effectLst/>
                <a:latin typeface="Arial" panose="020B0604020202020204" pitchFamily="34" charset="0"/>
              </a:rPr>
              <a:t>meses</a:t>
            </a:r>
            <a:r>
              <a:rPr kumimoji="0" lang="en-US" altLang="en-US" sz="1800" b="0" i="0" u="none" strike="noStrike" cap="none" normalizeH="0" baseline="0" dirty="0">
                <a:ln>
                  <a:noFill/>
                </a:ln>
                <a:solidFill>
                  <a:schemeClr val="tx1"/>
                </a:solidFill>
                <a:effectLst/>
                <a:latin typeface="Arial" panose="020B0604020202020204" pitchFamily="34" charset="0"/>
              </a:rPr>
              <a:t>), SVM no </a:t>
            </a:r>
            <a:r>
              <a:rPr kumimoji="0" lang="en-US" altLang="en-US" sz="1800" b="0" i="0" u="none" strike="noStrike" cap="none" normalizeH="0" baseline="0" dirty="0" err="1">
                <a:ln>
                  <a:noFill/>
                </a:ln>
                <a:solidFill>
                  <a:schemeClr val="tx1"/>
                </a:solidFill>
                <a:effectLst/>
                <a:latin typeface="Arial" panose="020B0604020202020204" pitchFamily="34" charset="0"/>
              </a:rPr>
              <a:t>siempre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superó</a:t>
            </a:r>
            <a:r>
              <a:rPr kumimoji="0" lang="en-US" altLang="en-US" sz="1800" b="0" i="0" u="none" strike="noStrike" cap="none" normalizeH="0" baseline="0" dirty="0">
                <a:ln>
                  <a:noFill/>
                </a:ln>
                <a:solidFill>
                  <a:schemeClr val="tx1"/>
                </a:solidFill>
                <a:effectLst/>
                <a:latin typeface="Arial" panose="020B0604020202020204" pitchFamily="34" charset="0"/>
              </a:rPr>
              <a:t> a RF o NN, salvo </a:t>
            </a:r>
            <a:r>
              <a:rPr kumimoji="0" lang="en-US" altLang="en-US" sz="1800" b="0" i="0" u="none" strike="noStrike" cap="none" normalizeH="0" baseline="0" dirty="0" err="1">
                <a:ln>
                  <a:noFill/>
                </a:ln>
                <a:solidFill>
                  <a:schemeClr val="tx1"/>
                </a:solidFill>
                <a:effectLst/>
                <a:latin typeface="Arial" panose="020B0604020202020204" pitchFamily="34" charset="0"/>
              </a:rPr>
              <a:t>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pronósticos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diarios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donde</a:t>
            </a:r>
            <a:r>
              <a:rPr kumimoji="0" lang="en-US" altLang="en-US" sz="1800" b="0" i="0" u="none" strike="noStrike" cap="none" normalizeH="0" baseline="0" dirty="0">
                <a:ln>
                  <a:noFill/>
                </a:ln>
                <a:solidFill>
                  <a:schemeClr val="tx1"/>
                </a:solidFill>
                <a:effectLst/>
                <a:latin typeface="Arial" panose="020B0604020202020204" pitchFamily="34" charset="0"/>
              </a:rPr>
              <a:t> el </a:t>
            </a:r>
            <a:r>
              <a:rPr kumimoji="0" lang="en-US" altLang="en-US" sz="1800" b="0" i="0" u="none" strike="noStrike" cap="none" normalizeH="0" baseline="0" dirty="0" err="1">
                <a:ln>
                  <a:noFill/>
                </a:ln>
                <a:solidFill>
                  <a:schemeClr val="tx1"/>
                </a:solidFill>
                <a:effectLst/>
                <a:latin typeface="Arial" panose="020B0604020202020204" pitchFamily="34" charset="0"/>
              </a:rPr>
              <a:t>tamaño</a:t>
            </a:r>
            <a:r>
              <a:rPr kumimoji="0" lang="en-US" altLang="en-US" sz="1800" b="0" i="0" u="none" strike="noStrike" cap="none" normalizeH="0" baseline="0" dirty="0">
                <a:ln>
                  <a:noFill/>
                </a:ln>
                <a:solidFill>
                  <a:schemeClr val="tx1"/>
                </a:solidFill>
                <a:effectLst/>
                <a:latin typeface="Arial" panose="020B0604020202020204" pitchFamily="34" charset="0"/>
              </a:rPr>
              <a:t> de </a:t>
            </a:r>
            <a:r>
              <a:rPr kumimoji="0" lang="en-US" altLang="en-US" sz="1800" b="0" i="0" u="none" strike="noStrike" cap="none" normalizeH="0" baseline="0" dirty="0" err="1">
                <a:ln>
                  <a:noFill/>
                </a:ln>
                <a:solidFill>
                  <a:schemeClr val="tx1"/>
                </a:solidFill>
                <a:effectLst/>
                <a:latin typeface="Arial" panose="020B0604020202020204" pitchFamily="34" charset="0"/>
              </a:rPr>
              <a:t>los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datos</a:t>
            </a:r>
            <a:r>
              <a:rPr kumimoji="0" lang="en-US" altLang="en-US" sz="1800" b="0" i="0" u="none" strike="noStrike" cap="none" normalizeH="0" baseline="0" dirty="0">
                <a:ln>
                  <a:noFill/>
                </a:ln>
                <a:solidFill>
                  <a:schemeClr val="tx1"/>
                </a:solidFill>
                <a:effectLst/>
                <a:latin typeface="Arial" panose="020B0604020202020204" pitchFamily="34" charset="0"/>
              </a:rPr>
              <a:t> era </a:t>
            </a:r>
            <a:r>
              <a:rPr kumimoji="0" lang="en-US" altLang="en-US" sz="1800" b="0" i="0" u="none" strike="noStrike" cap="none" normalizeH="0" baseline="0" dirty="0" err="1">
                <a:ln>
                  <a:noFill/>
                </a:ln>
                <a:solidFill>
                  <a:schemeClr val="tx1"/>
                </a:solidFill>
                <a:effectLst/>
                <a:latin typeface="Arial" panose="020B0604020202020204" pitchFamily="34" charset="0"/>
              </a:rPr>
              <a:t>naturalmente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más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pequeño</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Arial" panose="020B0604020202020204" pitchFamily="34" charset="0"/>
              </a:rPr>
              <a:t>Clasificación</a:t>
            </a:r>
            <a:r>
              <a:rPr kumimoji="0" lang="en-US" altLang="en-US" sz="1800" b="1" i="0" u="none" strike="noStrike" cap="none" normalizeH="0" baseline="0" dirty="0">
                <a:ln>
                  <a:noFill/>
                </a:ln>
                <a:solidFill>
                  <a:schemeClr val="tx1"/>
                </a:solidFill>
                <a:effectLst/>
                <a:latin typeface="Arial" panose="020B0604020202020204" pitchFamily="34" charset="0"/>
              </a:rPr>
              <a:t> general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SVM </a:t>
            </a:r>
            <a:r>
              <a:rPr kumimoji="0" lang="en-US" altLang="en-US" sz="1800" b="0" i="0" u="none" strike="noStrike" cap="none" normalizeH="0" baseline="0" dirty="0" err="1">
                <a:ln>
                  <a:noFill/>
                </a:ln>
                <a:solidFill>
                  <a:schemeClr val="tx1"/>
                </a:solidFill>
                <a:effectLst/>
                <a:latin typeface="Arial" panose="020B0604020202020204" pitchFamily="34" charset="0"/>
              </a:rPr>
              <a:t>alcanzó</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una</a:t>
            </a:r>
            <a:r>
              <a:rPr kumimoji="0" lang="en-US" altLang="en-US" sz="1800" b="0" i="0" u="none" strike="noStrike" cap="none" normalizeH="0" baseline="0" dirty="0">
                <a:ln>
                  <a:noFill/>
                </a:ln>
                <a:solidFill>
                  <a:schemeClr val="tx1"/>
                </a:solidFill>
                <a:effectLst/>
                <a:latin typeface="Arial" panose="020B0604020202020204" pitchFamily="34" charset="0"/>
              </a:rPr>
              <a:t> mayor </a:t>
            </a:r>
            <a:r>
              <a:rPr kumimoji="0" lang="en-US" altLang="en-US" sz="1800" b="0" i="0" u="none" strike="noStrike" cap="none" normalizeH="0" baseline="0" dirty="0" err="1">
                <a:ln>
                  <a:noFill/>
                </a:ln>
                <a:solidFill>
                  <a:schemeClr val="tx1"/>
                </a:solidFill>
                <a:effectLst/>
                <a:latin typeface="Arial" panose="020B0604020202020204" pitchFamily="34" charset="0"/>
              </a:rPr>
              <a:t>precisión</a:t>
            </a:r>
            <a:r>
              <a:rPr kumimoji="0" lang="en-US" altLang="en-US" sz="1800" b="0" i="0" u="none" strike="noStrike" cap="none" normalizeH="0" baseline="0" dirty="0">
                <a:ln>
                  <a:noFill/>
                </a:ln>
                <a:solidFill>
                  <a:schemeClr val="tx1"/>
                </a:solidFill>
                <a:effectLst/>
                <a:latin typeface="Arial" panose="020B0604020202020204" pitchFamily="34" charset="0"/>
              </a:rPr>
              <a:t> que </a:t>
            </a:r>
            <a:r>
              <a:rPr kumimoji="0" lang="en-US" altLang="en-US" sz="1800" b="0" i="0" u="none" strike="noStrike" cap="none" normalizeH="0" baseline="0" dirty="0" err="1">
                <a:ln>
                  <a:noFill/>
                </a:ln>
                <a:solidFill>
                  <a:schemeClr val="tx1"/>
                </a:solidFill>
                <a:effectLst/>
                <a:latin typeface="Arial" panose="020B0604020202020204" pitchFamily="34" charset="0"/>
              </a:rPr>
              <a:t>otros</a:t>
            </a:r>
            <a:r>
              <a:rPr kumimoji="0" lang="en-US" altLang="en-US" sz="1800" b="0" i="0" u="none" strike="noStrike" cap="none" normalizeH="0" baseline="0" dirty="0">
                <a:ln>
                  <a:noFill/>
                </a:ln>
                <a:solidFill>
                  <a:schemeClr val="tx1"/>
                </a:solidFill>
                <a:effectLst/>
                <a:latin typeface="Arial" panose="020B0604020202020204" pitchFamily="34" charset="0"/>
              </a:rPr>
              <a:t> 16 </a:t>
            </a:r>
            <a:r>
              <a:rPr kumimoji="0" lang="en-US" altLang="en-US" sz="1800" b="0" i="0" u="none" strike="noStrike" cap="none" normalizeH="0" baseline="0" dirty="0" err="1">
                <a:ln>
                  <a:noFill/>
                </a:ln>
                <a:solidFill>
                  <a:schemeClr val="tx1"/>
                </a:solidFill>
                <a:effectLst/>
                <a:latin typeface="Arial" panose="020B0604020202020204" pitchFamily="34" charset="0"/>
              </a:rPr>
              <a:t>modelos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evaluados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este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estudio</a:t>
            </a:r>
            <a:r>
              <a:rPr kumimoji="0" lang="en-US" altLang="en-US" sz="1800" b="0" i="0" u="none" strike="noStrike" cap="none" normalizeH="0" baseline="0" dirty="0">
                <a:ln>
                  <a:noFill/>
                </a:ln>
                <a:solidFill>
                  <a:schemeClr val="tx1"/>
                </a:solidFill>
                <a:effectLst/>
                <a:latin typeface="Arial" panose="020B0604020202020204" pitchFamily="34" charset="0"/>
              </a:rPr>
              <a:t> y </a:t>
            </a:r>
            <a:r>
              <a:rPr kumimoji="0" lang="en-US" altLang="en-US" sz="1800" b="0" i="0" u="none" strike="noStrike" cap="none" normalizeH="0" baseline="0" dirty="0" err="1">
                <a:ln>
                  <a:noFill/>
                </a:ln>
                <a:solidFill>
                  <a:schemeClr val="tx1"/>
                </a:solidFill>
                <a:effectLst/>
                <a:latin typeface="Arial" panose="020B0604020202020204" pitchFamily="34" charset="0"/>
              </a:rPr>
              <a:t>demostró</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ser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útil</a:t>
            </a:r>
            <a:r>
              <a:rPr kumimoji="0" lang="en-US" altLang="en-US" sz="1800" b="0" i="0" u="none" strike="noStrike" cap="none" normalizeH="0" baseline="0" dirty="0">
                <a:ln>
                  <a:noFill/>
                </a:ln>
                <a:solidFill>
                  <a:schemeClr val="tx1"/>
                </a:solidFill>
                <a:effectLst/>
                <a:latin typeface="Arial" panose="020B0604020202020204" pitchFamily="34" charset="0"/>
              </a:rPr>
              <a:t> para </a:t>
            </a:r>
            <a:r>
              <a:rPr kumimoji="0" lang="en-US" altLang="en-US" sz="1800" b="0" i="0" u="none" strike="noStrike" cap="none" normalizeH="0" baseline="0" dirty="0" err="1">
                <a:ln>
                  <a:noFill/>
                </a:ln>
                <a:solidFill>
                  <a:schemeClr val="tx1"/>
                </a:solidFill>
                <a:effectLst/>
                <a:latin typeface="Arial" panose="020B0604020202020204" pitchFamily="34" charset="0"/>
              </a:rPr>
              <a:t>conjuntos</a:t>
            </a:r>
            <a:r>
              <a:rPr kumimoji="0" lang="en-US" altLang="en-US" sz="1800" b="0" i="0" u="none" strike="noStrike" cap="none" normalizeH="0" baseline="0" dirty="0">
                <a:ln>
                  <a:noFill/>
                </a:ln>
                <a:solidFill>
                  <a:schemeClr val="tx1"/>
                </a:solidFill>
                <a:effectLst/>
                <a:latin typeface="Arial" panose="020B0604020202020204" pitchFamily="34" charset="0"/>
              </a:rPr>
              <a:t> de </a:t>
            </a:r>
            <a:r>
              <a:rPr kumimoji="0" lang="en-US" altLang="en-US" sz="1800" b="0" i="0" u="none" strike="noStrike" cap="none" normalizeH="0" baseline="0" dirty="0" err="1">
                <a:ln>
                  <a:noFill/>
                </a:ln>
                <a:solidFill>
                  <a:schemeClr val="tx1"/>
                </a:solidFill>
                <a:effectLst/>
                <a:latin typeface="Arial" panose="020B0604020202020204" pitchFamily="34" charset="0"/>
              </a:rPr>
              <a:t>datos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estables</a:t>
            </a:r>
            <a:r>
              <a:rPr kumimoji="0" lang="en-US" altLang="en-US" sz="1800" b="0" i="0" u="none" strike="noStrike" cap="none" normalizeH="0" baseline="0" dirty="0">
                <a:ln>
                  <a:noFill/>
                </a:ln>
                <a:solidFill>
                  <a:schemeClr val="tx1"/>
                </a:solidFill>
                <a:effectLst/>
                <a:latin typeface="Arial" panose="020B0604020202020204" pitchFamily="34" charset="0"/>
              </a:rPr>
              <a:t> y de </a:t>
            </a:r>
            <a:r>
              <a:rPr kumimoji="0" lang="en-US" altLang="en-US" sz="1800" b="0" i="0" u="none" strike="noStrike" cap="none" normalizeH="0" baseline="0" dirty="0" err="1">
                <a:ln>
                  <a:noFill/>
                </a:ln>
                <a:solidFill>
                  <a:schemeClr val="tx1"/>
                </a:solidFill>
                <a:effectLst/>
                <a:latin typeface="Arial" panose="020B0604020202020204" pitchFamily="34" charset="0"/>
              </a:rPr>
              <a:t>tamaño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medio</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63662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4082" y="541475"/>
            <a:ext cx="8571318" cy="4524315"/>
          </a:xfrm>
          <a:prstGeom prst="rect">
            <a:avLst/>
          </a:prstGeom>
        </p:spPr>
        <p:txBody>
          <a:bodyPr wrap="square">
            <a:spAutoFit/>
          </a:bodyPr>
          <a:lstStyle/>
          <a:p>
            <a:r>
              <a:rPr lang="es-ES" b="1" dirty="0"/>
              <a:t>Desempeño de Linear </a:t>
            </a:r>
            <a:r>
              <a:rPr lang="es-ES" b="1" dirty="0" err="1"/>
              <a:t>Regression</a:t>
            </a:r>
            <a:r>
              <a:rPr lang="es-ES" b="1" dirty="0"/>
              <a:t> (LR)</a:t>
            </a:r>
          </a:p>
          <a:p>
            <a:r>
              <a:rPr lang="es-ES" b="1" dirty="0"/>
              <a:t>Precisión</a:t>
            </a:r>
            <a:r>
              <a:rPr lang="es-ES" dirty="0"/>
              <a:t>:</a:t>
            </a:r>
          </a:p>
          <a:p>
            <a:pPr lvl="1"/>
            <a:r>
              <a:rPr lang="es-ES" dirty="0"/>
              <a:t>Error promedio: </a:t>
            </a:r>
            <a:r>
              <a:rPr lang="es-ES" b="1" dirty="0"/>
              <a:t>~36.5 RMSE</a:t>
            </a:r>
            <a:r>
              <a:rPr lang="es-ES" dirty="0"/>
              <a:t>, peor que RF y SVM, pero mejor que NN en algunos escenarios.</a:t>
            </a:r>
          </a:p>
          <a:p>
            <a:pPr lvl="1"/>
            <a:r>
              <a:rPr lang="es-ES" dirty="0"/>
              <a:t>Rango de error: </a:t>
            </a:r>
            <a:r>
              <a:rPr lang="es-ES" b="1" dirty="0"/>
              <a:t>5.3 a 99.0 RMSE</a:t>
            </a:r>
            <a:r>
              <a:rPr lang="es-ES" dirty="0"/>
              <a:t> según horizonte y cantidad de datos.</a:t>
            </a:r>
          </a:p>
          <a:p>
            <a:r>
              <a:rPr lang="es-ES" b="1" dirty="0"/>
              <a:t>Horizontes de predicción</a:t>
            </a:r>
            <a:r>
              <a:rPr lang="es-ES" dirty="0"/>
              <a:t>:</a:t>
            </a:r>
          </a:p>
          <a:p>
            <a:pPr lvl="1"/>
            <a:r>
              <a:rPr lang="es-ES" b="1" dirty="0"/>
              <a:t>Diarios</a:t>
            </a:r>
            <a:r>
              <a:rPr lang="es-ES" dirty="0"/>
              <a:t>: superó a RF y SVM cuando se entrenó con 10 meses de datos.</a:t>
            </a:r>
          </a:p>
          <a:p>
            <a:pPr lvl="1"/>
            <a:r>
              <a:rPr lang="es-ES" b="1" dirty="0"/>
              <a:t>Corto plazo (15 min, horario)</a:t>
            </a:r>
            <a:r>
              <a:rPr lang="es-ES" dirty="0"/>
              <a:t>: menos precisa que los otros modelos.</a:t>
            </a:r>
          </a:p>
          <a:p>
            <a:r>
              <a:rPr lang="es-ES" b="1" dirty="0"/>
              <a:t>Dependencia de datos</a:t>
            </a:r>
            <a:r>
              <a:rPr lang="es-ES" dirty="0"/>
              <a:t>:</a:t>
            </a:r>
          </a:p>
          <a:p>
            <a:pPr lvl="1"/>
            <a:r>
              <a:rPr lang="es-ES" dirty="0"/>
              <a:t>Necesita </a:t>
            </a:r>
            <a:r>
              <a:rPr lang="es-ES" b="1" dirty="0"/>
              <a:t>más datos de entrenamiento</a:t>
            </a:r>
            <a:r>
              <a:rPr lang="es-ES" dirty="0"/>
              <a:t> para capturar relaciones lineales.</a:t>
            </a:r>
          </a:p>
          <a:p>
            <a:pPr lvl="1"/>
            <a:r>
              <a:rPr lang="es-ES" dirty="0"/>
              <a:t>Con solo 1 mes de datos, fue menos precisa que RF y SVM.</a:t>
            </a:r>
          </a:p>
          <a:p>
            <a:r>
              <a:rPr lang="es-ES" b="1" dirty="0"/>
              <a:t>Computación</a:t>
            </a:r>
            <a:r>
              <a:rPr lang="es-ES" dirty="0"/>
              <a:t>:</a:t>
            </a:r>
          </a:p>
          <a:p>
            <a:pPr lvl="1"/>
            <a:r>
              <a:rPr lang="es-ES" dirty="0"/>
              <a:t>Entrenamiento más rápido: </a:t>
            </a:r>
            <a:r>
              <a:rPr lang="es-ES" b="1" dirty="0"/>
              <a:t>~41.7 segundos por modelo</a:t>
            </a:r>
            <a:r>
              <a:rPr lang="es-ES" dirty="0"/>
              <a:t>.</a:t>
            </a:r>
          </a:p>
          <a:p>
            <a:pPr lvl="1"/>
            <a:r>
              <a:rPr lang="es-ES" dirty="0"/>
              <a:t>Velocidad de pronóstico muy alta (</a:t>
            </a:r>
            <a:r>
              <a:rPr lang="es-ES" b="1" dirty="0"/>
              <a:t>~22,800 predicciones/segundo</a:t>
            </a:r>
            <a:r>
              <a:rPr lang="es-ES" dirty="0"/>
              <a:t>), ideal para aplicaciones en tiempo real.</a:t>
            </a:r>
          </a:p>
          <a:p>
            <a:endParaRPr lang="en-US" dirty="0"/>
          </a:p>
        </p:txBody>
      </p:sp>
    </p:spTree>
    <p:extLst>
      <p:ext uri="{BB962C8B-B14F-4D97-AF65-F5344CB8AC3E}">
        <p14:creationId xmlns:p14="http://schemas.microsoft.com/office/powerpoint/2010/main" val="1200848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3"/>
          <a:stretch>
            <a:fillRect/>
          </a:stretch>
        </p:blipFill>
        <p:spPr>
          <a:xfrm>
            <a:off x="678828" y="558209"/>
            <a:ext cx="7605233" cy="2527891"/>
          </a:xfrm>
          <a:prstGeom prst="rect">
            <a:avLst/>
          </a:prstGeom>
        </p:spPr>
      </p:pic>
      <p:pic>
        <p:nvPicPr>
          <p:cNvPr id="7" name="Imagen 6"/>
          <p:cNvPicPr>
            <a:picLocks noChangeAspect="1"/>
          </p:cNvPicPr>
          <p:nvPr/>
        </p:nvPicPr>
        <p:blipFill>
          <a:blip r:embed="rId4"/>
          <a:stretch>
            <a:fillRect/>
          </a:stretch>
        </p:blipFill>
        <p:spPr>
          <a:xfrm>
            <a:off x="678828" y="3232829"/>
            <a:ext cx="3756012" cy="2527891"/>
          </a:xfrm>
          <a:prstGeom prst="rect">
            <a:avLst/>
          </a:prstGeom>
        </p:spPr>
      </p:pic>
      <p:pic>
        <p:nvPicPr>
          <p:cNvPr id="8" name="Imagen 7"/>
          <p:cNvPicPr>
            <a:picLocks noChangeAspect="1"/>
          </p:cNvPicPr>
          <p:nvPr/>
        </p:nvPicPr>
        <p:blipFill>
          <a:blip r:embed="rId5"/>
          <a:stretch>
            <a:fillRect/>
          </a:stretch>
        </p:blipFill>
        <p:spPr>
          <a:xfrm>
            <a:off x="4528049" y="3232828"/>
            <a:ext cx="3756012" cy="2527891"/>
          </a:xfrm>
          <a:prstGeom prst="rect">
            <a:avLst/>
          </a:prstGeom>
        </p:spPr>
      </p:pic>
    </p:spTree>
    <p:extLst>
      <p:ext uri="{BB962C8B-B14F-4D97-AF65-F5344CB8AC3E}">
        <p14:creationId xmlns:p14="http://schemas.microsoft.com/office/powerpoint/2010/main" val="285130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0012" y="920953"/>
            <a:ext cx="7886700" cy="4351338"/>
          </a:xfrm>
        </p:spPr>
        <p:txBody>
          <a:bodyPr>
            <a:normAutofit fontScale="55000" lnSpcReduction="20000"/>
          </a:bodyPr>
          <a:lstStyle/>
          <a:p>
            <a:pPr marL="0" indent="0">
              <a:buNone/>
            </a:pPr>
            <a:r>
              <a:rPr lang="es-419" dirty="0"/>
              <a:t>Conclusiones </a:t>
            </a:r>
          </a:p>
          <a:p>
            <a:r>
              <a:rPr lang="es-ES" dirty="0"/>
              <a:t>La Regresión Lineal resultó ser un modelo base rápido y eficiente, con un buen desempeño en pronósticos diarios con grandes conjuntos de datos, pero quedando rezagado frente a métodos más avanzados (RF, SVM, NN) en escenarios de corto plazo o con datos limitados.</a:t>
            </a:r>
          </a:p>
          <a:p>
            <a:r>
              <a:rPr lang="es-ES" dirty="0"/>
              <a:t>la elección del algoritmo depende del tamaño y calidad del </a:t>
            </a:r>
            <a:r>
              <a:rPr lang="es-ES" dirty="0" err="1"/>
              <a:t>dataset</a:t>
            </a:r>
            <a:r>
              <a:rPr lang="es-ES" dirty="0"/>
              <a:t> y del horizonte de predicción requerido. No hay un “mejor” absoluto, sino que cada algoritmo tiene fortalezas según el escenario.</a:t>
            </a:r>
          </a:p>
          <a:p>
            <a:pPr marL="285750" indent="-285750"/>
            <a:r>
              <a:rPr lang="es-ES" dirty="0"/>
              <a:t>No existe un algoritmo único y óptimo para todos los escenarios de predicción fotovoltaica. El desempeño de los modelos (RF, SVM, NN y LR) depende de la cantidad y calidad de los datos disponibles, así como del horizonte de predicción. Disponer de más información mejora la precisión, aunque en el caso de RF se observó riesgo de sobreajuste con grandes volúmenes, mientras que SVM demostró estabilidad incluso con menos datos.</a:t>
            </a:r>
          </a:p>
          <a:p>
            <a:pPr marL="285750" indent="-285750"/>
            <a:r>
              <a:rPr lang="es-ES" dirty="0"/>
              <a:t>La humedad y la cobertura de nubes como los factores más influyentes en la generación FV, mientras que lluvia, temperatura y presión tuvieron un impacto menor. Esto resalta la necesidad de seleccionar cuidadosamente las variables de entrada para optimizar el rendimiento de los modelos y reducir la complejidad sin perder precisión.</a:t>
            </a:r>
          </a:p>
          <a:p>
            <a:pPr marL="285750" indent="-285750"/>
            <a:r>
              <a:rPr lang="es-ES" dirty="0"/>
              <a:t>RF obtuvo el menor error promedio y se adaptó mejor con pocos datos; SVM fue competitivo en horizontes largos y también eficiente con bases pequeñas; LR se destacó por su rapidez y buen rendimiento en pronósticos diarios con </a:t>
            </a:r>
            <a:r>
              <a:rPr lang="es-ES" dirty="0" err="1"/>
              <a:t>datasets</a:t>
            </a:r>
            <a:r>
              <a:rPr lang="es-ES" dirty="0"/>
              <a:t> grandes; y NN, aunque presentó el error promedio más alto, resultó útil cuando se dispone de gran cantidad de datos y relaciones no lineales. En la práctica, la elección del algoritmo debe ajustarse al contexto: con pocos datos se recomiendan RF o SVM, mientras que con historiales amplios resultan más adecuados NN o LR.</a:t>
            </a:r>
          </a:p>
          <a:p>
            <a:endParaRPr lang="en-US" dirty="0"/>
          </a:p>
        </p:txBody>
      </p:sp>
    </p:spTree>
    <p:extLst>
      <p:ext uri="{BB962C8B-B14F-4D97-AF65-F5344CB8AC3E}">
        <p14:creationId xmlns:p14="http://schemas.microsoft.com/office/powerpoint/2010/main" val="3628710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1937223106"/>
              </p:ext>
            </p:extLst>
          </p:nvPr>
        </p:nvGraphicFramePr>
        <p:xfrm>
          <a:off x="400052" y="1256557"/>
          <a:ext cx="8458200" cy="4594067"/>
        </p:xfrm>
        <a:graphic>
          <a:graphicData uri="http://schemas.openxmlformats.org/drawingml/2006/table">
            <a:tbl>
              <a:tblPr/>
              <a:tblGrid>
                <a:gridCol w="1691640">
                  <a:extLst>
                    <a:ext uri="{9D8B030D-6E8A-4147-A177-3AD203B41FA5}">
                      <a16:colId xmlns:a16="http://schemas.microsoft.com/office/drawing/2014/main" val="142700196"/>
                    </a:ext>
                  </a:extLst>
                </a:gridCol>
                <a:gridCol w="1691640">
                  <a:extLst>
                    <a:ext uri="{9D8B030D-6E8A-4147-A177-3AD203B41FA5}">
                      <a16:colId xmlns:a16="http://schemas.microsoft.com/office/drawing/2014/main" val="1465695227"/>
                    </a:ext>
                  </a:extLst>
                </a:gridCol>
                <a:gridCol w="1691640">
                  <a:extLst>
                    <a:ext uri="{9D8B030D-6E8A-4147-A177-3AD203B41FA5}">
                      <a16:colId xmlns:a16="http://schemas.microsoft.com/office/drawing/2014/main" val="741312842"/>
                    </a:ext>
                  </a:extLst>
                </a:gridCol>
                <a:gridCol w="1691640">
                  <a:extLst>
                    <a:ext uri="{9D8B030D-6E8A-4147-A177-3AD203B41FA5}">
                      <a16:colId xmlns:a16="http://schemas.microsoft.com/office/drawing/2014/main" val="997988456"/>
                    </a:ext>
                  </a:extLst>
                </a:gridCol>
                <a:gridCol w="1691640">
                  <a:extLst>
                    <a:ext uri="{9D8B030D-6E8A-4147-A177-3AD203B41FA5}">
                      <a16:colId xmlns:a16="http://schemas.microsoft.com/office/drawing/2014/main" val="1527261866"/>
                    </a:ext>
                  </a:extLst>
                </a:gridCol>
              </a:tblGrid>
              <a:tr h="317616">
                <a:tc>
                  <a:txBody>
                    <a:bodyPr/>
                    <a:lstStyle/>
                    <a:p>
                      <a:r>
                        <a:rPr lang="en-US" sz="1200">
                          <a:latin typeface="+mn-lt"/>
                        </a:rPr>
                        <a:t>Algoritmo</a:t>
                      </a:r>
                    </a:p>
                  </a:txBody>
                  <a:tcPr marL="31762" marR="31762" marT="15881" marB="15881" anchor="ctr">
                    <a:lnL>
                      <a:noFill/>
                    </a:lnL>
                    <a:lnR>
                      <a:noFill/>
                    </a:lnR>
                    <a:lnT>
                      <a:noFill/>
                    </a:lnT>
                    <a:lnB>
                      <a:noFill/>
                    </a:lnB>
                  </a:tcPr>
                </a:tc>
                <a:tc>
                  <a:txBody>
                    <a:bodyPr/>
                    <a:lstStyle/>
                    <a:p>
                      <a:r>
                        <a:rPr lang="en-US" sz="1200">
                          <a:latin typeface="+mn-lt"/>
                        </a:rPr>
                        <a:t>Rango de error (RMSE)</a:t>
                      </a:r>
                    </a:p>
                  </a:txBody>
                  <a:tcPr marL="31762" marR="31762" marT="15881" marB="15881" anchor="ctr">
                    <a:lnL>
                      <a:noFill/>
                    </a:lnL>
                    <a:lnR>
                      <a:noFill/>
                    </a:lnR>
                    <a:lnT>
                      <a:noFill/>
                    </a:lnT>
                    <a:lnB>
                      <a:noFill/>
                    </a:lnB>
                  </a:tcPr>
                </a:tc>
                <a:tc>
                  <a:txBody>
                    <a:bodyPr/>
                    <a:lstStyle/>
                    <a:p>
                      <a:r>
                        <a:rPr lang="en-US" sz="1200">
                          <a:latin typeface="+mn-lt"/>
                        </a:rPr>
                        <a:t>Error promedio (RMSE)</a:t>
                      </a:r>
                    </a:p>
                  </a:txBody>
                  <a:tcPr marL="31762" marR="31762" marT="15881" marB="15881" anchor="ctr">
                    <a:lnL>
                      <a:noFill/>
                    </a:lnL>
                    <a:lnR>
                      <a:noFill/>
                    </a:lnR>
                    <a:lnT>
                      <a:noFill/>
                    </a:lnT>
                    <a:lnB>
                      <a:noFill/>
                    </a:lnB>
                  </a:tcPr>
                </a:tc>
                <a:tc>
                  <a:txBody>
                    <a:bodyPr/>
                    <a:lstStyle/>
                    <a:p>
                      <a:r>
                        <a:rPr lang="en-US" sz="1200">
                          <a:latin typeface="+mn-lt"/>
                        </a:rPr>
                        <a:t>Fortalezas</a:t>
                      </a:r>
                    </a:p>
                  </a:txBody>
                  <a:tcPr marL="31762" marR="31762" marT="15881" marB="15881" anchor="ctr">
                    <a:lnL>
                      <a:noFill/>
                    </a:lnL>
                    <a:lnR>
                      <a:noFill/>
                    </a:lnR>
                    <a:lnT>
                      <a:noFill/>
                    </a:lnT>
                    <a:lnB>
                      <a:noFill/>
                    </a:lnB>
                  </a:tcPr>
                </a:tc>
                <a:tc>
                  <a:txBody>
                    <a:bodyPr/>
                    <a:lstStyle/>
                    <a:p>
                      <a:r>
                        <a:rPr lang="en-US" sz="1200">
                          <a:latin typeface="+mn-lt"/>
                        </a:rPr>
                        <a:t>Limitaciones</a:t>
                      </a:r>
                    </a:p>
                  </a:txBody>
                  <a:tcPr marL="31762" marR="31762" marT="15881" marB="15881" anchor="ctr">
                    <a:lnL>
                      <a:noFill/>
                    </a:lnL>
                    <a:lnR>
                      <a:noFill/>
                    </a:lnR>
                    <a:lnT>
                      <a:noFill/>
                    </a:lnT>
                    <a:lnB>
                      <a:noFill/>
                    </a:lnB>
                  </a:tcPr>
                </a:tc>
                <a:extLst>
                  <a:ext uri="{0D108BD9-81ED-4DB2-BD59-A6C34878D82A}">
                    <a16:rowId xmlns:a16="http://schemas.microsoft.com/office/drawing/2014/main" val="170790943"/>
                  </a:ext>
                </a:extLst>
              </a:tr>
              <a:tr h="889325">
                <a:tc>
                  <a:txBody>
                    <a:bodyPr/>
                    <a:lstStyle/>
                    <a:p>
                      <a:r>
                        <a:rPr lang="en-US" sz="1200" b="1">
                          <a:latin typeface="+mn-lt"/>
                        </a:rPr>
                        <a:t>Random Forest (RF)</a:t>
                      </a:r>
                      <a:endParaRPr lang="en-US" sz="1200">
                        <a:latin typeface="+mn-lt"/>
                      </a:endParaRPr>
                    </a:p>
                  </a:txBody>
                  <a:tcPr marL="31762" marR="31762" marT="15881" marB="15881" anchor="ctr">
                    <a:lnL>
                      <a:noFill/>
                    </a:lnL>
                    <a:lnR>
                      <a:noFill/>
                    </a:lnR>
                    <a:lnT>
                      <a:noFill/>
                    </a:lnT>
                    <a:lnB>
                      <a:noFill/>
                    </a:lnB>
                  </a:tcPr>
                </a:tc>
                <a:tc>
                  <a:txBody>
                    <a:bodyPr/>
                    <a:lstStyle/>
                    <a:p>
                      <a:r>
                        <a:rPr lang="en-US" sz="1200">
                          <a:latin typeface="+mn-lt"/>
                        </a:rPr>
                        <a:t>1.98 – 123.5</a:t>
                      </a:r>
                    </a:p>
                  </a:txBody>
                  <a:tcPr marL="31762" marR="31762" marT="15881" marB="15881" anchor="ctr">
                    <a:lnL>
                      <a:noFill/>
                    </a:lnL>
                    <a:lnR>
                      <a:noFill/>
                    </a:lnR>
                    <a:lnT>
                      <a:noFill/>
                    </a:lnT>
                    <a:lnB>
                      <a:noFill/>
                    </a:lnB>
                  </a:tcPr>
                </a:tc>
                <a:tc>
                  <a:txBody>
                    <a:bodyPr/>
                    <a:lstStyle/>
                    <a:p>
                      <a:r>
                        <a:rPr lang="en-US" sz="1200" b="1">
                          <a:latin typeface="+mn-lt"/>
                        </a:rPr>
                        <a:t>32.0</a:t>
                      </a:r>
                      <a:endParaRPr lang="en-US" sz="1200">
                        <a:latin typeface="+mn-lt"/>
                      </a:endParaRPr>
                    </a:p>
                  </a:txBody>
                  <a:tcPr marL="31762" marR="31762" marT="15881" marB="15881" anchor="ctr">
                    <a:lnL>
                      <a:noFill/>
                    </a:lnL>
                    <a:lnR>
                      <a:noFill/>
                    </a:lnR>
                    <a:lnT>
                      <a:noFill/>
                    </a:lnT>
                    <a:lnB>
                      <a:noFill/>
                    </a:lnB>
                  </a:tcPr>
                </a:tc>
                <a:tc>
                  <a:txBody>
                    <a:bodyPr/>
                    <a:lstStyle/>
                    <a:p>
                      <a:r>
                        <a:rPr lang="es-ES" sz="1200" dirty="0">
                          <a:latin typeface="+mn-lt"/>
                        </a:rPr>
                        <a:t>- Mejor desempeño.- con poca cantidad de datos.- Menos sensible a calidad de datos.</a:t>
                      </a:r>
                    </a:p>
                  </a:txBody>
                  <a:tcPr marL="31762" marR="31762" marT="15881" marB="15881" anchor="ctr">
                    <a:lnL>
                      <a:noFill/>
                    </a:lnL>
                    <a:lnR>
                      <a:noFill/>
                    </a:lnR>
                    <a:lnT>
                      <a:noFill/>
                    </a:lnT>
                    <a:lnB>
                      <a:noFill/>
                    </a:lnB>
                  </a:tcPr>
                </a:tc>
                <a:tc>
                  <a:txBody>
                    <a:bodyPr/>
                    <a:lstStyle/>
                    <a:p>
                      <a:r>
                        <a:rPr lang="es-ES" sz="1200">
                          <a:latin typeface="+mn-lt"/>
                        </a:rPr>
                        <a:t>Puede </a:t>
                      </a:r>
                      <a:r>
                        <a:rPr lang="es-ES" sz="1200" b="1">
                          <a:latin typeface="+mn-lt"/>
                        </a:rPr>
                        <a:t>sobreajustar</a:t>
                      </a:r>
                      <a:r>
                        <a:rPr lang="es-ES" sz="1200">
                          <a:latin typeface="+mn-lt"/>
                        </a:rPr>
                        <a:t> con demasiados datos.Peor en horizontes largos.</a:t>
                      </a:r>
                    </a:p>
                  </a:txBody>
                  <a:tcPr marL="31762" marR="31762" marT="15881" marB="15881" anchor="ctr">
                    <a:lnL>
                      <a:noFill/>
                    </a:lnL>
                    <a:lnR>
                      <a:noFill/>
                    </a:lnR>
                    <a:lnT>
                      <a:noFill/>
                    </a:lnT>
                    <a:lnB>
                      <a:noFill/>
                    </a:lnB>
                  </a:tcPr>
                </a:tc>
                <a:extLst>
                  <a:ext uri="{0D108BD9-81ED-4DB2-BD59-A6C34878D82A}">
                    <a16:rowId xmlns:a16="http://schemas.microsoft.com/office/drawing/2014/main" val="2730812437"/>
                  </a:ext>
                </a:extLst>
              </a:tr>
              <a:tr h="1461033">
                <a:tc>
                  <a:txBody>
                    <a:bodyPr/>
                    <a:lstStyle/>
                    <a:p>
                      <a:r>
                        <a:rPr lang="en-US" sz="1200" b="1" dirty="0">
                          <a:latin typeface="+mn-lt"/>
                        </a:rPr>
                        <a:t>Support Vector Machines (SVM)</a:t>
                      </a:r>
                      <a:endParaRPr lang="en-US" sz="1200" dirty="0">
                        <a:latin typeface="+mn-lt"/>
                      </a:endParaRPr>
                    </a:p>
                  </a:txBody>
                  <a:tcPr marL="31762" marR="31762" marT="15881" marB="15881" anchor="ctr">
                    <a:lnL>
                      <a:noFill/>
                    </a:lnL>
                    <a:lnR>
                      <a:noFill/>
                    </a:lnR>
                    <a:lnT>
                      <a:noFill/>
                    </a:lnT>
                    <a:lnB>
                      <a:noFill/>
                    </a:lnB>
                  </a:tcPr>
                </a:tc>
                <a:tc>
                  <a:txBody>
                    <a:bodyPr/>
                    <a:lstStyle/>
                    <a:p>
                      <a:r>
                        <a:rPr lang="en-US" sz="1200">
                          <a:latin typeface="+mn-lt"/>
                        </a:rPr>
                        <a:t>2.61 – 84.9</a:t>
                      </a:r>
                    </a:p>
                  </a:txBody>
                  <a:tcPr marL="31762" marR="31762" marT="15881" marB="15881" anchor="ctr">
                    <a:lnL>
                      <a:noFill/>
                    </a:lnL>
                    <a:lnR>
                      <a:noFill/>
                    </a:lnR>
                    <a:lnT>
                      <a:noFill/>
                    </a:lnT>
                    <a:lnB>
                      <a:noFill/>
                    </a:lnB>
                  </a:tcPr>
                </a:tc>
                <a:tc>
                  <a:txBody>
                    <a:bodyPr/>
                    <a:lstStyle/>
                    <a:p>
                      <a:r>
                        <a:rPr lang="en-US" sz="1200" b="1">
                          <a:latin typeface="+mn-lt"/>
                        </a:rPr>
                        <a:t>32.3</a:t>
                      </a:r>
                      <a:endParaRPr lang="en-US" sz="1200">
                        <a:latin typeface="+mn-lt"/>
                      </a:endParaRPr>
                    </a:p>
                  </a:txBody>
                  <a:tcPr marL="31762" marR="31762" marT="15881" marB="15881" anchor="ctr">
                    <a:lnL>
                      <a:noFill/>
                    </a:lnL>
                    <a:lnR>
                      <a:noFill/>
                    </a:lnR>
                    <a:lnT>
                      <a:noFill/>
                    </a:lnT>
                    <a:lnB>
                      <a:noFill/>
                    </a:lnB>
                  </a:tcPr>
                </a:tc>
                <a:tc>
                  <a:txBody>
                    <a:bodyPr/>
                    <a:lstStyle/>
                    <a:p>
                      <a:r>
                        <a:rPr lang="es-ES" sz="1200" dirty="0">
                          <a:latin typeface="+mn-lt"/>
                        </a:rPr>
                        <a:t>- Muy </a:t>
                      </a:r>
                      <a:r>
                        <a:rPr lang="es-ES" sz="1200" b="1" dirty="0">
                          <a:latin typeface="+mn-lt"/>
                        </a:rPr>
                        <a:t>estable</a:t>
                      </a:r>
                      <a:r>
                        <a:rPr lang="es-ES" sz="1200" dirty="0">
                          <a:latin typeface="+mn-lt"/>
                        </a:rPr>
                        <a:t> entre horizontes cortos y largos.- Requiere </a:t>
                      </a:r>
                      <a:r>
                        <a:rPr lang="es-ES" sz="1200" b="1" dirty="0">
                          <a:latin typeface="+mn-lt"/>
                        </a:rPr>
                        <a:t>menos datos</a:t>
                      </a:r>
                      <a:r>
                        <a:rPr lang="es-ES" sz="1200" dirty="0">
                          <a:latin typeface="+mn-lt"/>
                        </a:rPr>
                        <a:t>.- Mejor rendimiento que LR en horizontes largos.- Alto rendimiento en </a:t>
                      </a:r>
                      <a:r>
                        <a:rPr lang="es-ES" sz="1200" b="1" dirty="0">
                          <a:latin typeface="+mn-lt"/>
                        </a:rPr>
                        <a:t>pronósticos diarios</a:t>
                      </a:r>
                      <a:r>
                        <a:rPr lang="es-ES" sz="1200" dirty="0">
                          <a:latin typeface="+mn-lt"/>
                        </a:rPr>
                        <a:t>.</a:t>
                      </a:r>
                    </a:p>
                  </a:txBody>
                  <a:tcPr marL="31762" marR="31762" marT="15881" marB="15881" anchor="ctr">
                    <a:lnL>
                      <a:noFill/>
                    </a:lnL>
                    <a:lnR>
                      <a:noFill/>
                    </a:lnR>
                    <a:lnT>
                      <a:noFill/>
                    </a:lnT>
                    <a:lnB>
                      <a:noFill/>
                    </a:lnB>
                  </a:tcPr>
                </a:tc>
                <a:tc>
                  <a:txBody>
                    <a:bodyPr/>
                    <a:lstStyle/>
                    <a:p>
                      <a:r>
                        <a:rPr lang="es-ES" sz="1200" dirty="0">
                          <a:latin typeface="+mn-lt"/>
                        </a:rPr>
                        <a:t>No supera a RF o NN con grandes volúmenes de datos. Entrenamiento más </a:t>
                      </a:r>
                      <a:r>
                        <a:rPr lang="es-ES" sz="1200" b="1" dirty="0">
                          <a:latin typeface="+mn-lt"/>
                        </a:rPr>
                        <a:t>costoso</a:t>
                      </a:r>
                      <a:r>
                        <a:rPr lang="es-ES" sz="1200" dirty="0">
                          <a:latin typeface="+mn-lt"/>
                        </a:rPr>
                        <a:t> computacionalmente.</a:t>
                      </a:r>
                    </a:p>
                  </a:txBody>
                  <a:tcPr marL="31762" marR="31762" marT="15881" marB="15881" anchor="ctr">
                    <a:lnL>
                      <a:noFill/>
                    </a:lnL>
                    <a:lnR>
                      <a:noFill/>
                    </a:lnR>
                    <a:lnT>
                      <a:noFill/>
                    </a:lnT>
                    <a:lnB>
                      <a:noFill/>
                    </a:lnB>
                  </a:tcPr>
                </a:tc>
                <a:extLst>
                  <a:ext uri="{0D108BD9-81ED-4DB2-BD59-A6C34878D82A}">
                    <a16:rowId xmlns:a16="http://schemas.microsoft.com/office/drawing/2014/main" val="2426353312"/>
                  </a:ext>
                </a:extLst>
              </a:tr>
              <a:tr h="794040">
                <a:tc>
                  <a:txBody>
                    <a:bodyPr/>
                    <a:lstStyle/>
                    <a:p>
                      <a:r>
                        <a:rPr lang="en-US" sz="1200" b="1">
                          <a:latin typeface="+mn-lt"/>
                        </a:rPr>
                        <a:t>Linear Regression (LR)</a:t>
                      </a:r>
                      <a:endParaRPr lang="en-US" sz="1200">
                        <a:latin typeface="+mn-lt"/>
                      </a:endParaRPr>
                    </a:p>
                  </a:txBody>
                  <a:tcPr marL="31762" marR="31762" marT="15881" marB="15881" anchor="ctr">
                    <a:lnL>
                      <a:noFill/>
                    </a:lnL>
                    <a:lnR>
                      <a:noFill/>
                    </a:lnR>
                    <a:lnT>
                      <a:noFill/>
                    </a:lnT>
                    <a:lnB>
                      <a:noFill/>
                    </a:lnB>
                  </a:tcPr>
                </a:tc>
                <a:tc>
                  <a:txBody>
                    <a:bodyPr/>
                    <a:lstStyle/>
                    <a:p>
                      <a:r>
                        <a:rPr lang="en-US" sz="1200">
                          <a:latin typeface="+mn-lt"/>
                        </a:rPr>
                        <a:t>5.3 – 99.0</a:t>
                      </a:r>
                    </a:p>
                  </a:txBody>
                  <a:tcPr marL="31762" marR="31762" marT="15881" marB="15881" anchor="ctr">
                    <a:lnL>
                      <a:noFill/>
                    </a:lnL>
                    <a:lnR>
                      <a:noFill/>
                    </a:lnR>
                    <a:lnT>
                      <a:noFill/>
                    </a:lnT>
                    <a:lnB>
                      <a:noFill/>
                    </a:lnB>
                  </a:tcPr>
                </a:tc>
                <a:tc>
                  <a:txBody>
                    <a:bodyPr/>
                    <a:lstStyle/>
                    <a:p>
                      <a:r>
                        <a:rPr lang="en-US" sz="1200" b="1">
                          <a:latin typeface="+mn-lt"/>
                        </a:rPr>
                        <a:t>36.5</a:t>
                      </a:r>
                      <a:endParaRPr lang="en-US" sz="1200">
                        <a:latin typeface="+mn-lt"/>
                      </a:endParaRPr>
                    </a:p>
                  </a:txBody>
                  <a:tcPr marL="31762" marR="31762" marT="15881" marB="15881" anchor="ctr">
                    <a:lnL>
                      <a:noFill/>
                    </a:lnL>
                    <a:lnR>
                      <a:noFill/>
                    </a:lnR>
                    <a:lnT>
                      <a:noFill/>
                    </a:lnT>
                    <a:lnB>
                      <a:noFill/>
                    </a:lnB>
                  </a:tcPr>
                </a:tc>
                <a:tc>
                  <a:txBody>
                    <a:bodyPr/>
                    <a:lstStyle/>
                    <a:p>
                      <a:r>
                        <a:rPr lang="es-ES" sz="1200">
                          <a:latin typeface="+mn-lt"/>
                        </a:rPr>
                        <a:t>- Algoritmo más </a:t>
                      </a:r>
                      <a:r>
                        <a:rPr lang="es-ES" sz="1200" b="1">
                          <a:latin typeface="+mn-lt"/>
                        </a:rPr>
                        <a:t>rápido</a:t>
                      </a:r>
                      <a:r>
                        <a:rPr lang="es-ES" sz="1200">
                          <a:latin typeface="+mn-lt"/>
                        </a:rPr>
                        <a:t> de entrenar.- Buen rendimiento en horizontes diarios con mucho dato.</a:t>
                      </a:r>
                    </a:p>
                  </a:txBody>
                  <a:tcPr marL="31762" marR="31762" marT="15881" marB="15881" anchor="ctr">
                    <a:lnL>
                      <a:noFill/>
                    </a:lnL>
                    <a:lnR>
                      <a:noFill/>
                    </a:lnR>
                    <a:lnT>
                      <a:noFill/>
                    </a:lnT>
                    <a:lnB>
                      <a:noFill/>
                    </a:lnB>
                  </a:tcPr>
                </a:tc>
                <a:tc>
                  <a:txBody>
                    <a:bodyPr/>
                    <a:lstStyle/>
                    <a:p>
                      <a:r>
                        <a:rPr lang="es-ES" sz="1200">
                          <a:latin typeface="+mn-lt"/>
                        </a:rPr>
                        <a:t>Precisión más baja en intervalos cortos.Necesita bastante dato para estabilizarse.</a:t>
                      </a:r>
                    </a:p>
                  </a:txBody>
                  <a:tcPr marL="31762" marR="31762" marT="15881" marB="15881" anchor="ctr">
                    <a:lnL>
                      <a:noFill/>
                    </a:lnL>
                    <a:lnR>
                      <a:noFill/>
                    </a:lnR>
                    <a:lnT>
                      <a:noFill/>
                    </a:lnT>
                    <a:lnB>
                      <a:noFill/>
                    </a:lnB>
                  </a:tcPr>
                </a:tc>
                <a:extLst>
                  <a:ext uri="{0D108BD9-81ED-4DB2-BD59-A6C34878D82A}">
                    <a16:rowId xmlns:a16="http://schemas.microsoft.com/office/drawing/2014/main" val="362189198"/>
                  </a:ext>
                </a:extLst>
              </a:tr>
              <a:tr h="889325">
                <a:tc>
                  <a:txBody>
                    <a:bodyPr/>
                    <a:lstStyle/>
                    <a:p>
                      <a:r>
                        <a:rPr lang="en-US" sz="1200" b="1">
                          <a:latin typeface="+mn-lt"/>
                        </a:rPr>
                        <a:t>Neural Networks (NN)</a:t>
                      </a:r>
                      <a:endParaRPr lang="en-US" sz="1200">
                        <a:latin typeface="+mn-lt"/>
                      </a:endParaRPr>
                    </a:p>
                  </a:txBody>
                  <a:tcPr marL="31762" marR="31762" marT="15881" marB="15881" anchor="ctr">
                    <a:lnL>
                      <a:noFill/>
                    </a:lnL>
                    <a:lnR>
                      <a:noFill/>
                    </a:lnR>
                    <a:lnT>
                      <a:noFill/>
                    </a:lnT>
                    <a:lnB>
                      <a:noFill/>
                    </a:lnB>
                  </a:tcPr>
                </a:tc>
                <a:tc>
                  <a:txBody>
                    <a:bodyPr/>
                    <a:lstStyle/>
                    <a:p>
                      <a:r>
                        <a:rPr lang="en-US" sz="1200">
                          <a:latin typeface="+mn-lt"/>
                        </a:rPr>
                        <a:t>1.76 – 170.9</a:t>
                      </a:r>
                    </a:p>
                  </a:txBody>
                  <a:tcPr marL="31762" marR="31762" marT="15881" marB="15881" anchor="ctr">
                    <a:lnL>
                      <a:noFill/>
                    </a:lnL>
                    <a:lnR>
                      <a:noFill/>
                    </a:lnR>
                    <a:lnT>
                      <a:noFill/>
                    </a:lnT>
                    <a:lnB>
                      <a:noFill/>
                    </a:lnB>
                  </a:tcPr>
                </a:tc>
                <a:tc>
                  <a:txBody>
                    <a:bodyPr/>
                    <a:lstStyle/>
                    <a:p>
                      <a:r>
                        <a:rPr lang="en-US" sz="1200" b="1">
                          <a:latin typeface="+mn-lt"/>
                        </a:rPr>
                        <a:t>38.9</a:t>
                      </a:r>
                      <a:endParaRPr lang="en-US" sz="1200">
                        <a:latin typeface="+mn-lt"/>
                      </a:endParaRPr>
                    </a:p>
                  </a:txBody>
                  <a:tcPr marL="31762" marR="31762" marT="15881" marB="15881" anchor="ctr">
                    <a:lnL>
                      <a:noFill/>
                    </a:lnL>
                    <a:lnR>
                      <a:noFill/>
                    </a:lnR>
                    <a:lnT>
                      <a:noFill/>
                    </a:lnT>
                    <a:lnB>
                      <a:noFill/>
                    </a:lnB>
                  </a:tcPr>
                </a:tc>
                <a:tc>
                  <a:txBody>
                    <a:bodyPr/>
                    <a:lstStyle/>
                    <a:p>
                      <a:r>
                        <a:rPr lang="es-ES" sz="1200">
                          <a:latin typeface="+mn-lt"/>
                        </a:rPr>
                        <a:t>- Captura relaciones </a:t>
                      </a:r>
                      <a:r>
                        <a:rPr lang="es-ES" sz="1200" b="1">
                          <a:latin typeface="+mn-lt"/>
                        </a:rPr>
                        <a:t>no lineales</a:t>
                      </a:r>
                      <a:r>
                        <a:rPr lang="es-ES" sz="1200">
                          <a:latin typeface="+mn-lt"/>
                        </a:rPr>
                        <a:t> complejas.- Mejor cuando se dispone de </a:t>
                      </a:r>
                      <a:r>
                        <a:rPr lang="es-ES" sz="1200" b="1">
                          <a:latin typeface="+mn-lt"/>
                        </a:rPr>
                        <a:t>mucho dato</a:t>
                      </a:r>
                      <a:r>
                        <a:rPr lang="es-ES" sz="1200">
                          <a:latin typeface="+mn-lt"/>
                        </a:rPr>
                        <a:t>.</a:t>
                      </a:r>
                    </a:p>
                  </a:txBody>
                  <a:tcPr marL="31762" marR="31762" marT="15881" marB="15881" anchor="ctr">
                    <a:lnL>
                      <a:noFill/>
                    </a:lnL>
                    <a:lnR>
                      <a:noFill/>
                    </a:lnR>
                    <a:lnT>
                      <a:noFill/>
                    </a:lnT>
                    <a:lnB>
                      <a:noFill/>
                    </a:lnB>
                  </a:tcPr>
                </a:tc>
                <a:tc>
                  <a:txBody>
                    <a:bodyPr/>
                    <a:lstStyle/>
                    <a:p>
                      <a:r>
                        <a:rPr lang="es-ES" sz="1200" dirty="0">
                          <a:latin typeface="+mn-lt"/>
                        </a:rPr>
                        <a:t>Error promedio más alto. Entrenamiento lento. Se beneficia de eliminación de variables menos relevantes.</a:t>
                      </a:r>
                    </a:p>
                  </a:txBody>
                  <a:tcPr marL="31762" marR="31762" marT="15881" marB="15881" anchor="ctr">
                    <a:lnL>
                      <a:noFill/>
                    </a:lnL>
                    <a:lnR>
                      <a:noFill/>
                    </a:lnR>
                    <a:lnT>
                      <a:noFill/>
                    </a:lnT>
                    <a:lnB>
                      <a:noFill/>
                    </a:lnB>
                  </a:tcPr>
                </a:tc>
                <a:extLst>
                  <a:ext uri="{0D108BD9-81ED-4DB2-BD59-A6C34878D82A}">
                    <a16:rowId xmlns:a16="http://schemas.microsoft.com/office/drawing/2014/main" val="530146451"/>
                  </a:ext>
                </a:extLst>
              </a:tr>
            </a:tbl>
          </a:graphicData>
        </a:graphic>
      </p:graphicFrame>
    </p:spTree>
    <p:extLst>
      <p:ext uri="{BB962C8B-B14F-4D97-AF65-F5344CB8AC3E}">
        <p14:creationId xmlns:p14="http://schemas.microsoft.com/office/powerpoint/2010/main" val="347324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F22F-D66C-A85E-4E60-6DB4C5E2AD24}"/>
              </a:ext>
            </a:extLst>
          </p:cNvPr>
          <p:cNvSpPr>
            <a:spLocks noGrp="1"/>
          </p:cNvSpPr>
          <p:nvPr>
            <p:ph type="title"/>
          </p:nvPr>
        </p:nvSpPr>
        <p:spPr>
          <a:xfrm>
            <a:off x="628650" y="482885"/>
            <a:ext cx="7886700" cy="1119884"/>
          </a:xfrm>
        </p:spPr>
        <p:txBody>
          <a:bodyPr>
            <a:normAutofit fontScale="90000"/>
          </a:bodyPr>
          <a:lstStyle/>
          <a:p>
            <a:r>
              <a:rPr lang="es-ES" b="1" dirty="0"/>
              <a:t> 2. Contexto</a:t>
            </a:r>
            <a:br>
              <a:rPr lang="es-ES" b="1" dirty="0"/>
            </a:br>
            <a:endParaRPr lang="en-US" dirty="0"/>
          </a:p>
        </p:txBody>
      </p:sp>
      <p:sp>
        <p:nvSpPr>
          <p:cNvPr id="3" name="Content Placeholder 2">
            <a:extLst>
              <a:ext uri="{FF2B5EF4-FFF2-40B4-BE49-F238E27FC236}">
                <a16:creationId xmlns:a16="http://schemas.microsoft.com/office/drawing/2014/main" id="{9ACCCC07-0260-F123-3F60-C2C9B5EEB31A}"/>
              </a:ext>
            </a:extLst>
          </p:cNvPr>
          <p:cNvSpPr>
            <a:spLocks noGrp="1"/>
          </p:cNvSpPr>
          <p:nvPr>
            <p:ph idx="1"/>
          </p:nvPr>
        </p:nvSpPr>
        <p:spPr/>
        <p:txBody>
          <a:bodyPr>
            <a:normAutofit/>
          </a:bodyPr>
          <a:lstStyle/>
          <a:p>
            <a:r>
              <a:rPr lang="es-ES" sz="2200" dirty="0"/>
              <a:t>El estudio se desarrolla en el ámbito de la </a:t>
            </a:r>
            <a:r>
              <a:rPr lang="es-ES" sz="2200" b="1" dirty="0"/>
              <a:t>gestión energética en edificios inteligentes (BMS)</a:t>
            </a:r>
            <a:r>
              <a:rPr lang="es-ES" sz="2200" dirty="0"/>
              <a:t> dentro del sector de las </a:t>
            </a:r>
            <a:r>
              <a:rPr lang="es-ES" sz="2200" b="1" dirty="0"/>
              <a:t>energías renovables</a:t>
            </a:r>
            <a:r>
              <a:rPr lang="es-ES" sz="2200" dirty="0"/>
              <a:t>.</a:t>
            </a:r>
          </a:p>
          <a:p>
            <a:r>
              <a:rPr lang="es-ES" sz="2200" dirty="0"/>
              <a:t>Se centra en un </a:t>
            </a:r>
            <a:r>
              <a:rPr lang="es-ES" sz="2200" b="1" dirty="0"/>
              <a:t>sistema fotovoltaico instalado en un campus universitario en Manchester, Reino Unido</a:t>
            </a:r>
            <a:r>
              <a:rPr lang="es-ES" sz="2200" dirty="0"/>
              <a:t>.</a:t>
            </a:r>
          </a:p>
          <a:p>
            <a:r>
              <a:rPr lang="es-ES" sz="2200" dirty="0"/>
              <a:t>El objetivo es mejorar la </a:t>
            </a:r>
            <a:r>
              <a:rPr lang="es-ES" sz="2200" b="1" dirty="0"/>
              <a:t>eficiencia energética de los edificios</a:t>
            </a:r>
            <a:r>
              <a:rPr lang="es-ES" sz="2200" dirty="0"/>
              <a:t> y reducir la </a:t>
            </a:r>
            <a:r>
              <a:rPr lang="es-ES" sz="2200" b="1" dirty="0"/>
              <a:t>huella de carbono</a:t>
            </a:r>
            <a:r>
              <a:rPr lang="es-ES" sz="2200" dirty="0"/>
              <a:t>, en línea con las metas de descarbonización del Reino Unido para 2050.</a:t>
            </a:r>
          </a:p>
          <a:p>
            <a:r>
              <a:rPr lang="es-ES" sz="2200" dirty="0"/>
              <a:t>Los resultados son relevantes para la integración de </a:t>
            </a:r>
            <a:r>
              <a:rPr lang="es-ES" sz="2200" b="1" dirty="0"/>
              <a:t>energías renovables distribuidas</a:t>
            </a:r>
            <a:r>
              <a:rPr lang="es-ES" sz="2200" dirty="0"/>
              <a:t> en la red y para avanzar en el diseño de </a:t>
            </a:r>
            <a:r>
              <a:rPr lang="es-ES" sz="2200" b="1" dirty="0"/>
              <a:t>edificios sostenibles</a:t>
            </a:r>
            <a:r>
              <a:rPr lang="es-ES" sz="2200" dirty="0"/>
              <a:t>.</a:t>
            </a:r>
          </a:p>
          <a:p>
            <a:endParaRPr lang="en-US" dirty="0"/>
          </a:p>
        </p:txBody>
      </p:sp>
    </p:spTree>
    <p:extLst>
      <p:ext uri="{BB962C8B-B14F-4D97-AF65-F5344CB8AC3E}">
        <p14:creationId xmlns:p14="http://schemas.microsoft.com/office/powerpoint/2010/main" val="417402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A870F-7C90-4B04-1F22-9FB3F5E3F1B1}"/>
              </a:ext>
            </a:extLst>
          </p:cNvPr>
          <p:cNvSpPr>
            <a:spLocks noGrp="1"/>
          </p:cNvSpPr>
          <p:nvPr>
            <p:ph type="title"/>
          </p:nvPr>
        </p:nvSpPr>
        <p:spPr>
          <a:xfrm>
            <a:off x="628650" y="469901"/>
            <a:ext cx="7886700" cy="965200"/>
          </a:xfrm>
        </p:spPr>
        <p:txBody>
          <a:bodyPr>
            <a:normAutofit fontScale="90000"/>
          </a:bodyPr>
          <a:lstStyle/>
          <a:p>
            <a:r>
              <a:rPr lang="es-ES" b="1" dirty="0"/>
              <a:t>Métodos</a:t>
            </a:r>
            <a:br>
              <a:rPr lang="es-ES" b="1" dirty="0"/>
            </a:br>
            <a:endParaRPr lang="en-US" dirty="0"/>
          </a:p>
        </p:txBody>
      </p:sp>
      <p:sp>
        <p:nvSpPr>
          <p:cNvPr id="3" name="Content Placeholder 2">
            <a:extLst>
              <a:ext uri="{FF2B5EF4-FFF2-40B4-BE49-F238E27FC236}">
                <a16:creationId xmlns:a16="http://schemas.microsoft.com/office/drawing/2014/main" id="{97476E3B-E309-3371-E837-C5CEA3272FE0}"/>
              </a:ext>
            </a:extLst>
          </p:cNvPr>
          <p:cNvSpPr>
            <a:spLocks noGrp="1"/>
          </p:cNvSpPr>
          <p:nvPr>
            <p:ph idx="1"/>
          </p:nvPr>
        </p:nvSpPr>
        <p:spPr>
          <a:xfrm>
            <a:off x="628650" y="1690689"/>
            <a:ext cx="7886700" cy="4486274"/>
          </a:xfrm>
        </p:spPr>
        <p:txBody>
          <a:bodyPr>
            <a:normAutofit fontScale="62500" lnSpcReduction="20000"/>
          </a:bodyPr>
          <a:lstStyle/>
          <a:p>
            <a:r>
              <a:rPr lang="es-ES" dirty="0"/>
              <a:t>El trabajo aplica y compara diferentes </a:t>
            </a:r>
            <a:r>
              <a:rPr lang="es-ES" b="1" dirty="0"/>
              <a:t>algoritmos de aprendizaje automático</a:t>
            </a:r>
            <a:r>
              <a:rPr lang="es-ES" dirty="0"/>
              <a:t> para el pronóstico de la generación fotovoltaica:</a:t>
            </a:r>
          </a:p>
          <a:p>
            <a:r>
              <a:rPr lang="es-ES" b="1" dirty="0" err="1"/>
              <a:t>Random</a:t>
            </a:r>
            <a:r>
              <a:rPr lang="es-ES" b="1" dirty="0"/>
              <a:t> Forest (RF)</a:t>
            </a:r>
            <a:r>
              <a:rPr lang="es-ES" dirty="0"/>
              <a:t> – algoritmo de conjunto basado en árboles de decisión.</a:t>
            </a:r>
          </a:p>
          <a:p>
            <a:r>
              <a:rPr lang="es-ES" b="1" dirty="0"/>
              <a:t>Redes Neuronales (NN)</a:t>
            </a:r>
            <a:r>
              <a:rPr lang="es-ES" dirty="0"/>
              <a:t> – modelos no lineales entrenados con el algoritmo </a:t>
            </a:r>
            <a:r>
              <a:rPr lang="es-ES" dirty="0" err="1"/>
              <a:t>Levenberg</a:t>
            </a:r>
            <a:r>
              <a:rPr lang="es-ES" dirty="0"/>
              <a:t>–Marquardt.</a:t>
            </a:r>
          </a:p>
          <a:p>
            <a:r>
              <a:rPr lang="es-ES" b="1" dirty="0"/>
              <a:t>Máquinas de Vectores de Soporte (SVM)</a:t>
            </a:r>
            <a:r>
              <a:rPr lang="es-ES" dirty="0"/>
              <a:t> – clasificación mediante funciones </a:t>
            </a:r>
            <a:r>
              <a:rPr lang="es-ES" dirty="0" err="1"/>
              <a:t>kernel</a:t>
            </a:r>
            <a:r>
              <a:rPr lang="es-ES" dirty="0"/>
              <a:t> (principalmente RBF).</a:t>
            </a:r>
          </a:p>
          <a:p>
            <a:r>
              <a:rPr lang="es-ES" b="1" dirty="0"/>
              <a:t>Regresión Lineal (LR)</a:t>
            </a:r>
            <a:r>
              <a:rPr lang="es-ES" dirty="0"/>
              <a:t> – modelo simple de relación lineal entre variables.</a:t>
            </a:r>
          </a:p>
          <a:p>
            <a:pPr marL="0" indent="0">
              <a:buNone/>
            </a:pPr>
            <a:r>
              <a:rPr lang="es-ES" b="1" dirty="0"/>
              <a:t>- Metodología de prueba:</a:t>
            </a:r>
            <a:endParaRPr lang="es-ES" dirty="0"/>
          </a:p>
          <a:p>
            <a:r>
              <a:rPr lang="es-ES" dirty="0"/>
              <a:t>Se entrenaron </a:t>
            </a:r>
            <a:r>
              <a:rPr lang="es-ES" b="1" dirty="0"/>
              <a:t>64 modelos en total</a:t>
            </a:r>
            <a:r>
              <a:rPr lang="es-ES" dirty="0"/>
              <a:t>, usando diferentes </a:t>
            </a:r>
            <a:r>
              <a:rPr lang="es-ES" b="1" dirty="0"/>
              <a:t>tamaños de </a:t>
            </a:r>
            <a:r>
              <a:rPr lang="es-ES" b="1" dirty="0" err="1"/>
              <a:t>dataset</a:t>
            </a:r>
            <a:r>
              <a:rPr lang="es-ES" dirty="0"/>
              <a:t> (1 mes y 10 meses de datos históricos) y distintos </a:t>
            </a:r>
            <a:r>
              <a:rPr lang="es-ES" b="1" dirty="0"/>
              <a:t>horizontes de predicción</a:t>
            </a:r>
            <a:r>
              <a:rPr lang="es-ES" dirty="0"/>
              <a:t> (15 minutos, 1 hora y 1 día).</a:t>
            </a:r>
          </a:p>
          <a:p>
            <a:r>
              <a:rPr lang="es-ES" dirty="0"/>
              <a:t>Variables utilizadas: temperatura, humedad, viento, lluvia, presión atmosférica, cobertura de nubes y hora del día.</a:t>
            </a:r>
          </a:p>
          <a:p>
            <a:r>
              <a:rPr lang="es-ES" dirty="0"/>
              <a:t>La precisión se evaluó mediante métricas estándar como </a:t>
            </a:r>
            <a:r>
              <a:rPr lang="es-ES" b="1" dirty="0"/>
              <a:t>RMSE (</a:t>
            </a:r>
            <a:r>
              <a:rPr lang="es-ES" b="1" dirty="0" err="1"/>
              <a:t>Root</a:t>
            </a:r>
            <a:r>
              <a:rPr lang="es-ES" b="1" dirty="0"/>
              <a:t> Mean </a:t>
            </a:r>
            <a:r>
              <a:rPr lang="es-ES" b="1" dirty="0" err="1"/>
              <a:t>Squared</a:t>
            </a:r>
            <a:r>
              <a:rPr lang="es-ES" b="1" dirty="0"/>
              <a:t> Error)</a:t>
            </a:r>
            <a:r>
              <a:rPr lang="es-ES" dirty="0"/>
              <a:t> y </a:t>
            </a:r>
            <a:r>
              <a:rPr lang="es-ES" b="1" dirty="0"/>
              <a:t>MAPE (Mean Absolute </a:t>
            </a:r>
            <a:r>
              <a:rPr lang="es-ES" b="1" dirty="0" err="1"/>
              <a:t>Percentage</a:t>
            </a:r>
            <a:r>
              <a:rPr lang="es-ES" b="1" dirty="0"/>
              <a:t> Error)</a:t>
            </a:r>
            <a:r>
              <a:rPr lang="es-ES" dirty="0"/>
              <a:t>.</a:t>
            </a:r>
          </a:p>
          <a:p>
            <a:endParaRPr lang="en-US" dirty="0"/>
          </a:p>
        </p:txBody>
      </p:sp>
    </p:spTree>
    <p:extLst>
      <p:ext uri="{BB962C8B-B14F-4D97-AF65-F5344CB8AC3E}">
        <p14:creationId xmlns:p14="http://schemas.microsoft.com/office/powerpoint/2010/main" val="308785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836F-2431-70B0-2EAD-3A60A2B1D00E}"/>
              </a:ext>
            </a:extLst>
          </p:cNvPr>
          <p:cNvSpPr>
            <a:spLocks noGrp="1"/>
          </p:cNvSpPr>
          <p:nvPr>
            <p:ph type="title"/>
          </p:nvPr>
        </p:nvSpPr>
        <p:spPr/>
        <p:txBody>
          <a:bodyPr>
            <a:normAutofit fontScale="90000"/>
          </a:bodyPr>
          <a:lstStyle/>
          <a:p>
            <a:r>
              <a:rPr lang="es-ES" b="1" dirty="0"/>
              <a:t>Resultados con </a:t>
            </a:r>
            <a:r>
              <a:rPr lang="es-ES" b="1" dirty="0" err="1"/>
              <a:t>Random</a:t>
            </a:r>
            <a:r>
              <a:rPr lang="es-ES" b="1" dirty="0"/>
              <a:t> Forest (RF)</a:t>
            </a:r>
            <a:br>
              <a:rPr lang="es-ES" b="1" dirty="0"/>
            </a:br>
            <a:endParaRPr lang="en-US" dirty="0"/>
          </a:p>
        </p:txBody>
      </p:sp>
      <p:sp>
        <p:nvSpPr>
          <p:cNvPr id="3" name="Content Placeholder 2">
            <a:extLst>
              <a:ext uri="{FF2B5EF4-FFF2-40B4-BE49-F238E27FC236}">
                <a16:creationId xmlns:a16="http://schemas.microsoft.com/office/drawing/2014/main" id="{E60402BA-1DD7-6E81-490C-3964B70A0B32}"/>
              </a:ext>
            </a:extLst>
          </p:cNvPr>
          <p:cNvSpPr>
            <a:spLocks noGrp="1"/>
          </p:cNvSpPr>
          <p:nvPr>
            <p:ph idx="1"/>
          </p:nvPr>
        </p:nvSpPr>
        <p:spPr/>
        <p:txBody>
          <a:bodyPr>
            <a:normAutofit/>
          </a:bodyPr>
          <a:lstStyle/>
          <a:p>
            <a:r>
              <a:rPr lang="es-ES" sz="2200" dirty="0"/>
              <a:t>Los errores de RF oscilaron entre </a:t>
            </a:r>
            <a:r>
              <a:rPr lang="es-ES" sz="2200" b="1" dirty="0"/>
              <a:t>123,53 RMSE y 1,98 RMSE</a:t>
            </a:r>
            <a:r>
              <a:rPr lang="es-ES" sz="2200" dirty="0"/>
              <a:t>.</a:t>
            </a:r>
          </a:p>
          <a:p>
            <a:r>
              <a:rPr lang="es-ES" sz="2200" dirty="0"/>
              <a:t>Promedio: </a:t>
            </a:r>
            <a:r>
              <a:rPr lang="es-ES" sz="2200" b="1" dirty="0"/>
              <a:t>32,02 RMSE</a:t>
            </a:r>
            <a:r>
              <a:rPr lang="es-ES" sz="2200" dirty="0"/>
              <a:t> en todos los experimentos.</a:t>
            </a:r>
          </a:p>
          <a:p>
            <a:r>
              <a:rPr lang="es-ES" sz="2200" dirty="0"/>
              <a:t>Los horizontes cortos siempre dieron mayor precisión.</a:t>
            </a:r>
          </a:p>
          <a:p>
            <a:pPr marL="0" indent="0">
              <a:buNone/>
            </a:pPr>
            <a:r>
              <a:rPr lang="es-ES" sz="2200" dirty="0"/>
              <a:t> </a:t>
            </a:r>
            <a:r>
              <a:rPr lang="es-ES" sz="2200" b="1" dirty="0"/>
              <a:t>Observaciones:</a:t>
            </a:r>
          </a:p>
          <a:p>
            <a:r>
              <a:rPr lang="es-ES" sz="2200" dirty="0"/>
              <a:t>Cuando se entrenó con </a:t>
            </a:r>
            <a:r>
              <a:rPr lang="es-ES" sz="2200" b="1" dirty="0"/>
              <a:t>10 meses de datos</a:t>
            </a:r>
            <a:r>
              <a:rPr lang="es-ES" sz="2200" dirty="0"/>
              <a:t>, el error fue </a:t>
            </a:r>
            <a:r>
              <a:rPr lang="es-ES" sz="2200" b="1" dirty="0"/>
              <a:t>mayor en horizontes largos</a:t>
            </a:r>
            <a:r>
              <a:rPr lang="es-ES" sz="2200" dirty="0"/>
              <a:t> que cuando se entrenó con </a:t>
            </a:r>
            <a:r>
              <a:rPr lang="es-ES" sz="2200" b="1" dirty="0"/>
              <a:t>solo 1 mes</a:t>
            </a:r>
            <a:r>
              <a:rPr lang="es-ES" sz="2200" dirty="0"/>
              <a:t>.</a:t>
            </a:r>
          </a:p>
          <a:p>
            <a:r>
              <a:rPr lang="es-ES" sz="2200" dirty="0"/>
              <a:t>Esto evidencia </a:t>
            </a:r>
            <a:r>
              <a:rPr lang="es-ES" sz="2200" b="1" dirty="0"/>
              <a:t>sobreajuste (</a:t>
            </a:r>
            <a:r>
              <a:rPr lang="es-ES" sz="2200" b="1" dirty="0" err="1"/>
              <a:t>overfitting</a:t>
            </a:r>
            <a:r>
              <a:rPr lang="es-ES" sz="2200" b="1" dirty="0"/>
              <a:t>)</a:t>
            </a:r>
            <a:r>
              <a:rPr lang="es-ES" sz="2200" dirty="0"/>
              <a:t>: demasiados datos hacen que el modelo se ajuste demasiado a las condiciones de entrenamiento y pierda capacidad de generalizar.</a:t>
            </a:r>
          </a:p>
          <a:p>
            <a:r>
              <a:rPr lang="es-ES" sz="2200" dirty="0"/>
              <a:t>Con </a:t>
            </a:r>
            <a:r>
              <a:rPr lang="es-ES" sz="2200" b="1" dirty="0"/>
              <a:t>menos datos y menos árboles de decisión</a:t>
            </a:r>
            <a:r>
              <a:rPr lang="es-ES" sz="2200" dirty="0"/>
              <a:t>, se mejora la precisión en datos nuevos.</a:t>
            </a:r>
          </a:p>
          <a:p>
            <a:endParaRPr lang="en-US" dirty="0"/>
          </a:p>
        </p:txBody>
      </p:sp>
    </p:spTree>
    <p:extLst>
      <p:ext uri="{BB962C8B-B14F-4D97-AF65-F5344CB8AC3E}">
        <p14:creationId xmlns:p14="http://schemas.microsoft.com/office/powerpoint/2010/main" val="1400685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5C49-C6C3-3C7F-0EE3-A40E3C15EF16}"/>
              </a:ext>
            </a:extLst>
          </p:cNvPr>
          <p:cNvSpPr>
            <a:spLocks noGrp="1"/>
          </p:cNvSpPr>
          <p:nvPr>
            <p:ph type="title"/>
          </p:nvPr>
        </p:nvSpPr>
        <p:spPr/>
        <p:txBody>
          <a:bodyPr>
            <a:normAutofit fontScale="90000"/>
          </a:bodyPr>
          <a:lstStyle/>
          <a:p>
            <a:r>
              <a:rPr lang="es-ES" sz="4000" b="1" dirty="0"/>
              <a:t>Resultados con Redes Neuronales (NN)</a:t>
            </a:r>
            <a:br>
              <a:rPr lang="es-ES" b="1" dirty="0"/>
            </a:br>
            <a:endParaRPr lang="en-US" dirty="0"/>
          </a:p>
        </p:txBody>
      </p:sp>
      <p:sp>
        <p:nvSpPr>
          <p:cNvPr id="3" name="Content Placeholder 2">
            <a:extLst>
              <a:ext uri="{FF2B5EF4-FFF2-40B4-BE49-F238E27FC236}">
                <a16:creationId xmlns:a16="http://schemas.microsoft.com/office/drawing/2014/main" id="{5554804E-19E7-509C-0B78-27994FD4951B}"/>
              </a:ext>
            </a:extLst>
          </p:cNvPr>
          <p:cNvSpPr>
            <a:spLocks noGrp="1"/>
          </p:cNvSpPr>
          <p:nvPr>
            <p:ph idx="1"/>
          </p:nvPr>
        </p:nvSpPr>
        <p:spPr>
          <a:xfrm>
            <a:off x="628650" y="1520575"/>
            <a:ext cx="7886700" cy="4521452"/>
          </a:xfrm>
        </p:spPr>
        <p:txBody>
          <a:bodyPr>
            <a:normAutofit/>
          </a:bodyPr>
          <a:lstStyle/>
          <a:p>
            <a:r>
              <a:rPr lang="es-ES" sz="2200" dirty="0"/>
              <a:t>Los errores de NN variaron entre </a:t>
            </a:r>
            <a:r>
              <a:rPr lang="es-ES" sz="2200" b="1" dirty="0"/>
              <a:t>170,86 RMSE y 1,76 RMSE</a:t>
            </a:r>
            <a:r>
              <a:rPr lang="es-ES" sz="2200" dirty="0"/>
              <a:t>.</a:t>
            </a:r>
          </a:p>
          <a:p>
            <a:r>
              <a:rPr lang="es-ES" sz="2200" dirty="0"/>
              <a:t>Promedio: </a:t>
            </a:r>
            <a:r>
              <a:rPr lang="es-ES" sz="2200" b="1" dirty="0"/>
              <a:t>38,88 RMSE</a:t>
            </a:r>
            <a:r>
              <a:rPr lang="es-ES" sz="2200" dirty="0"/>
              <a:t> en todos los experimentos.</a:t>
            </a:r>
          </a:p>
          <a:p>
            <a:r>
              <a:rPr lang="es-ES" sz="2200" dirty="0"/>
              <a:t>En 4 de 6 escenarios, los </a:t>
            </a:r>
            <a:r>
              <a:rPr lang="es-ES" sz="2200" b="1" dirty="0"/>
              <a:t>horizontes máximos</a:t>
            </a:r>
            <a:r>
              <a:rPr lang="es-ES" sz="2200" dirty="0"/>
              <a:t> tuvieron errores más altos que los mínimos.</a:t>
            </a:r>
          </a:p>
          <a:p>
            <a:pPr marL="0" indent="0">
              <a:buNone/>
            </a:pPr>
            <a:r>
              <a:rPr lang="es-ES" sz="2200" b="1" dirty="0"/>
              <a:t>Observaciones:</a:t>
            </a:r>
          </a:p>
          <a:p>
            <a:r>
              <a:rPr lang="es-ES" sz="2200" dirty="0"/>
              <a:t>Las NN fueron </a:t>
            </a:r>
            <a:r>
              <a:rPr lang="es-ES" sz="2200" b="1" dirty="0"/>
              <a:t>más sensibles a la calidad de los datos</a:t>
            </a:r>
            <a:r>
              <a:rPr lang="es-ES" sz="2200" dirty="0"/>
              <a:t>.</a:t>
            </a:r>
          </a:p>
          <a:p>
            <a:r>
              <a:rPr lang="es-ES" sz="2200" dirty="0"/>
              <a:t>Cuando se eliminaron variables de menor importancia, el error </a:t>
            </a:r>
            <a:r>
              <a:rPr lang="es-ES" sz="2200" b="1" dirty="0"/>
              <a:t>disminuyó</a:t>
            </a:r>
            <a:r>
              <a:rPr lang="es-ES" sz="2200" dirty="0"/>
              <a:t> en varios casos.</a:t>
            </a:r>
          </a:p>
          <a:p>
            <a:r>
              <a:rPr lang="es-ES" sz="2200" dirty="0"/>
              <a:t>Aunque su error promedio fue más alto, las NN obtuvieron </a:t>
            </a:r>
            <a:r>
              <a:rPr lang="es-ES" sz="2200" b="1" dirty="0"/>
              <a:t>mejor rendimiento en 7 de los 12 conjuntos de datos</a:t>
            </a:r>
            <a:r>
              <a:rPr lang="es-ES" sz="2200" dirty="0"/>
              <a:t>, frente a RF que solo lideró en 3.</a:t>
            </a:r>
          </a:p>
          <a:p>
            <a:endParaRPr lang="en-US" dirty="0"/>
          </a:p>
        </p:txBody>
      </p:sp>
    </p:spTree>
    <p:extLst>
      <p:ext uri="{BB962C8B-B14F-4D97-AF65-F5344CB8AC3E}">
        <p14:creationId xmlns:p14="http://schemas.microsoft.com/office/powerpoint/2010/main" val="4526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303C-DBF2-2FA6-AC37-CE338B96D4EA}"/>
              </a:ext>
            </a:extLst>
          </p:cNvPr>
          <p:cNvSpPr>
            <a:spLocks noGrp="1"/>
          </p:cNvSpPr>
          <p:nvPr>
            <p:ph type="title"/>
          </p:nvPr>
        </p:nvSpPr>
        <p:spPr/>
        <p:txBody>
          <a:bodyPr/>
          <a:lstStyle/>
          <a:p>
            <a:r>
              <a:rPr lang="es-ES" b="1" dirty="0"/>
              <a:t>Pronósticos obtenidos con RF</a:t>
            </a:r>
            <a:br>
              <a:rPr lang="es-ES" b="1" dirty="0"/>
            </a:br>
            <a:endParaRPr lang="en-US" dirty="0"/>
          </a:p>
        </p:txBody>
      </p:sp>
      <p:sp>
        <p:nvSpPr>
          <p:cNvPr id="3" name="Content Placeholder 2">
            <a:extLst>
              <a:ext uri="{FF2B5EF4-FFF2-40B4-BE49-F238E27FC236}">
                <a16:creationId xmlns:a16="http://schemas.microsoft.com/office/drawing/2014/main" id="{BAD569AC-E88D-89F6-BAD5-35D27C7DBAC0}"/>
              </a:ext>
            </a:extLst>
          </p:cNvPr>
          <p:cNvSpPr>
            <a:spLocks noGrp="1"/>
          </p:cNvSpPr>
          <p:nvPr>
            <p:ph idx="1"/>
          </p:nvPr>
        </p:nvSpPr>
        <p:spPr/>
        <p:txBody>
          <a:bodyPr>
            <a:normAutofit fontScale="92500" lnSpcReduction="10000"/>
          </a:bodyPr>
          <a:lstStyle/>
          <a:p>
            <a:r>
              <a:rPr lang="es-ES" dirty="0"/>
              <a:t>Los errores de RF variaron entre </a:t>
            </a:r>
            <a:r>
              <a:rPr lang="es-ES" b="1" dirty="0"/>
              <a:t>123,53 RMSE</a:t>
            </a:r>
            <a:r>
              <a:rPr lang="es-ES" dirty="0"/>
              <a:t> y </a:t>
            </a:r>
            <a:r>
              <a:rPr lang="es-ES" b="1" dirty="0"/>
              <a:t>1,98 RMSE</a:t>
            </a:r>
            <a:r>
              <a:rPr lang="es-ES" dirty="0"/>
              <a:t>, siendo los horizontes de predicción más cortos los que ofrecieron mayor precisión.</a:t>
            </a:r>
          </a:p>
          <a:p>
            <a:r>
              <a:rPr lang="es-ES" dirty="0"/>
              <a:t>El </a:t>
            </a:r>
            <a:r>
              <a:rPr lang="es-ES" b="1" dirty="0"/>
              <a:t>error promedio</a:t>
            </a:r>
            <a:r>
              <a:rPr lang="es-ES" dirty="0"/>
              <a:t> en todos los experimentos fue de </a:t>
            </a:r>
            <a:r>
              <a:rPr lang="es-ES" b="1" dirty="0"/>
              <a:t>32,02 RMSE</a:t>
            </a:r>
            <a:r>
              <a:rPr lang="es-ES" dirty="0"/>
              <a:t>.</a:t>
            </a:r>
          </a:p>
          <a:p>
            <a:r>
              <a:rPr lang="es-ES" dirty="0"/>
              <a:t>RF entrenado con </a:t>
            </a:r>
            <a:r>
              <a:rPr lang="es-ES" b="1" dirty="0"/>
              <a:t>10 meses de datos</a:t>
            </a:r>
            <a:r>
              <a:rPr lang="es-ES" dirty="0"/>
              <a:t> mostró mayor error en horizontes largos que con </a:t>
            </a:r>
            <a:r>
              <a:rPr lang="es-ES" b="1" dirty="0"/>
              <a:t>1 mes de datos</a:t>
            </a:r>
            <a:r>
              <a:rPr lang="es-ES" dirty="0"/>
              <a:t>, lo cual evidencia problemas de </a:t>
            </a:r>
            <a:r>
              <a:rPr lang="es-ES" b="1" dirty="0"/>
              <a:t>sobreajuste (</a:t>
            </a:r>
            <a:r>
              <a:rPr lang="es-ES" b="1" dirty="0" err="1"/>
              <a:t>overfitting</a:t>
            </a:r>
            <a:r>
              <a:rPr lang="es-ES" b="1" dirty="0"/>
              <a:t>)</a:t>
            </a:r>
            <a:r>
              <a:rPr lang="es-ES" dirty="0"/>
              <a:t>.</a:t>
            </a:r>
          </a:p>
          <a:p>
            <a:r>
              <a:rPr lang="es-ES" dirty="0"/>
              <a:t>El modelo tiende a ajustarse demasiado a los datos de entrenamiento cuando son extensos, perdiendo capacidad de generalizar con datos nuevos.</a:t>
            </a:r>
          </a:p>
          <a:p>
            <a:endParaRPr lang="en-US" dirty="0"/>
          </a:p>
        </p:txBody>
      </p:sp>
    </p:spTree>
    <p:extLst>
      <p:ext uri="{BB962C8B-B14F-4D97-AF65-F5344CB8AC3E}">
        <p14:creationId xmlns:p14="http://schemas.microsoft.com/office/powerpoint/2010/main" val="875410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DCDA-E012-6462-A7E6-94480CDE8928}"/>
              </a:ext>
            </a:extLst>
          </p:cNvPr>
          <p:cNvSpPr>
            <a:spLocks noGrp="1"/>
          </p:cNvSpPr>
          <p:nvPr>
            <p:ph type="title"/>
          </p:nvPr>
        </p:nvSpPr>
        <p:spPr/>
        <p:txBody>
          <a:bodyPr/>
          <a:lstStyle/>
          <a:p>
            <a:r>
              <a:rPr lang="es-ES" b="1" dirty="0"/>
              <a:t>Pronósticos obtenidos con NN</a:t>
            </a:r>
            <a:br>
              <a:rPr lang="es-ES" b="1" dirty="0"/>
            </a:br>
            <a:endParaRPr lang="en-US" dirty="0"/>
          </a:p>
        </p:txBody>
      </p:sp>
      <p:sp>
        <p:nvSpPr>
          <p:cNvPr id="3" name="Content Placeholder 2">
            <a:extLst>
              <a:ext uri="{FF2B5EF4-FFF2-40B4-BE49-F238E27FC236}">
                <a16:creationId xmlns:a16="http://schemas.microsoft.com/office/drawing/2014/main" id="{EE4A9059-8A20-6A6D-F827-872999BE890B}"/>
              </a:ext>
            </a:extLst>
          </p:cNvPr>
          <p:cNvSpPr>
            <a:spLocks noGrp="1"/>
          </p:cNvSpPr>
          <p:nvPr>
            <p:ph idx="1"/>
          </p:nvPr>
        </p:nvSpPr>
        <p:spPr/>
        <p:txBody>
          <a:bodyPr>
            <a:normAutofit fontScale="92500" lnSpcReduction="20000"/>
          </a:bodyPr>
          <a:lstStyle/>
          <a:p>
            <a:r>
              <a:rPr lang="es-ES" dirty="0"/>
              <a:t>Los errores de NN oscilaron entre </a:t>
            </a:r>
            <a:r>
              <a:rPr lang="es-ES" b="1" dirty="0"/>
              <a:t>170,86 RMSE</a:t>
            </a:r>
            <a:r>
              <a:rPr lang="es-ES" dirty="0"/>
              <a:t> y </a:t>
            </a:r>
            <a:r>
              <a:rPr lang="es-ES" b="1" dirty="0"/>
              <a:t>1,76 RMSE</a:t>
            </a:r>
            <a:r>
              <a:rPr lang="es-ES" dirty="0"/>
              <a:t>.</a:t>
            </a:r>
          </a:p>
          <a:p>
            <a:r>
              <a:rPr lang="es-ES" dirty="0"/>
              <a:t>El </a:t>
            </a:r>
            <a:r>
              <a:rPr lang="es-ES" b="1" dirty="0"/>
              <a:t>error promedio</a:t>
            </a:r>
            <a:r>
              <a:rPr lang="es-ES" dirty="0"/>
              <a:t> en todos los casos fue de </a:t>
            </a:r>
            <a:r>
              <a:rPr lang="es-ES" b="1" dirty="0"/>
              <a:t>38,88 RMSE</a:t>
            </a:r>
            <a:r>
              <a:rPr lang="es-ES" dirty="0"/>
              <a:t>.</a:t>
            </a:r>
          </a:p>
          <a:p>
            <a:r>
              <a:rPr lang="es-ES" dirty="0"/>
              <a:t>En 4 de los 6 experimentos, los horizontes máximos presentaron mayor error que los mínimos.</a:t>
            </a:r>
          </a:p>
          <a:p>
            <a:r>
              <a:rPr lang="es-ES" dirty="0"/>
              <a:t>Las NN fueron especialmente </a:t>
            </a:r>
            <a:r>
              <a:rPr lang="es-ES" b="1" dirty="0"/>
              <a:t>sensibles a la calidad de los datos</a:t>
            </a:r>
            <a:r>
              <a:rPr lang="es-ES" dirty="0"/>
              <a:t>: cuando se eliminaron variables de baja importancia, en algunos casos el error disminuyó.</a:t>
            </a:r>
          </a:p>
          <a:p>
            <a:r>
              <a:rPr lang="es-ES" dirty="0"/>
              <a:t>A pesar de tener un error promedio más alto que RF, las NN tuvieron </a:t>
            </a:r>
            <a:r>
              <a:rPr lang="es-ES" b="1" dirty="0"/>
              <a:t>mejores resultados en 7 de los 12 conjuntos de datos</a:t>
            </a:r>
            <a:r>
              <a:rPr lang="es-ES" dirty="0"/>
              <a:t>, frente a solo 3 de RF.</a:t>
            </a:r>
          </a:p>
          <a:p>
            <a:endParaRPr lang="en-US" dirty="0"/>
          </a:p>
        </p:txBody>
      </p:sp>
    </p:spTree>
    <p:extLst>
      <p:ext uri="{BB962C8B-B14F-4D97-AF65-F5344CB8AC3E}">
        <p14:creationId xmlns:p14="http://schemas.microsoft.com/office/powerpoint/2010/main" val="34561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66700" y="409486"/>
            <a:ext cx="4572000" cy="3139321"/>
          </a:xfrm>
          <a:prstGeom prst="rect">
            <a:avLst/>
          </a:prstGeom>
        </p:spPr>
        <p:txBody>
          <a:bodyPr>
            <a:spAutoFit/>
          </a:bodyPr>
          <a:lstStyle/>
          <a:p>
            <a:pPr marL="285750" indent="-285750">
              <a:buFont typeface="Arial" panose="020B0604020202020204" pitchFamily="34" charset="0"/>
              <a:buChar char="•"/>
            </a:pPr>
            <a:r>
              <a:rPr lang="es-ES" dirty="0"/>
              <a:t>Datos de entrada</a:t>
            </a:r>
          </a:p>
          <a:p>
            <a:pPr marL="285750" indent="-285750">
              <a:buFont typeface="Arial" panose="020B0604020202020204" pitchFamily="34" charset="0"/>
              <a:buChar char="•"/>
            </a:pPr>
            <a:br>
              <a:rPr lang="es-ES" dirty="0"/>
            </a:br>
            <a:r>
              <a:rPr lang="es-ES" dirty="0"/>
              <a:t>Variables meteorológicas (cobertura de nubes, humedad, precipitación, presión atmosférica, temperatura, velocidad del viento)</a:t>
            </a:r>
            <a:br>
              <a:rPr lang="es-ES" dirty="0"/>
            </a:br>
            <a:endParaRPr lang="es-ES" dirty="0"/>
          </a:p>
          <a:p>
            <a:pPr marL="285750" indent="-285750">
              <a:buFont typeface="Arial" panose="020B0604020202020204" pitchFamily="34" charset="0"/>
              <a:buChar char="•"/>
            </a:pPr>
            <a:r>
              <a:rPr lang="es-ES" dirty="0"/>
              <a:t>Datos de generación fotovoltaica (PV) con resoluciones de 15 minutos, horaria y diaria</a:t>
            </a:r>
            <a:br>
              <a:rPr lang="es-ES" dirty="0"/>
            </a:br>
            <a:r>
              <a:rPr lang="es-ES" dirty="0"/>
              <a:t>Los datos se agregaron desde 1 mes hasta 10 meses.</a:t>
            </a:r>
            <a:endParaRPr lang="en-US" dirty="0"/>
          </a:p>
        </p:txBody>
      </p:sp>
    </p:spTree>
    <p:extLst>
      <p:ext uri="{BB962C8B-B14F-4D97-AF65-F5344CB8AC3E}">
        <p14:creationId xmlns:p14="http://schemas.microsoft.com/office/powerpoint/2010/main" val="353867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44082" y="541475"/>
            <a:ext cx="3184590" cy="369332"/>
          </a:xfrm>
          <a:prstGeom prst="rect">
            <a:avLst/>
          </a:prstGeom>
        </p:spPr>
        <p:txBody>
          <a:bodyPr wrap="none">
            <a:spAutoFit/>
          </a:bodyPr>
          <a:lstStyle/>
          <a:p>
            <a:r>
              <a:rPr lang="en-US" dirty="0"/>
              <a:t>Support Vector Machines (SVM)</a:t>
            </a:r>
          </a:p>
        </p:txBody>
      </p:sp>
      <p:pic>
        <p:nvPicPr>
          <p:cNvPr id="5" name="Imagen 4"/>
          <p:cNvPicPr>
            <a:picLocks noChangeAspect="1"/>
          </p:cNvPicPr>
          <p:nvPr/>
        </p:nvPicPr>
        <p:blipFill rotWithShape="1">
          <a:blip r:embed="rId3"/>
          <a:srcRect r="11363"/>
          <a:stretch/>
        </p:blipFill>
        <p:spPr>
          <a:xfrm>
            <a:off x="198167" y="1076667"/>
            <a:ext cx="3974999" cy="2522567"/>
          </a:xfrm>
          <a:prstGeom prst="rect">
            <a:avLst/>
          </a:prstGeom>
        </p:spPr>
      </p:pic>
      <p:sp>
        <p:nvSpPr>
          <p:cNvPr id="6" name="Rectángulo 5"/>
          <p:cNvSpPr/>
          <p:nvPr/>
        </p:nvSpPr>
        <p:spPr>
          <a:xfrm>
            <a:off x="198167" y="3414453"/>
            <a:ext cx="4315467" cy="253916"/>
          </a:xfrm>
          <a:prstGeom prst="rect">
            <a:avLst/>
          </a:prstGeom>
        </p:spPr>
        <p:txBody>
          <a:bodyPr wrap="square">
            <a:spAutoFit/>
          </a:bodyPr>
          <a:lstStyle/>
          <a:p>
            <a:r>
              <a:rPr lang="en-US" sz="1050" dirty="0">
                <a:hlinkClick r:id="rId4"/>
              </a:rPr>
              <a:t>https://spotintelligence.com/2024/05/06/support-vector-machines-svm/</a:t>
            </a:r>
            <a:r>
              <a:rPr lang="en-US" sz="1050" dirty="0"/>
              <a:t> </a:t>
            </a:r>
          </a:p>
        </p:txBody>
      </p:sp>
      <p:pic>
        <p:nvPicPr>
          <p:cNvPr id="9" name="Imagen 8"/>
          <p:cNvPicPr>
            <a:picLocks noChangeAspect="1"/>
          </p:cNvPicPr>
          <p:nvPr/>
        </p:nvPicPr>
        <p:blipFill rotWithShape="1">
          <a:blip r:embed="rId5"/>
          <a:srcRect l="3481" r="5976"/>
          <a:stretch/>
        </p:blipFill>
        <p:spPr>
          <a:xfrm>
            <a:off x="4688732" y="1186489"/>
            <a:ext cx="3817174" cy="2302922"/>
          </a:xfrm>
          <a:prstGeom prst="rect">
            <a:avLst/>
          </a:prstGeom>
        </p:spPr>
      </p:pic>
      <p:sp>
        <p:nvSpPr>
          <p:cNvPr id="10" name="Rectángulo 9"/>
          <p:cNvSpPr/>
          <p:nvPr/>
        </p:nvSpPr>
        <p:spPr>
          <a:xfrm>
            <a:off x="5005024" y="538372"/>
            <a:ext cx="2273828" cy="369332"/>
          </a:xfrm>
          <a:prstGeom prst="rect">
            <a:avLst/>
          </a:prstGeom>
        </p:spPr>
        <p:txBody>
          <a:bodyPr wrap="none">
            <a:spAutoFit/>
          </a:bodyPr>
          <a:lstStyle/>
          <a:p>
            <a:r>
              <a:rPr lang="en-US" b="1" dirty="0"/>
              <a:t>Linear Regression </a:t>
            </a:r>
            <a:r>
              <a:rPr lang="en-US" dirty="0"/>
              <a:t>(LR)</a:t>
            </a:r>
          </a:p>
        </p:txBody>
      </p:sp>
      <p:sp>
        <p:nvSpPr>
          <p:cNvPr id="11" name="Rectángulo 10"/>
          <p:cNvSpPr/>
          <p:nvPr/>
        </p:nvSpPr>
        <p:spPr>
          <a:xfrm>
            <a:off x="4688732" y="3541411"/>
            <a:ext cx="4572000" cy="415498"/>
          </a:xfrm>
          <a:prstGeom prst="rect">
            <a:avLst/>
          </a:prstGeom>
        </p:spPr>
        <p:txBody>
          <a:bodyPr>
            <a:spAutoFit/>
          </a:bodyPr>
          <a:lstStyle/>
          <a:p>
            <a:r>
              <a:rPr lang="en-US" sz="1050" dirty="0">
                <a:hlinkClick r:id="rId6"/>
              </a:rPr>
              <a:t>https://www.analyticsvidhya.com/blog/2021/10/everything-you-need-to-know-about-linear-regression/</a:t>
            </a:r>
            <a:r>
              <a:rPr lang="en-US" sz="1050" dirty="0"/>
              <a:t> </a:t>
            </a:r>
          </a:p>
        </p:txBody>
      </p:sp>
    </p:spTree>
    <p:extLst>
      <p:ext uri="{BB962C8B-B14F-4D97-AF65-F5344CB8AC3E}">
        <p14:creationId xmlns:p14="http://schemas.microsoft.com/office/powerpoint/2010/main" val="279687199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TotalTime>
  <Words>1698</Words>
  <Application>Microsoft Office PowerPoint</Application>
  <PresentationFormat>On-screen Show (4:3)</PresentationFormat>
  <Paragraphs>113</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Tema de Office</vt:lpstr>
      <vt:lpstr>1. Problemática </vt:lpstr>
      <vt:lpstr> 2. Contexto </vt:lpstr>
      <vt:lpstr>Métodos </vt:lpstr>
      <vt:lpstr>Resultados con Random Forest (RF) </vt:lpstr>
      <vt:lpstr>Resultados con Redes Neuronales (NN) </vt:lpstr>
      <vt:lpstr>Pronósticos obtenidos con RF </vt:lpstr>
      <vt:lpstr>Pronósticos obtenidos con NN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Ruben Efrain Basantes Serrano</dc:creator>
  <cp:lastModifiedBy>Martin SanchezRo</cp:lastModifiedBy>
  <cp:revision>13</cp:revision>
  <dcterms:created xsi:type="dcterms:W3CDTF">2025-09-26T20:36:29Z</dcterms:created>
  <dcterms:modified xsi:type="dcterms:W3CDTF">2025-09-27T22:33:14Z</dcterms:modified>
</cp:coreProperties>
</file>