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19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24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E8FF-E861-CB49-A529-26A461171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750996"/>
            <a:ext cx="7197726" cy="1673772"/>
          </a:xfrm>
        </p:spPr>
        <p:txBody>
          <a:bodyPr/>
          <a:lstStyle/>
          <a:p>
            <a:pPr algn="ctr"/>
            <a:r>
              <a:rPr lang="en-US" dirty="0"/>
              <a:t>Atomic Multicast </a:t>
            </a:r>
            <a:br>
              <a:rPr lang="en-US" dirty="0"/>
            </a:br>
            <a:r>
              <a:rPr lang="en-US" sz="3200" dirty="0"/>
              <a:t>(Group Communication)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FFAE9-F121-DD40-8E94-0A81C231F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143994"/>
            <a:ext cx="7197726" cy="140546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Nasrin </a:t>
            </a:r>
            <a:r>
              <a:rPr lang="en-US" dirty="0" err="1"/>
              <a:t>seifi</a:t>
            </a:r>
            <a:endParaRPr lang="en-US" dirty="0"/>
          </a:p>
          <a:p>
            <a:pPr algn="ctr"/>
            <a:r>
              <a:rPr lang="en-US" dirty="0"/>
              <a:t>Computer science department</a:t>
            </a:r>
          </a:p>
          <a:p>
            <a:pPr algn="ctr"/>
            <a:r>
              <a:rPr lang="en-US" dirty="0"/>
              <a:t>University of northern </a:t>
            </a:r>
            <a:r>
              <a:rPr lang="en-US" dirty="0" err="1"/>
              <a:t>british</a:t>
            </a:r>
            <a:r>
              <a:rPr lang="en-US" dirty="0"/>
              <a:t> </a:t>
            </a:r>
            <a:r>
              <a:rPr lang="en-US" dirty="0" err="1"/>
              <a:t>columbia</a:t>
            </a:r>
            <a:endParaRPr lang="en-US" dirty="0"/>
          </a:p>
          <a:p>
            <a:pPr algn="ctr"/>
            <a:r>
              <a:rPr lang="en-US" dirty="0"/>
              <a:t>Winter 2020</a:t>
            </a:r>
          </a:p>
        </p:txBody>
      </p:sp>
    </p:spTree>
    <p:extLst>
      <p:ext uri="{BB962C8B-B14F-4D97-AF65-F5344CB8AC3E}">
        <p14:creationId xmlns:p14="http://schemas.microsoft.com/office/powerpoint/2010/main" val="262076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CCD8-44A7-3642-A07D-AC17C5A2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2D99-6408-F14D-AF98-98FBDBD3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server class only provides the connection and send the packets that the processes sent</a:t>
            </a:r>
          </a:p>
          <a:p>
            <a:r>
              <a:rPr lang="en-US" dirty="0"/>
              <a:t>The </a:t>
            </a:r>
            <a:r>
              <a:rPr lang="en-US" dirty="0" err="1"/>
              <a:t>ProcessGUI</a:t>
            </a:r>
            <a:r>
              <a:rPr lang="en-US" dirty="0"/>
              <a:t> class provides the connection to server and manage the Skeen Algorithm</a:t>
            </a:r>
          </a:p>
          <a:p>
            <a:r>
              <a:rPr lang="en-US" dirty="0"/>
              <a:t>The first message always send by the “send” button in the panel</a:t>
            </a:r>
          </a:p>
          <a:p>
            <a:r>
              <a:rPr lang="en-US" dirty="0"/>
              <a:t>Skeen Algorithm mostly implemented in the “</a:t>
            </a:r>
            <a:r>
              <a:rPr lang="en-US" dirty="0" err="1"/>
              <a:t>ListenfromServer</a:t>
            </a:r>
            <a:r>
              <a:rPr lang="en-US" dirty="0"/>
              <a:t>”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1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B3A9-ECA1-504A-B688-1E3E0E1A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C8CA-9314-AB49-A981-B430BDBF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C79E2-E9ED-5F40-B684-37F8C0BFC4B3}"/>
              </a:ext>
            </a:extLst>
          </p:cNvPr>
          <p:cNvSpPr/>
          <p:nvPr/>
        </p:nvSpPr>
        <p:spPr>
          <a:xfrm>
            <a:off x="4690092" y="1109276"/>
            <a:ext cx="1588957" cy="130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9686F-3B0C-2C40-B91E-02BED03EA577}"/>
              </a:ext>
            </a:extLst>
          </p:cNvPr>
          <p:cNvSpPr/>
          <p:nvPr/>
        </p:nvSpPr>
        <p:spPr>
          <a:xfrm>
            <a:off x="4690092" y="2776927"/>
            <a:ext cx="1588957" cy="130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Clock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667983-50D3-9343-8CD7-824A7A7047F2}"/>
              </a:ext>
            </a:extLst>
          </p:cNvPr>
          <p:cNvSpPr/>
          <p:nvPr/>
        </p:nvSpPr>
        <p:spPr>
          <a:xfrm>
            <a:off x="1036821" y="632089"/>
            <a:ext cx="1588957" cy="95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805A2A-92B2-044B-9F03-F788B272578E}"/>
              </a:ext>
            </a:extLst>
          </p:cNvPr>
          <p:cNvSpPr/>
          <p:nvPr/>
        </p:nvSpPr>
        <p:spPr>
          <a:xfrm>
            <a:off x="7767400" y="609600"/>
            <a:ext cx="1588957" cy="130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62BA2D-3F65-AB46-B518-F7331F0EAB25}"/>
              </a:ext>
            </a:extLst>
          </p:cNvPr>
          <p:cNvSpPr/>
          <p:nvPr/>
        </p:nvSpPr>
        <p:spPr>
          <a:xfrm>
            <a:off x="1098989" y="1913746"/>
            <a:ext cx="1588957" cy="86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ProcessGUI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E3F909-217D-8543-8A21-871BF94CB784}"/>
              </a:ext>
            </a:extLst>
          </p:cNvPr>
          <p:cNvSpPr/>
          <p:nvPr/>
        </p:nvSpPr>
        <p:spPr>
          <a:xfrm>
            <a:off x="1098989" y="3428999"/>
            <a:ext cx="1899044" cy="86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ListenFromServer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71455A-2ABB-7245-A4DA-12E966B0B43E}"/>
              </a:ext>
            </a:extLst>
          </p:cNvPr>
          <p:cNvSpPr/>
          <p:nvPr/>
        </p:nvSpPr>
        <p:spPr>
          <a:xfrm>
            <a:off x="7767400" y="2413421"/>
            <a:ext cx="1588957" cy="130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ClientThread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BADEF-0691-B940-990F-C9AA6524EF6A}"/>
              </a:ext>
            </a:extLst>
          </p:cNvPr>
          <p:cNvCxnSpPr/>
          <p:nvPr/>
        </p:nvCxnSpPr>
        <p:spPr>
          <a:xfrm>
            <a:off x="8058696" y="2024450"/>
            <a:ext cx="444998" cy="30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633D77-85F1-7A4A-BE53-E4D2AC987453}"/>
              </a:ext>
            </a:extLst>
          </p:cNvPr>
          <p:cNvCxnSpPr>
            <a:cxnSpLocks/>
          </p:cNvCxnSpPr>
          <p:nvPr/>
        </p:nvCxnSpPr>
        <p:spPr>
          <a:xfrm>
            <a:off x="1098989" y="2776927"/>
            <a:ext cx="794478" cy="59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45595F-70F7-0548-84F2-C31746ECE2CA}"/>
              </a:ext>
            </a:extLst>
          </p:cNvPr>
          <p:cNvCxnSpPr/>
          <p:nvPr/>
        </p:nvCxnSpPr>
        <p:spPr>
          <a:xfrm>
            <a:off x="1251389" y="1596462"/>
            <a:ext cx="444998" cy="30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9EC411-EEB9-2840-8795-F32B8648657E}"/>
              </a:ext>
            </a:extLst>
          </p:cNvPr>
          <p:cNvCxnSpPr>
            <a:cxnSpLocks/>
          </p:cNvCxnSpPr>
          <p:nvPr/>
        </p:nvCxnSpPr>
        <p:spPr>
          <a:xfrm flipV="1">
            <a:off x="2835643" y="2176846"/>
            <a:ext cx="1854092" cy="125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9DE5F4-AE0D-714C-81A0-55FF72D4A2C2}"/>
              </a:ext>
            </a:extLst>
          </p:cNvPr>
          <p:cNvCxnSpPr>
            <a:cxnSpLocks/>
          </p:cNvCxnSpPr>
          <p:nvPr/>
        </p:nvCxnSpPr>
        <p:spPr>
          <a:xfrm>
            <a:off x="2687946" y="2620890"/>
            <a:ext cx="2001789" cy="74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4FFE09-63CA-FE40-8725-AB6A7F5852B4}"/>
              </a:ext>
            </a:extLst>
          </p:cNvPr>
          <p:cNvCxnSpPr>
            <a:cxnSpLocks/>
          </p:cNvCxnSpPr>
          <p:nvPr/>
        </p:nvCxnSpPr>
        <p:spPr>
          <a:xfrm flipV="1">
            <a:off x="2998033" y="3370013"/>
            <a:ext cx="1552780" cy="8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1ED83F-376C-DB4F-B218-EFD85CB25BB0}"/>
              </a:ext>
            </a:extLst>
          </p:cNvPr>
          <p:cNvCxnSpPr>
            <a:cxnSpLocks/>
          </p:cNvCxnSpPr>
          <p:nvPr/>
        </p:nvCxnSpPr>
        <p:spPr>
          <a:xfrm flipH="1" flipV="1">
            <a:off x="6346200" y="1285841"/>
            <a:ext cx="1467958" cy="6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4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ADDB-798A-734C-BCF3-1C2D0C78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6BAFC-E305-FE4F-BC9D-F9F0E56E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9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940E-0071-BA48-A3BA-BC93F63F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D33A-803B-514E-93F6-057AAA8EB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Assumptions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2721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F8E5-31F9-1342-8ADF-CB79440C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3A9B-4201-EB44-8FF2-195F342A3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sz="1900" b="1" dirty="0"/>
              <a:t>Atomic Multicast</a:t>
            </a:r>
          </a:p>
          <a:p>
            <a:pPr marL="0" indent="0">
              <a:buNone/>
            </a:pPr>
            <a:r>
              <a:rPr lang="en-CA" sz="1900" dirty="0"/>
              <a:t>	send a message to a specific set of processes </a:t>
            </a:r>
          </a:p>
          <a:p>
            <a:pPr>
              <a:lnSpc>
                <a:spcPct val="170000"/>
              </a:lnSpc>
            </a:pPr>
            <a:r>
              <a:rPr lang="en-CA" sz="1900" b="1" dirty="0"/>
              <a:t>Properties:</a:t>
            </a:r>
            <a:br>
              <a:rPr lang="en-CA" sz="1900" dirty="0"/>
            </a:br>
            <a:r>
              <a:rPr lang="en-CA" sz="1900" b="1" dirty="0"/>
              <a:t>Validity</a:t>
            </a:r>
            <a:r>
              <a:rPr lang="en-CA" sz="1900" dirty="0"/>
              <a:t>: if a correct participant multicasts a message, then all correct participants will eventually receive it.</a:t>
            </a:r>
            <a:br>
              <a:rPr lang="en-CA" sz="1900" dirty="0"/>
            </a:br>
            <a:r>
              <a:rPr lang="en-CA" sz="1900" b="1" dirty="0"/>
              <a:t>Uniform Agreement</a:t>
            </a:r>
            <a:r>
              <a:rPr lang="en-CA" sz="1900" dirty="0"/>
              <a:t>: if one correct participant receives a message, then all correct participants will eventually receive that message.</a:t>
            </a:r>
            <a:br>
              <a:rPr lang="en-CA" sz="1900" dirty="0"/>
            </a:br>
            <a:r>
              <a:rPr lang="en-CA" sz="1900" b="1" dirty="0"/>
              <a:t>Uniform Integrity</a:t>
            </a:r>
            <a:r>
              <a:rPr lang="en-CA" sz="1900" dirty="0"/>
              <a:t>: a message is received by each participant at most once, and only if it was previously multicast.</a:t>
            </a:r>
            <a:br>
              <a:rPr lang="en-CA" sz="1900" dirty="0"/>
            </a:br>
            <a:r>
              <a:rPr lang="en-CA" sz="1900" b="1" dirty="0"/>
              <a:t>Uniform Total Order</a:t>
            </a:r>
            <a:r>
              <a:rPr lang="en-CA" sz="1900" dirty="0"/>
              <a:t>: the messages are totally ordered in the mathematical sense; that is, if any correct participant receives message 1 first and message 2 second, then every other correct participant must receive message 1 before message 2.</a:t>
            </a:r>
          </a:p>
          <a:p>
            <a:endParaRPr lang="en-CA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4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FF2C-EF41-F04B-9ECA-073E16F1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3444-339F-CC4B-B47C-FCEC0115A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TimesNewRomanPSMT"/>
              </a:rPr>
              <a:t>All the messages multicast should deliver in the same order in every process. 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message is sent to a group and one member receives it, that member can be sure that all members will get the message.</a:t>
            </a:r>
          </a:p>
          <a:p>
            <a:r>
              <a:rPr lang="en-CA" dirty="0">
                <a:latin typeface="TimesNewRomanPSMT"/>
              </a:rPr>
              <a:t>No two correct processes deliver any two messages in a different order. </a:t>
            </a:r>
          </a:p>
          <a:p>
            <a:endParaRPr lang="en-CA" dirty="0">
              <a:latin typeface="TimesNewRomanPSMT"/>
            </a:endParaRPr>
          </a:p>
          <a:p>
            <a:endParaRPr lang="en-CA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D589C-D437-BF4F-B073-DCABE9224A0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632445" y="4208931"/>
            <a:ext cx="3024000" cy="243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142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8701-1A02-FC4C-87D2-AAF74ED7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0442-182C-494B-A171-9BB06EB3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Disjoint  Group</a:t>
            </a:r>
          </a:p>
          <a:p>
            <a:r>
              <a:rPr lang="en-US" dirty="0"/>
              <a:t>Correct Processes</a:t>
            </a:r>
          </a:p>
          <a:p>
            <a:r>
              <a:rPr lang="en-US" dirty="0"/>
              <a:t>Reliable Channel</a:t>
            </a:r>
          </a:p>
          <a:p>
            <a:r>
              <a:rPr lang="en-US" dirty="0"/>
              <a:t>Failure because of Concurrency</a:t>
            </a:r>
          </a:p>
          <a:p>
            <a:r>
              <a:rPr lang="en-US" dirty="0"/>
              <a:t>Fully Connected Network</a:t>
            </a:r>
          </a:p>
          <a:p>
            <a:r>
              <a:rPr lang="en-CA" dirty="0"/>
              <a:t>Asynchronous Message-passing </a:t>
            </a:r>
          </a:p>
          <a:p>
            <a:r>
              <a:rPr lang="en-CA" dirty="0"/>
              <a:t>Global clock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8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3F60-FF22-344B-B504-7B0A7794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962B-DC39-9A47-8D57-111456A28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protocol we are considering to implement the AMCAST is based on a two-phase protocol by D. Skeen </a:t>
            </a:r>
          </a:p>
          <a:p>
            <a:r>
              <a:rPr lang="en-CA" dirty="0"/>
              <a:t>This algorithm uses </a:t>
            </a:r>
            <a:r>
              <a:rPr lang="en-CA" dirty="0" err="1"/>
              <a:t>Lamport’s</a:t>
            </a:r>
            <a:r>
              <a:rPr lang="en-CA" dirty="0"/>
              <a:t> clocks to determine the logical time of the occurrence of an event</a:t>
            </a:r>
          </a:p>
          <a:p>
            <a:r>
              <a:rPr lang="en-CA" dirty="0"/>
              <a:t>Halting Failures, whereby a process stops executing without performing any incorrect actions.</a:t>
            </a:r>
          </a:p>
          <a:p>
            <a:pPr lvl="0">
              <a:buSzPts val="1178"/>
              <a:buBlip>
                <a:blip r:embed="rId2"/>
              </a:buBlip>
            </a:pPr>
            <a:r>
              <a:rPr lang="en-CA" dirty="0"/>
              <a:t>The protocol maintains a set of priority queues for each process:</a:t>
            </a:r>
          </a:p>
          <a:p>
            <a:pPr lvl="0">
              <a:buSzPts val="1178"/>
              <a:buBlip>
                <a:blip r:embed="rId2"/>
              </a:buBlip>
            </a:pPr>
            <a:r>
              <a:rPr lang="en-CA" dirty="0"/>
              <a:t> One for each AMCAST label (buffers messages before placing them on the delivery queue)</a:t>
            </a:r>
          </a:p>
          <a:p>
            <a:pPr lvl="0">
              <a:buSzPts val="1178"/>
              <a:buBlip>
                <a:blip r:embed="rId2"/>
              </a:buBlip>
            </a:pPr>
            <a:r>
              <a:rPr lang="en-CA" dirty="0"/>
              <a:t> Delivery Queue</a:t>
            </a: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CAF2DE6-6D04-314E-B4DA-14EFC5F97ED5}"/>
              </a:ext>
            </a:extLst>
          </p:cNvPr>
          <p:cNvSpPr/>
          <p:nvPr/>
        </p:nvSpPr>
        <p:spPr>
          <a:xfrm>
            <a:off x="3964600" y="4536000"/>
            <a:ext cx="144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cap="none">
                <a:ln>
                  <a:noFill/>
                </a:ln>
                <a:latin typeface="Source Sans Pro" pitchFamily="34"/>
                <a:ea typeface="DejaVu Sans" pitchFamily="2"/>
                <a:cs typeface="DejaVu Sans" pitchFamily="2"/>
              </a:rPr>
              <a:t>AMCAST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F701889-3594-B649-971A-59ACE5494D94}"/>
              </a:ext>
            </a:extLst>
          </p:cNvPr>
          <p:cNvSpPr/>
          <p:nvPr/>
        </p:nvSpPr>
        <p:spPr>
          <a:xfrm>
            <a:off x="3964600" y="5112000"/>
            <a:ext cx="144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 cap="none">
              <a:ln>
                <a:noFill/>
              </a:ln>
              <a:latin typeface="Source Sans Pro" pitchFamily="34"/>
              <a:ea typeface="DejaVu Sans" pitchFamily="2"/>
              <a:cs typeface="DejaVu Sans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AEA09BE-9393-F840-85AA-619562E01E9E}"/>
              </a:ext>
            </a:extLst>
          </p:cNvPr>
          <p:cNvSpPr/>
          <p:nvPr/>
        </p:nvSpPr>
        <p:spPr>
          <a:xfrm>
            <a:off x="3964600" y="5760000"/>
            <a:ext cx="144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 cap="none">
              <a:ln>
                <a:noFill/>
              </a:ln>
              <a:latin typeface="Source Sans Pro" pitchFamily="34"/>
              <a:ea typeface="DejaVu Sans" pitchFamily="2"/>
              <a:cs typeface="DejaVu Sans" pitchFamily="2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33C095F-3006-A047-BE65-EE9EC89C8318}"/>
              </a:ext>
            </a:extLst>
          </p:cNvPr>
          <p:cNvSpPr/>
          <p:nvPr/>
        </p:nvSpPr>
        <p:spPr>
          <a:xfrm>
            <a:off x="6016601" y="5112000"/>
            <a:ext cx="1872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cap="none">
                <a:ln>
                  <a:noFill/>
                </a:ln>
                <a:latin typeface="Source Sans Pro" pitchFamily="34"/>
                <a:ea typeface="DejaVu Sans" pitchFamily="2"/>
                <a:cs typeface="DejaVu Sans" pitchFamily="2"/>
              </a:rPr>
              <a:t>Delivery Queue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F4CD325-B432-6E4C-8A77-2DCDF4EB5B5C}"/>
              </a:ext>
            </a:extLst>
          </p:cNvPr>
          <p:cNvSpPr/>
          <p:nvPr/>
        </p:nvSpPr>
        <p:spPr>
          <a:xfrm>
            <a:off x="8788601" y="4860000"/>
            <a:ext cx="1404000" cy="93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cap="none">
                <a:ln>
                  <a:noFill/>
                </a:ln>
                <a:latin typeface="Source Sans Pro" pitchFamily="34"/>
                <a:ea typeface="DejaVu Sans" pitchFamily="2"/>
                <a:cs typeface="DejaVu Sans" pitchFamily="2"/>
              </a:rPr>
              <a:t>Process 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67184-925D-DF4C-B45C-E7CB0A945C07}"/>
              </a:ext>
            </a:extLst>
          </p:cNvPr>
          <p:cNvSpPr txBox="1"/>
          <p:nvPr/>
        </p:nvSpPr>
        <p:spPr>
          <a:xfrm>
            <a:off x="4144600" y="5112000"/>
            <a:ext cx="1136160" cy="356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cap="none">
                <a:ln>
                  <a:noFill/>
                </a:ln>
                <a:latin typeface="Source Sans Pro" pitchFamily="34"/>
                <a:ea typeface="DejaVu Sans" pitchFamily="2"/>
                <a:cs typeface="DejaVu Sans" pitchFamily="2"/>
              </a:rPr>
              <a:t>AMCAST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61E2E-417E-3C41-8880-F641FACA53FF}"/>
              </a:ext>
            </a:extLst>
          </p:cNvPr>
          <p:cNvSpPr txBox="1"/>
          <p:nvPr/>
        </p:nvSpPr>
        <p:spPr>
          <a:xfrm>
            <a:off x="4144600" y="5763960"/>
            <a:ext cx="1136160" cy="356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cap="none">
                <a:ln>
                  <a:noFill/>
                </a:ln>
                <a:latin typeface="Source Sans Pro" pitchFamily="34"/>
                <a:ea typeface="DejaVu Sans" pitchFamily="2"/>
                <a:cs typeface="DejaVu Sans" pitchFamily="2"/>
              </a:rPr>
              <a:t>AMCAST</a:t>
            </a: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A15F056E-2D86-0946-B6FA-64A4254CD9B0}"/>
              </a:ext>
            </a:extLst>
          </p:cNvPr>
          <p:cNvSpPr/>
          <p:nvPr/>
        </p:nvSpPr>
        <p:spPr>
          <a:xfrm>
            <a:off x="5404601" y="4824000"/>
            <a:ext cx="612000" cy="504000"/>
          </a:xfrm>
          <a:prstGeom prst="line">
            <a:avLst/>
          </a:prstGeom>
          <a:noFill/>
          <a:ln w="72000">
            <a:solidFill>
              <a:srgbClr val="2C3E5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 cap="none">
              <a:ln>
                <a:noFill/>
              </a:ln>
              <a:latin typeface="Source Sans Pro" pitchFamily="34"/>
              <a:ea typeface="DejaVu Sans" pitchFamily="2"/>
              <a:cs typeface="DejaVu 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B423575E-2412-4B44-9193-7FA53CC75EC4}"/>
              </a:ext>
            </a:extLst>
          </p:cNvPr>
          <p:cNvSpPr/>
          <p:nvPr/>
        </p:nvSpPr>
        <p:spPr>
          <a:xfrm>
            <a:off x="5404601" y="5400000"/>
            <a:ext cx="612000" cy="0"/>
          </a:xfrm>
          <a:prstGeom prst="line">
            <a:avLst/>
          </a:prstGeom>
          <a:noFill/>
          <a:ln w="72000">
            <a:solidFill>
              <a:srgbClr val="2C3E5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 cap="none">
              <a:ln>
                <a:noFill/>
              </a:ln>
              <a:latin typeface="Source Sans Pro" pitchFamily="34"/>
              <a:ea typeface="DejaVu Sans" pitchFamily="2"/>
              <a:cs typeface="DejaVu 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BC0B4559-769E-E14C-8BF5-B6958F01D666}"/>
              </a:ext>
            </a:extLst>
          </p:cNvPr>
          <p:cNvSpPr/>
          <p:nvPr/>
        </p:nvSpPr>
        <p:spPr>
          <a:xfrm flipV="1">
            <a:off x="5512601" y="5472000"/>
            <a:ext cx="504000" cy="576000"/>
          </a:xfrm>
          <a:prstGeom prst="line">
            <a:avLst/>
          </a:prstGeom>
          <a:noFill/>
          <a:ln w="72000">
            <a:solidFill>
              <a:srgbClr val="2C3E5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 cap="none">
              <a:ln>
                <a:noFill/>
              </a:ln>
              <a:latin typeface="Source Sans Pro" pitchFamily="34"/>
              <a:ea typeface="DejaVu Sans" pitchFamily="2"/>
              <a:cs typeface="DejaVu 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BDF127F0-7A14-B74F-A06B-84BE0CF5F17F}"/>
              </a:ext>
            </a:extLst>
          </p:cNvPr>
          <p:cNvSpPr/>
          <p:nvPr/>
        </p:nvSpPr>
        <p:spPr>
          <a:xfrm>
            <a:off x="7888601" y="5400000"/>
            <a:ext cx="900000" cy="0"/>
          </a:xfrm>
          <a:prstGeom prst="line">
            <a:avLst/>
          </a:prstGeom>
          <a:noFill/>
          <a:ln w="72000">
            <a:solidFill>
              <a:srgbClr val="2C3E5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 cap="none">
              <a:ln>
                <a:noFill/>
              </a:ln>
              <a:latin typeface="Source Sans Pro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7148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E0C2-2B33-D348-A33E-2E4E1261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EED6F7-4D54-5741-99E2-E2A1AC3CC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lum/>
            <a:alphaModFix/>
          </a:blip>
          <a:srcRect l="20506" t="7496" r="44603"/>
          <a:stretch/>
        </p:blipFill>
        <p:spPr>
          <a:xfrm>
            <a:off x="3774831" y="953857"/>
            <a:ext cx="5533292" cy="5716627"/>
          </a:xfrm>
        </p:spPr>
      </p:pic>
    </p:spTree>
    <p:extLst>
      <p:ext uri="{BB962C8B-B14F-4D97-AF65-F5344CB8AC3E}">
        <p14:creationId xmlns:p14="http://schemas.microsoft.com/office/powerpoint/2010/main" val="217997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0CF0-8DBD-E342-8701-36633F54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3A10-31DD-9D4F-A4DC-CA6794E3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defining the problem, for solution part I surveyed many papers to find the Skeen Algorithm. </a:t>
            </a:r>
          </a:p>
          <a:p>
            <a:r>
              <a:rPr lang="en-US" dirty="0"/>
              <a:t>Based on the Algorithm, first the algorithm implemented without any GUI.</a:t>
            </a:r>
          </a:p>
          <a:p>
            <a:r>
              <a:rPr lang="en-US" dirty="0"/>
              <a:t>Then GUI added to the code, this step led to a big modification.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6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7993-650E-1548-99AB-6C4BB4DC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3BE8-B834-E147-86FB-56083DDE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project, we used the Socket.</a:t>
            </a:r>
          </a:p>
          <a:p>
            <a:r>
              <a:rPr lang="en-US" dirty="0"/>
              <a:t>Socket connection needs a server for handling the Processes and Packets.</a:t>
            </a:r>
          </a:p>
          <a:p>
            <a:r>
              <a:rPr lang="en-US" dirty="0"/>
              <a:t>First, a server runs then it provides the connection port (1500)</a:t>
            </a:r>
          </a:p>
          <a:p>
            <a:r>
              <a:rPr lang="en-US" dirty="0"/>
              <a:t>Second, the Processes join the port to connect to network to communicate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199562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89</TotalTime>
  <Words>474</Words>
  <Application>Microsoft Macintosh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Source Sans Pro</vt:lpstr>
      <vt:lpstr>Times New Roman</vt:lpstr>
      <vt:lpstr>TimesNewRomanPSMT</vt:lpstr>
      <vt:lpstr>Celestial</vt:lpstr>
      <vt:lpstr>Atomic Multicast  (Group Communication)</vt:lpstr>
      <vt:lpstr>outline</vt:lpstr>
      <vt:lpstr>definition</vt:lpstr>
      <vt:lpstr>Problem</vt:lpstr>
      <vt:lpstr>Assumption</vt:lpstr>
      <vt:lpstr>Solution</vt:lpstr>
      <vt:lpstr>solution</vt:lpstr>
      <vt:lpstr>implementation</vt:lpstr>
      <vt:lpstr>implementation</vt:lpstr>
      <vt:lpstr>implementation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 Multicast  (Group Communication)</dc:title>
  <dc:creator>Sayyedhassan Shavarani</dc:creator>
  <cp:lastModifiedBy>Sayyedhassan Shavarani</cp:lastModifiedBy>
  <cp:revision>14</cp:revision>
  <dcterms:created xsi:type="dcterms:W3CDTF">2020-04-23T01:52:36Z</dcterms:created>
  <dcterms:modified xsi:type="dcterms:W3CDTF">2020-04-23T03:22:00Z</dcterms:modified>
</cp:coreProperties>
</file>