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417" r:id="rId3"/>
    <p:sldId id="420" r:id="rId4"/>
    <p:sldId id="421" r:id="rId5"/>
    <p:sldId id="422" r:id="rId6"/>
    <p:sldId id="423" r:id="rId7"/>
    <p:sldId id="424" r:id="rId8"/>
    <p:sldId id="425" r:id="rId9"/>
    <p:sldId id="426" r:id="rId10"/>
    <p:sldId id="427" r:id="rId11"/>
    <p:sldId id="429" r:id="rId12"/>
    <p:sldId id="430" r:id="rId13"/>
    <p:sldId id="431" r:id="rId14"/>
    <p:sldId id="432" r:id="rId15"/>
    <p:sldId id="433" r:id="rId16"/>
    <p:sldId id="434" r:id="rId17"/>
    <p:sldId id="437" r:id="rId18"/>
    <p:sldId id="438" r:id="rId19"/>
    <p:sldId id="439" r:id="rId20"/>
    <p:sldId id="44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16" autoAdjust="0"/>
  </p:normalViewPr>
  <p:slideViewPr>
    <p:cSldViewPr snapToGrid="0" snapToObjects="1">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sorterViewPr>
    <p:cViewPr>
      <p:scale>
        <a:sx n="68" d="100"/>
        <a:sy n="68" d="100"/>
      </p:scale>
      <p:origin x="0" y="4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5A5F33-6D70-450A-8145-2B9B58AF3F2D}" type="datetimeFigureOut">
              <a:rPr lang="en-US" smtClean="0"/>
              <a:t>5/26/2016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31BC62-CB03-4227-B88D-C9EC26C05863}" type="slidenum">
              <a:rPr lang="en-US" smtClean="0"/>
              <a:t>‹#›</a:t>
            </a:fld>
            <a:endParaRPr lang="en-US"/>
          </a:p>
        </p:txBody>
      </p:sp>
    </p:spTree>
    <p:extLst>
      <p:ext uri="{BB962C8B-B14F-4D97-AF65-F5344CB8AC3E}">
        <p14:creationId xmlns:p14="http://schemas.microsoft.com/office/powerpoint/2010/main" val="2962920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CD4294-FD2D-E549-803F-6696C784C6AA}" type="datetimeFigureOut">
              <a:rPr lang="en-US" smtClean="0"/>
              <a:t>5/26/2016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A25AC7-F138-5543-A0C4-96412FDF05D4}" type="slidenum">
              <a:rPr lang="en-US" smtClean="0"/>
              <a:t>‹#›</a:t>
            </a:fld>
            <a:endParaRPr lang="en-US"/>
          </a:p>
        </p:txBody>
      </p:sp>
    </p:spTree>
    <p:extLst>
      <p:ext uri="{BB962C8B-B14F-4D97-AF65-F5344CB8AC3E}">
        <p14:creationId xmlns:p14="http://schemas.microsoft.com/office/powerpoint/2010/main" val="38339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5AC7-F138-5543-A0C4-96412FDF05D4}" type="slidenum">
              <a:rPr lang="en-US" smtClean="0"/>
              <a:t>1</a:t>
            </a:fld>
            <a:endParaRPr lang="en-US"/>
          </a:p>
        </p:txBody>
      </p:sp>
    </p:spTree>
    <p:extLst>
      <p:ext uri="{BB962C8B-B14F-4D97-AF65-F5344CB8AC3E}">
        <p14:creationId xmlns:p14="http://schemas.microsoft.com/office/powerpoint/2010/main" val="180276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5AC7-F138-5543-A0C4-96412FDF05D4}" type="slidenum">
              <a:rPr lang="en-US" smtClean="0"/>
              <a:t>2</a:t>
            </a:fld>
            <a:endParaRPr lang="en-US"/>
          </a:p>
        </p:txBody>
      </p:sp>
    </p:spTree>
    <p:extLst>
      <p:ext uri="{BB962C8B-B14F-4D97-AF65-F5344CB8AC3E}">
        <p14:creationId xmlns:p14="http://schemas.microsoft.com/office/powerpoint/2010/main" val="58804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099AC0-2FD0-4E9A-97AE-1E7C6F0B4732}" type="datetime1">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1714500" cy="365125"/>
          </a:xfrm>
        </p:spPr>
        <p:txBody>
          <a:bodyPr/>
          <a:lstStyle/>
          <a:p>
            <a:fld id="{AC4167AE-A5F2-FF41-8C5B-1BCD45BF31CE}" type="slidenum">
              <a:rPr lang="en-US" smtClean="0"/>
              <a:pPr/>
              <a:t>‹#›</a:t>
            </a:fld>
            <a:r>
              <a:rPr lang="en-US" dirty="0" smtClean="0"/>
              <a:t>/20</a:t>
            </a:r>
            <a:endParaRPr lang="en-US" dirty="0"/>
          </a:p>
        </p:txBody>
      </p:sp>
      <p:sp>
        <p:nvSpPr>
          <p:cNvPr id="10" name="Content Placeholder 9"/>
          <p:cNvSpPr>
            <a:spLocks noGrp="1"/>
          </p:cNvSpPr>
          <p:nvPr>
            <p:ph sz="quarter" idx="13" hasCustomPrompt="1"/>
          </p:nvPr>
        </p:nvSpPr>
        <p:spPr>
          <a:xfrm>
            <a:off x="8458200" y="6356350"/>
            <a:ext cx="406400" cy="365125"/>
          </a:xfrm>
        </p:spPr>
        <p:txBody>
          <a:bodyPr>
            <a:normAutofit/>
          </a:bodyPr>
          <a:lstStyle>
            <a:lvl1pPr marL="0" indent="0">
              <a:buNone/>
              <a:defRPr sz="1200"/>
            </a:lvl1pPr>
          </a:lstStyle>
          <a:p>
            <a:pPr lvl="0"/>
            <a:r>
              <a:rPr lang="en-US" dirty="0" smtClean="0"/>
              <a:t>/20</a:t>
            </a:r>
            <a:endParaRPr lang="en-US" dirty="0"/>
          </a:p>
        </p:txBody>
      </p:sp>
    </p:spTree>
    <p:extLst>
      <p:ext uri="{BB962C8B-B14F-4D97-AF65-F5344CB8AC3E}">
        <p14:creationId xmlns:p14="http://schemas.microsoft.com/office/powerpoint/2010/main" val="213787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0AF4C-A7BF-493F-9263-35CC48B50CAA}" type="datetime1">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25673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BA101-3CA4-428C-A8F1-1DD1060AC1D1}" type="datetime1">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231459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AC100-3CB8-4CAF-83A1-AC52CC20F370}" type="datetime1">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217251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BFEDD0-6AA9-4B91-A10C-BB114F206E3F}" type="datetime1">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18131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1BC706-DB3D-4E69-A1F0-2DDB736AE948}" type="datetime1">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145246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A46F1-5DE8-4F51-AC87-E1D7376F6D35}" type="datetime1">
              <a:rPr lang="en-US" smtClean="0"/>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31740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75B73B-CB5F-4C84-B180-4428803C271D}" type="datetime1">
              <a:rPr lang="en-US" smtClean="0"/>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64410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DD55-5E22-409C-B77C-119B00A1FCDE}" type="datetime1">
              <a:rPr lang="en-US" smtClean="0"/>
              <a:t>5/26/2016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266544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E787B7-C1B3-4817-9C43-48E4B442BF5A}" type="datetime1">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159810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335B2-E332-4B43-AD32-F1CA743FE13C}" type="datetime1">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167AE-A5F2-FF41-8C5B-1BCD45BF31CE}" type="slidenum">
              <a:rPr lang="en-US" smtClean="0"/>
              <a:t>‹#›</a:t>
            </a:fld>
            <a:endParaRPr lang="en-US"/>
          </a:p>
        </p:txBody>
      </p:sp>
    </p:spTree>
    <p:extLst>
      <p:ext uri="{BB962C8B-B14F-4D97-AF65-F5344CB8AC3E}">
        <p14:creationId xmlns:p14="http://schemas.microsoft.com/office/powerpoint/2010/main" val="216046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DB6FC-9C3C-4A98-98CA-3B4BCD30D266}" type="datetime1">
              <a:rPr lang="en-US" smtClean="0"/>
              <a:t>5/26/2016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167AE-A5F2-FF41-8C5B-1BCD45BF31CE}" type="slidenum">
              <a:rPr lang="en-US" smtClean="0"/>
              <a:t>‹#›</a:t>
            </a:fld>
            <a:endParaRPr lang="en-US"/>
          </a:p>
        </p:txBody>
      </p:sp>
    </p:spTree>
    <p:extLst>
      <p:ext uri="{BB962C8B-B14F-4D97-AF65-F5344CB8AC3E}">
        <p14:creationId xmlns:p14="http://schemas.microsoft.com/office/powerpoint/2010/main" val="3174358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SDN Security</a:t>
            </a:r>
            <a:endParaRPr lang="en-US" dirty="0"/>
          </a:p>
        </p:txBody>
      </p:sp>
      <p:sp>
        <p:nvSpPr>
          <p:cNvPr id="4" name="Slide Number Placeholder 3"/>
          <p:cNvSpPr>
            <a:spLocks noGrp="1"/>
          </p:cNvSpPr>
          <p:nvPr>
            <p:ph type="sldNum" sz="quarter" idx="12"/>
          </p:nvPr>
        </p:nvSpPr>
        <p:spPr/>
        <p:txBody>
          <a:bodyPr/>
          <a:lstStyle/>
          <a:p>
            <a:fld id="{AC4167AE-A5F2-FF41-8C5B-1BCD45BF31CE}" type="slidenum">
              <a:rPr lang="en-US" smtClean="0"/>
              <a:t>1</a:t>
            </a:fld>
            <a:endParaRPr lang="en-US"/>
          </a:p>
        </p:txBody>
      </p:sp>
      <p:sp>
        <p:nvSpPr>
          <p:cNvPr id="5" name="TextBox 4"/>
          <p:cNvSpPr txBox="1"/>
          <p:nvPr/>
        </p:nvSpPr>
        <p:spPr>
          <a:xfrm>
            <a:off x="812780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108980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speciﬁc vs non-speciﬁc threats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1337766"/>
            <a:ext cx="6972300" cy="5219700"/>
          </a:xfrm>
          <a:prstGeom prst="rect">
            <a:avLst/>
          </a:prstGeom>
        </p:spPr>
      </p:pic>
      <p:sp>
        <p:nvSpPr>
          <p:cNvPr id="3" name="Slide Number Placeholder 2"/>
          <p:cNvSpPr>
            <a:spLocks noGrp="1"/>
          </p:cNvSpPr>
          <p:nvPr>
            <p:ph type="sldNum" sz="quarter" idx="12"/>
          </p:nvPr>
        </p:nvSpPr>
        <p:spPr/>
        <p:txBody>
          <a:bodyPr/>
          <a:lstStyle/>
          <a:p>
            <a:fld id="{AC4167AE-A5F2-FF41-8C5B-1BCD45BF31CE}" type="slidenum">
              <a:rPr lang="en-US" smtClean="0"/>
              <a:t>10</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1035431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a:bodyPr>
          <a:lstStyle/>
          <a:p>
            <a:r>
              <a:rPr lang="en-US" b="1" dirty="0" smtClean="0"/>
              <a:t>Replication.</a:t>
            </a:r>
          </a:p>
          <a:p>
            <a:pPr marL="0" indent="0">
              <a:buNone/>
            </a:pPr>
            <a:r>
              <a:rPr lang="en-US" dirty="0" smtClean="0"/>
              <a:t>Replication </a:t>
            </a:r>
            <a:r>
              <a:rPr lang="en-US" dirty="0"/>
              <a:t>makes it possible to mask failures and to isolate malicious or faulty applications and/or controllers. Moreover, in case of a network partition, </a:t>
            </a:r>
            <a:r>
              <a:rPr lang="en-US" dirty="0" smtClean="0"/>
              <a:t>a replicated application A, </a:t>
            </a:r>
            <a:r>
              <a:rPr lang="en-US" dirty="0"/>
              <a:t>with the proper consistency algorithms, will still be able to program all network switches, contrary to </a:t>
            </a:r>
            <a:r>
              <a:rPr lang="en-US" dirty="0" smtClean="0"/>
              <a:t>not replicated application B.</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11</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66729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a:bodyPr>
          <a:lstStyle/>
          <a:p>
            <a:r>
              <a:rPr lang="en-US" b="1" dirty="0" smtClean="0"/>
              <a:t>Diversity</a:t>
            </a:r>
            <a:r>
              <a:rPr lang="en-US" dirty="0" smtClean="0"/>
              <a:t>.</a:t>
            </a:r>
          </a:p>
          <a:p>
            <a:pPr marL="0" indent="0">
              <a:buNone/>
            </a:pPr>
            <a:r>
              <a:rPr lang="en-US" dirty="0" smtClean="0"/>
              <a:t>Replication </a:t>
            </a:r>
            <a:r>
              <a:rPr lang="en-US" dirty="0"/>
              <a:t>with diverse controllers is a good starting case. The basic principle behind this mechanism is to avoid common-mode faults (e.g., software bugs or </a:t>
            </a:r>
            <a:r>
              <a:rPr lang="en-US" dirty="0" smtClean="0"/>
              <a:t>vulnerabilities</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12</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3457332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a:bodyPr>
          <a:lstStyle/>
          <a:p>
            <a:r>
              <a:rPr lang="en-US" b="1" dirty="0"/>
              <a:t>Self-healing mechanisms. </a:t>
            </a:r>
            <a:endParaRPr lang="en-US" b="1" dirty="0" smtClean="0"/>
          </a:p>
          <a:p>
            <a:pPr marL="0" indent="0">
              <a:buNone/>
            </a:pPr>
            <a:r>
              <a:rPr lang="en-US" dirty="0" smtClean="0"/>
              <a:t>-replacing </a:t>
            </a:r>
            <a:r>
              <a:rPr lang="en-US" dirty="0"/>
              <a:t>compromised components, and keep it working virtually </a:t>
            </a:r>
            <a:r>
              <a:rPr lang="en-US" dirty="0" smtClean="0"/>
              <a:t>forever.</a:t>
            </a:r>
          </a:p>
          <a:p>
            <a:pPr marL="0" indent="0">
              <a:buNone/>
            </a:pPr>
            <a:r>
              <a:rPr lang="en-US" dirty="0" smtClean="0"/>
              <a:t>-also we </a:t>
            </a:r>
            <a:r>
              <a:rPr lang="en-US" dirty="0"/>
              <a:t>should explore diversity in the recovery process, strengthening the defense against attacks targeting speciﬁc vulnerabilities in a system. </a:t>
            </a:r>
          </a:p>
        </p:txBody>
      </p:sp>
      <p:sp>
        <p:nvSpPr>
          <p:cNvPr id="3" name="Slide Number Placeholder 2"/>
          <p:cNvSpPr>
            <a:spLocks noGrp="1"/>
          </p:cNvSpPr>
          <p:nvPr>
            <p:ph type="sldNum" sz="quarter" idx="12"/>
          </p:nvPr>
        </p:nvSpPr>
        <p:spPr/>
        <p:txBody>
          <a:bodyPr/>
          <a:lstStyle/>
          <a:p>
            <a:fld id="{AC4167AE-A5F2-FF41-8C5B-1BCD45BF31CE}" type="slidenum">
              <a:rPr lang="en-US" smtClean="0"/>
              <a:t>13</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3771405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fontScale="70000" lnSpcReduction="20000"/>
          </a:bodyPr>
          <a:lstStyle/>
          <a:p>
            <a:r>
              <a:rPr lang="en-US" b="1" dirty="0"/>
              <a:t>Dynamic device </a:t>
            </a:r>
            <a:r>
              <a:rPr lang="en-US" b="1" dirty="0" smtClean="0"/>
              <a:t>association.</a:t>
            </a:r>
          </a:p>
          <a:p>
            <a:r>
              <a:rPr lang="en-US" dirty="0" smtClean="0"/>
              <a:t>If </a:t>
            </a:r>
            <a:r>
              <a:rPr lang="en-US" dirty="0"/>
              <a:t>a switch is associated with a single controller, its control plane does not tolerate faults. Once the controller fails, the control operation of the switch fails and the switch will need to associate with another </a:t>
            </a:r>
            <a:r>
              <a:rPr lang="en-US" dirty="0" smtClean="0"/>
              <a:t>controller.</a:t>
            </a:r>
          </a:p>
          <a:p>
            <a:r>
              <a:rPr lang="en-US" dirty="0" smtClean="0"/>
              <a:t>a </a:t>
            </a:r>
            <a:r>
              <a:rPr lang="en-US" dirty="0"/>
              <a:t>switch should be able to dynamically associate with several controllers in a secure way (e.g., by using threshold cryptography to detect malicious controllers and authentication, which would hinder man-in-the-middle attacks, for instance</a:t>
            </a:r>
            <a:r>
              <a:rPr lang="en-US" dirty="0" smtClean="0"/>
              <a:t>). A </a:t>
            </a:r>
            <a:r>
              <a:rPr lang="en-US" dirty="0"/>
              <a:t>switch associated with diﬀerent controllers would be able to automatically tolerate </a:t>
            </a:r>
            <a:r>
              <a:rPr lang="en-US" dirty="0" smtClean="0"/>
              <a:t>faults.</a:t>
            </a:r>
          </a:p>
          <a:p>
            <a:r>
              <a:rPr lang="en-US" dirty="0" smtClean="0"/>
              <a:t>Other </a:t>
            </a:r>
            <a:r>
              <a:rPr lang="en-US" dirty="0"/>
              <a:t>advantages include increasing control plane throughput (several controllers could be used for load balancing) and reducing control </a:t>
            </a:r>
            <a:r>
              <a:rPr lang="en-US" dirty="0" smtClean="0"/>
              <a:t>delay </a:t>
            </a:r>
            <a:r>
              <a:rPr lang="en-US" dirty="0"/>
              <a:t>by choosing the quickest-responding </a:t>
            </a:r>
            <a:r>
              <a:rPr lang="en-US" dirty="0" smtClean="0"/>
              <a:t>controller.</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14</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2269209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fontScale="77500" lnSpcReduction="20000"/>
          </a:bodyPr>
          <a:lstStyle/>
          <a:p>
            <a:r>
              <a:rPr lang="en-US" b="1" dirty="0"/>
              <a:t>Trust between devices and </a:t>
            </a:r>
            <a:r>
              <a:rPr lang="en-US" b="1" dirty="0" smtClean="0"/>
              <a:t>controllers</a:t>
            </a:r>
            <a:r>
              <a:rPr lang="en-US" dirty="0" smtClean="0"/>
              <a:t>.</a:t>
            </a:r>
          </a:p>
          <a:p>
            <a:r>
              <a:rPr lang="en-US" dirty="0" smtClean="0"/>
              <a:t>Establishing </a:t>
            </a:r>
            <a:r>
              <a:rPr lang="en-US" dirty="0"/>
              <a:t>trust between devices and controllers is an important requirement for overall control plane trustworthiness</a:t>
            </a:r>
            <a:r>
              <a:rPr lang="en-US" dirty="0" smtClean="0"/>
              <a:t>.</a:t>
            </a:r>
          </a:p>
          <a:p>
            <a:r>
              <a:rPr lang="en-US" dirty="0" smtClean="0"/>
              <a:t>A </a:t>
            </a:r>
            <a:r>
              <a:rPr lang="en-US" dirty="0"/>
              <a:t>simple approach would be to have </a:t>
            </a:r>
            <a:r>
              <a:rPr lang="en-US" b="1" dirty="0"/>
              <a:t>authenticated white lists</a:t>
            </a:r>
            <a:r>
              <a:rPr lang="en-US" dirty="0"/>
              <a:t> of known trusted devices, kept at controllers. However, this lacks the ﬂexibility desired in a </a:t>
            </a:r>
            <a:r>
              <a:rPr lang="en-US" dirty="0" smtClean="0"/>
              <a:t>SDN.</a:t>
            </a:r>
          </a:p>
          <a:p>
            <a:r>
              <a:rPr lang="en-US" dirty="0" smtClean="0"/>
              <a:t>Another </a:t>
            </a:r>
            <a:r>
              <a:rPr lang="en-US" dirty="0"/>
              <a:t>option is therefore to trust all switches until its trustworthiness is questioned. Malicious or abnormal behavior could be reported by other switches or controllers, based on anomaly or failure detection algorithms</a:t>
            </a:r>
            <a:r>
              <a:rPr lang="en-US" dirty="0" smtClean="0"/>
              <a:t>.</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15</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2147476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a:bodyPr>
          <a:lstStyle/>
          <a:p>
            <a:r>
              <a:rPr lang="en-US" b="1" dirty="0"/>
              <a:t>Trust between applications and controllers </a:t>
            </a:r>
            <a:r>
              <a:rPr lang="en-US" b="1" dirty="0" smtClean="0"/>
              <a:t>software.</a:t>
            </a:r>
          </a:p>
          <a:p>
            <a:r>
              <a:rPr lang="en-US" dirty="0" smtClean="0"/>
              <a:t>As </a:t>
            </a:r>
            <a:r>
              <a:rPr lang="en-US" dirty="0"/>
              <a:t>software components present changing behavior due to aging</a:t>
            </a:r>
            <a:r>
              <a:rPr lang="en-US" dirty="0" smtClean="0"/>
              <a:t>, </a:t>
            </a:r>
            <a:r>
              <a:rPr lang="en-US" dirty="0"/>
              <a:t>bugs, or attacks, a dynamic trust </a:t>
            </a:r>
            <a:r>
              <a:rPr lang="en-US" dirty="0" smtClean="0"/>
              <a:t>model </a:t>
            </a:r>
            <a:r>
              <a:rPr lang="en-US" dirty="0"/>
              <a:t>is </a:t>
            </a:r>
            <a:r>
              <a:rPr lang="en-US" dirty="0" smtClean="0"/>
              <a:t>required</a:t>
            </a:r>
            <a:r>
              <a:rPr lang="en-US" dirty="0"/>
              <a:t> </a:t>
            </a:r>
            <a:r>
              <a:rPr lang="en-US" dirty="0" smtClean="0"/>
              <a:t>( based </a:t>
            </a:r>
            <a:r>
              <a:rPr lang="en-US" dirty="0"/>
              <a:t>on quality attributes, such as availability, reliability, integrity, safety, maintainability, and </a:t>
            </a:r>
            <a:r>
              <a:rPr lang="en-US" dirty="0" smtClean="0"/>
              <a:t>conﬁdentiality ). </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16</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2900713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lnSpcReduction="10000"/>
          </a:bodyPr>
          <a:lstStyle/>
          <a:p>
            <a:r>
              <a:rPr lang="en-US" b="1" dirty="0"/>
              <a:t>Security domains. </a:t>
            </a:r>
            <a:endParaRPr lang="en-US" b="1" dirty="0" smtClean="0"/>
          </a:p>
          <a:p>
            <a:r>
              <a:rPr lang="en-US" dirty="0" smtClean="0"/>
              <a:t>Security </a:t>
            </a:r>
            <a:r>
              <a:rPr lang="en-US" dirty="0"/>
              <a:t>domains in SDN control platforms can be explored using techniques such as sandboxing and virtualization. These techniques enable the design of strong isolation modes, through </a:t>
            </a:r>
            <a:r>
              <a:rPr lang="en-US" dirty="0" smtClean="0"/>
              <a:t>well-deﬁned </a:t>
            </a:r>
            <a:r>
              <a:rPr lang="en-US" dirty="0"/>
              <a:t>interfaces that allow minimal (only restricted and strictly necessary) set of operations and communication between diﬀerent domains. </a:t>
            </a:r>
          </a:p>
        </p:txBody>
      </p:sp>
      <p:sp>
        <p:nvSpPr>
          <p:cNvPr id="3" name="Slide Number Placeholder 2"/>
          <p:cNvSpPr>
            <a:spLocks noGrp="1"/>
          </p:cNvSpPr>
          <p:nvPr>
            <p:ph type="sldNum" sz="quarter" idx="12"/>
          </p:nvPr>
        </p:nvSpPr>
        <p:spPr/>
        <p:txBody>
          <a:bodyPr/>
          <a:lstStyle/>
          <a:p>
            <a:fld id="{AC4167AE-A5F2-FF41-8C5B-1BCD45BF31CE}" type="slidenum">
              <a:rPr lang="en-US" smtClean="0"/>
              <a:t>17</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2117168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fontScale="92500"/>
          </a:bodyPr>
          <a:lstStyle/>
          <a:p>
            <a:r>
              <a:rPr lang="en-US" b="1" dirty="0"/>
              <a:t>Secure </a:t>
            </a:r>
            <a:r>
              <a:rPr lang="en-US" b="1" dirty="0" smtClean="0"/>
              <a:t>components.</a:t>
            </a:r>
          </a:p>
          <a:p>
            <a:r>
              <a:rPr lang="en-US" dirty="0" smtClean="0"/>
              <a:t>Secure </a:t>
            </a:r>
            <a:r>
              <a:rPr lang="en-US" dirty="0"/>
              <a:t>elements can be </a:t>
            </a:r>
            <a:r>
              <a:rPr lang="en-US" dirty="0" smtClean="0"/>
              <a:t>used, to provide trusted computing bases (TCB) </a:t>
            </a:r>
            <a:r>
              <a:rPr lang="en-US" dirty="0"/>
              <a:t>to assure security properties such as </a:t>
            </a:r>
            <a:r>
              <a:rPr lang="en-US" dirty="0" smtClean="0"/>
              <a:t>conﬁdentiality.</a:t>
            </a:r>
          </a:p>
          <a:p>
            <a:r>
              <a:rPr lang="en-US" dirty="0" smtClean="0"/>
              <a:t>A </a:t>
            </a:r>
            <a:r>
              <a:rPr lang="en-US" dirty="0"/>
              <a:t>TCB is a tamper-proof device that can be used to store sensitive security data (e.g., crypto private keys) and execute basic operations on it. Thus, even if the system is compromised, sensitive data will have its conﬁdentiality assured.</a:t>
            </a:r>
          </a:p>
        </p:txBody>
      </p:sp>
      <p:sp>
        <p:nvSpPr>
          <p:cNvPr id="3" name="Slide Number Placeholder 2"/>
          <p:cNvSpPr>
            <a:spLocks noGrp="1"/>
          </p:cNvSpPr>
          <p:nvPr>
            <p:ph type="sldNum" sz="quarter" idx="12"/>
          </p:nvPr>
        </p:nvSpPr>
        <p:spPr/>
        <p:txBody>
          <a:bodyPr/>
          <a:lstStyle/>
          <a:p>
            <a:fld id="{AC4167AE-A5F2-FF41-8C5B-1BCD45BF31CE}" type="slidenum">
              <a:rPr lang="en-US" smtClean="0"/>
              <a:t>18</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2064220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and Dependable Control Platform</a:t>
            </a:r>
          </a:p>
        </p:txBody>
      </p:sp>
      <p:sp>
        <p:nvSpPr>
          <p:cNvPr id="4" name="Content Placeholder 3"/>
          <p:cNvSpPr>
            <a:spLocks noGrp="1"/>
          </p:cNvSpPr>
          <p:nvPr>
            <p:ph idx="1"/>
          </p:nvPr>
        </p:nvSpPr>
        <p:spPr/>
        <p:txBody>
          <a:bodyPr>
            <a:normAutofit/>
          </a:bodyPr>
          <a:lstStyle/>
          <a:p>
            <a:r>
              <a:rPr lang="en-US" b="1" dirty="0"/>
              <a:t>Fast and reliable software update and patching</a:t>
            </a:r>
            <a:r>
              <a:rPr lang="en-US" b="1" dirty="0" smtClean="0"/>
              <a:t>.</a:t>
            </a:r>
          </a:p>
          <a:p>
            <a:r>
              <a:rPr lang="en-US" b="1" dirty="0" smtClean="0"/>
              <a:t> </a:t>
            </a:r>
            <a:r>
              <a:rPr lang="en-US" dirty="0" smtClean="0"/>
              <a:t>fast </a:t>
            </a:r>
            <a:r>
              <a:rPr lang="en-US" dirty="0"/>
              <a:t>and reliable software patching and update is essential to reduce the window of </a:t>
            </a:r>
            <a:r>
              <a:rPr lang="en-US" dirty="0" smtClean="0"/>
              <a:t>vulnerabilities.</a:t>
            </a:r>
          </a:p>
          <a:p>
            <a:r>
              <a:rPr lang="en-US" dirty="0" smtClean="0"/>
              <a:t>a </a:t>
            </a:r>
            <a:r>
              <a:rPr lang="en-US" dirty="0"/>
              <a:t>control platform should be deployed with mechanisms to assure a smooth and secure way of doing updates. </a:t>
            </a:r>
          </a:p>
        </p:txBody>
      </p:sp>
      <p:sp>
        <p:nvSpPr>
          <p:cNvPr id="3" name="Slide Number Placeholder 2"/>
          <p:cNvSpPr>
            <a:spLocks noGrp="1"/>
          </p:cNvSpPr>
          <p:nvPr>
            <p:ph type="sldNum" sz="quarter" idx="12"/>
          </p:nvPr>
        </p:nvSpPr>
        <p:spPr/>
        <p:txBody>
          <a:bodyPr/>
          <a:lstStyle/>
          <a:p>
            <a:fld id="{AC4167AE-A5F2-FF41-8C5B-1BCD45BF31CE}" type="slidenum">
              <a:rPr lang="en-US" smtClean="0"/>
              <a:t>19</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862088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main threat vectors map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77" y="1692321"/>
            <a:ext cx="7669445" cy="4260803"/>
          </a:xfrm>
          <a:prstGeom prst="rect">
            <a:avLst/>
          </a:prstGeom>
        </p:spPr>
      </p:pic>
      <p:sp>
        <p:nvSpPr>
          <p:cNvPr id="3" name="Slide Number Placeholder 2"/>
          <p:cNvSpPr>
            <a:spLocks noGrp="1"/>
          </p:cNvSpPr>
          <p:nvPr>
            <p:ph type="sldNum" sz="quarter" idx="12"/>
          </p:nvPr>
        </p:nvSpPr>
        <p:spPr/>
        <p:txBody>
          <a:bodyPr/>
          <a:lstStyle/>
          <a:p>
            <a:fld id="{AC4167AE-A5F2-FF41-8C5B-1BCD45BF31CE}" type="slidenum">
              <a:rPr lang="en-US" smtClean="0"/>
              <a:t>2</a:t>
            </a:fld>
            <a:endParaRPr lang="en-US"/>
          </a:p>
        </p:txBody>
      </p:sp>
      <p:sp>
        <p:nvSpPr>
          <p:cNvPr id="6" name="TextBox 5"/>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1302871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4167AE-A5F2-FF41-8C5B-1BCD45BF31CE}" type="slidenum">
              <a:rPr lang="en-US" smtClean="0"/>
              <a:t>20</a:t>
            </a:fld>
            <a:endParaRPr lang="en-US"/>
          </a:p>
        </p:txBody>
      </p:sp>
      <p:sp>
        <p:nvSpPr>
          <p:cNvPr id="7" name="TextBox 6"/>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
        <p:nvSpPr>
          <p:cNvPr id="8" name="TextBox 7"/>
          <p:cNvSpPr txBox="1"/>
          <p:nvPr/>
        </p:nvSpPr>
        <p:spPr>
          <a:xfrm>
            <a:off x="1433015" y="2272436"/>
            <a:ext cx="7028597" cy="1569660"/>
          </a:xfrm>
          <a:prstGeom prst="rect">
            <a:avLst/>
          </a:prstGeom>
          <a:noFill/>
        </p:spPr>
        <p:txBody>
          <a:bodyPr wrap="square" rtlCol="0">
            <a:spAutoFit/>
          </a:bodyPr>
          <a:lstStyle/>
          <a:p>
            <a:r>
              <a:rPr lang="en-US" sz="9600" dirty="0" smtClean="0">
                <a:latin typeface="Times New Roman" panose="02020603050405020304" pitchFamily="18" charset="0"/>
                <a:cs typeface="Times New Roman" panose="02020603050405020304" pitchFamily="18" charset="0"/>
              </a:rPr>
              <a:t>Thank you!</a:t>
            </a: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857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main threat vectors</a:t>
            </a:r>
          </a:p>
        </p:txBody>
      </p:sp>
      <p:sp>
        <p:nvSpPr>
          <p:cNvPr id="4" name="Content Placeholder 3"/>
          <p:cNvSpPr>
            <a:spLocks noGrp="1"/>
          </p:cNvSpPr>
          <p:nvPr>
            <p:ph idx="1"/>
          </p:nvPr>
        </p:nvSpPr>
        <p:spPr/>
        <p:txBody>
          <a:bodyPr>
            <a:normAutofit fontScale="92500" lnSpcReduction="20000"/>
          </a:bodyPr>
          <a:lstStyle/>
          <a:p>
            <a:r>
              <a:rPr lang="en-US" b="1" dirty="0"/>
              <a:t>Threat vector 1: forged or faked traﬃc </a:t>
            </a:r>
            <a:r>
              <a:rPr lang="en-US" b="1" dirty="0" smtClean="0"/>
              <a:t>ﬂows</a:t>
            </a:r>
          </a:p>
          <a:p>
            <a:pPr lvl="1"/>
            <a:r>
              <a:rPr lang="en-US" dirty="0" smtClean="0"/>
              <a:t>Attacker </a:t>
            </a:r>
            <a:r>
              <a:rPr lang="en-US" dirty="0"/>
              <a:t>can use network elements (e.g., switches, servers, or personal computers) to launch a </a:t>
            </a:r>
            <a:r>
              <a:rPr lang="en-US" dirty="0" err="1"/>
              <a:t>DoS</a:t>
            </a:r>
            <a:r>
              <a:rPr lang="en-US" dirty="0"/>
              <a:t> attack against </a:t>
            </a:r>
            <a:r>
              <a:rPr lang="en-US" dirty="0" err="1"/>
              <a:t>OpenFlow</a:t>
            </a:r>
            <a:r>
              <a:rPr lang="en-US" dirty="0"/>
              <a:t> </a:t>
            </a:r>
            <a:r>
              <a:rPr lang="en-US" dirty="0" smtClean="0"/>
              <a:t>switches</a:t>
            </a:r>
          </a:p>
          <a:p>
            <a:pPr lvl="1"/>
            <a:r>
              <a:rPr lang="en-US" dirty="0" smtClean="0"/>
              <a:t>A </a:t>
            </a:r>
            <a:r>
              <a:rPr lang="en-US" dirty="0"/>
              <a:t>simple authentication mechanism could mitigate the problem, but if an attacker assumes the control of an application server that stores the details of many users, it can easily use the same authenticated ports and source MAC addresses to inject authorized, but forged, ﬂows into the </a:t>
            </a:r>
            <a:r>
              <a:rPr lang="en-US" dirty="0" smtClean="0"/>
              <a:t>network.</a:t>
            </a:r>
          </a:p>
          <a:p>
            <a:pPr lvl="1"/>
            <a:r>
              <a:rPr lang="en-US" b="1" dirty="0" smtClean="0"/>
              <a:t>Possible </a:t>
            </a:r>
            <a:r>
              <a:rPr lang="en-US" b="1" dirty="0"/>
              <a:t>solutions: </a:t>
            </a:r>
            <a:r>
              <a:rPr lang="en-US" dirty="0"/>
              <a:t>The use of </a:t>
            </a:r>
            <a:r>
              <a:rPr lang="en-US" b="1" dirty="0" smtClean="0"/>
              <a:t>I</a:t>
            </a:r>
            <a:r>
              <a:rPr lang="en-US" dirty="0" smtClean="0"/>
              <a:t>ntrusion </a:t>
            </a:r>
            <a:r>
              <a:rPr lang="en-US" b="1" dirty="0" smtClean="0"/>
              <a:t>D</a:t>
            </a:r>
            <a:r>
              <a:rPr lang="en-US" dirty="0" smtClean="0"/>
              <a:t>etection </a:t>
            </a:r>
            <a:r>
              <a:rPr lang="en-US" b="1" dirty="0" smtClean="0"/>
              <a:t>S</a:t>
            </a:r>
            <a:r>
              <a:rPr lang="en-US" dirty="0" smtClean="0"/>
              <a:t>ystems could </a:t>
            </a:r>
            <a:r>
              <a:rPr lang="en-US" dirty="0"/>
              <a:t>help identify abnormal </a:t>
            </a:r>
            <a:r>
              <a:rPr lang="en-US" dirty="0" smtClean="0"/>
              <a:t>ﬂows</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3</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3634326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main threat vectors</a:t>
            </a:r>
          </a:p>
        </p:txBody>
      </p:sp>
      <p:sp>
        <p:nvSpPr>
          <p:cNvPr id="4" name="Content Placeholder 3"/>
          <p:cNvSpPr>
            <a:spLocks noGrp="1"/>
          </p:cNvSpPr>
          <p:nvPr>
            <p:ph idx="1"/>
          </p:nvPr>
        </p:nvSpPr>
        <p:spPr/>
        <p:txBody>
          <a:bodyPr>
            <a:normAutofit fontScale="92500" lnSpcReduction="20000"/>
          </a:bodyPr>
          <a:lstStyle/>
          <a:p>
            <a:r>
              <a:rPr lang="en-US" b="1" dirty="0"/>
              <a:t>Threat vector 2: attacks on vulnerabilities in </a:t>
            </a:r>
            <a:r>
              <a:rPr lang="en-US" b="1" dirty="0" smtClean="0"/>
              <a:t>switches</a:t>
            </a:r>
          </a:p>
          <a:p>
            <a:pPr lvl="1"/>
            <a:r>
              <a:rPr lang="en-US" dirty="0" smtClean="0"/>
              <a:t>One single </a:t>
            </a:r>
            <a:r>
              <a:rPr lang="en-US" dirty="0"/>
              <a:t>switch could be used to drop or slow down packets in the </a:t>
            </a:r>
            <a:r>
              <a:rPr lang="en-US" dirty="0" smtClean="0"/>
              <a:t>network, or </a:t>
            </a:r>
            <a:r>
              <a:rPr lang="en-US" dirty="0"/>
              <a:t>even inject traﬃc or forged requests to overload the controller or neighboring </a:t>
            </a:r>
            <a:r>
              <a:rPr lang="en-US" dirty="0" smtClean="0"/>
              <a:t>switches.</a:t>
            </a:r>
          </a:p>
          <a:p>
            <a:pPr lvl="1"/>
            <a:r>
              <a:rPr lang="en-US" b="1" dirty="0" smtClean="0"/>
              <a:t>Possible </a:t>
            </a:r>
            <a:r>
              <a:rPr lang="en-US" b="1" dirty="0"/>
              <a:t>solutions:</a:t>
            </a:r>
            <a:r>
              <a:rPr lang="en-US" dirty="0"/>
              <a:t> The use of mechanisms of software attestation, such as </a:t>
            </a:r>
            <a:r>
              <a:rPr lang="en-US" b="1" dirty="0" smtClean="0"/>
              <a:t>T</a:t>
            </a:r>
            <a:r>
              <a:rPr lang="en-US" dirty="0" smtClean="0"/>
              <a:t>rust </a:t>
            </a:r>
            <a:r>
              <a:rPr lang="en-US" b="1" dirty="0" smtClean="0"/>
              <a:t>M</a:t>
            </a:r>
            <a:r>
              <a:rPr lang="en-US" dirty="0" smtClean="0"/>
              <a:t>anagement </a:t>
            </a:r>
            <a:r>
              <a:rPr lang="en-US" b="1" dirty="0" smtClean="0"/>
              <a:t>S</a:t>
            </a:r>
            <a:r>
              <a:rPr lang="en-US" dirty="0" smtClean="0"/>
              <a:t>olutions </a:t>
            </a:r>
            <a:r>
              <a:rPr lang="en-US" dirty="0"/>
              <a:t>for software </a:t>
            </a:r>
            <a:r>
              <a:rPr lang="en-US" dirty="0" smtClean="0"/>
              <a:t>components, </a:t>
            </a:r>
            <a:r>
              <a:rPr lang="en-US" dirty="0"/>
              <a:t>is a possible mitigating factor. Mechanisms to </a:t>
            </a:r>
            <a:r>
              <a:rPr lang="en-US" b="1" dirty="0" smtClean="0"/>
              <a:t>M</a:t>
            </a:r>
            <a:r>
              <a:rPr lang="en-US" dirty="0" smtClean="0"/>
              <a:t>onitor </a:t>
            </a:r>
            <a:r>
              <a:rPr lang="en-US" dirty="0"/>
              <a:t>and </a:t>
            </a:r>
            <a:r>
              <a:rPr lang="en-US" b="1" dirty="0" smtClean="0"/>
              <a:t>D</a:t>
            </a:r>
            <a:r>
              <a:rPr lang="en-US" dirty="0" smtClean="0"/>
              <a:t>etect </a:t>
            </a:r>
            <a:r>
              <a:rPr lang="en-US" b="1" dirty="0" smtClean="0"/>
              <a:t>A</a:t>
            </a:r>
            <a:r>
              <a:rPr lang="en-US" dirty="0" smtClean="0"/>
              <a:t>bnormal </a:t>
            </a:r>
            <a:r>
              <a:rPr lang="en-US" dirty="0"/>
              <a:t>behavior of network devices can also be useful to defeat this kind of threats. </a:t>
            </a:r>
          </a:p>
        </p:txBody>
      </p:sp>
      <p:sp>
        <p:nvSpPr>
          <p:cNvPr id="3" name="Slide Number Placeholder 2"/>
          <p:cNvSpPr>
            <a:spLocks noGrp="1"/>
          </p:cNvSpPr>
          <p:nvPr>
            <p:ph type="sldNum" sz="quarter" idx="12"/>
          </p:nvPr>
        </p:nvSpPr>
        <p:spPr/>
        <p:txBody>
          <a:bodyPr/>
          <a:lstStyle/>
          <a:p>
            <a:fld id="{AC4167AE-A5F2-FF41-8C5B-1BCD45BF31CE}" type="slidenum">
              <a:rPr lang="en-US" smtClean="0"/>
              <a:t>4</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1879726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main threat vectors</a:t>
            </a:r>
          </a:p>
        </p:txBody>
      </p:sp>
      <p:sp>
        <p:nvSpPr>
          <p:cNvPr id="4" name="Content Placeholder 3"/>
          <p:cNvSpPr>
            <a:spLocks noGrp="1"/>
          </p:cNvSpPr>
          <p:nvPr>
            <p:ph idx="1"/>
          </p:nvPr>
        </p:nvSpPr>
        <p:spPr/>
        <p:txBody>
          <a:bodyPr>
            <a:normAutofit fontScale="77500" lnSpcReduction="20000"/>
          </a:bodyPr>
          <a:lstStyle/>
          <a:p>
            <a:r>
              <a:rPr lang="en-US" b="1" dirty="0"/>
              <a:t>Threat vector 3: attacks on control plane </a:t>
            </a:r>
            <a:r>
              <a:rPr lang="en-US" b="1" dirty="0" smtClean="0"/>
              <a:t>communications</a:t>
            </a:r>
          </a:p>
          <a:p>
            <a:pPr lvl="1"/>
            <a:r>
              <a:rPr lang="en-US" dirty="0"/>
              <a:t> which can be used to generate </a:t>
            </a:r>
            <a:r>
              <a:rPr lang="en-US" dirty="0" err="1"/>
              <a:t>DoS</a:t>
            </a:r>
            <a:r>
              <a:rPr lang="en-US" dirty="0"/>
              <a:t> </a:t>
            </a:r>
            <a:r>
              <a:rPr lang="en-US" dirty="0" smtClean="0"/>
              <a:t>attacks.</a:t>
            </a:r>
          </a:p>
          <a:p>
            <a:pPr lvl="1"/>
            <a:r>
              <a:rPr lang="en-US" dirty="0" smtClean="0"/>
              <a:t>using </a:t>
            </a:r>
            <a:r>
              <a:rPr lang="en-US" dirty="0"/>
              <a:t>TLS/SSL does not per se guarantee secure communication, and that compromises the controller–device link. </a:t>
            </a:r>
            <a:endParaRPr lang="en-US" dirty="0" smtClean="0"/>
          </a:p>
          <a:p>
            <a:pPr lvl="1"/>
            <a:r>
              <a:rPr lang="en-US" dirty="0" smtClean="0"/>
              <a:t>Moreover</a:t>
            </a:r>
            <a:r>
              <a:rPr lang="en-US" dirty="0"/>
              <a:t>, </a:t>
            </a:r>
            <a:r>
              <a:rPr lang="en-US" dirty="0" smtClean="0"/>
              <a:t>TLS/SSL </a:t>
            </a:r>
            <a:r>
              <a:rPr lang="en-US" dirty="0"/>
              <a:t>model is not enough to establish and assure trust between controllers and switches. Once an attacker gains access to the control plane, it may be capable of aggregating enough power force (in terms of the number of switches under its control) to launch DDoS attacks</a:t>
            </a:r>
            <a:r>
              <a:rPr lang="en-US" dirty="0" smtClean="0"/>
              <a:t>.</a:t>
            </a:r>
          </a:p>
          <a:p>
            <a:pPr lvl="1"/>
            <a:r>
              <a:rPr lang="en-US" b="1" dirty="0" smtClean="0"/>
              <a:t>Possible solutions:</a:t>
            </a:r>
          </a:p>
          <a:p>
            <a:pPr lvl="1"/>
            <a:r>
              <a:rPr lang="en-US" dirty="0" smtClean="0"/>
              <a:t>oligarchic </a:t>
            </a:r>
            <a:r>
              <a:rPr lang="en-US" dirty="0"/>
              <a:t>trust </a:t>
            </a:r>
            <a:r>
              <a:rPr lang="en-US" dirty="0" smtClean="0"/>
              <a:t>models</a:t>
            </a:r>
          </a:p>
          <a:p>
            <a:pPr lvl="1"/>
            <a:r>
              <a:rPr lang="en-US" dirty="0" smtClean="0"/>
              <a:t>securing </a:t>
            </a:r>
            <a:r>
              <a:rPr lang="en-US" dirty="0"/>
              <a:t>communication with threshold </a:t>
            </a:r>
            <a:r>
              <a:rPr lang="en-US" dirty="0" smtClean="0"/>
              <a:t> (</a:t>
            </a:r>
            <a:r>
              <a:rPr lang="en-US" dirty="0"/>
              <a:t>where the switch will need at least n shares to get a valid controller message</a:t>
            </a:r>
            <a:r>
              <a:rPr lang="en-US" dirty="0" smtClean="0"/>
              <a:t>).</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5</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2199318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main threat vectors</a:t>
            </a:r>
          </a:p>
        </p:txBody>
      </p:sp>
      <p:sp>
        <p:nvSpPr>
          <p:cNvPr id="4" name="Content Placeholder 3"/>
          <p:cNvSpPr>
            <a:spLocks noGrp="1"/>
          </p:cNvSpPr>
          <p:nvPr>
            <p:ph idx="1"/>
          </p:nvPr>
        </p:nvSpPr>
        <p:spPr/>
        <p:txBody>
          <a:bodyPr>
            <a:normAutofit fontScale="92500" lnSpcReduction="20000"/>
          </a:bodyPr>
          <a:lstStyle/>
          <a:p>
            <a:r>
              <a:rPr lang="en-US" b="1" dirty="0"/>
              <a:t>Threat vector 4: attacks on and vulnerabilities in controllers</a:t>
            </a:r>
            <a:endParaRPr lang="en-US" b="1" dirty="0" smtClean="0"/>
          </a:p>
          <a:p>
            <a:pPr lvl="1"/>
            <a:r>
              <a:rPr lang="en-US" dirty="0" smtClean="0"/>
              <a:t>A </a:t>
            </a:r>
            <a:r>
              <a:rPr lang="en-US" dirty="0"/>
              <a:t>faulty or malicious controller could compromise an entire network</a:t>
            </a:r>
            <a:r>
              <a:rPr lang="en-US" dirty="0" smtClean="0"/>
              <a:t>.</a:t>
            </a:r>
          </a:p>
          <a:p>
            <a:pPr lvl="1"/>
            <a:r>
              <a:rPr lang="en-US" b="1" dirty="0" smtClean="0"/>
              <a:t>Possible </a:t>
            </a:r>
            <a:r>
              <a:rPr lang="en-US" b="1" dirty="0"/>
              <a:t>solutions: </a:t>
            </a:r>
            <a:r>
              <a:rPr lang="en-US" dirty="0"/>
              <a:t> Several techniques can be used, such as </a:t>
            </a:r>
            <a:r>
              <a:rPr lang="en-US" b="1" dirty="0" smtClean="0"/>
              <a:t>Replication</a:t>
            </a:r>
            <a:r>
              <a:rPr lang="en-US" dirty="0" smtClean="0"/>
              <a:t>, </a:t>
            </a:r>
            <a:r>
              <a:rPr lang="en-US" dirty="0"/>
              <a:t>employing </a:t>
            </a:r>
            <a:r>
              <a:rPr lang="en-US" b="1" dirty="0" smtClean="0"/>
              <a:t>Diversity</a:t>
            </a:r>
            <a:r>
              <a:rPr lang="en-US" dirty="0" smtClean="0"/>
              <a:t> </a:t>
            </a:r>
            <a:r>
              <a:rPr lang="en-US" dirty="0"/>
              <a:t>(of controllers, protocols, programming languages, software images, etc.), and </a:t>
            </a:r>
            <a:r>
              <a:rPr lang="en-US" b="1" dirty="0" smtClean="0"/>
              <a:t>Recovery</a:t>
            </a:r>
            <a:r>
              <a:rPr lang="en-US" dirty="0" smtClean="0"/>
              <a:t>. </a:t>
            </a:r>
            <a:r>
              <a:rPr lang="en-US" dirty="0"/>
              <a:t>It is also important to </a:t>
            </a:r>
            <a:r>
              <a:rPr lang="en-US" b="1" dirty="0" smtClean="0"/>
              <a:t>S</a:t>
            </a:r>
            <a:r>
              <a:rPr lang="en-US" dirty="0" smtClean="0"/>
              <a:t>ecure </a:t>
            </a:r>
            <a:r>
              <a:rPr lang="en-US" dirty="0"/>
              <a:t>all the </a:t>
            </a:r>
            <a:r>
              <a:rPr lang="en-US" b="1" dirty="0" smtClean="0"/>
              <a:t>S</a:t>
            </a:r>
            <a:r>
              <a:rPr lang="en-US" dirty="0" smtClean="0"/>
              <a:t>ensitive </a:t>
            </a:r>
            <a:r>
              <a:rPr lang="en-US" b="1" dirty="0" smtClean="0"/>
              <a:t>E</a:t>
            </a:r>
            <a:r>
              <a:rPr lang="en-US" dirty="0" smtClean="0"/>
              <a:t>lements </a:t>
            </a:r>
            <a:r>
              <a:rPr lang="en-US" b="1" dirty="0" smtClean="0"/>
              <a:t>I</a:t>
            </a:r>
            <a:r>
              <a:rPr lang="en-US" dirty="0" smtClean="0"/>
              <a:t>nside </a:t>
            </a:r>
            <a:r>
              <a:rPr lang="en-US" dirty="0"/>
              <a:t>the </a:t>
            </a:r>
            <a:r>
              <a:rPr lang="en-US" b="1" dirty="0" smtClean="0"/>
              <a:t>C</a:t>
            </a:r>
            <a:r>
              <a:rPr lang="en-US" dirty="0" smtClean="0"/>
              <a:t>ontroller </a:t>
            </a:r>
            <a:r>
              <a:rPr lang="en-US" dirty="0"/>
              <a:t>(e.g., crypto keys/secrets). Furthermore, </a:t>
            </a:r>
            <a:r>
              <a:rPr lang="en-US" b="1" dirty="0" smtClean="0"/>
              <a:t>S</a:t>
            </a:r>
            <a:r>
              <a:rPr lang="en-US" dirty="0" smtClean="0"/>
              <a:t>ecurity </a:t>
            </a:r>
            <a:r>
              <a:rPr lang="en-US" b="1" dirty="0" smtClean="0"/>
              <a:t>P</a:t>
            </a:r>
            <a:r>
              <a:rPr lang="en-US" dirty="0" smtClean="0"/>
              <a:t>olicies </a:t>
            </a:r>
            <a:r>
              <a:rPr lang="en-US" dirty="0"/>
              <a:t>enforcing correct </a:t>
            </a:r>
            <a:r>
              <a:rPr lang="en-US" dirty="0" smtClean="0"/>
              <a:t>behavior, </a:t>
            </a:r>
            <a:r>
              <a:rPr lang="en-US" dirty="0"/>
              <a:t>restricting </a:t>
            </a:r>
            <a:r>
              <a:rPr lang="en-US" dirty="0" smtClean="0"/>
              <a:t>what </a:t>
            </a:r>
            <a:r>
              <a:rPr lang="en-US" dirty="0"/>
              <a:t>kind of rules </a:t>
            </a:r>
            <a:r>
              <a:rPr lang="en-US" dirty="0" smtClean="0"/>
              <a:t>an application can generate</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6</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1189926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main threat vectors</a:t>
            </a:r>
          </a:p>
        </p:txBody>
      </p:sp>
      <p:sp>
        <p:nvSpPr>
          <p:cNvPr id="4" name="Content Placeholder 3"/>
          <p:cNvSpPr>
            <a:spLocks noGrp="1"/>
          </p:cNvSpPr>
          <p:nvPr>
            <p:ph idx="1"/>
          </p:nvPr>
        </p:nvSpPr>
        <p:spPr/>
        <p:txBody>
          <a:bodyPr>
            <a:normAutofit lnSpcReduction="10000"/>
          </a:bodyPr>
          <a:lstStyle/>
          <a:p>
            <a:r>
              <a:rPr lang="en-US" b="1" dirty="0"/>
              <a:t>Threat vector 5: lack of mechanisms to ensure trust between the controller and management applications</a:t>
            </a:r>
            <a:endParaRPr lang="en-US" b="1" dirty="0" smtClean="0"/>
          </a:p>
          <a:p>
            <a:pPr lvl="1"/>
            <a:r>
              <a:rPr lang="en-US" dirty="0"/>
              <a:t>whereby similarly to threat number </a:t>
            </a:r>
            <a:r>
              <a:rPr lang="en-US" dirty="0" smtClean="0"/>
              <a:t>3 (attacks to control plane communications), </a:t>
            </a:r>
            <a:r>
              <a:rPr lang="en-US" dirty="0"/>
              <a:t>controllers and applications lack the ability to establish </a:t>
            </a:r>
            <a:r>
              <a:rPr lang="en-US" b="1" dirty="0"/>
              <a:t>trusted</a:t>
            </a:r>
            <a:r>
              <a:rPr lang="en-US" dirty="0"/>
              <a:t> </a:t>
            </a:r>
            <a:r>
              <a:rPr lang="en-US" dirty="0" smtClean="0"/>
              <a:t>relationships.</a:t>
            </a:r>
          </a:p>
          <a:p>
            <a:pPr lvl="1"/>
            <a:r>
              <a:rPr lang="en-US" b="1" dirty="0" smtClean="0"/>
              <a:t>Possible </a:t>
            </a:r>
            <a:r>
              <a:rPr lang="en-US" b="1" dirty="0"/>
              <a:t>solutions: </a:t>
            </a:r>
            <a:r>
              <a:rPr lang="en-US" dirty="0"/>
              <a:t> Mechanisms for </a:t>
            </a:r>
            <a:r>
              <a:rPr lang="en-US" dirty="0" smtClean="0"/>
              <a:t>trust </a:t>
            </a:r>
            <a:r>
              <a:rPr lang="en-US" dirty="0"/>
              <a:t>management could be used to guarantee that the application is trusted during its lifetime.  </a:t>
            </a:r>
          </a:p>
        </p:txBody>
      </p:sp>
      <p:sp>
        <p:nvSpPr>
          <p:cNvPr id="3" name="Slide Number Placeholder 2"/>
          <p:cNvSpPr>
            <a:spLocks noGrp="1"/>
          </p:cNvSpPr>
          <p:nvPr>
            <p:ph type="sldNum" sz="quarter" idx="12"/>
          </p:nvPr>
        </p:nvSpPr>
        <p:spPr/>
        <p:txBody>
          <a:bodyPr/>
          <a:lstStyle/>
          <a:p>
            <a:fld id="{AC4167AE-A5F2-FF41-8C5B-1BCD45BF31CE}" type="slidenum">
              <a:rPr lang="en-US" smtClean="0"/>
              <a:t>7</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1050848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main threat vectors</a:t>
            </a:r>
          </a:p>
        </p:txBody>
      </p:sp>
      <p:sp>
        <p:nvSpPr>
          <p:cNvPr id="4" name="Content Placeholder 3"/>
          <p:cNvSpPr>
            <a:spLocks noGrp="1"/>
          </p:cNvSpPr>
          <p:nvPr>
            <p:ph idx="1"/>
          </p:nvPr>
        </p:nvSpPr>
        <p:spPr/>
        <p:txBody>
          <a:bodyPr>
            <a:normAutofit fontScale="85000" lnSpcReduction="20000"/>
          </a:bodyPr>
          <a:lstStyle/>
          <a:p>
            <a:r>
              <a:rPr lang="en-US" b="1" dirty="0"/>
              <a:t>Threat vector 6: attacks on and vulnerabilities in administrative </a:t>
            </a:r>
            <a:r>
              <a:rPr lang="en-US" b="1" dirty="0" smtClean="0"/>
              <a:t>stations</a:t>
            </a:r>
          </a:p>
          <a:p>
            <a:pPr lvl="1"/>
            <a:r>
              <a:rPr lang="en-US" dirty="0"/>
              <a:t> which, as it is also common in traditional networks, are used in SDNs to access the network controller. These machines are already an exploitable target in current networks, the diﬀerence being that </a:t>
            </a:r>
            <a:r>
              <a:rPr lang="en-US" b="1" dirty="0"/>
              <a:t>the threat surface as seen from a single compromised machine increases dramatically in SDNs</a:t>
            </a:r>
            <a:r>
              <a:rPr lang="en-US" dirty="0"/>
              <a:t>. It becomes easy to reprogram the network from a single </a:t>
            </a:r>
            <a:r>
              <a:rPr lang="en-US" dirty="0" smtClean="0"/>
              <a:t>location.</a:t>
            </a:r>
          </a:p>
          <a:p>
            <a:pPr lvl="1"/>
            <a:r>
              <a:rPr lang="en-US" b="1" dirty="0" smtClean="0"/>
              <a:t>Possible </a:t>
            </a:r>
            <a:r>
              <a:rPr lang="en-US" b="1" dirty="0"/>
              <a:t>solutions: </a:t>
            </a:r>
            <a:r>
              <a:rPr lang="en-US" dirty="0"/>
              <a:t> The use of protocols requiring </a:t>
            </a:r>
            <a:r>
              <a:rPr lang="en-US" b="1" dirty="0"/>
              <a:t>double credential veriﬁcation</a:t>
            </a:r>
            <a:r>
              <a:rPr lang="en-US" dirty="0"/>
              <a:t> (e.g., requiring the credentials of </a:t>
            </a:r>
            <a:r>
              <a:rPr lang="en-US" b="1" dirty="0"/>
              <a:t>two diﬀerent users</a:t>
            </a:r>
            <a:r>
              <a:rPr lang="en-US" dirty="0"/>
              <a:t> to access a control server). Also, the </a:t>
            </a:r>
            <a:r>
              <a:rPr lang="en-US" b="1" dirty="0"/>
              <a:t>use </a:t>
            </a:r>
            <a:r>
              <a:rPr lang="en-US" b="1" dirty="0" smtClean="0"/>
              <a:t>of</a:t>
            </a:r>
            <a:r>
              <a:rPr lang="en-US" b="1" dirty="0"/>
              <a:t> assured recovery mechanisms</a:t>
            </a:r>
            <a:r>
              <a:rPr lang="en-US" dirty="0"/>
              <a:t> to guarantee a reliable state after reboot. </a:t>
            </a:r>
          </a:p>
        </p:txBody>
      </p:sp>
      <p:sp>
        <p:nvSpPr>
          <p:cNvPr id="3" name="Slide Number Placeholder 2"/>
          <p:cNvSpPr>
            <a:spLocks noGrp="1"/>
          </p:cNvSpPr>
          <p:nvPr>
            <p:ph type="sldNum" sz="quarter" idx="12"/>
          </p:nvPr>
        </p:nvSpPr>
        <p:spPr/>
        <p:txBody>
          <a:bodyPr/>
          <a:lstStyle/>
          <a:p>
            <a:fld id="{AC4167AE-A5F2-FF41-8C5B-1BCD45BF31CE}" type="slidenum">
              <a:rPr lang="en-US" smtClean="0"/>
              <a:t>8</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934374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main threat vectors</a:t>
            </a:r>
          </a:p>
        </p:txBody>
      </p:sp>
      <p:sp>
        <p:nvSpPr>
          <p:cNvPr id="4" name="Content Placeholder 3"/>
          <p:cNvSpPr>
            <a:spLocks noGrp="1"/>
          </p:cNvSpPr>
          <p:nvPr>
            <p:ph idx="1"/>
          </p:nvPr>
        </p:nvSpPr>
        <p:spPr/>
        <p:txBody>
          <a:bodyPr>
            <a:normAutofit fontScale="70000" lnSpcReduction="20000"/>
          </a:bodyPr>
          <a:lstStyle/>
          <a:p>
            <a:r>
              <a:rPr lang="en-US" b="1" dirty="0"/>
              <a:t>Threat vector 7: lack of trusted resources for forensics and </a:t>
            </a:r>
            <a:r>
              <a:rPr lang="en-US" b="1" dirty="0" smtClean="0"/>
              <a:t>remediation</a:t>
            </a:r>
          </a:p>
          <a:p>
            <a:pPr lvl="1"/>
            <a:r>
              <a:rPr lang="en-US" dirty="0"/>
              <a:t> which would allow to </a:t>
            </a:r>
            <a:r>
              <a:rPr lang="en-US" b="1" dirty="0"/>
              <a:t>understand the cause of a detected problem</a:t>
            </a:r>
            <a:r>
              <a:rPr lang="en-US" dirty="0"/>
              <a:t> and </a:t>
            </a:r>
            <a:r>
              <a:rPr lang="en-US" b="1" dirty="0"/>
              <a:t>proceed to a fast and secure mode recovery</a:t>
            </a:r>
            <a:r>
              <a:rPr lang="en-US" dirty="0" smtClean="0"/>
              <a:t>. we need reliable information from all components and domains of the network for this purpose.</a:t>
            </a:r>
          </a:p>
          <a:p>
            <a:pPr lvl="1"/>
            <a:r>
              <a:rPr lang="en-US" dirty="0" smtClean="0"/>
              <a:t>Furthermore, this </a:t>
            </a:r>
            <a:r>
              <a:rPr lang="en-US" dirty="0"/>
              <a:t>data will only be useful if its trustworthiness (integrity, authenticity, etc.) can be </a:t>
            </a:r>
            <a:r>
              <a:rPr lang="en-US" dirty="0" smtClean="0"/>
              <a:t>assured.</a:t>
            </a:r>
          </a:p>
          <a:p>
            <a:pPr lvl="1"/>
            <a:r>
              <a:rPr lang="en-US" dirty="0" smtClean="0"/>
              <a:t>Similarly</a:t>
            </a:r>
            <a:r>
              <a:rPr lang="en-US" dirty="0"/>
              <a:t>, remediation requires safe and reliable system snapshots to guarantee a fast and correct recovery of network elements to a known working state. </a:t>
            </a:r>
            <a:endParaRPr lang="en-US" dirty="0" smtClean="0"/>
          </a:p>
          <a:p>
            <a:pPr lvl="1"/>
            <a:r>
              <a:rPr lang="en-US" b="1" dirty="0" smtClean="0"/>
              <a:t>Possible </a:t>
            </a:r>
            <a:r>
              <a:rPr lang="en-US" b="1" dirty="0"/>
              <a:t>solutions: </a:t>
            </a:r>
            <a:r>
              <a:rPr lang="en-US" b="1" dirty="0" smtClean="0"/>
              <a:t>Logging</a:t>
            </a:r>
            <a:r>
              <a:rPr lang="en-US" dirty="0" smtClean="0"/>
              <a:t> </a:t>
            </a:r>
            <a:r>
              <a:rPr lang="en-US" dirty="0"/>
              <a:t>and </a:t>
            </a:r>
            <a:r>
              <a:rPr lang="en-US" b="1" dirty="0"/>
              <a:t>tracing</a:t>
            </a:r>
            <a:r>
              <a:rPr lang="en-US" dirty="0"/>
              <a:t> are the common mechanisms in use, and are needed both in the data and control planes. However, in order to be eﬀective, they </a:t>
            </a:r>
            <a:r>
              <a:rPr lang="en-US" b="1" dirty="0"/>
              <a:t>should be indelible</a:t>
            </a:r>
            <a:r>
              <a:rPr lang="en-US" dirty="0"/>
              <a:t> (a log that is guaranteed to be immutable and secure). Furthermore, </a:t>
            </a:r>
            <a:r>
              <a:rPr lang="en-US" b="1" dirty="0"/>
              <a:t>logs</a:t>
            </a:r>
            <a:r>
              <a:rPr lang="en-US" dirty="0"/>
              <a:t> should be </a:t>
            </a:r>
            <a:r>
              <a:rPr lang="en-US" b="1" dirty="0"/>
              <a:t>stored in remote and secure environments</a:t>
            </a:r>
            <a:r>
              <a:rPr lang="en-US" dirty="0" smtClean="0"/>
              <a:t>. </a:t>
            </a:r>
            <a:endParaRPr lang="en-US" dirty="0"/>
          </a:p>
        </p:txBody>
      </p:sp>
      <p:sp>
        <p:nvSpPr>
          <p:cNvPr id="3" name="Slide Number Placeholder 2"/>
          <p:cNvSpPr>
            <a:spLocks noGrp="1"/>
          </p:cNvSpPr>
          <p:nvPr>
            <p:ph type="sldNum" sz="quarter" idx="12"/>
          </p:nvPr>
        </p:nvSpPr>
        <p:spPr/>
        <p:txBody>
          <a:bodyPr/>
          <a:lstStyle/>
          <a:p>
            <a:fld id="{AC4167AE-A5F2-FF41-8C5B-1BCD45BF31CE}" type="slidenum">
              <a:rPr lang="en-US" smtClean="0"/>
              <a:t>9</a:t>
            </a:fld>
            <a:endParaRPr lang="en-US"/>
          </a:p>
        </p:txBody>
      </p:sp>
      <p:sp>
        <p:nvSpPr>
          <p:cNvPr id="5" name="TextBox 4"/>
          <p:cNvSpPr txBox="1"/>
          <p:nvPr/>
        </p:nvSpPr>
        <p:spPr>
          <a:xfrm>
            <a:off x="8565959" y="6411954"/>
            <a:ext cx="876300" cy="253916"/>
          </a:xfrm>
          <a:prstGeom prst="rect">
            <a:avLst/>
          </a:prstGeom>
          <a:noFill/>
        </p:spPr>
        <p:txBody>
          <a:bodyPr wrap="square" rtlCol="0">
            <a:spAutoFit/>
          </a:bodyPr>
          <a:lstStyle/>
          <a:p>
            <a:r>
              <a:rPr lang="en-US" sz="1050" dirty="0" smtClean="0"/>
              <a:t>/20</a:t>
            </a:r>
            <a:endParaRPr lang="en-US" sz="1050" dirty="0"/>
          </a:p>
        </p:txBody>
      </p:sp>
    </p:spTree>
    <p:extLst>
      <p:ext uri="{BB962C8B-B14F-4D97-AF65-F5344CB8AC3E}">
        <p14:creationId xmlns:p14="http://schemas.microsoft.com/office/powerpoint/2010/main" val="388462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8721</TotalTime>
  <Words>1428</Words>
  <Application>Microsoft Office PowerPoint</Application>
  <PresentationFormat>On-screen Show (4:3)</PresentationFormat>
  <Paragraphs>115</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SDN Security</vt:lpstr>
      <vt:lpstr>SDN main threat vectors map</vt:lpstr>
      <vt:lpstr>SDN main threat vectors</vt:lpstr>
      <vt:lpstr>SDN main threat vectors</vt:lpstr>
      <vt:lpstr>SDN main threat vectors</vt:lpstr>
      <vt:lpstr>SDN main threat vectors</vt:lpstr>
      <vt:lpstr>SDN main threat vectors</vt:lpstr>
      <vt:lpstr>SDN main threat vectors</vt:lpstr>
      <vt:lpstr>SDN main threat vectors</vt:lpstr>
      <vt:lpstr>SDN speciﬁc vs non-speciﬁc threats </vt:lpstr>
      <vt:lpstr>Secure and Dependable Control Platform</vt:lpstr>
      <vt:lpstr>Secure and Dependable Control Platform</vt:lpstr>
      <vt:lpstr>Secure and Dependable Control Platform</vt:lpstr>
      <vt:lpstr>Secure and Dependable Control Platform</vt:lpstr>
      <vt:lpstr>Secure and Dependable Control Platform</vt:lpstr>
      <vt:lpstr>Secure and Dependable Control Platform</vt:lpstr>
      <vt:lpstr>Secure and Dependable Control Platform</vt:lpstr>
      <vt:lpstr>Secure and Dependable Control Platform</vt:lpstr>
      <vt:lpstr>Secure and Dependable Control Platform</vt:lpstr>
      <vt:lpstr>PowerPoint Presentation</vt:lpstr>
    </vt:vector>
  </TitlesOfParts>
  <Company>Princeton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Theophilus Benson</dc:creator>
  <cp:lastModifiedBy>Mojtaba Z</cp:lastModifiedBy>
  <cp:revision>199</cp:revision>
  <dcterms:created xsi:type="dcterms:W3CDTF">2014-04-06T01:54:31Z</dcterms:created>
  <dcterms:modified xsi:type="dcterms:W3CDTF">2016-05-26T07:49:05Z</dcterms:modified>
</cp:coreProperties>
</file>