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60" r:id="rId3"/>
    <p:sldId id="262" r:id="rId4"/>
    <p:sldId id="261" r:id="rId5"/>
    <p:sldId id="263" r:id="rId6"/>
    <p:sldId id="264" r:id="rId7"/>
    <p:sldId id="265" r:id="rId8"/>
    <p:sldId id="266" r:id="rId9"/>
    <p:sldId id="270" r:id="rId10"/>
    <p:sldId id="267" r:id="rId11"/>
    <p:sldId id="272" r:id="rId12"/>
    <p:sldId id="273" r:id="rId13"/>
    <p:sldId id="276" r:id="rId14"/>
    <p:sldId id="274" r:id="rId15"/>
    <p:sldId id="277" r:id="rId16"/>
    <p:sldId id="268" r:id="rId17"/>
    <p:sldId id="269"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F5F7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22" autoAdjust="0"/>
  </p:normalViewPr>
  <p:slideViewPr>
    <p:cSldViewPr snapToGrid="0">
      <p:cViewPr varScale="1">
        <p:scale>
          <a:sx n="83" d="100"/>
          <a:sy n="83" d="100"/>
        </p:scale>
        <p:origin x="715"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0-12-17T15:26:32.971"/>
    </inkml:context>
    <inkml:brush xml:id="br0">
      <inkml:brushProperty name="width" value="0.05292" units="cm"/>
      <inkml:brushProperty name="height" value="0.05292" units="cm"/>
    </inkml:brush>
  </inkml:definitions>
  <inkml:trace contextRef="#ctx0" brushRef="#br0">8904 7285 42 0,'-3'11'316'0,"0"-1"49"0,-2 3 23 16,0 0-43-16,-1 0-68 0,0 2-58 0,1 0-52 15,-3 1-36-15,2-2-22 0,-2 3-10 16,2-1-11-16,-1-1-13 0,-1 0-11 16,1 2-7-16,0-3-11 0,-1 0-4 0,3 0-6 15,-4 0-1-15,3 0-3 0,-1-2 0 16,1 3-4-16,1-1 1 0,0-3-2 16,-1 1-1-16,2-1-7 0,0 0 2 0,1-2-5 15,0-1-6-15,0 0-4 0,1 0-3 16,-1-2-3-16,1-2-7 0,2 0-11 0,-1 0-20 15,-2-3-40-15,3 0-59 0,-2-1-75 16,2-2-107-16,-1-2-121 0,-1 0-46 0,1 0 3 16,1-1 37-16,-2 1 68 0</inkml:trace>
  <inkml:trace contextRef="#ctx0" brushRef="#br0" timeOffset="1360.1392">9089 7508 52 0,'0'2'361'0,"2"-2"73"0,-2 1 61 15,0 1-31-15,0-2-69 0,0 0-65 0,0 0-66 16,0 0-50-16,0 0-39 0,0 0-26 15,2 0-19-15,-1 0-18 0,-1-2-14 16,0 2-17-16,2-1-12 0,-1 1-12 0,1-2-12 16,1 1-6-16,-2 0 0 0,2-1 0 15,1-1 3-15,-1 1 1 0,0-3 1 16,2 0 1-16,0 1-1 0,1-1 0 0,-2-1-2 16,1 1-5-16,0-1-2 0,2-1-6 15,-1 1-5-15,0 0-5 0,-3 0-5 0,2-1-1 16,-2 1-3-16,2 1-1 0,-2-1-2 15,-1 0 1-15,1 2-1 0,-1-1-2 0,2 0 0 16,-4 2-1-16,3-2-2 0,-3 1 4 16,2 0-1-16,-1 3 2 0,-1-2 5 15,0 0 2-15,-1 3 3 0,-1-4 3 0,2 4 5 16,-3-1 0-16,3 1 0 0,-3 0 0 16,2 0 2-16,-1 0-3 0,0 0 0 0,2 0-3 15,-1 0-2-15,1 0-3 0,0 0-3 16,0 0-4-16,0 0 0 0,0 0-3 15,0 0-1-15,0 0-1 0,0 0 0 0,0 1 3 16,0-1 0-16,-2 4 3 0,2-1 1 16,0 1 0-16,0 0 1 0,0 2-4 0,0 0 0 15,0 1-3-15,0 0-1 0,2 2-2 16,-1 0-2-16,1 0 1 0,0 0-1 0,-1 1 0 16,2-1 0-16,-3 2-2 0,3 0 1 15,-3-1-2-15,2 1 1 0,-1-1-1 16,-1 1 1-16,0-2 0 0,2 2-1 0,-2-3 2 15,0 0-1-15,0 1 0 0,0-2 1 16,0-1-1-16,0 1 0 0,0-2 0 16,0 0-1-16,0-1 0 0,0-1 0 0,0-1 1 15,0 0 1-15,0 2-1 0,0-3 2 16,0 0-4-16,0-1 0 0,0 0-4 0,0 0-6 16,0 0-8-16,-2-1-8 0,2-1-11 15,0-1-14-15,-1 1-16 0,-1-2-24 0,2 1-36 16,0 1-49-16,-1-1-70 0,-1-2-91 15,-1 2-104-15,2-2-149 0,-1 1-54 16,0 0 8-16,1 1 56 0,-1 2 93 0</inkml:trace>
  <inkml:trace contextRef="#ctx0" brushRef="#br0" timeOffset="1915.1212">9108 7622 122 0,'0'0'318'0,"0"2"57"15,0-2 4-15,0 2-35 0,0-2-50 16,0 2-45-16,0-2-41 0,0 0-32 15,2 1-22-15,-2-1-12 0,1 0-4 0,-1 0-6 16,0 1-5-16,0-1-6 0,0 0-9 16,0 2-6-16,2-1-8 0,-2-1-11 15,2 2-6-15,-2-2-9 0,0 1-8 0,1-1-12 16,-1 2-5-16,2-2-10 0,-2 1-3 0,1-1-3 16,-1 2-4-16,0-2 0 0,2 0-3 15,0 2-1-15,-1-2 1 0,-1 0 0 16,2 0 1-16,-2 1-1 0,1-1 2 0,-1 1 2 15,2-1 3-15,1 2-1 0,-2-2 4 16,1 0-2-16,1 0-2 0,0 0-5 0,1-2-3 16,0 2-6-16,4-1-6 0,0 0-2 15,0-1 0-15,2-1-4 0,-1 0-2 16,2 0-1-16,0 1-1 0,2 0 0 0,-4-2-2 16,3 2-1-16,-2-2 0 0,0 3 0 15,-2-3-1-15,0 4 2 0,-1-2 1 0,0 2-1 16,-4 0-1-16,2 0-3 0,-3 0 2 15,-1 0-4-15,-1 0-3 0,0 0-3 16,0 2-7-16,0-2-5 0,-3 3-12 0,1-3-17 16,1 1-25-16,-2 0-37 0,-1-1-58 15,1 1-81-15,-2-1-98 0,-1 0-143 0,3-1-105 16,-2 0-29-16,2 0 27 0,-2-2 73 16,2 3 99-16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79D378-C096-4560-B6A7-A28EA99F7110}" type="datetimeFigureOut">
              <a:rPr lang="en-US" smtClean="0"/>
              <a:t>12/18/2020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03C093-F9B4-42FA-B6A6-6C354FEC823A}" type="slidenum">
              <a:rPr lang="en-US" smtClean="0"/>
              <a:t>‹#›</a:t>
            </a:fld>
            <a:endParaRPr lang="en-US"/>
          </a:p>
        </p:txBody>
      </p:sp>
    </p:spTree>
    <p:extLst>
      <p:ext uri="{BB962C8B-B14F-4D97-AF65-F5344CB8AC3E}">
        <p14:creationId xmlns:p14="http://schemas.microsoft.com/office/powerpoint/2010/main" val="1753089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64F8BB-56D2-4103-8517-1B5DA228BA85}"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16375-407F-4B4D-8A9C-B3E44CF685B9}" type="slidenum">
              <a:rPr lang="en-US" smtClean="0"/>
              <a:t>‹#›</a:t>
            </a:fld>
            <a:endParaRPr lang="en-US"/>
          </a:p>
        </p:txBody>
      </p:sp>
    </p:spTree>
    <p:extLst>
      <p:ext uri="{BB962C8B-B14F-4D97-AF65-F5344CB8AC3E}">
        <p14:creationId xmlns:p14="http://schemas.microsoft.com/office/powerpoint/2010/main" val="113643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64F8BB-56D2-4103-8517-1B5DA228BA85}"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16375-407F-4B4D-8A9C-B3E44CF685B9}" type="slidenum">
              <a:rPr lang="en-US" smtClean="0"/>
              <a:t>‹#›</a:t>
            </a:fld>
            <a:endParaRPr lang="en-US"/>
          </a:p>
        </p:txBody>
      </p:sp>
    </p:spTree>
    <p:extLst>
      <p:ext uri="{BB962C8B-B14F-4D97-AF65-F5344CB8AC3E}">
        <p14:creationId xmlns:p14="http://schemas.microsoft.com/office/powerpoint/2010/main" val="2827833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64F8BB-56D2-4103-8517-1B5DA228BA85}"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16375-407F-4B4D-8A9C-B3E44CF685B9}" type="slidenum">
              <a:rPr lang="en-US" smtClean="0"/>
              <a:t>‹#›</a:t>
            </a:fld>
            <a:endParaRPr lang="en-US"/>
          </a:p>
        </p:txBody>
      </p:sp>
    </p:spTree>
    <p:extLst>
      <p:ext uri="{BB962C8B-B14F-4D97-AF65-F5344CB8AC3E}">
        <p14:creationId xmlns:p14="http://schemas.microsoft.com/office/powerpoint/2010/main" val="76983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64F8BB-56D2-4103-8517-1B5DA228BA85}"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16375-407F-4B4D-8A9C-B3E44CF685B9}" type="slidenum">
              <a:rPr lang="en-US" smtClean="0"/>
              <a:t>‹#›</a:t>
            </a:fld>
            <a:endParaRPr lang="en-US"/>
          </a:p>
        </p:txBody>
      </p:sp>
    </p:spTree>
    <p:extLst>
      <p:ext uri="{BB962C8B-B14F-4D97-AF65-F5344CB8AC3E}">
        <p14:creationId xmlns:p14="http://schemas.microsoft.com/office/powerpoint/2010/main" val="357722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64F8BB-56D2-4103-8517-1B5DA228BA85}"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16375-407F-4B4D-8A9C-B3E44CF685B9}" type="slidenum">
              <a:rPr lang="en-US" smtClean="0"/>
              <a:t>‹#›</a:t>
            </a:fld>
            <a:endParaRPr lang="en-US"/>
          </a:p>
        </p:txBody>
      </p:sp>
    </p:spTree>
    <p:extLst>
      <p:ext uri="{BB962C8B-B14F-4D97-AF65-F5344CB8AC3E}">
        <p14:creationId xmlns:p14="http://schemas.microsoft.com/office/powerpoint/2010/main" val="178236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64F8BB-56D2-4103-8517-1B5DA228BA85}"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16375-407F-4B4D-8A9C-B3E44CF685B9}" type="slidenum">
              <a:rPr lang="en-US" smtClean="0"/>
              <a:t>‹#›</a:t>
            </a:fld>
            <a:endParaRPr lang="en-US"/>
          </a:p>
        </p:txBody>
      </p:sp>
    </p:spTree>
    <p:extLst>
      <p:ext uri="{BB962C8B-B14F-4D97-AF65-F5344CB8AC3E}">
        <p14:creationId xmlns:p14="http://schemas.microsoft.com/office/powerpoint/2010/main" val="352038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64F8BB-56D2-4103-8517-1B5DA228BA85}" type="datetimeFigureOut">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216375-407F-4B4D-8A9C-B3E44CF685B9}" type="slidenum">
              <a:rPr lang="en-US" smtClean="0"/>
              <a:t>‹#›</a:t>
            </a:fld>
            <a:endParaRPr lang="en-US"/>
          </a:p>
        </p:txBody>
      </p:sp>
    </p:spTree>
    <p:extLst>
      <p:ext uri="{BB962C8B-B14F-4D97-AF65-F5344CB8AC3E}">
        <p14:creationId xmlns:p14="http://schemas.microsoft.com/office/powerpoint/2010/main" val="1533180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64F8BB-56D2-4103-8517-1B5DA228BA85}"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16375-407F-4B4D-8A9C-B3E44CF685B9}" type="slidenum">
              <a:rPr lang="en-US" smtClean="0"/>
              <a:t>‹#›</a:t>
            </a:fld>
            <a:endParaRPr lang="en-US"/>
          </a:p>
        </p:txBody>
      </p:sp>
    </p:spTree>
    <p:extLst>
      <p:ext uri="{BB962C8B-B14F-4D97-AF65-F5344CB8AC3E}">
        <p14:creationId xmlns:p14="http://schemas.microsoft.com/office/powerpoint/2010/main" val="164825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64F8BB-56D2-4103-8517-1B5DA228BA85}" type="datetimeFigureOut">
              <a:rPr lang="en-US" smtClean="0"/>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216375-407F-4B4D-8A9C-B3E44CF685B9}" type="slidenum">
              <a:rPr lang="en-US" smtClean="0"/>
              <a:t>‹#›</a:t>
            </a:fld>
            <a:endParaRPr lang="en-US"/>
          </a:p>
        </p:txBody>
      </p:sp>
    </p:spTree>
    <p:extLst>
      <p:ext uri="{BB962C8B-B14F-4D97-AF65-F5344CB8AC3E}">
        <p14:creationId xmlns:p14="http://schemas.microsoft.com/office/powerpoint/2010/main" val="219708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64F8BB-56D2-4103-8517-1B5DA228BA85}"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16375-407F-4B4D-8A9C-B3E44CF685B9}" type="slidenum">
              <a:rPr lang="en-US" smtClean="0"/>
              <a:t>‹#›</a:t>
            </a:fld>
            <a:endParaRPr lang="en-US"/>
          </a:p>
        </p:txBody>
      </p:sp>
    </p:spTree>
    <p:extLst>
      <p:ext uri="{BB962C8B-B14F-4D97-AF65-F5344CB8AC3E}">
        <p14:creationId xmlns:p14="http://schemas.microsoft.com/office/powerpoint/2010/main" val="3277198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64F8BB-56D2-4103-8517-1B5DA228BA85}"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16375-407F-4B4D-8A9C-B3E44CF685B9}" type="slidenum">
              <a:rPr lang="en-US" smtClean="0"/>
              <a:t>‹#›</a:t>
            </a:fld>
            <a:endParaRPr lang="en-US"/>
          </a:p>
        </p:txBody>
      </p:sp>
    </p:spTree>
    <p:extLst>
      <p:ext uri="{BB962C8B-B14F-4D97-AF65-F5344CB8AC3E}">
        <p14:creationId xmlns:p14="http://schemas.microsoft.com/office/powerpoint/2010/main" val="1568209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64F8BB-56D2-4103-8517-1B5DA228BA85}" type="datetimeFigureOut">
              <a:rPr lang="en-US" smtClean="0"/>
              <a:t>12/18/2020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16375-407F-4B4D-8A9C-B3E44CF685B9}" type="slidenum">
              <a:rPr lang="en-US" smtClean="0"/>
              <a:t>‹#›</a:t>
            </a:fld>
            <a:endParaRPr lang="en-US"/>
          </a:p>
        </p:txBody>
      </p:sp>
    </p:spTree>
    <p:extLst>
      <p:ext uri="{BB962C8B-B14F-4D97-AF65-F5344CB8AC3E}">
        <p14:creationId xmlns:p14="http://schemas.microsoft.com/office/powerpoint/2010/main" val="895331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5.emf"/><Relationship Id="rId5" Type="http://schemas.openxmlformats.org/officeDocument/2006/relationships/customXml" Target="../ink/ink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4964139"/>
            <a:ext cx="12264705" cy="1706426"/>
          </a:xfrm>
          <a:prstGeom prst="rect">
            <a:avLst/>
          </a:prstGeom>
          <a:solidFill>
            <a:srgbClr val="F6F6F6"/>
          </a:solidFill>
        </p:spPr>
        <p:txBody>
          <a:bodyPr wrap="square" rtlCol="0">
            <a:spAutoFit/>
          </a:bodyPr>
          <a:lstStyle/>
          <a:p>
            <a:endParaRPr lang="en-US" dirty="0"/>
          </a:p>
        </p:txBody>
      </p:sp>
      <p:sp>
        <p:nvSpPr>
          <p:cNvPr id="9" name="TextBox 8"/>
          <p:cNvSpPr txBox="1"/>
          <p:nvPr/>
        </p:nvSpPr>
        <p:spPr>
          <a:xfrm>
            <a:off x="4209735" y="5057856"/>
            <a:ext cx="7909560" cy="1518991"/>
          </a:xfrm>
          <a:prstGeom prst="rect">
            <a:avLst/>
          </a:prstGeom>
          <a:noFill/>
        </p:spPr>
        <p:txBody>
          <a:bodyPr wrap="square" rtlCol="0">
            <a:spAutoFit/>
          </a:bodyPr>
          <a:lstStyle/>
          <a:p>
            <a:r>
              <a:rPr lang="en-US" dirty="0" smtClean="0">
                <a:solidFill>
                  <a:schemeClr val="tx1">
                    <a:lumMod val="50000"/>
                    <a:lumOff val="50000"/>
                  </a:schemeClr>
                </a:solidFill>
                <a:latin typeface="Product Sans" panose="020B0403030502040203" pitchFamily="34" charset="0"/>
              </a:rPr>
              <a:t>PRESENTATION BY : 202IT009 | </a:t>
            </a:r>
            <a:r>
              <a:rPr lang="en-US" dirty="0" err="1" smtClean="0">
                <a:solidFill>
                  <a:schemeClr val="tx1">
                    <a:lumMod val="50000"/>
                    <a:lumOff val="50000"/>
                  </a:schemeClr>
                </a:solidFill>
                <a:latin typeface="Product Sans" panose="020B0403030502040203" pitchFamily="34" charset="0"/>
              </a:rPr>
              <a:t>Kodingari</a:t>
            </a:r>
            <a:r>
              <a:rPr lang="en-US" dirty="0" smtClean="0">
                <a:solidFill>
                  <a:schemeClr val="tx1">
                    <a:lumMod val="50000"/>
                    <a:lumOff val="50000"/>
                  </a:schemeClr>
                </a:solidFill>
                <a:latin typeface="Product Sans" panose="020B0403030502040203" pitchFamily="34" charset="0"/>
              </a:rPr>
              <a:t> </a:t>
            </a:r>
            <a:r>
              <a:rPr lang="en-US" dirty="0" err="1" smtClean="0">
                <a:solidFill>
                  <a:schemeClr val="tx1">
                    <a:lumMod val="50000"/>
                    <a:lumOff val="50000"/>
                  </a:schemeClr>
                </a:solidFill>
                <a:latin typeface="Product Sans" panose="020B0403030502040203" pitchFamily="34" charset="0"/>
              </a:rPr>
              <a:t>Rajasekhar</a:t>
            </a:r>
            <a:r>
              <a:rPr lang="en-US" dirty="0" smtClean="0">
                <a:solidFill>
                  <a:schemeClr val="tx1">
                    <a:lumMod val="50000"/>
                    <a:lumOff val="50000"/>
                  </a:schemeClr>
                </a:solidFill>
                <a:latin typeface="Product Sans" panose="020B0403030502040203" pitchFamily="34" charset="0"/>
              </a:rPr>
              <a:t> 	(</a:t>
            </a:r>
            <a:r>
              <a:rPr lang="en-US" dirty="0" err="1" smtClean="0">
                <a:solidFill>
                  <a:schemeClr val="tx1">
                    <a:lumMod val="50000"/>
                    <a:lumOff val="50000"/>
                  </a:schemeClr>
                </a:solidFill>
                <a:latin typeface="Product Sans" panose="020B0403030502040203" pitchFamily="34" charset="0"/>
              </a:rPr>
              <a:t>M.Tech</a:t>
            </a:r>
            <a:r>
              <a:rPr lang="en-US" dirty="0" smtClean="0">
                <a:solidFill>
                  <a:schemeClr val="tx1">
                    <a:lumMod val="50000"/>
                    <a:lumOff val="50000"/>
                  </a:schemeClr>
                </a:solidFill>
                <a:latin typeface="Product Sans" panose="020B0403030502040203" pitchFamily="34" charset="0"/>
              </a:rPr>
              <a:t>)</a:t>
            </a:r>
          </a:p>
          <a:p>
            <a:r>
              <a:rPr lang="en-US" dirty="0">
                <a:solidFill>
                  <a:schemeClr val="tx1">
                    <a:lumMod val="50000"/>
                    <a:lumOff val="50000"/>
                  </a:schemeClr>
                </a:solidFill>
                <a:latin typeface="Product Sans" panose="020B0403030502040203" pitchFamily="34" charset="0"/>
              </a:rPr>
              <a:t>	</a:t>
            </a:r>
            <a:r>
              <a:rPr lang="en-US" dirty="0" smtClean="0">
                <a:solidFill>
                  <a:schemeClr val="tx1">
                    <a:lumMod val="50000"/>
                    <a:lumOff val="50000"/>
                  </a:schemeClr>
                </a:solidFill>
                <a:latin typeface="Product Sans" panose="020B0403030502040203" pitchFamily="34" charset="0"/>
              </a:rPr>
              <a:t>	     203IT001 | Shankaranarayan N	(</a:t>
            </a:r>
            <a:r>
              <a:rPr lang="en-US" dirty="0" err="1" smtClean="0">
                <a:solidFill>
                  <a:schemeClr val="tx1">
                    <a:lumMod val="50000"/>
                    <a:lumOff val="50000"/>
                  </a:schemeClr>
                </a:solidFill>
                <a:latin typeface="Product Sans" panose="020B0403030502040203" pitchFamily="34" charset="0"/>
              </a:rPr>
              <a:t>M.Tech</a:t>
            </a:r>
            <a:r>
              <a:rPr lang="en-US" dirty="0" smtClean="0">
                <a:solidFill>
                  <a:schemeClr val="tx1">
                    <a:lumMod val="50000"/>
                    <a:lumOff val="50000"/>
                  </a:schemeClr>
                </a:solidFill>
                <a:latin typeface="Product Sans" panose="020B0403030502040203" pitchFamily="34" charset="0"/>
              </a:rPr>
              <a:t> Research IT)</a:t>
            </a:r>
          </a:p>
          <a:p>
            <a:r>
              <a:rPr lang="en-US" dirty="0">
                <a:solidFill>
                  <a:schemeClr val="tx1">
                    <a:lumMod val="50000"/>
                    <a:lumOff val="50000"/>
                  </a:schemeClr>
                </a:solidFill>
                <a:latin typeface="Product Sans" panose="020B0403030502040203" pitchFamily="34" charset="0"/>
              </a:rPr>
              <a:t>	</a:t>
            </a:r>
            <a:r>
              <a:rPr lang="en-US" dirty="0" smtClean="0">
                <a:solidFill>
                  <a:schemeClr val="tx1">
                    <a:lumMod val="50000"/>
                    <a:lumOff val="50000"/>
                  </a:schemeClr>
                </a:solidFill>
                <a:latin typeface="Product Sans" panose="020B0403030502040203" pitchFamily="34" charset="0"/>
              </a:rPr>
              <a:t>	     202IT028 | </a:t>
            </a:r>
            <a:r>
              <a:rPr lang="en-US" dirty="0" err="1" smtClean="0">
                <a:solidFill>
                  <a:schemeClr val="tx1">
                    <a:lumMod val="50000"/>
                    <a:lumOff val="50000"/>
                  </a:schemeClr>
                </a:solidFill>
                <a:latin typeface="Product Sans" panose="020B0403030502040203" pitchFamily="34" charset="0"/>
              </a:rPr>
              <a:t>Sibangkar</a:t>
            </a:r>
            <a:r>
              <a:rPr lang="en-US" dirty="0" smtClean="0">
                <a:solidFill>
                  <a:schemeClr val="tx1">
                    <a:lumMod val="50000"/>
                    <a:lumOff val="50000"/>
                  </a:schemeClr>
                </a:solidFill>
                <a:latin typeface="Product Sans" panose="020B0403030502040203" pitchFamily="34" charset="0"/>
              </a:rPr>
              <a:t> </a:t>
            </a:r>
            <a:r>
              <a:rPr lang="en-US" dirty="0" err="1" smtClean="0">
                <a:solidFill>
                  <a:schemeClr val="tx1">
                    <a:lumMod val="50000"/>
                    <a:lumOff val="50000"/>
                  </a:schemeClr>
                </a:solidFill>
                <a:latin typeface="Product Sans" panose="020B0403030502040203" pitchFamily="34" charset="0"/>
              </a:rPr>
              <a:t>basumatary</a:t>
            </a:r>
            <a:r>
              <a:rPr lang="en-US" dirty="0" smtClean="0">
                <a:solidFill>
                  <a:schemeClr val="tx1">
                    <a:lumMod val="50000"/>
                    <a:lumOff val="50000"/>
                  </a:schemeClr>
                </a:solidFill>
                <a:latin typeface="Product Sans" panose="020B0403030502040203" pitchFamily="34" charset="0"/>
              </a:rPr>
              <a:t>	(</a:t>
            </a:r>
            <a:r>
              <a:rPr lang="en-US" dirty="0" err="1" smtClean="0">
                <a:solidFill>
                  <a:schemeClr val="tx1">
                    <a:lumMod val="50000"/>
                    <a:lumOff val="50000"/>
                  </a:schemeClr>
                </a:solidFill>
                <a:latin typeface="Product Sans" panose="020B0403030502040203" pitchFamily="34" charset="0"/>
              </a:rPr>
              <a:t>M.Tech</a:t>
            </a:r>
            <a:r>
              <a:rPr lang="en-US" dirty="0" smtClean="0">
                <a:solidFill>
                  <a:schemeClr val="tx1">
                    <a:lumMod val="50000"/>
                    <a:lumOff val="50000"/>
                  </a:schemeClr>
                </a:solidFill>
                <a:latin typeface="Product Sans" panose="020B0403030502040203" pitchFamily="34" charset="0"/>
              </a:rPr>
              <a:t>)</a:t>
            </a:r>
          </a:p>
          <a:p>
            <a:r>
              <a:rPr lang="en-US" dirty="0" smtClean="0">
                <a:solidFill>
                  <a:schemeClr val="tx1">
                    <a:lumMod val="50000"/>
                    <a:lumOff val="50000"/>
                  </a:schemeClr>
                </a:solidFill>
                <a:latin typeface="Product Sans" panose="020B0403030502040203" pitchFamily="34" charset="0"/>
              </a:rPr>
              <a:t>		     202IT030 | </a:t>
            </a:r>
            <a:r>
              <a:rPr lang="en-US" dirty="0" err="1" smtClean="0">
                <a:solidFill>
                  <a:schemeClr val="tx1">
                    <a:lumMod val="50000"/>
                    <a:lumOff val="50000"/>
                  </a:schemeClr>
                </a:solidFill>
                <a:latin typeface="Product Sans" panose="020B0403030502040203" pitchFamily="34" charset="0"/>
              </a:rPr>
              <a:t>Tushar</a:t>
            </a:r>
            <a:r>
              <a:rPr lang="en-US" dirty="0" smtClean="0">
                <a:solidFill>
                  <a:schemeClr val="tx1">
                    <a:lumMod val="50000"/>
                    <a:lumOff val="50000"/>
                  </a:schemeClr>
                </a:solidFill>
                <a:latin typeface="Product Sans" panose="020B0403030502040203" pitchFamily="34" charset="0"/>
              </a:rPr>
              <a:t>		(</a:t>
            </a:r>
            <a:r>
              <a:rPr lang="en-US" dirty="0" err="1" smtClean="0">
                <a:solidFill>
                  <a:schemeClr val="tx1">
                    <a:lumMod val="50000"/>
                    <a:lumOff val="50000"/>
                  </a:schemeClr>
                </a:solidFill>
                <a:latin typeface="Product Sans" panose="020B0403030502040203" pitchFamily="34" charset="0"/>
              </a:rPr>
              <a:t>M.Tech</a:t>
            </a:r>
            <a:r>
              <a:rPr lang="en-US" dirty="0" smtClean="0">
                <a:solidFill>
                  <a:schemeClr val="tx1">
                    <a:lumMod val="50000"/>
                    <a:lumOff val="50000"/>
                  </a:schemeClr>
                </a:solidFill>
                <a:latin typeface="Product Sans" panose="020B0403030502040203" pitchFamily="34" charset="0"/>
              </a:rPr>
              <a:t>)</a:t>
            </a:r>
          </a:p>
          <a:p>
            <a:r>
              <a:rPr lang="en-US" b="1" dirty="0" smtClean="0">
                <a:solidFill>
                  <a:schemeClr val="tx1">
                    <a:lumMod val="50000"/>
                    <a:lumOff val="50000"/>
                  </a:schemeClr>
                </a:solidFill>
                <a:latin typeface="Product Sans" panose="020B0403030502040203" pitchFamily="34" charset="0"/>
              </a:rPr>
              <a:t>IT700 | Project Presentation 1 | 18 Dec 2020</a:t>
            </a:r>
          </a:p>
        </p:txBody>
      </p:sp>
      <p:sp>
        <p:nvSpPr>
          <p:cNvPr id="10" name="Rectangle 9"/>
          <p:cNvSpPr/>
          <p:nvPr/>
        </p:nvSpPr>
        <p:spPr>
          <a:xfrm>
            <a:off x="4152936" y="5037025"/>
            <a:ext cx="56799" cy="1560654"/>
          </a:xfrm>
          <a:prstGeom prst="rect">
            <a:avLst/>
          </a:prstGeom>
          <a:solidFill>
            <a:schemeClr val="bg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p:cNvSpPr txBox="1"/>
          <p:nvPr/>
        </p:nvSpPr>
        <p:spPr>
          <a:xfrm>
            <a:off x="125461" y="5037025"/>
            <a:ext cx="4156979" cy="1569660"/>
          </a:xfrm>
          <a:prstGeom prst="rect">
            <a:avLst/>
          </a:prstGeom>
          <a:noFill/>
        </p:spPr>
        <p:txBody>
          <a:bodyPr wrap="square" rtlCol="0">
            <a:spAutoFit/>
          </a:bodyPr>
          <a:lstStyle/>
          <a:p>
            <a:r>
              <a:rPr lang="en-US" sz="3200" b="1" dirty="0" smtClean="0">
                <a:latin typeface="Product Sans" panose="020B0403030502040203" pitchFamily="34" charset="0"/>
              </a:rPr>
              <a:t>TOURISM </a:t>
            </a:r>
          </a:p>
          <a:p>
            <a:r>
              <a:rPr lang="en-US" sz="3200" b="1" dirty="0" smtClean="0">
                <a:latin typeface="Product Sans" panose="020B0403030502040203" pitchFamily="34" charset="0"/>
              </a:rPr>
              <a:t>RECOMMENDATION </a:t>
            </a:r>
          </a:p>
          <a:p>
            <a:r>
              <a:rPr lang="en-US" sz="3200" b="1" dirty="0" smtClean="0">
                <a:latin typeface="Product Sans" panose="020B0403030502040203" pitchFamily="34" charset="0"/>
              </a:rPr>
              <a:t>SYSTEM</a:t>
            </a:r>
            <a:endParaRPr lang="en-US" sz="3200" b="1" dirty="0">
              <a:latin typeface="Product Sans" panose="020B0403030502040203"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350" y="-1937"/>
            <a:ext cx="9446004" cy="4929633"/>
          </a:xfrm>
          <a:prstGeom prst="rect">
            <a:avLst/>
          </a:prstGeom>
        </p:spPr>
      </p:pic>
    </p:spTree>
    <p:extLst>
      <p:ext uri="{BB962C8B-B14F-4D97-AF65-F5344CB8AC3E}">
        <p14:creationId xmlns:p14="http://schemas.microsoft.com/office/powerpoint/2010/main" val="1681599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67360" y="-121920"/>
            <a:ext cx="71120" cy="99568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p:cNvSpPr txBox="1"/>
          <p:nvPr/>
        </p:nvSpPr>
        <p:spPr>
          <a:xfrm>
            <a:off x="538480" y="350540"/>
            <a:ext cx="5638800" cy="523220"/>
          </a:xfrm>
          <a:prstGeom prst="rect">
            <a:avLst/>
          </a:prstGeom>
          <a:noFill/>
        </p:spPr>
        <p:txBody>
          <a:bodyPr wrap="square" rtlCol="0">
            <a:spAutoFit/>
          </a:bodyPr>
          <a:lstStyle/>
          <a:p>
            <a:r>
              <a:rPr lang="en-US" sz="2800" b="1" dirty="0" err="1">
                <a:latin typeface="Product Sans" panose="020B0403030502040203" pitchFamily="34" charset="0"/>
              </a:rPr>
              <a:t>Mamdani</a:t>
            </a:r>
            <a:r>
              <a:rPr lang="en-US" sz="2800" b="1" dirty="0">
                <a:latin typeface="Product Sans" panose="020B0403030502040203" pitchFamily="34" charset="0"/>
              </a:rPr>
              <a:t> Fuzzy </a:t>
            </a:r>
            <a:r>
              <a:rPr lang="en-US" sz="2800" b="1" dirty="0" smtClean="0">
                <a:latin typeface="Product Sans" panose="020B0403030502040203" pitchFamily="34" charset="0"/>
              </a:rPr>
              <a:t>Model</a:t>
            </a:r>
            <a:endParaRPr lang="en-US" sz="2800" b="1" dirty="0">
              <a:latin typeface="Product Sans" panose="020B0403030502040203" pitchFamily="34" charset="0"/>
            </a:endParaRPr>
          </a:p>
        </p:txBody>
      </p:sp>
      <p:sp>
        <p:nvSpPr>
          <p:cNvPr id="3" name="Rectangle 2"/>
          <p:cNvSpPr/>
          <p:nvPr/>
        </p:nvSpPr>
        <p:spPr>
          <a:xfrm>
            <a:off x="8114178" y="2210318"/>
            <a:ext cx="1544320" cy="5892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255226" y="2218988"/>
            <a:ext cx="1544320" cy="5892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473442" y="2210318"/>
            <a:ext cx="1544320" cy="5892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299300" y="4126694"/>
            <a:ext cx="1544320" cy="9347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185068" y="2359740"/>
            <a:ext cx="2121068" cy="307777"/>
          </a:xfrm>
          <a:prstGeom prst="rect">
            <a:avLst/>
          </a:prstGeom>
          <a:noFill/>
        </p:spPr>
        <p:txBody>
          <a:bodyPr wrap="square" rtlCol="0">
            <a:spAutoFit/>
          </a:bodyPr>
          <a:lstStyle/>
          <a:p>
            <a:pPr algn="ctr"/>
            <a:r>
              <a:rPr lang="en-US" sz="1400" b="1" dirty="0" err="1" smtClean="0">
                <a:solidFill>
                  <a:schemeClr val="bg2">
                    <a:lumMod val="25000"/>
                  </a:schemeClr>
                </a:solidFill>
                <a:latin typeface="Product Sans" panose="020B0403030502040203" pitchFamily="34" charset="0"/>
              </a:rPr>
              <a:t>Fuzzifier</a:t>
            </a:r>
            <a:endParaRPr lang="en-US" sz="1400" b="1" dirty="0">
              <a:solidFill>
                <a:schemeClr val="bg2">
                  <a:lumMod val="25000"/>
                </a:schemeClr>
              </a:solidFill>
              <a:latin typeface="Product Sans" panose="020B0403030502040203" pitchFamily="34" charset="0"/>
            </a:endParaRPr>
          </a:p>
        </p:txBody>
      </p:sp>
      <p:sp>
        <p:nvSpPr>
          <p:cNvPr id="14" name="TextBox 13"/>
          <p:cNvSpPr txBox="1"/>
          <p:nvPr/>
        </p:nvSpPr>
        <p:spPr>
          <a:xfrm>
            <a:off x="5005436" y="2366920"/>
            <a:ext cx="2121068" cy="307777"/>
          </a:xfrm>
          <a:prstGeom prst="rect">
            <a:avLst/>
          </a:prstGeom>
          <a:noFill/>
        </p:spPr>
        <p:txBody>
          <a:bodyPr wrap="square" rtlCol="0">
            <a:spAutoFit/>
          </a:bodyPr>
          <a:lstStyle/>
          <a:p>
            <a:pPr algn="ctr"/>
            <a:r>
              <a:rPr lang="en-US" sz="1400" b="1" dirty="0" smtClean="0">
                <a:solidFill>
                  <a:schemeClr val="bg2">
                    <a:lumMod val="25000"/>
                  </a:schemeClr>
                </a:solidFill>
                <a:latin typeface="Product Sans" panose="020B0403030502040203" pitchFamily="34" charset="0"/>
              </a:rPr>
              <a:t>Inference</a:t>
            </a:r>
            <a:endParaRPr lang="en-US" sz="1400" b="1" dirty="0">
              <a:solidFill>
                <a:schemeClr val="bg2">
                  <a:lumMod val="25000"/>
                </a:schemeClr>
              </a:solidFill>
              <a:latin typeface="Product Sans" panose="020B0403030502040203" pitchFamily="34" charset="0"/>
            </a:endParaRPr>
          </a:p>
        </p:txBody>
      </p:sp>
      <p:sp>
        <p:nvSpPr>
          <p:cNvPr id="15" name="TextBox 14"/>
          <p:cNvSpPr txBox="1"/>
          <p:nvPr/>
        </p:nvSpPr>
        <p:spPr>
          <a:xfrm>
            <a:off x="7825804" y="2345989"/>
            <a:ext cx="2121068" cy="307777"/>
          </a:xfrm>
          <a:prstGeom prst="rect">
            <a:avLst/>
          </a:prstGeom>
          <a:noFill/>
        </p:spPr>
        <p:txBody>
          <a:bodyPr wrap="square" rtlCol="0">
            <a:spAutoFit/>
          </a:bodyPr>
          <a:lstStyle/>
          <a:p>
            <a:pPr algn="ctr"/>
            <a:r>
              <a:rPr lang="en-US" sz="1400" b="1" dirty="0" err="1" smtClean="0">
                <a:solidFill>
                  <a:schemeClr val="bg2">
                    <a:lumMod val="25000"/>
                  </a:schemeClr>
                </a:solidFill>
                <a:latin typeface="Product Sans" panose="020B0403030502040203" pitchFamily="34" charset="0"/>
              </a:rPr>
              <a:t>Defuzzifier</a:t>
            </a:r>
            <a:endParaRPr lang="en-US" sz="1400" b="1" dirty="0">
              <a:solidFill>
                <a:schemeClr val="bg2">
                  <a:lumMod val="25000"/>
                </a:schemeClr>
              </a:solidFill>
              <a:latin typeface="Product Sans" panose="020B0403030502040203" pitchFamily="34" charset="0"/>
            </a:endParaRPr>
          </a:p>
        </p:txBody>
      </p:sp>
      <p:sp>
        <p:nvSpPr>
          <p:cNvPr id="16" name="TextBox 15"/>
          <p:cNvSpPr txBox="1"/>
          <p:nvPr/>
        </p:nvSpPr>
        <p:spPr>
          <a:xfrm>
            <a:off x="5010926" y="4245634"/>
            <a:ext cx="2121068" cy="738664"/>
          </a:xfrm>
          <a:prstGeom prst="rect">
            <a:avLst/>
          </a:prstGeom>
          <a:noFill/>
        </p:spPr>
        <p:txBody>
          <a:bodyPr wrap="square" rtlCol="0">
            <a:spAutoFit/>
          </a:bodyPr>
          <a:lstStyle/>
          <a:p>
            <a:pPr algn="ctr"/>
            <a:r>
              <a:rPr lang="en-US" sz="1400" b="1" dirty="0" smtClean="0">
                <a:solidFill>
                  <a:schemeClr val="bg2">
                    <a:lumMod val="25000"/>
                  </a:schemeClr>
                </a:solidFill>
                <a:latin typeface="Product Sans" panose="020B0403030502040203" pitchFamily="34" charset="0"/>
              </a:rPr>
              <a:t>Fuzzy</a:t>
            </a:r>
          </a:p>
          <a:p>
            <a:pPr algn="ctr"/>
            <a:r>
              <a:rPr lang="en-US" sz="1400" b="1" dirty="0" smtClean="0">
                <a:solidFill>
                  <a:schemeClr val="bg2">
                    <a:lumMod val="25000"/>
                  </a:schemeClr>
                </a:solidFill>
                <a:latin typeface="Product Sans" panose="020B0403030502040203" pitchFamily="34" charset="0"/>
              </a:rPr>
              <a:t>Knowledge </a:t>
            </a:r>
          </a:p>
          <a:p>
            <a:pPr algn="ctr"/>
            <a:r>
              <a:rPr lang="en-US" sz="1400" b="1" dirty="0">
                <a:solidFill>
                  <a:schemeClr val="bg2">
                    <a:lumMod val="25000"/>
                  </a:schemeClr>
                </a:solidFill>
                <a:latin typeface="Product Sans" panose="020B0403030502040203" pitchFamily="34" charset="0"/>
              </a:rPr>
              <a:t>B</a:t>
            </a:r>
            <a:r>
              <a:rPr lang="en-US" sz="1400" b="1" dirty="0" smtClean="0">
                <a:solidFill>
                  <a:schemeClr val="bg2">
                    <a:lumMod val="25000"/>
                  </a:schemeClr>
                </a:solidFill>
                <a:latin typeface="Product Sans" panose="020B0403030502040203" pitchFamily="34" charset="0"/>
              </a:rPr>
              <a:t>ase</a:t>
            </a:r>
          </a:p>
        </p:txBody>
      </p:sp>
      <p:cxnSp>
        <p:nvCxnSpPr>
          <p:cNvPr id="17" name="Straight Arrow Connector 16"/>
          <p:cNvCxnSpPr/>
          <p:nvPr/>
        </p:nvCxnSpPr>
        <p:spPr>
          <a:xfrm flipV="1">
            <a:off x="7027416" y="2472104"/>
            <a:ext cx="771872" cy="101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8" name="Straight Arrow Connector 17"/>
          <p:cNvCxnSpPr/>
          <p:nvPr/>
        </p:nvCxnSpPr>
        <p:spPr>
          <a:xfrm flipV="1">
            <a:off x="1572925" y="2483146"/>
            <a:ext cx="771872" cy="101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9" name="Straight Arrow Connector 18"/>
          <p:cNvCxnSpPr/>
          <p:nvPr/>
        </p:nvCxnSpPr>
        <p:spPr>
          <a:xfrm flipV="1">
            <a:off x="4169990" y="2499878"/>
            <a:ext cx="771872" cy="101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0" name="Straight Arrow Connector 19"/>
          <p:cNvCxnSpPr/>
          <p:nvPr/>
        </p:nvCxnSpPr>
        <p:spPr>
          <a:xfrm flipV="1">
            <a:off x="6065970" y="3043329"/>
            <a:ext cx="0" cy="94979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3533976" y="2139840"/>
            <a:ext cx="2121068" cy="738664"/>
          </a:xfrm>
          <a:prstGeom prst="rect">
            <a:avLst/>
          </a:prstGeom>
          <a:noFill/>
        </p:spPr>
        <p:txBody>
          <a:bodyPr wrap="square" rtlCol="0">
            <a:spAutoFit/>
          </a:bodyPr>
          <a:lstStyle/>
          <a:p>
            <a:pPr algn="ctr"/>
            <a:r>
              <a:rPr lang="en-US" sz="1400" b="1" dirty="0" smtClean="0">
                <a:solidFill>
                  <a:schemeClr val="bg2">
                    <a:lumMod val="25000"/>
                  </a:schemeClr>
                </a:solidFill>
                <a:latin typeface="Product Sans" panose="020B0403030502040203" pitchFamily="34" charset="0"/>
              </a:rPr>
              <a:t>Fuzzy </a:t>
            </a:r>
            <a:r>
              <a:rPr lang="en-US" sz="1400" b="1" dirty="0" err="1" smtClean="0">
                <a:solidFill>
                  <a:schemeClr val="bg2">
                    <a:lumMod val="25000"/>
                  </a:schemeClr>
                </a:solidFill>
                <a:latin typeface="Product Sans" panose="020B0403030502040203" pitchFamily="34" charset="0"/>
              </a:rPr>
              <a:t>i</a:t>
            </a:r>
            <a:r>
              <a:rPr lang="en-US" sz="1400" b="1" dirty="0" smtClean="0">
                <a:solidFill>
                  <a:schemeClr val="bg2">
                    <a:lumMod val="25000"/>
                  </a:schemeClr>
                </a:solidFill>
                <a:latin typeface="Product Sans" panose="020B0403030502040203" pitchFamily="34" charset="0"/>
              </a:rPr>
              <a:t>/p</a:t>
            </a:r>
          </a:p>
          <a:p>
            <a:pPr algn="ctr"/>
            <a:r>
              <a:rPr lang="en-US" sz="1400" b="1" dirty="0" smtClean="0">
                <a:solidFill>
                  <a:schemeClr val="bg2">
                    <a:lumMod val="25000"/>
                  </a:schemeClr>
                </a:solidFill>
                <a:latin typeface="Product Sans" panose="020B0403030502040203" pitchFamily="34" charset="0"/>
              </a:rPr>
              <a:t> </a:t>
            </a:r>
          </a:p>
          <a:p>
            <a:pPr algn="ctr"/>
            <a:r>
              <a:rPr lang="en-US" sz="1400" b="1" dirty="0" smtClean="0">
                <a:solidFill>
                  <a:schemeClr val="bg2">
                    <a:lumMod val="25000"/>
                  </a:schemeClr>
                </a:solidFill>
                <a:latin typeface="Product Sans" panose="020B0403030502040203" pitchFamily="34" charset="0"/>
              </a:rPr>
              <a:t>Value</a:t>
            </a:r>
            <a:endParaRPr lang="en-US" sz="1400" b="1" dirty="0">
              <a:solidFill>
                <a:schemeClr val="bg2">
                  <a:lumMod val="25000"/>
                </a:schemeClr>
              </a:solidFill>
              <a:latin typeface="Product Sans" panose="020B0403030502040203" pitchFamily="34" charset="0"/>
            </a:endParaRPr>
          </a:p>
        </p:txBody>
      </p:sp>
      <p:sp>
        <p:nvSpPr>
          <p:cNvPr id="22" name="TextBox 21"/>
          <p:cNvSpPr txBox="1"/>
          <p:nvPr/>
        </p:nvSpPr>
        <p:spPr>
          <a:xfrm>
            <a:off x="899779" y="2151476"/>
            <a:ext cx="2121068" cy="738664"/>
          </a:xfrm>
          <a:prstGeom prst="rect">
            <a:avLst/>
          </a:prstGeom>
          <a:noFill/>
        </p:spPr>
        <p:txBody>
          <a:bodyPr wrap="square" rtlCol="0">
            <a:spAutoFit/>
          </a:bodyPr>
          <a:lstStyle/>
          <a:p>
            <a:pPr algn="ctr"/>
            <a:r>
              <a:rPr lang="en-US" sz="1400" b="1" dirty="0" smtClean="0">
                <a:solidFill>
                  <a:schemeClr val="bg2">
                    <a:lumMod val="25000"/>
                  </a:schemeClr>
                </a:solidFill>
                <a:latin typeface="Product Sans" panose="020B0403030502040203" pitchFamily="34" charset="0"/>
              </a:rPr>
              <a:t>Crisp</a:t>
            </a:r>
          </a:p>
          <a:p>
            <a:pPr algn="ctr"/>
            <a:r>
              <a:rPr lang="en-US" sz="1400" b="1" dirty="0" smtClean="0">
                <a:solidFill>
                  <a:schemeClr val="bg2">
                    <a:lumMod val="25000"/>
                  </a:schemeClr>
                </a:solidFill>
                <a:latin typeface="Product Sans" panose="020B0403030502040203" pitchFamily="34" charset="0"/>
              </a:rPr>
              <a:t> </a:t>
            </a:r>
          </a:p>
          <a:p>
            <a:pPr algn="ctr"/>
            <a:r>
              <a:rPr lang="en-US" sz="1400" b="1" dirty="0" smtClean="0">
                <a:solidFill>
                  <a:schemeClr val="bg2">
                    <a:lumMod val="25000"/>
                  </a:schemeClr>
                </a:solidFill>
                <a:latin typeface="Product Sans" panose="020B0403030502040203" pitchFamily="34" charset="0"/>
              </a:rPr>
              <a:t>Value</a:t>
            </a:r>
            <a:endParaRPr lang="en-US" sz="1400" b="1" dirty="0">
              <a:solidFill>
                <a:schemeClr val="bg2">
                  <a:lumMod val="25000"/>
                </a:schemeClr>
              </a:solidFill>
              <a:latin typeface="Product Sans" panose="020B0403030502040203" pitchFamily="34" charset="0"/>
            </a:endParaRPr>
          </a:p>
        </p:txBody>
      </p:sp>
      <p:sp>
        <p:nvSpPr>
          <p:cNvPr id="24" name="TextBox 23"/>
          <p:cNvSpPr txBox="1"/>
          <p:nvPr/>
        </p:nvSpPr>
        <p:spPr>
          <a:xfrm>
            <a:off x="6399728" y="2141772"/>
            <a:ext cx="2121068" cy="738664"/>
          </a:xfrm>
          <a:prstGeom prst="rect">
            <a:avLst/>
          </a:prstGeom>
          <a:noFill/>
        </p:spPr>
        <p:txBody>
          <a:bodyPr wrap="square" rtlCol="0">
            <a:spAutoFit/>
          </a:bodyPr>
          <a:lstStyle/>
          <a:p>
            <a:pPr algn="ctr"/>
            <a:r>
              <a:rPr lang="en-US" sz="1400" b="1" dirty="0" smtClean="0">
                <a:solidFill>
                  <a:schemeClr val="bg2">
                    <a:lumMod val="25000"/>
                  </a:schemeClr>
                </a:solidFill>
                <a:latin typeface="Product Sans" panose="020B0403030502040203" pitchFamily="34" charset="0"/>
              </a:rPr>
              <a:t>Fuzzy </a:t>
            </a:r>
            <a:r>
              <a:rPr lang="en-US" sz="1400" b="1" dirty="0">
                <a:solidFill>
                  <a:schemeClr val="bg2">
                    <a:lumMod val="25000"/>
                  </a:schemeClr>
                </a:solidFill>
                <a:latin typeface="Product Sans" panose="020B0403030502040203" pitchFamily="34" charset="0"/>
              </a:rPr>
              <a:t>o</a:t>
            </a:r>
            <a:r>
              <a:rPr lang="en-US" sz="1400" b="1" dirty="0" smtClean="0">
                <a:solidFill>
                  <a:schemeClr val="bg2">
                    <a:lumMod val="25000"/>
                  </a:schemeClr>
                </a:solidFill>
                <a:latin typeface="Product Sans" panose="020B0403030502040203" pitchFamily="34" charset="0"/>
              </a:rPr>
              <a:t>/p</a:t>
            </a:r>
          </a:p>
          <a:p>
            <a:pPr algn="ctr"/>
            <a:r>
              <a:rPr lang="en-US" sz="1400" b="1" dirty="0" smtClean="0">
                <a:solidFill>
                  <a:schemeClr val="bg2">
                    <a:lumMod val="25000"/>
                  </a:schemeClr>
                </a:solidFill>
                <a:latin typeface="Product Sans" panose="020B0403030502040203" pitchFamily="34" charset="0"/>
              </a:rPr>
              <a:t> </a:t>
            </a:r>
          </a:p>
          <a:p>
            <a:pPr algn="ctr"/>
            <a:r>
              <a:rPr lang="en-US" sz="1400" b="1" dirty="0" smtClean="0">
                <a:solidFill>
                  <a:schemeClr val="bg2">
                    <a:lumMod val="25000"/>
                  </a:schemeClr>
                </a:solidFill>
                <a:latin typeface="Product Sans" panose="020B0403030502040203" pitchFamily="34" charset="0"/>
              </a:rPr>
              <a:t>Value</a:t>
            </a:r>
            <a:endParaRPr lang="en-US" sz="1400" b="1" dirty="0">
              <a:solidFill>
                <a:schemeClr val="bg2">
                  <a:lumMod val="25000"/>
                </a:schemeClr>
              </a:solidFill>
              <a:latin typeface="Product Sans" panose="020B0403030502040203" pitchFamily="34" charset="0"/>
            </a:endParaRPr>
          </a:p>
        </p:txBody>
      </p:sp>
      <p:sp>
        <p:nvSpPr>
          <p:cNvPr id="25" name="TextBox 24"/>
          <p:cNvSpPr txBox="1"/>
          <p:nvPr/>
        </p:nvSpPr>
        <p:spPr>
          <a:xfrm>
            <a:off x="9210244" y="2102772"/>
            <a:ext cx="2121068" cy="738664"/>
          </a:xfrm>
          <a:prstGeom prst="rect">
            <a:avLst/>
          </a:prstGeom>
          <a:noFill/>
        </p:spPr>
        <p:txBody>
          <a:bodyPr wrap="square" rtlCol="0">
            <a:spAutoFit/>
          </a:bodyPr>
          <a:lstStyle/>
          <a:p>
            <a:pPr algn="ctr"/>
            <a:r>
              <a:rPr lang="en-US" sz="1400" b="1" dirty="0" smtClean="0">
                <a:solidFill>
                  <a:schemeClr val="bg2">
                    <a:lumMod val="25000"/>
                  </a:schemeClr>
                </a:solidFill>
                <a:latin typeface="Product Sans" panose="020B0403030502040203" pitchFamily="34" charset="0"/>
              </a:rPr>
              <a:t>Crisp o/p</a:t>
            </a:r>
          </a:p>
          <a:p>
            <a:pPr algn="ctr"/>
            <a:r>
              <a:rPr lang="en-US" sz="1400" b="1" dirty="0" smtClean="0">
                <a:solidFill>
                  <a:schemeClr val="bg2">
                    <a:lumMod val="25000"/>
                  </a:schemeClr>
                </a:solidFill>
                <a:latin typeface="Product Sans" panose="020B0403030502040203" pitchFamily="34" charset="0"/>
              </a:rPr>
              <a:t> </a:t>
            </a:r>
          </a:p>
          <a:p>
            <a:pPr algn="ctr"/>
            <a:r>
              <a:rPr lang="en-US" sz="1400" b="1" dirty="0" smtClean="0">
                <a:solidFill>
                  <a:schemeClr val="bg2">
                    <a:lumMod val="25000"/>
                  </a:schemeClr>
                </a:solidFill>
                <a:latin typeface="Product Sans" panose="020B0403030502040203" pitchFamily="34" charset="0"/>
              </a:rPr>
              <a:t>Value</a:t>
            </a:r>
            <a:endParaRPr lang="en-US" sz="1400" b="1" dirty="0">
              <a:solidFill>
                <a:schemeClr val="bg2">
                  <a:lumMod val="25000"/>
                </a:schemeClr>
              </a:solidFill>
              <a:latin typeface="Product Sans" panose="020B0403030502040203" pitchFamily="34" charset="0"/>
            </a:endParaRPr>
          </a:p>
        </p:txBody>
      </p:sp>
      <p:cxnSp>
        <p:nvCxnSpPr>
          <p:cNvPr id="27" name="Straight Arrow Connector 26"/>
          <p:cNvCxnSpPr/>
          <p:nvPr/>
        </p:nvCxnSpPr>
        <p:spPr>
          <a:xfrm flipV="1">
            <a:off x="9723033" y="2493589"/>
            <a:ext cx="771872" cy="101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93759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animBg="1"/>
      <p:bldP spid="13" grpId="0"/>
      <p:bldP spid="14" grpId="0"/>
      <p:bldP spid="15" grpId="0"/>
      <p:bldP spid="16" grpId="0"/>
      <p:bldP spid="21" grpId="0"/>
      <p:bldP spid="22" grpId="0"/>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4249" y="873760"/>
            <a:ext cx="7562850" cy="2200275"/>
          </a:xfrm>
          <a:prstGeom prst="rect">
            <a:avLst/>
          </a:prstGeom>
        </p:spPr>
      </p:pic>
      <p:sp>
        <p:nvSpPr>
          <p:cNvPr id="6" name="Rectangle 5"/>
          <p:cNvSpPr/>
          <p:nvPr/>
        </p:nvSpPr>
        <p:spPr>
          <a:xfrm>
            <a:off x="467360" y="-121920"/>
            <a:ext cx="71120" cy="99568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p:cNvSpPr txBox="1"/>
          <p:nvPr/>
        </p:nvSpPr>
        <p:spPr>
          <a:xfrm>
            <a:off x="538480" y="350540"/>
            <a:ext cx="5638800" cy="523220"/>
          </a:xfrm>
          <a:prstGeom prst="rect">
            <a:avLst/>
          </a:prstGeom>
          <a:noFill/>
        </p:spPr>
        <p:txBody>
          <a:bodyPr wrap="square" rtlCol="0">
            <a:spAutoFit/>
          </a:bodyPr>
          <a:lstStyle/>
          <a:p>
            <a:r>
              <a:rPr lang="en-US" sz="2800" b="1" dirty="0" smtClean="0">
                <a:latin typeface="Product Sans" panose="020B0403030502040203" pitchFamily="34" charset="0"/>
              </a:rPr>
              <a:t>So, what is happening ?</a:t>
            </a:r>
            <a:endParaRPr lang="en-US" sz="2800" b="1" dirty="0">
              <a:latin typeface="Product Sans" panose="020B0403030502040203" pitchFamily="34" charset="0"/>
            </a:endParaRPr>
          </a:p>
        </p:txBody>
      </p:sp>
      <p:pic>
        <p:nvPicPr>
          <p:cNvPr id="9" name="Picture 8"/>
          <p:cNvPicPr>
            <a:picLocks noChangeAspect="1"/>
          </p:cNvPicPr>
          <p:nvPr/>
        </p:nvPicPr>
        <p:blipFill>
          <a:blip r:embed="rId3"/>
          <a:stretch>
            <a:fillRect/>
          </a:stretch>
        </p:blipFill>
        <p:spPr>
          <a:xfrm>
            <a:off x="955968" y="3826276"/>
            <a:ext cx="2213523" cy="2072982"/>
          </a:xfrm>
          <a:prstGeom prst="rect">
            <a:avLst/>
          </a:prstGeom>
        </p:spPr>
      </p:pic>
      <p:sp>
        <p:nvSpPr>
          <p:cNvPr id="11" name="TextBox 10"/>
          <p:cNvSpPr txBox="1"/>
          <p:nvPr/>
        </p:nvSpPr>
        <p:spPr>
          <a:xfrm>
            <a:off x="10333608" y="6160671"/>
            <a:ext cx="1590500" cy="369332"/>
          </a:xfrm>
          <a:prstGeom prst="rect">
            <a:avLst/>
          </a:prstGeom>
          <a:ln w="38100"/>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SUPER IMPOSE</a:t>
            </a:r>
            <a:endParaRPr lang="en-US" dirty="0"/>
          </a:p>
        </p:txBody>
      </p:sp>
    </p:spTree>
    <p:extLst>
      <p:ext uri="{BB962C8B-B14F-4D97-AF65-F5344CB8AC3E}">
        <p14:creationId xmlns:p14="http://schemas.microsoft.com/office/powerpoint/2010/main" val="197570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54861" y="1125901"/>
            <a:ext cx="4184805" cy="2335882"/>
          </a:xfrm>
          <a:prstGeom prst="rect">
            <a:avLst/>
          </a:prstGeom>
        </p:spPr>
      </p:pic>
      <p:pic>
        <p:nvPicPr>
          <p:cNvPr id="5" name="Picture 4"/>
          <p:cNvPicPr>
            <a:picLocks noChangeAspect="1"/>
          </p:cNvPicPr>
          <p:nvPr/>
        </p:nvPicPr>
        <p:blipFill>
          <a:blip r:embed="rId3"/>
          <a:stretch>
            <a:fillRect/>
          </a:stretch>
        </p:blipFill>
        <p:spPr>
          <a:xfrm>
            <a:off x="6872665" y="1102265"/>
            <a:ext cx="4366463" cy="2359518"/>
          </a:xfrm>
          <a:prstGeom prst="rect">
            <a:avLst/>
          </a:prstGeom>
        </p:spPr>
      </p:pic>
      <p:sp>
        <p:nvSpPr>
          <p:cNvPr id="7" name="Rectangle 6"/>
          <p:cNvSpPr/>
          <p:nvPr/>
        </p:nvSpPr>
        <p:spPr>
          <a:xfrm>
            <a:off x="6081134" y="751416"/>
            <a:ext cx="45719" cy="504952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8" name="Rectangle 7"/>
          <p:cNvSpPr/>
          <p:nvPr/>
        </p:nvSpPr>
        <p:spPr>
          <a:xfrm>
            <a:off x="467360" y="-121920"/>
            <a:ext cx="71120" cy="99568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p:cNvSpPr txBox="1"/>
          <p:nvPr/>
        </p:nvSpPr>
        <p:spPr>
          <a:xfrm>
            <a:off x="538480" y="350540"/>
            <a:ext cx="5638800" cy="523220"/>
          </a:xfrm>
          <a:prstGeom prst="rect">
            <a:avLst/>
          </a:prstGeom>
          <a:noFill/>
        </p:spPr>
        <p:txBody>
          <a:bodyPr wrap="square" rtlCol="0">
            <a:spAutoFit/>
          </a:bodyPr>
          <a:lstStyle/>
          <a:p>
            <a:r>
              <a:rPr lang="en-US" sz="2800" b="1" dirty="0" smtClean="0">
                <a:latin typeface="Product Sans" panose="020B0403030502040203" pitchFamily="34" charset="0"/>
              </a:rPr>
              <a:t>So, what is happening ?</a:t>
            </a:r>
            <a:endParaRPr lang="en-US" sz="2800" b="1" dirty="0">
              <a:latin typeface="Product Sans" panose="020B0403030502040203" pitchFamily="34" charset="0"/>
            </a:endParaRPr>
          </a:p>
        </p:txBody>
      </p:sp>
      <p:pic>
        <p:nvPicPr>
          <p:cNvPr id="10" name="Picture 9"/>
          <p:cNvPicPr>
            <a:picLocks noChangeAspect="1"/>
          </p:cNvPicPr>
          <p:nvPr/>
        </p:nvPicPr>
        <p:blipFill>
          <a:blip r:embed="rId4"/>
          <a:stretch>
            <a:fillRect/>
          </a:stretch>
        </p:blipFill>
        <p:spPr>
          <a:xfrm>
            <a:off x="6872665" y="3759190"/>
            <a:ext cx="4508508" cy="2041746"/>
          </a:xfrm>
          <a:prstGeom prst="rect">
            <a:avLst/>
          </a:prstGeom>
        </p:spPr>
      </p:pic>
      <p:sp>
        <p:nvSpPr>
          <p:cNvPr id="2" name="TextBox 1"/>
          <p:cNvSpPr txBox="1"/>
          <p:nvPr/>
        </p:nvSpPr>
        <p:spPr>
          <a:xfrm>
            <a:off x="11239128" y="2361460"/>
            <a:ext cx="753732" cy="307777"/>
          </a:xfrm>
          <a:prstGeom prst="rect">
            <a:avLst/>
          </a:prstGeom>
          <a:noFill/>
        </p:spPr>
        <p:txBody>
          <a:bodyPr wrap="none" rtlCol="0">
            <a:spAutoFit/>
          </a:bodyPr>
          <a:lstStyle/>
          <a:p>
            <a:r>
              <a:rPr lang="en-US" sz="1400" dirty="0" smtClean="0"/>
              <a:t>W=0.58</a:t>
            </a:r>
            <a:endParaRPr lang="en-US" sz="1400" dirty="0"/>
          </a:p>
        </p:txBody>
      </p:sp>
    </p:spTree>
    <p:extLst>
      <p:ext uri="{BB962C8B-B14F-4D97-AF65-F5344CB8AC3E}">
        <p14:creationId xmlns:p14="http://schemas.microsoft.com/office/powerpoint/2010/main" val="74468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99969" y="989330"/>
            <a:ext cx="4791075" cy="2762250"/>
          </a:xfrm>
          <a:prstGeom prst="rect">
            <a:avLst/>
          </a:prstGeom>
        </p:spPr>
      </p:pic>
      <p:pic>
        <p:nvPicPr>
          <p:cNvPr id="3" name="Picture 2"/>
          <p:cNvPicPr>
            <a:picLocks noChangeAspect="1"/>
          </p:cNvPicPr>
          <p:nvPr/>
        </p:nvPicPr>
        <p:blipFill>
          <a:blip r:embed="rId3"/>
          <a:stretch>
            <a:fillRect/>
          </a:stretch>
        </p:blipFill>
        <p:spPr>
          <a:xfrm>
            <a:off x="6177280" y="1023564"/>
            <a:ext cx="4752975" cy="2733675"/>
          </a:xfrm>
          <a:prstGeom prst="rect">
            <a:avLst/>
          </a:prstGeom>
        </p:spPr>
      </p:pic>
      <p:pic>
        <p:nvPicPr>
          <p:cNvPr id="4" name="Picture 3"/>
          <p:cNvPicPr>
            <a:picLocks noChangeAspect="1"/>
          </p:cNvPicPr>
          <p:nvPr/>
        </p:nvPicPr>
        <p:blipFill>
          <a:blip r:embed="rId4"/>
          <a:stretch>
            <a:fillRect/>
          </a:stretch>
        </p:blipFill>
        <p:spPr>
          <a:xfrm>
            <a:off x="3595506" y="3867150"/>
            <a:ext cx="4791075" cy="2781300"/>
          </a:xfrm>
          <a:prstGeom prst="rect">
            <a:avLst/>
          </a:prstGeom>
        </p:spPr>
      </p:pic>
      <p:sp>
        <p:nvSpPr>
          <p:cNvPr id="6" name="Rectangle 5"/>
          <p:cNvSpPr/>
          <p:nvPr/>
        </p:nvSpPr>
        <p:spPr>
          <a:xfrm>
            <a:off x="467360" y="-121920"/>
            <a:ext cx="71120" cy="99568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p:cNvSpPr txBox="1"/>
          <p:nvPr/>
        </p:nvSpPr>
        <p:spPr>
          <a:xfrm>
            <a:off x="538480" y="350540"/>
            <a:ext cx="7216558" cy="523220"/>
          </a:xfrm>
          <a:prstGeom prst="rect">
            <a:avLst/>
          </a:prstGeom>
          <a:noFill/>
        </p:spPr>
        <p:txBody>
          <a:bodyPr wrap="square" rtlCol="0">
            <a:spAutoFit/>
          </a:bodyPr>
          <a:lstStyle/>
          <a:p>
            <a:r>
              <a:rPr lang="en-US" sz="2800" b="1" dirty="0" smtClean="0">
                <a:latin typeface="Product Sans" panose="020B0403030502040203" pitchFamily="34" charset="0"/>
              </a:rPr>
              <a:t>Degree of Memberships based on rules</a:t>
            </a:r>
            <a:endParaRPr lang="en-US" sz="2800" b="1" dirty="0">
              <a:latin typeface="Product Sans" panose="020B0403030502040203" pitchFamily="34" charset="0"/>
            </a:endParaRPr>
          </a:p>
        </p:txBody>
      </p:sp>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3139560" y="2622600"/>
              <a:ext cx="212040" cy="147600"/>
            </p14:xfrm>
          </p:contentPart>
        </mc:Choice>
        <mc:Fallback xmlns="">
          <p:pic>
            <p:nvPicPr>
              <p:cNvPr id="5" name="Ink 4"/>
              <p:cNvPicPr/>
              <p:nvPr/>
            </p:nvPicPr>
            <p:blipFill>
              <a:blip r:embed="rId6"/>
              <a:stretch>
                <a:fillRect/>
              </a:stretch>
            </p:blipFill>
            <p:spPr>
              <a:xfrm>
                <a:off x="3134520" y="2620080"/>
                <a:ext cx="227520" cy="157680"/>
              </a:xfrm>
              <a:prstGeom prst="rect">
                <a:avLst/>
              </a:prstGeom>
            </p:spPr>
          </p:pic>
        </mc:Fallback>
      </mc:AlternateContent>
    </p:spTree>
    <p:extLst>
      <p:ext uri="{BB962C8B-B14F-4D97-AF65-F5344CB8AC3E}">
        <p14:creationId xmlns:p14="http://schemas.microsoft.com/office/powerpoint/2010/main" val="2887204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13415" y="1263078"/>
            <a:ext cx="3857625" cy="1952625"/>
          </a:xfrm>
          <a:prstGeom prst="rect">
            <a:avLst/>
          </a:prstGeom>
        </p:spPr>
      </p:pic>
      <p:pic>
        <p:nvPicPr>
          <p:cNvPr id="3" name="Picture 2"/>
          <p:cNvPicPr>
            <a:picLocks noChangeAspect="1"/>
          </p:cNvPicPr>
          <p:nvPr/>
        </p:nvPicPr>
        <p:blipFill>
          <a:blip r:embed="rId3"/>
          <a:stretch>
            <a:fillRect/>
          </a:stretch>
        </p:blipFill>
        <p:spPr>
          <a:xfrm>
            <a:off x="500709" y="1191396"/>
            <a:ext cx="3430156" cy="2329755"/>
          </a:xfrm>
          <a:prstGeom prst="rect">
            <a:avLst/>
          </a:prstGeom>
        </p:spPr>
      </p:pic>
      <p:pic>
        <p:nvPicPr>
          <p:cNvPr id="4" name="Picture 3"/>
          <p:cNvPicPr>
            <a:picLocks noChangeAspect="1"/>
          </p:cNvPicPr>
          <p:nvPr/>
        </p:nvPicPr>
        <p:blipFill>
          <a:blip r:embed="rId4"/>
          <a:stretch>
            <a:fillRect/>
          </a:stretch>
        </p:blipFill>
        <p:spPr>
          <a:xfrm>
            <a:off x="8890267" y="1053563"/>
            <a:ext cx="2783870" cy="835161"/>
          </a:xfrm>
          <a:prstGeom prst="rect">
            <a:avLst/>
          </a:prstGeom>
        </p:spPr>
      </p:pic>
      <p:pic>
        <p:nvPicPr>
          <p:cNvPr id="5" name="Picture 4"/>
          <p:cNvPicPr>
            <a:picLocks noChangeAspect="1"/>
          </p:cNvPicPr>
          <p:nvPr/>
        </p:nvPicPr>
        <p:blipFill>
          <a:blip r:embed="rId5"/>
          <a:stretch>
            <a:fillRect/>
          </a:stretch>
        </p:blipFill>
        <p:spPr>
          <a:xfrm>
            <a:off x="8819245" y="1790755"/>
            <a:ext cx="3316689" cy="1424948"/>
          </a:xfrm>
          <a:prstGeom prst="rect">
            <a:avLst/>
          </a:prstGeom>
        </p:spPr>
      </p:pic>
      <p:sp>
        <p:nvSpPr>
          <p:cNvPr id="6" name="Rectangle 5"/>
          <p:cNvSpPr/>
          <p:nvPr/>
        </p:nvSpPr>
        <p:spPr>
          <a:xfrm flipH="1">
            <a:off x="4113515" y="996391"/>
            <a:ext cx="54104" cy="28742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7" name="Rectangle 6"/>
          <p:cNvSpPr/>
          <p:nvPr/>
        </p:nvSpPr>
        <p:spPr>
          <a:xfrm flipH="1">
            <a:off x="8553690" y="996391"/>
            <a:ext cx="64239" cy="28742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25000"/>
                </a:schemeClr>
              </a:solidFill>
            </a:endParaRPr>
          </a:p>
        </p:txBody>
      </p:sp>
      <p:pic>
        <p:nvPicPr>
          <p:cNvPr id="8" name="Picture 7"/>
          <p:cNvPicPr>
            <a:picLocks noChangeAspect="1"/>
          </p:cNvPicPr>
          <p:nvPr/>
        </p:nvPicPr>
        <p:blipFill>
          <a:blip r:embed="rId6"/>
          <a:stretch>
            <a:fillRect/>
          </a:stretch>
        </p:blipFill>
        <p:spPr>
          <a:xfrm>
            <a:off x="3656530" y="3938112"/>
            <a:ext cx="5567039" cy="27371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7"/>
          <a:stretch>
            <a:fillRect/>
          </a:stretch>
        </p:blipFill>
        <p:spPr>
          <a:xfrm>
            <a:off x="3671343" y="3979127"/>
            <a:ext cx="5541767" cy="26877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8"/>
          <a:stretch>
            <a:fillRect/>
          </a:stretch>
        </p:blipFill>
        <p:spPr>
          <a:xfrm>
            <a:off x="3671343" y="3979127"/>
            <a:ext cx="5567039" cy="2707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ectangle 10"/>
          <p:cNvSpPr/>
          <p:nvPr/>
        </p:nvSpPr>
        <p:spPr>
          <a:xfrm>
            <a:off x="467360" y="-121920"/>
            <a:ext cx="71120" cy="99568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TextBox 11"/>
          <p:cNvSpPr txBox="1"/>
          <p:nvPr/>
        </p:nvSpPr>
        <p:spPr>
          <a:xfrm>
            <a:off x="538480" y="350540"/>
            <a:ext cx="5638800" cy="523220"/>
          </a:xfrm>
          <a:prstGeom prst="rect">
            <a:avLst/>
          </a:prstGeom>
          <a:noFill/>
        </p:spPr>
        <p:txBody>
          <a:bodyPr wrap="square" rtlCol="0">
            <a:spAutoFit/>
          </a:bodyPr>
          <a:lstStyle/>
          <a:p>
            <a:r>
              <a:rPr lang="en-US" sz="2800" b="1" dirty="0" smtClean="0">
                <a:latin typeface="Product Sans" panose="020B0403030502040203" pitchFamily="34" charset="0"/>
              </a:rPr>
              <a:t>So, what is happening ?</a:t>
            </a:r>
            <a:endParaRPr lang="en-US" sz="2800" b="1" dirty="0">
              <a:latin typeface="Product Sans" panose="020B0403030502040203" pitchFamily="34" charset="0"/>
            </a:endParaRPr>
          </a:p>
        </p:txBody>
      </p:sp>
    </p:spTree>
    <p:extLst>
      <p:ext uri="{BB962C8B-B14F-4D97-AF65-F5344CB8AC3E}">
        <p14:creationId xmlns:p14="http://schemas.microsoft.com/office/powerpoint/2010/main" val="4890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38186" y="1897284"/>
            <a:ext cx="4762500" cy="3524250"/>
          </a:xfrm>
          <a:prstGeom prst="rect">
            <a:avLst/>
          </a:prstGeom>
        </p:spPr>
      </p:pic>
      <p:sp>
        <p:nvSpPr>
          <p:cNvPr id="6" name="Rectangle 5"/>
          <p:cNvSpPr/>
          <p:nvPr/>
        </p:nvSpPr>
        <p:spPr>
          <a:xfrm>
            <a:off x="467360" y="-121920"/>
            <a:ext cx="71120" cy="99568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p:cNvSpPr txBox="1"/>
          <p:nvPr/>
        </p:nvSpPr>
        <p:spPr>
          <a:xfrm>
            <a:off x="538479" y="350540"/>
            <a:ext cx="6961915" cy="523220"/>
          </a:xfrm>
          <a:prstGeom prst="rect">
            <a:avLst/>
          </a:prstGeom>
          <a:noFill/>
        </p:spPr>
        <p:txBody>
          <a:bodyPr wrap="square" rtlCol="0">
            <a:spAutoFit/>
          </a:bodyPr>
          <a:lstStyle/>
          <a:p>
            <a:r>
              <a:rPr lang="en-US" sz="2800" b="1" dirty="0" smtClean="0">
                <a:latin typeface="Product Sans" panose="020B0403030502040203" pitchFamily="34" charset="0"/>
              </a:rPr>
              <a:t>Weight of tourism attraction | Result</a:t>
            </a:r>
            <a:endParaRPr lang="en-US" sz="2800" b="1" dirty="0">
              <a:latin typeface="Product Sans" panose="020B0403030502040203" pitchFamily="34" charset="0"/>
            </a:endParaRPr>
          </a:p>
        </p:txBody>
      </p:sp>
      <p:sp>
        <p:nvSpPr>
          <p:cNvPr id="8" name="Rectangle 7"/>
          <p:cNvSpPr/>
          <p:nvPr/>
        </p:nvSpPr>
        <p:spPr>
          <a:xfrm>
            <a:off x="6613570" y="1052357"/>
            <a:ext cx="45719" cy="50495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0" name="TextBox 9"/>
          <p:cNvSpPr txBox="1"/>
          <p:nvPr/>
        </p:nvSpPr>
        <p:spPr>
          <a:xfrm>
            <a:off x="6654068" y="2895269"/>
            <a:ext cx="5020926" cy="646331"/>
          </a:xfrm>
          <a:prstGeom prst="rect">
            <a:avLst/>
          </a:prstGeom>
          <a:noFill/>
        </p:spPr>
        <p:txBody>
          <a:bodyPr wrap="none" rtlCol="0">
            <a:spAutoFit/>
          </a:bodyPr>
          <a:lstStyle/>
          <a:p>
            <a:pPr algn="ctr"/>
            <a:r>
              <a:rPr lang="en-US" b="1" dirty="0" smtClean="0">
                <a:latin typeface="Product Sans" panose="020B0403030502040203" pitchFamily="34" charset="0"/>
              </a:rPr>
              <a:t>This is the result/recommendations obtained </a:t>
            </a:r>
          </a:p>
          <a:p>
            <a:pPr algn="ctr"/>
            <a:r>
              <a:rPr lang="en-US" b="1" dirty="0" smtClean="0">
                <a:latin typeface="Product Sans" panose="020B0403030502040203" pitchFamily="34" charset="0"/>
              </a:rPr>
              <a:t>with the help of </a:t>
            </a:r>
            <a:r>
              <a:rPr lang="en-US" b="1" dirty="0" err="1" smtClean="0">
                <a:latin typeface="Product Sans" panose="020B0403030502040203" pitchFamily="34" charset="0"/>
              </a:rPr>
              <a:t>Mamdani</a:t>
            </a:r>
            <a:r>
              <a:rPr lang="en-US" b="1" dirty="0" smtClean="0">
                <a:latin typeface="Product Sans" panose="020B0403030502040203" pitchFamily="34" charset="0"/>
              </a:rPr>
              <a:t> Fuzzy logic</a:t>
            </a:r>
            <a:endParaRPr lang="en-US" b="1" dirty="0">
              <a:latin typeface="Product Sans" panose="020B0403030502040203" pitchFamily="34" charset="0"/>
            </a:endParaRPr>
          </a:p>
        </p:txBody>
      </p:sp>
      <p:sp>
        <p:nvSpPr>
          <p:cNvPr id="9" name="TextBox 8"/>
          <p:cNvSpPr txBox="1"/>
          <p:nvPr/>
        </p:nvSpPr>
        <p:spPr>
          <a:xfrm>
            <a:off x="7673809" y="1284350"/>
            <a:ext cx="3423279" cy="1200329"/>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latin typeface="Product Sans" panose="020B0403030502040203" pitchFamily="34" charset="0"/>
              </a:rPr>
              <a:t>USER I/P : </a:t>
            </a:r>
          </a:p>
          <a:p>
            <a:r>
              <a:rPr lang="en-US" b="1" dirty="0" smtClean="0">
                <a:latin typeface="Product Sans" panose="020B0403030502040203" pitchFamily="34" charset="0"/>
              </a:rPr>
              <a:t>	Cost : M</a:t>
            </a:r>
          </a:p>
          <a:p>
            <a:r>
              <a:rPr lang="en-US" b="1" dirty="0" smtClean="0">
                <a:latin typeface="Product Sans" panose="020B0403030502040203" pitchFamily="34" charset="0"/>
              </a:rPr>
              <a:t>	Distance : N</a:t>
            </a:r>
          </a:p>
          <a:p>
            <a:r>
              <a:rPr lang="en-US" b="1" dirty="0" smtClean="0">
                <a:latin typeface="Product Sans" panose="020B0403030502040203" pitchFamily="34" charset="0"/>
              </a:rPr>
              <a:t>	Price : M </a:t>
            </a:r>
            <a:endParaRPr lang="en-US" b="1" dirty="0">
              <a:latin typeface="Product Sans" panose="020B0403030502040203" pitchFamily="34" charset="0"/>
            </a:endParaRPr>
          </a:p>
        </p:txBody>
      </p:sp>
    </p:spTree>
    <p:extLst>
      <p:ext uri="{BB962C8B-B14F-4D97-AF65-F5344CB8AC3E}">
        <p14:creationId xmlns:p14="http://schemas.microsoft.com/office/powerpoint/2010/main" val="370996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360" y="-121920"/>
            <a:ext cx="71120" cy="99568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p:cNvSpPr txBox="1"/>
          <p:nvPr/>
        </p:nvSpPr>
        <p:spPr>
          <a:xfrm>
            <a:off x="538480" y="350540"/>
            <a:ext cx="5638800" cy="523220"/>
          </a:xfrm>
          <a:prstGeom prst="rect">
            <a:avLst/>
          </a:prstGeom>
          <a:noFill/>
        </p:spPr>
        <p:txBody>
          <a:bodyPr wrap="square" rtlCol="0">
            <a:spAutoFit/>
          </a:bodyPr>
          <a:lstStyle/>
          <a:p>
            <a:r>
              <a:rPr lang="en-US" sz="2800" b="1" dirty="0" smtClean="0">
                <a:latin typeface="Product Sans" panose="020B0403030502040203" pitchFamily="34" charset="0"/>
              </a:rPr>
              <a:t>Route Recommendation</a:t>
            </a:r>
            <a:endParaRPr lang="en-US" sz="2800" b="1" dirty="0">
              <a:latin typeface="Product Sans" panose="020B0403030502040203" pitchFamily="34" charset="0"/>
            </a:endParaRPr>
          </a:p>
        </p:txBody>
      </p:sp>
      <p:sp>
        <p:nvSpPr>
          <p:cNvPr id="6" name="TextBox 5"/>
          <p:cNvSpPr txBox="1"/>
          <p:nvPr/>
        </p:nvSpPr>
        <p:spPr>
          <a:xfrm>
            <a:off x="3241040" y="976888"/>
            <a:ext cx="5662675" cy="369332"/>
          </a:xfrm>
          <a:prstGeom prst="rect">
            <a:avLst/>
          </a:prstGeom>
          <a:noFill/>
        </p:spPr>
        <p:txBody>
          <a:bodyPr wrap="square" rtlCol="0">
            <a:spAutoFit/>
          </a:bodyPr>
          <a:lstStyle/>
          <a:p>
            <a:pPr algn="ctr"/>
            <a:r>
              <a:rPr lang="en-US" b="1" dirty="0" smtClean="0">
                <a:solidFill>
                  <a:schemeClr val="bg2">
                    <a:lumMod val="25000"/>
                  </a:schemeClr>
                </a:solidFill>
                <a:latin typeface="Product Sans" panose="020B0403030502040203" pitchFamily="34" charset="0"/>
              </a:rPr>
              <a:t>Algorithm : Floyd </a:t>
            </a:r>
            <a:r>
              <a:rPr lang="en-US" b="1" dirty="0" err="1" smtClean="0">
                <a:solidFill>
                  <a:schemeClr val="bg2">
                    <a:lumMod val="25000"/>
                  </a:schemeClr>
                </a:solidFill>
                <a:latin typeface="Product Sans" panose="020B0403030502040203" pitchFamily="34" charset="0"/>
              </a:rPr>
              <a:t>Warshall</a:t>
            </a:r>
            <a:r>
              <a:rPr lang="en-US" b="1" dirty="0" smtClean="0">
                <a:solidFill>
                  <a:schemeClr val="bg2">
                    <a:lumMod val="25000"/>
                  </a:schemeClr>
                </a:solidFill>
                <a:latin typeface="Product Sans" panose="020B0403030502040203" pitchFamily="34" charset="0"/>
              </a:rPr>
              <a:t> Algorithm</a:t>
            </a:r>
            <a:endParaRPr lang="en-US" b="1" dirty="0">
              <a:solidFill>
                <a:schemeClr val="bg2">
                  <a:lumMod val="25000"/>
                </a:schemeClr>
              </a:solidFill>
              <a:latin typeface="Product Sans" panose="020B0403030502040203" pitchFamily="34" charset="0"/>
            </a:endParaRPr>
          </a:p>
        </p:txBody>
      </p:sp>
      <p:sp>
        <p:nvSpPr>
          <p:cNvPr id="7" name="TextBox 6"/>
          <p:cNvSpPr txBox="1"/>
          <p:nvPr/>
        </p:nvSpPr>
        <p:spPr>
          <a:xfrm>
            <a:off x="2164790" y="2769354"/>
            <a:ext cx="2418438" cy="369332"/>
          </a:xfrm>
          <a:prstGeom prst="rect">
            <a:avLst/>
          </a:prstGeom>
          <a:noFill/>
        </p:spPr>
        <p:txBody>
          <a:bodyPr wrap="square" rtlCol="0">
            <a:spAutoFit/>
          </a:bodyPr>
          <a:lstStyle/>
          <a:p>
            <a:pPr algn="ctr"/>
            <a:r>
              <a:rPr lang="en-US" b="1" dirty="0" smtClean="0">
                <a:solidFill>
                  <a:schemeClr val="bg2">
                    <a:lumMod val="25000"/>
                  </a:schemeClr>
                </a:solidFill>
                <a:latin typeface="Product Sans" panose="020B0403030502040203" pitchFamily="34" charset="0"/>
              </a:rPr>
              <a:t>Recommendations</a:t>
            </a:r>
            <a:endParaRPr lang="en-US" b="1" dirty="0">
              <a:solidFill>
                <a:schemeClr val="bg2">
                  <a:lumMod val="25000"/>
                </a:schemeClr>
              </a:solidFill>
              <a:latin typeface="Product Sans" panose="020B0403030502040203" pitchFamily="34" charset="0"/>
            </a:endParaRPr>
          </a:p>
        </p:txBody>
      </p:sp>
      <p:sp>
        <p:nvSpPr>
          <p:cNvPr id="8" name="TextBox 7"/>
          <p:cNvSpPr txBox="1"/>
          <p:nvPr/>
        </p:nvSpPr>
        <p:spPr>
          <a:xfrm>
            <a:off x="2721916" y="4224774"/>
            <a:ext cx="1526748" cy="369332"/>
          </a:xfrm>
          <a:prstGeom prst="rect">
            <a:avLst/>
          </a:prstGeom>
          <a:solidFill>
            <a:schemeClr val="bg1"/>
          </a:solidFill>
        </p:spPr>
        <p:txBody>
          <a:bodyPr wrap="square" rtlCol="0">
            <a:spAutoFit/>
          </a:bodyPr>
          <a:lstStyle/>
          <a:p>
            <a:pPr algn="ctr"/>
            <a:r>
              <a:rPr lang="en-US" b="1" dirty="0" smtClean="0">
                <a:solidFill>
                  <a:schemeClr val="bg2">
                    <a:lumMod val="25000"/>
                  </a:schemeClr>
                </a:solidFill>
                <a:latin typeface="Product Sans" panose="020B0403030502040203" pitchFamily="34" charset="0"/>
              </a:rPr>
              <a:t>Distance</a:t>
            </a:r>
            <a:endParaRPr lang="en-US" b="1" dirty="0">
              <a:solidFill>
                <a:schemeClr val="bg2">
                  <a:lumMod val="25000"/>
                </a:schemeClr>
              </a:solidFill>
              <a:latin typeface="Product Sans" panose="020B0403030502040203" pitchFamily="34" charset="0"/>
            </a:endParaRPr>
          </a:p>
        </p:txBody>
      </p:sp>
      <p:cxnSp>
        <p:nvCxnSpPr>
          <p:cNvPr id="9" name="Straight Arrow Connector 8"/>
          <p:cNvCxnSpPr/>
          <p:nvPr/>
        </p:nvCxnSpPr>
        <p:spPr>
          <a:xfrm flipV="1">
            <a:off x="4473974" y="2954020"/>
            <a:ext cx="771872" cy="101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 name="Straight Arrow Connector 9"/>
          <p:cNvCxnSpPr/>
          <p:nvPr/>
        </p:nvCxnSpPr>
        <p:spPr>
          <a:xfrm flipV="1">
            <a:off x="4473974" y="4384485"/>
            <a:ext cx="771872" cy="101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1" name="Rectangle 10"/>
          <p:cNvSpPr/>
          <p:nvPr/>
        </p:nvSpPr>
        <p:spPr>
          <a:xfrm>
            <a:off x="5471156" y="2408614"/>
            <a:ext cx="1874520" cy="2545080"/>
          </a:xfrm>
          <a:prstGeom prst="rect">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schemeClr>
                </a:solidFill>
              </a:rPr>
              <a:t>Floyd </a:t>
            </a:r>
            <a:r>
              <a:rPr lang="en-US" b="1" dirty="0" err="1" smtClean="0">
                <a:solidFill>
                  <a:schemeClr val="bg2">
                    <a:lumMod val="25000"/>
                  </a:schemeClr>
                </a:solidFill>
              </a:rPr>
              <a:t>Warshall</a:t>
            </a:r>
            <a:endParaRPr lang="en-US" b="1" dirty="0">
              <a:solidFill>
                <a:schemeClr val="bg2">
                  <a:lumMod val="25000"/>
                </a:schemeClr>
              </a:solidFill>
            </a:endParaRPr>
          </a:p>
        </p:txBody>
      </p:sp>
      <p:sp>
        <p:nvSpPr>
          <p:cNvPr id="12" name="TextBox 11"/>
          <p:cNvSpPr txBox="1"/>
          <p:nvPr/>
        </p:nvSpPr>
        <p:spPr>
          <a:xfrm>
            <a:off x="8233604" y="3357988"/>
            <a:ext cx="2328273" cy="646331"/>
          </a:xfrm>
          <a:prstGeom prst="rect">
            <a:avLst/>
          </a:prstGeom>
          <a:noFill/>
        </p:spPr>
        <p:txBody>
          <a:bodyPr wrap="square" rtlCol="0">
            <a:spAutoFit/>
          </a:bodyPr>
          <a:lstStyle/>
          <a:p>
            <a:pPr algn="ctr"/>
            <a:r>
              <a:rPr lang="en-US" b="1" dirty="0" smtClean="0">
                <a:solidFill>
                  <a:schemeClr val="bg2">
                    <a:lumMod val="25000"/>
                  </a:schemeClr>
                </a:solidFill>
                <a:latin typeface="Product Sans" panose="020B0403030502040203" pitchFamily="34" charset="0"/>
              </a:rPr>
              <a:t>Route Recommendation</a:t>
            </a:r>
            <a:endParaRPr lang="en-US" b="1" dirty="0">
              <a:solidFill>
                <a:schemeClr val="bg2">
                  <a:lumMod val="25000"/>
                </a:schemeClr>
              </a:solidFill>
              <a:latin typeface="Product Sans" panose="020B0403030502040203" pitchFamily="34" charset="0"/>
            </a:endParaRPr>
          </a:p>
        </p:txBody>
      </p:sp>
      <p:cxnSp>
        <p:nvCxnSpPr>
          <p:cNvPr id="13" name="Straight Arrow Connector 12"/>
          <p:cNvCxnSpPr/>
          <p:nvPr/>
        </p:nvCxnSpPr>
        <p:spPr>
          <a:xfrm flipV="1">
            <a:off x="7570986" y="3633985"/>
            <a:ext cx="771872" cy="101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2463818" y="4687312"/>
            <a:ext cx="2119410" cy="369332"/>
          </a:xfrm>
          <a:prstGeom prst="rect">
            <a:avLst/>
          </a:prstGeom>
          <a:solidFill>
            <a:schemeClr val="bg1"/>
          </a:solidFill>
        </p:spPr>
        <p:txBody>
          <a:bodyPr wrap="square" rtlCol="0">
            <a:spAutoFit/>
          </a:bodyPr>
          <a:lstStyle/>
          <a:p>
            <a:pPr algn="ctr"/>
            <a:r>
              <a:rPr lang="en-US" b="1" u="sng" dirty="0" smtClean="0">
                <a:solidFill>
                  <a:schemeClr val="bg2">
                    <a:lumMod val="25000"/>
                  </a:schemeClr>
                </a:solidFill>
                <a:latin typeface="Product Sans" panose="020B0403030502040203" pitchFamily="34" charset="0"/>
              </a:rPr>
              <a:t>Google Map API</a:t>
            </a:r>
            <a:endParaRPr lang="en-US" b="1" u="sng" dirty="0">
              <a:solidFill>
                <a:schemeClr val="bg2">
                  <a:lumMod val="25000"/>
                </a:schemeClr>
              </a:solidFill>
              <a:latin typeface="Product Sans" panose="020B0403030502040203" pitchFamily="34" charset="0"/>
            </a:endParaRPr>
          </a:p>
        </p:txBody>
      </p:sp>
    </p:spTree>
    <p:extLst>
      <p:ext uri="{BB962C8B-B14F-4D97-AF65-F5344CB8AC3E}">
        <p14:creationId xmlns:p14="http://schemas.microsoft.com/office/powerpoint/2010/main" val="400763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11" grpId="0" animBg="1"/>
      <p:bldP spid="12" grpId="0"/>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360" y="-121920"/>
            <a:ext cx="71120" cy="99568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p:cNvSpPr txBox="1"/>
          <p:nvPr/>
        </p:nvSpPr>
        <p:spPr>
          <a:xfrm>
            <a:off x="538479" y="350540"/>
            <a:ext cx="10066909" cy="523220"/>
          </a:xfrm>
          <a:prstGeom prst="rect">
            <a:avLst/>
          </a:prstGeom>
          <a:noFill/>
        </p:spPr>
        <p:txBody>
          <a:bodyPr wrap="square" rtlCol="0">
            <a:spAutoFit/>
          </a:bodyPr>
          <a:lstStyle/>
          <a:p>
            <a:r>
              <a:rPr lang="en-US" sz="2800" b="1" dirty="0" smtClean="0">
                <a:latin typeface="Product Sans" panose="020B0403030502040203" pitchFamily="34" charset="0"/>
              </a:rPr>
              <a:t>Scope</a:t>
            </a:r>
            <a:r>
              <a:rPr lang="en-US" sz="2800" dirty="0" smtClean="0">
                <a:latin typeface="Product Sans" panose="020B0403030502040203" pitchFamily="34" charset="0"/>
              </a:rPr>
              <a:t> [Analyze different combination and its results]</a:t>
            </a:r>
            <a:endParaRPr lang="en-US" sz="2800" dirty="0">
              <a:latin typeface="Product Sans" panose="020B0403030502040203" pitchFamily="34" charset="0"/>
            </a:endParaRPr>
          </a:p>
        </p:txBody>
      </p:sp>
      <p:sp>
        <p:nvSpPr>
          <p:cNvPr id="6" name="Rectangle 5"/>
          <p:cNvSpPr/>
          <p:nvPr/>
        </p:nvSpPr>
        <p:spPr>
          <a:xfrm>
            <a:off x="1679830" y="1245601"/>
            <a:ext cx="45719" cy="504952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7" name="Rectangle 6"/>
          <p:cNvSpPr/>
          <p:nvPr/>
        </p:nvSpPr>
        <p:spPr>
          <a:xfrm>
            <a:off x="4778630" y="1245601"/>
            <a:ext cx="45719" cy="504952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8" name="Rectangle 7"/>
          <p:cNvSpPr/>
          <p:nvPr/>
        </p:nvSpPr>
        <p:spPr>
          <a:xfrm>
            <a:off x="7958710" y="1245601"/>
            <a:ext cx="45719" cy="504952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9" name="Rectangle 8"/>
          <p:cNvSpPr/>
          <p:nvPr/>
        </p:nvSpPr>
        <p:spPr>
          <a:xfrm>
            <a:off x="10559670" y="1245601"/>
            <a:ext cx="45719" cy="504952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0" name="TextBox 9"/>
          <p:cNvSpPr txBox="1"/>
          <p:nvPr/>
        </p:nvSpPr>
        <p:spPr>
          <a:xfrm>
            <a:off x="1933625" y="1914742"/>
            <a:ext cx="2612062" cy="646331"/>
          </a:xfrm>
          <a:prstGeom prst="rect">
            <a:avLst/>
          </a:prstGeom>
          <a:noFill/>
        </p:spPr>
        <p:txBody>
          <a:bodyPr wrap="square" rtlCol="0">
            <a:spAutoFit/>
          </a:bodyPr>
          <a:lstStyle/>
          <a:p>
            <a:pPr algn="ctr"/>
            <a:r>
              <a:rPr lang="en-US" b="1" dirty="0" smtClean="0">
                <a:solidFill>
                  <a:schemeClr val="bg2">
                    <a:lumMod val="25000"/>
                  </a:schemeClr>
                </a:solidFill>
                <a:latin typeface="Product Sans" panose="020B0403030502040203" pitchFamily="34" charset="0"/>
              </a:rPr>
              <a:t>SITE RECOMENDATION</a:t>
            </a:r>
            <a:endParaRPr lang="en-US" b="1" dirty="0">
              <a:solidFill>
                <a:schemeClr val="bg2">
                  <a:lumMod val="25000"/>
                </a:schemeClr>
              </a:solidFill>
              <a:latin typeface="Product Sans" panose="020B0403030502040203" pitchFamily="34" charset="0"/>
            </a:endParaRPr>
          </a:p>
        </p:txBody>
      </p:sp>
      <p:sp>
        <p:nvSpPr>
          <p:cNvPr id="11" name="TextBox 10"/>
          <p:cNvSpPr txBox="1"/>
          <p:nvPr/>
        </p:nvSpPr>
        <p:spPr>
          <a:xfrm>
            <a:off x="8149380" y="1914742"/>
            <a:ext cx="2254928" cy="646331"/>
          </a:xfrm>
          <a:prstGeom prst="rect">
            <a:avLst/>
          </a:prstGeom>
          <a:noFill/>
        </p:spPr>
        <p:txBody>
          <a:bodyPr wrap="square" rtlCol="0">
            <a:spAutoFit/>
          </a:bodyPr>
          <a:lstStyle/>
          <a:p>
            <a:pPr algn="ctr"/>
            <a:r>
              <a:rPr lang="en-US" b="1" dirty="0" smtClean="0">
                <a:solidFill>
                  <a:schemeClr val="bg2">
                    <a:lumMod val="25000"/>
                  </a:schemeClr>
                </a:solidFill>
                <a:latin typeface="Product Sans" panose="020B0403030502040203" pitchFamily="34" charset="0"/>
              </a:rPr>
              <a:t>PATH RECOMENDATION</a:t>
            </a:r>
            <a:endParaRPr lang="en-US" b="1" dirty="0">
              <a:solidFill>
                <a:schemeClr val="bg2">
                  <a:lumMod val="25000"/>
                </a:schemeClr>
              </a:solidFill>
              <a:latin typeface="Product Sans" panose="020B0403030502040203" pitchFamily="34" charset="0"/>
            </a:endParaRPr>
          </a:p>
        </p:txBody>
      </p:sp>
      <p:sp>
        <p:nvSpPr>
          <p:cNvPr id="12" name="Rectangle 11"/>
          <p:cNvSpPr/>
          <p:nvPr/>
        </p:nvSpPr>
        <p:spPr>
          <a:xfrm>
            <a:off x="2302396" y="3191955"/>
            <a:ext cx="1874520" cy="1653540"/>
          </a:xfrm>
          <a:prstGeom prst="rect">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schemeClr>
                </a:solidFill>
              </a:rPr>
              <a:t>Different Fuzzy Logic algorithms</a:t>
            </a:r>
            <a:endParaRPr lang="en-US" b="1" dirty="0">
              <a:solidFill>
                <a:schemeClr val="bg2">
                  <a:lumMod val="25000"/>
                </a:schemeClr>
              </a:solidFill>
            </a:endParaRPr>
          </a:p>
        </p:txBody>
      </p:sp>
      <p:sp>
        <p:nvSpPr>
          <p:cNvPr id="13" name="Rectangle 12"/>
          <p:cNvSpPr/>
          <p:nvPr/>
        </p:nvSpPr>
        <p:spPr>
          <a:xfrm>
            <a:off x="8339584" y="3353494"/>
            <a:ext cx="1874520" cy="2545080"/>
          </a:xfrm>
          <a:prstGeom prst="rect">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2">
                  <a:lumMod val="25000"/>
                </a:schemeClr>
              </a:solidFill>
            </a:endParaRPr>
          </a:p>
        </p:txBody>
      </p:sp>
    </p:spTree>
    <p:extLst>
      <p:ext uri="{BB962C8B-B14F-4D97-AF65-F5344CB8AC3E}">
        <p14:creationId xmlns:p14="http://schemas.microsoft.com/office/powerpoint/2010/main" val="362351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flipH="1">
            <a:off x="4424483" y="287721"/>
            <a:ext cx="62144" cy="435005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634144" y="845147"/>
            <a:ext cx="6968970" cy="1477328"/>
          </a:xfrm>
          <a:prstGeom prst="rect">
            <a:avLst/>
          </a:prstGeom>
          <a:noFill/>
        </p:spPr>
        <p:txBody>
          <a:bodyPr wrap="square" rtlCol="0">
            <a:spAutoFit/>
          </a:bodyPr>
          <a:lstStyle/>
          <a:p>
            <a:r>
              <a:rPr lang="en-US" sz="7200" b="1" dirty="0" smtClean="0">
                <a:solidFill>
                  <a:schemeClr val="accent5"/>
                </a:solidFill>
                <a:latin typeface="Product Sans" panose="020B0403030502040203" pitchFamily="34" charset="0"/>
              </a:rPr>
              <a:t>THANK YOU</a:t>
            </a:r>
          </a:p>
          <a:p>
            <a:r>
              <a:rPr lang="en-US" b="1" dirty="0" smtClean="0">
                <a:solidFill>
                  <a:schemeClr val="accent5"/>
                </a:solidFill>
                <a:latin typeface="Product Sans" panose="020B0403030502040203" pitchFamily="34" charset="0"/>
              </a:rPr>
              <a:t>Any Questions ?</a:t>
            </a:r>
            <a:endParaRPr lang="en-US" b="1" dirty="0">
              <a:solidFill>
                <a:schemeClr val="accent5"/>
              </a:solidFill>
              <a:latin typeface="Product Sans" panose="020B0403030502040203" pitchFamily="34" charset="0"/>
            </a:endParaRPr>
          </a:p>
        </p:txBody>
      </p:sp>
      <p:sp>
        <p:nvSpPr>
          <p:cNvPr id="5" name="TextBox 4"/>
          <p:cNvSpPr txBox="1"/>
          <p:nvPr/>
        </p:nvSpPr>
        <p:spPr>
          <a:xfrm>
            <a:off x="-443883" y="4944519"/>
            <a:ext cx="12943642" cy="1706426"/>
          </a:xfrm>
          <a:prstGeom prst="rect">
            <a:avLst/>
          </a:prstGeom>
          <a:solidFill>
            <a:srgbClr val="F6F6F6"/>
          </a:solidFill>
        </p:spPr>
        <p:txBody>
          <a:bodyPr wrap="square" rtlCol="0">
            <a:spAutoFit/>
          </a:bodyPr>
          <a:lstStyle/>
          <a:p>
            <a:endParaRPr lang="en-US" dirty="0"/>
          </a:p>
        </p:txBody>
      </p:sp>
      <p:sp>
        <p:nvSpPr>
          <p:cNvPr id="6" name="TextBox 5"/>
          <p:cNvSpPr txBox="1"/>
          <p:nvPr/>
        </p:nvSpPr>
        <p:spPr>
          <a:xfrm>
            <a:off x="4137216" y="5038236"/>
            <a:ext cx="7767739" cy="1518991"/>
          </a:xfrm>
          <a:prstGeom prst="rect">
            <a:avLst/>
          </a:prstGeom>
          <a:noFill/>
        </p:spPr>
        <p:txBody>
          <a:bodyPr wrap="square" rtlCol="0">
            <a:spAutoFit/>
          </a:bodyPr>
          <a:lstStyle/>
          <a:p>
            <a:r>
              <a:rPr lang="en-US" dirty="0" smtClean="0">
                <a:solidFill>
                  <a:schemeClr val="tx1">
                    <a:lumMod val="50000"/>
                    <a:lumOff val="50000"/>
                  </a:schemeClr>
                </a:solidFill>
                <a:latin typeface="Product Sans" panose="020B0403030502040203" pitchFamily="34" charset="0"/>
              </a:rPr>
              <a:t>PRESENTATION BY : 202IT009 | </a:t>
            </a:r>
            <a:r>
              <a:rPr lang="en-US" dirty="0" err="1" smtClean="0">
                <a:solidFill>
                  <a:schemeClr val="tx1">
                    <a:lumMod val="50000"/>
                    <a:lumOff val="50000"/>
                  </a:schemeClr>
                </a:solidFill>
                <a:latin typeface="Product Sans" panose="020B0403030502040203" pitchFamily="34" charset="0"/>
              </a:rPr>
              <a:t>Kodingari</a:t>
            </a:r>
            <a:r>
              <a:rPr lang="en-US" dirty="0" smtClean="0">
                <a:solidFill>
                  <a:schemeClr val="tx1">
                    <a:lumMod val="50000"/>
                    <a:lumOff val="50000"/>
                  </a:schemeClr>
                </a:solidFill>
                <a:latin typeface="Product Sans" panose="020B0403030502040203" pitchFamily="34" charset="0"/>
              </a:rPr>
              <a:t> </a:t>
            </a:r>
            <a:r>
              <a:rPr lang="en-US" dirty="0" err="1" smtClean="0">
                <a:solidFill>
                  <a:schemeClr val="tx1">
                    <a:lumMod val="50000"/>
                    <a:lumOff val="50000"/>
                  </a:schemeClr>
                </a:solidFill>
                <a:latin typeface="Product Sans" panose="020B0403030502040203" pitchFamily="34" charset="0"/>
              </a:rPr>
              <a:t>Rajasekhar</a:t>
            </a:r>
            <a:r>
              <a:rPr lang="en-US" dirty="0" smtClean="0">
                <a:solidFill>
                  <a:schemeClr val="tx1">
                    <a:lumMod val="50000"/>
                    <a:lumOff val="50000"/>
                  </a:schemeClr>
                </a:solidFill>
                <a:latin typeface="Product Sans" panose="020B0403030502040203" pitchFamily="34" charset="0"/>
              </a:rPr>
              <a:t> 	(</a:t>
            </a:r>
            <a:r>
              <a:rPr lang="en-US" dirty="0" err="1" smtClean="0">
                <a:solidFill>
                  <a:schemeClr val="tx1">
                    <a:lumMod val="50000"/>
                    <a:lumOff val="50000"/>
                  </a:schemeClr>
                </a:solidFill>
                <a:latin typeface="Product Sans" panose="020B0403030502040203" pitchFamily="34" charset="0"/>
              </a:rPr>
              <a:t>M.Tech</a:t>
            </a:r>
            <a:r>
              <a:rPr lang="en-US" dirty="0" smtClean="0">
                <a:solidFill>
                  <a:schemeClr val="tx1">
                    <a:lumMod val="50000"/>
                    <a:lumOff val="50000"/>
                  </a:schemeClr>
                </a:solidFill>
                <a:latin typeface="Product Sans" panose="020B0403030502040203" pitchFamily="34" charset="0"/>
              </a:rPr>
              <a:t>)</a:t>
            </a:r>
          </a:p>
          <a:p>
            <a:r>
              <a:rPr lang="en-US" dirty="0">
                <a:solidFill>
                  <a:schemeClr val="tx1">
                    <a:lumMod val="50000"/>
                    <a:lumOff val="50000"/>
                  </a:schemeClr>
                </a:solidFill>
                <a:latin typeface="Product Sans" panose="020B0403030502040203" pitchFamily="34" charset="0"/>
              </a:rPr>
              <a:t>	</a:t>
            </a:r>
            <a:r>
              <a:rPr lang="en-US" dirty="0" smtClean="0">
                <a:solidFill>
                  <a:schemeClr val="tx1">
                    <a:lumMod val="50000"/>
                    <a:lumOff val="50000"/>
                  </a:schemeClr>
                </a:solidFill>
                <a:latin typeface="Product Sans" panose="020B0403030502040203" pitchFamily="34" charset="0"/>
              </a:rPr>
              <a:t>	     203IT001 | Shankaranarayan N	(</a:t>
            </a:r>
            <a:r>
              <a:rPr lang="en-US" dirty="0" err="1" smtClean="0">
                <a:solidFill>
                  <a:schemeClr val="tx1">
                    <a:lumMod val="50000"/>
                    <a:lumOff val="50000"/>
                  </a:schemeClr>
                </a:solidFill>
                <a:latin typeface="Product Sans" panose="020B0403030502040203" pitchFamily="34" charset="0"/>
              </a:rPr>
              <a:t>M.Tech</a:t>
            </a:r>
            <a:r>
              <a:rPr lang="en-US" dirty="0" smtClean="0">
                <a:solidFill>
                  <a:schemeClr val="tx1">
                    <a:lumMod val="50000"/>
                    <a:lumOff val="50000"/>
                  </a:schemeClr>
                </a:solidFill>
                <a:latin typeface="Product Sans" panose="020B0403030502040203" pitchFamily="34" charset="0"/>
              </a:rPr>
              <a:t> Research IT)</a:t>
            </a:r>
          </a:p>
          <a:p>
            <a:r>
              <a:rPr lang="en-US" dirty="0">
                <a:solidFill>
                  <a:schemeClr val="tx1">
                    <a:lumMod val="50000"/>
                    <a:lumOff val="50000"/>
                  </a:schemeClr>
                </a:solidFill>
                <a:latin typeface="Product Sans" panose="020B0403030502040203" pitchFamily="34" charset="0"/>
              </a:rPr>
              <a:t>	</a:t>
            </a:r>
            <a:r>
              <a:rPr lang="en-US" dirty="0" smtClean="0">
                <a:solidFill>
                  <a:schemeClr val="tx1">
                    <a:lumMod val="50000"/>
                    <a:lumOff val="50000"/>
                  </a:schemeClr>
                </a:solidFill>
                <a:latin typeface="Product Sans" panose="020B0403030502040203" pitchFamily="34" charset="0"/>
              </a:rPr>
              <a:t>	     202IT028 | </a:t>
            </a:r>
            <a:r>
              <a:rPr lang="en-US" dirty="0" err="1" smtClean="0">
                <a:solidFill>
                  <a:schemeClr val="tx1">
                    <a:lumMod val="50000"/>
                    <a:lumOff val="50000"/>
                  </a:schemeClr>
                </a:solidFill>
                <a:latin typeface="Product Sans" panose="020B0403030502040203" pitchFamily="34" charset="0"/>
              </a:rPr>
              <a:t>Sibangkar</a:t>
            </a:r>
            <a:r>
              <a:rPr lang="en-US" dirty="0" smtClean="0">
                <a:solidFill>
                  <a:schemeClr val="tx1">
                    <a:lumMod val="50000"/>
                    <a:lumOff val="50000"/>
                  </a:schemeClr>
                </a:solidFill>
                <a:latin typeface="Product Sans" panose="020B0403030502040203" pitchFamily="34" charset="0"/>
              </a:rPr>
              <a:t> </a:t>
            </a:r>
            <a:r>
              <a:rPr lang="en-US" dirty="0" err="1" smtClean="0">
                <a:solidFill>
                  <a:schemeClr val="tx1">
                    <a:lumMod val="50000"/>
                    <a:lumOff val="50000"/>
                  </a:schemeClr>
                </a:solidFill>
                <a:latin typeface="Product Sans" panose="020B0403030502040203" pitchFamily="34" charset="0"/>
              </a:rPr>
              <a:t>basumatary</a:t>
            </a:r>
            <a:r>
              <a:rPr lang="en-US" dirty="0" smtClean="0">
                <a:solidFill>
                  <a:schemeClr val="tx1">
                    <a:lumMod val="50000"/>
                    <a:lumOff val="50000"/>
                  </a:schemeClr>
                </a:solidFill>
                <a:latin typeface="Product Sans" panose="020B0403030502040203" pitchFamily="34" charset="0"/>
              </a:rPr>
              <a:t>	(</a:t>
            </a:r>
            <a:r>
              <a:rPr lang="en-US" dirty="0" err="1" smtClean="0">
                <a:solidFill>
                  <a:schemeClr val="tx1">
                    <a:lumMod val="50000"/>
                    <a:lumOff val="50000"/>
                  </a:schemeClr>
                </a:solidFill>
                <a:latin typeface="Product Sans" panose="020B0403030502040203" pitchFamily="34" charset="0"/>
              </a:rPr>
              <a:t>M.Tech</a:t>
            </a:r>
            <a:r>
              <a:rPr lang="en-US" dirty="0" smtClean="0">
                <a:solidFill>
                  <a:schemeClr val="tx1">
                    <a:lumMod val="50000"/>
                    <a:lumOff val="50000"/>
                  </a:schemeClr>
                </a:solidFill>
                <a:latin typeface="Product Sans" panose="020B0403030502040203" pitchFamily="34" charset="0"/>
              </a:rPr>
              <a:t>)</a:t>
            </a:r>
          </a:p>
          <a:p>
            <a:r>
              <a:rPr lang="en-US" dirty="0" smtClean="0">
                <a:solidFill>
                  <a:schemeClr val="tx1">
                    <a:lumMod val="50000"/>
                    <a:lumOff val="50000"/>
                  </a:schemeClr>
                </a:solidFill>
                <a:latin typeface="Product Sans" panose="020B0403030502040203" pitchFamily="34" charset="0"/>
              </a:rPr>
              <a:t>		     202IT030 | </a:t>
            </a:r>
            <a:r>
              <a:rPr lang="en-US" dirty="0" err="1" smtClean="0">
                <a:solidFill>
                  <a:schemeClr val="tx1">
                    <a:lumMod val="50000"/>
                    <a:lumOff val="50000"/>
                  </a:schemeClr>
                </a:solidFill>
                <a:latin typeface="Product Sans" panose="020B0403030502040203" pitchFamily="34" charset="0"/>
              </a:rPr>
              <a:t>Tushar</a:t>
            </a:r>
            <a:r>
              <a:rPr lang="en-US" dirty="0" smtClean="0">
                <a:solidFill>
                  <a:schemeClr val="tx1">
                    <a:lumMod val="50000"/>
                    <a:lumOff val="50000"/>
                  </a:schemeClr>
                </a:solidFill>
                <a:latin typeface="Product Sans" panose="020B0403030502040203" pitchFamily="34" charset="0"/>
              </a:rPr>
              <a:t>		(</a:t>
            </a:r>
            <a:r>
              <a:rPr lang="en-US" dirty="0" err="1" smtClean="0">
                <a:solidFill>
                  <a:schemeClr val="tx1">
                    <a:lumMod val="50000"/>
                    <a:lumOff val="50000"/>
                  </a:schemeClr>
                </a:solidFill>
                <a:latin typeface="Product Sans" panose="020B0403030502040203" pitchFamily="34" charset="0"/>
              </a:rPr>
              <a:t>M.Tech</a:t>
            </a:r>
            <a:r>
              <a:rPr lang="en-US" dirty="0" smtClean="0">
                <a:solidFill>
                  <a:schemeClr val="tx1">
                    <a:lumMod val="50000"/>
                    <a:lumOff val="50000"/>
                  </a:schemeClr>
                </a:solidFill>
                <a:latin typeface="Product Sans" panose="020B0403030502040203" pitchFamily="34" charset="0"/>
              </a:rPr>
              <a:t>)</a:t>
            </a:r>
          </a:p>
          <a:p>
            <a:r>
              <a:rPr lang="en-US" b="1" dirty="0" smtClean="0">
                <a:solidFill>
                  <a:schemeClr val="tx1">
                    <a:lumMod val="50000"/>
                    <a:lumOff val="50000"/>
                  </a:schemeClr>
                </a:solidFill>
                <a:latin typeface="Product Sans" panose="020B0403030502040203" pitchFamily="34" charset="0"/>
              </a:rPr>
              <a:t>IT700 | Project Presentation 1 | 18 Dec 2020</a:t>
            </a:r>
          </a:p>
        </p:txBody>
      </p:sp>
      <p:sp>
        <p:nvSpPr>
          <p:cNvPr id="8" name="TextBox 7"/>
          <p:cNvSpPr txBox="1"/>
          <p:nvPr/>
        </p:nvSpPr>
        <p:spPr>
          <a:xfrm>
            <a:off x="267504" y="893090"/>
            <a:ext cx="4156979" cy="1569660"/>
          </a:xfrm>
          <a:prstGeom prst="rect">
            <a:avLst/>
          </a:prstGeom>
          <a:noFill/>
        </p:spPr>
        <p:txBody>
          <a:bodyPr wrap="square" rtlCol="0">
            <a:spAutoFit/>
          </a:bodyPr>
          <a:lstStyle/>
          <a:p>
            <a:r>
              <a:rPr lang="en-US" sz="3200" b="1" dirty="0" smtClean="0">
                <a:latin typeface="Product Sans" panose="020B0403030502040203" pitchFamily="34" charset="0"/>
              </a:rPr>
              <a:t>TOURISM </a:t>
            </a:r>
          </a:p>
          <a:p>
            <a:r>
              <a:rPr lang="en-US" sz="3200" b="1" dirty="0" smtClean="0">
                <a:latin typeface="Product Sans" panose="020B0403030502040203" pitchFamily="34" charset="0"/>
              </a:rPr>
              <a:t>RECOMMENDATION </a:t>
            </a:r>
          </a:p>
          <a:p>
            <a:r>
              <a:rPr lang="en-US" sz="3200" b="1" dirty="0" smtClean="0">
                <a:latin typeface="Product Sans" panose="020B0403030502040203" pitchFamily="34" charset="0"/>
              </a:rPr>
              <a:t>SYSTEM</a:t>
            </a:r>
            <a:endParaRPr lang="en-US" sz="3200" b="1" dirty="0">
              <a:latin typeface="Product Sans" panose="020B0403030502040203" pitchFamily="34" charset="0"/>
            </a:endParaRPr>
          </a:p>
        </p:txBody>
      </p:sp>
    </p:spTree>
    <p:extLst>
      <p:ext uri="{BB962C8B-B14F-4D97-AF65-F5344CB8AC3E}">
        <p14:creationId xmlns:p14="http://schemas.microsoft.com/office/powerpoint/2010/main" val="1732332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5060"/>
            <a:ext cx="12192000" cy="6858000"/>
          </a:xfrm>
          <a:prstGeom prst="rect">
            <a:avLst/>
          </a:prstGeom>
          <a:solidFill>
            <a:srgbClr val="F5F7F6"/>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876" y="-1391328"/>
            <a:ext cx="5703759" cy="4277819"/>
          </a:xfrm>
          <a:prstGeom prst="rect">
            <a:avLst/>
          </a:prstGeom>
        </p:spPr>
      </p:pic>
      <p:sp>
        <p:nvSpPr>
          <p:cNvPr id="13" name="TextBox 12"/>
          <p:cNvSpPr txBox="1"/>
          <p:nvPr/>
        </p:nvSpPr>
        <p:spPr>
          <a:xfrm>
            <a:off x="1500604" y="568960"/>
            <a:ext cx="2244279" cy="523220"/>
          </a:xfrm>
          <a:prstGeom prst="rect">
            <a:avLst/>
          </a:prstGeom>
          <a:noFill/>
        </p:spPr>
        <p:txBody>
          <a:bodyPr wrap="square" rtlCol="0">
            <a:spAutoFit/>
          </a:bodyPr>
          <a:lstStyle/>
          <a:p>
            <a:r>
              <a:rPr lang="en-US" sz="2800" b="1" dirty="0" smtClean="0">
                <a:solidFill>
                  <a:schemeClr val="tx1">
                    <a:lumMod val="50000"/>
                    <a:lumOff val="50000"/>
                  </a:schemeClr>
                </a:solidFill>
                <a:latin typeface="Product Sans" panose="020B0403030502040203" pitchFamily="34" charset="0"/>
              </a:rPr>
              <a:t>Content</a:t>
            </a:r>
            <a:endParaRPr lang="en-US" sz="2800" b="1" dirty="0">
              <a:solidFill>
                <a:schemeClr val="tx1">
                  <a:lumMod val="50000"/>
                  <a:lumOff val="50000"/>
                </a:schemeClr>
              </a:solidFill>
              <a:latin typeface="Product Sans" panose="020B0403030502040203" pitchFamily="34" charset="0"/>
            </a:endParaRPr>
          </a:p>
        </p:txBody>
      </p:sp>
      <p:sp>
        <p:nvSpPr>
          <p:cNvPr id="14" name="Rectangle 13"/>
          <p:cNvSpPr/>
          <p:nvPr/>
        </p:nvSpPr>
        <p:spPr>
          <a:xfrm>
            <a:off x="847284" y="1524000"/>
            <a:ext cx="45719" cy="504952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93003" y="1948742"/>
            <a:ext cx="10292080" cy="369332"/>
          </a:xfrm>
          <a:prstGeom prst="rect">
            <a:avLst/>
          </a:prstGeom>
          <a:noFill/>
        </p:spPr>
        <p:txBody>
          <a:bodyPr wrap="square" rtlCol="0">
            <a:spAutoFit/>
          </a:bodyPr>
          <a:lstStyle/>
          <a:p>
            <a:r>
              <a:rPr lang="en-US" b="1" dirty="0" smtClean="0">
                <a:solidFill>
                  <a:schemeClr val="bg1">
                    <a:lumMod val="50000"/>
                  </a:schemeClr>
                </a:solidFill>
                <a:latin typeface="Product Sans" panose="020B0403030502040203" pitchFamily="34" charset="0"/>
              </a:rPr>
              <a:t>Introduction | Abstract					  -- </a:t>
            </a:r>
            <a:r>
              <a:rPr lang="en-US" b="1" dirty="0" err="1">
                <a:solidFill>
                  <a:schemeClr val="tx1">
                    <a:lumMod val="50000"/>
                    <a:lumOff val="50000"/>
                  </a:schemeClr>
                </a:solidFill>
                <a:latin typeface="Product Sans" panose="020B0403030502040203" pitchFamily="34" charset="0"/>
              </a:rPr>
              <a:t>Sibangkar</a:t>
            </a:r>
            <a:r>
              <a:rPr lang="en-US" b="1" dirty="0">
                <a:solidFill>
                  <a:schemeClr val="tx1">
                    <a:lumMod val="50000"/>
                    <a:lumOff val="50000"/>
                  </a:schemeClr>
                </a:solidFill>
                <a:latin typeface="Product Sans" panose="020B0403030502040203" pitchFamily="34" charset="0"/>
              </a:rPr>
              <a:t> </a:t>
            </a:r>
            <a:r>
              <a:rPr lang="en-US" b="1" dirty="0" err="1">
                <a:solidFill>
                  <a:schemeClr val="tx1">
                    <a:lumMod val="50000"/>
                    <a:lumOff val="50000"/>
                  </a:schemeClr>
                </a:solidFill>
                <a:latin typeface="Product Sans" panose="020B0403030502040203" pitchFamily="34" charset="0"/>
              </a:rPr>
              <a:t>basumatary</a:t>
            </a:r>
            <a:endParaRPr lang="en-US" b="1" dirty="0">
              <a:solidFill>
                <a:schemeClr val="bg1">
                  <a:lumMod val="50000"/>
                </a:schemeClr>
              </a:solidFill>
              <a:latin typeface="Product Sans" panose="020B0403030502040203" pitchFamily="34" charset="0"/>
            </a:endParaRPr>
          </a:p>
        </p:txBody>
      </p:sp>
      <p:sp>
        <p:nvSpPr>
          <p:cNvPr id="16" name="TextBox 15"/>
          <p:cNvSpPr txBox="1"/>
          <p:nvPr/>
        </p:nvSpPr>
        <p:spPr>
          <a:xfrm>
            <a:off x="907702" y="2760774"/>
            <a:ext cx="10292080" cy="369332"/>
          </a:xfrm>
          <a:prstGeom prst="rect">
            <a:avLst/>
          </a:prstGeom>
          <a:noFill/>
        </p:spPr>
        <p:txBody>
          <a:bodyPr wrap="square" rtlCol="0">
            <a:spAutoFit/>
          </a:bodyPr>
          <a:lstStyle/>
          <a:p>
            <a:r>
              <a:rPr lang="en-US" b="1" dirty="0" smtClean="0">
                <a:solidFill>
                  <a:schemeClr val="bg1">
                    <a:lumMod val="50000"/>
                  </a:schemeClr>
                </a:solidFill>
                <a:latin typeface="Product Sans" panose="020B0403030502040203" pitchFamily="34" charset="0"/>
              </a:rPr>
              <a:t>Workflow | Inputs and Algorithms used</a:t>
            </a:r>
            <a:r>
              <a:rPr lang="en-US" b="1" dirty="0">
                <a:solidFill>
                  <a:schemeClr val="bg1">
                    <a:lumMod val="50000"/>
                  </a:schemeClr>
                </a:solidFill>
                <a:latin typeface="Product Sans" panose="020B0403030502040203" pitchFamily="34" charset="0"/>
              </a:rPr>
              <a:t>	</a:t>
            </a:r>
            <a:r>
              <a:rPr lang="en-US" b="1" dirty="0" smtClean="0">
                <a:solidFill>
                  <a:schemeClr val="bg1">
                    <a:lumMod val="50000"/>
                  </a:schemeClr>
                </a:solidFill>
                <a:latin typeface="Product Sans" panose="020B0403030502040203" pitchFamily="34" charset="0"/>
              </a:rPr>
              <a:t>		  --</a:t>
            </a:r>
            <a:r>
              <a:rPr lang="en-US" b="1" dirty="0" err="1" smtClean="0">
                <a:solidFill>
                  <a:schemeClr val="bg1">
                    <a:lumMod val="50000"/>
                  </a:schemeClr>
                </a:solidFill>
                <a:latin typeface="Product Sans" panose="020B0403030502040203" pitchFamily="34" charset="0"/>
              </a:rPr>
              <a:t>Tushar</a:t>
            </a:r>
            <a:endParaRPr lang="en-US" b="1" dirty="0">
              <a:solidFill>
                <a:schemeClr val="bg1">
                  <a:lumMod val="50000"/>
                </a:schemeClr>
              </a:solidFill>
              <a:latin typeface="Product Sans" panose="020B0403030502040203" pitchFamily="34" charset="0"/>
            </a:endParaRPr>
          </a:p>
        </p:txBody>
      </p:sp>
      <p:sp>
        <p:nvSpPr>
          <p:cNvPr id="17" name="TextBox 16"/>
          <p:cNvSpPr txBox="1"/>
          <p:nvPr/>
        </p:nvSpPr>
        <p:spPr>
          <a:xfrm>
            <a:off x="949960" y="3714462"/>
            <a:ext cx="10292080" cy="369332"/>
          </a:xfrm>
          <a:prstGeom prst="rect">
            <a:avLst/>
          </a:prstGeom>
          <a:noFill/>
        </p:spPr>
        <p:txBody>
          <a:bodyPr wrap="square" rtlCol="0">
            <a:spAutoFit/>
          </a:bodyPr>
          <a:lstStyle/>
          <a:p>
            <a:r>
              <a:rPr lang="en-US" b="1" dirty="0" smtClean="0">
                <a:solidFill>
                  <a:schemeClr val="bg1">
                    <a:lumMod val="50000"/>
                  </a:schemeClr>
                </a:solidFill>
                <a:latin typeface="Product Sans" panose="020B0403030502040203" pitchFamily="34" charset="0"/>
              </a:rPr>
              <a:t>What is Fuzzy Logic ?</a:t>
            </a:r>
            <a:r>
              <a:rPr lang="en-US" b="1" dirty="0">
                <a:solidFill>
                  <a:schemeClr val="bg1">
                    <a:lumMod val="50000"/>
                  </a:schemeClr>
                </a:solidFill>
                <a:latin typeface="Product Sans" panose="020B0403030502040203" pitchFamily="34" charset="0"/>
              </a:rPr>
              <a:t>	</a:t>
            </a:r>
            <a:r>
              <a:rPr lang="en-US" b="1" dirty="0" smtClean="0">
                <a:solidFill>
                  <a:schemeClr val="bg1">
                    <a:lumMod val="50000"/>
                  </a:schemeClr>
                </a:solidFill>
                <a:latin typeface="Product Sans" panose="020B0403030502040203" pitchFamily="34" charset="0"/>
              </a:rPr>
              <a:t>				 -- Shankaranarayan N</a:t>
            </a:r>
            <a:endParaRPr lang="en-US" b="1" dirty="0">
              <a:solidFill>
                <a:schemeClr val="bg1">
                  <a:lumMod val="50000"/>
                </a:schemeClr>
              </a:solidFill>
              <a:latin typeface="Product Sans" panose="020B0403030502040203" pitchFamily="34" charset="0"/>
            </a:endParaRPr>
          </a:p>
        </p:txBody>
      </p:sp>
      <p:sp>
        <p:nvSpPr>
          <p:cNvPr id="18" name="TextBox 17"/>
          <p:cNvSpPr txBox="1"/>
          <p:nvPr/>
        </p:nvSpPr>
        <p:spPr>
          <a:xfrm>
            <a:off x="949960" y="4568302"/>
            <a:ext cx="10292080" cy="369332"/>
          </a:xfrm>
          <a:prstGeom prst="rect">
            <a:avLst/>
          </a:prstGeom>
          <a:noFill/>
        </p:spPr>
        <p:txBody>
          <a:bodyPr wrap="square" rtlCol="0">
            <a:spAutoFit/>
          </a:bodyPr>
          <a:lstStyle/>
          <a:p>
            <a:r>
              <a:rPr lang="en-US" b="1" dirty="0" err="1" smtClean="0">
                <a:solidFill>
                  <a:schemeClr val="bg1">
                    <a:lumMod val="50000"/>
                  </a:schemeClr>
                </a:solidFill>
                <a:latin typeface="Product Sans" panose="020B0403030502040203" pitchFamily="34" charset="0"/>
              </a:rPr>
              <a:t>Mamdani</a:t>
            </a:r>
            <a:r>
              <a:rPr lang="en-US" b="1" dirty="0" smtClean="0">
                <a:solidFill>
                  <a:schemeClr val="bg1">
                    <a:lumMod val="50000"/>
                  </a:schemeClr>
                </a:solidFill>
                <a:latin typeface="Product Sans" panose="020B0403030502040203" pitchFamily="34" charset="0"/>
              </a:rPr>
              <a:t> Logic						 -- </a:t>
            </a:r>
            <a:r>
              <a:rPr lang="en-US" b="1" dirty="0" err="1">
                <a:solidFill>
                  <a:schemeClr val="tx1">
                    <a:lumMod val="50000"/>
                    <a:lumOff val="50000"/>
                  </a:schemeClr>
                </a:solidFill>
                <a:latin typeface="Product Sans" panose="020B0403030502040203" pitchFamily="34" charset="0"/>
              </a:rPr>
              <a:t>Kodingari</a:t>
            </a:r>
            <a:r>
              <a:rPr lang="en-US" b="1" dirty="0">
                <a:solidFill>
                  <a:schemeClr val="tx1">
                    <a:lumMod val="50000"/>
                    <a:lumOff val="50000"/>
                  </a:schemeClr>
                </a:solidFill>
                <a:latin typeface="Product Sans" panose="020B0403030502040203" pitchFamily="34" charset="0"/>
              </a:rPr>
              <a:t> </a:t>
            </a:r>
            <a:r>
              <a:rPr lang="en-US" b="1" dirty="0" err="1">
                <a:solidFill>
                  <a:schemeClr val="tx1">
                    <a:lumMod val="50000"/>
                    <a:lumOff val="50000"/>
                  </a:schemeClr>
                </a:solidFill>
                <a:latin typeface="Product Sans" panose="020B0403030502040203" pitchFamily="34" charset="0"/>
              </a:rPr>
              <a:t>Rajasekhar</a:t>
            </a:r>
            <a:r>
              <a:rPr lang="en-US" b="1" dirty="0">
                <a:solidFill>
                  <a:schemeClr val="tx1">
                    <a:lumMod val="50000"/>
                    <a:lumOff val="50000"/>
                  </a:schemeClr>
                </a:solidFill>
                <a:latin typeface="Product Sans" panose="020B0403030502040203" pitchFamily="34" charset="0"/>
              </a:rPr>
              <a:t> </a:t>
            </a:r>
            <a:endParaRPr lang="en-US" b="1" dirty="0">
              <a:solidFill>
                <a:schemeClr val="bg1">
                  <a:lumMod val="50000"/>
                </a:schemeClr>
              </a:solidFill>
              <a:latin typeface="Product Sans" panose="020B0403030502040203" pitchFamily="34" charset="0"/>
            </a:endParaRPr>
          </a:p>
        </p:txBody>
      </p:sp>
      <p:sp>
        <p:nvSpPr>
          <p:cNvPr id="10" name="TextBox 9"/>
          <p:cNvSpPr txBox="1"/>
          <p:nvPr/>
        </p:nvSpPr>
        <p:spPr>
          <a:xfrm>
            <a:off x="949960" y="5516488"/>
            <a:ext cx="10292080" cy="369332"/>
          </a:xfrm>
          <a:prstGeom prst="rect">
            <a:avLst/>
          </a:prstGeom>
          <a:noFill/>
        </p:spPr>
        <p:txBody>
          <a:bodyPr wrap="square" rtlCol="0">
            <a:spAutoFit/>
          </a:bodyPr>
          <a:lstStyle/>
          <a:p>
            <a:r>
              <a:rPr lang="en-US" b="1" dirty="0">
                <a:solidFill>
                  <a:schemeClr val="bg1">
                    <a:lumMod val="50000"/>
                  </a:schemeClr>
                </a:solidFill>
                <a:latin typeface="Product Sans" panose="020B0403030502040203" pitchFamily="34" charset="0"/>
              </a:rPr>
              <a:t>Route recommendation </a:t>
            </a:r>
            <a:r>
              <a:rPr lang="en-US" b="1" dirty="0" smtClean="0">
                <a:solidFill>
                  <a:schemeClr val="bg1">
                    <a:lumMod val="50000"/>
                  </a:schemeClr>
                </a:solidFill>
                <a:latin typeface="Product Sans" panose="020B0403030502040203" pitchFamily="34" charset="0"/>
              </a:rPr>
              <a:t> | Scope				-- </a:t>
            </a:r>
            <a:r>
              <a:rPr lang="en-US" b="1" dirty="0" err="1" smtClean="0">
                <a:solidFill>
                  <a:schemeClr val="tx1">
                    <a:lumMod val="50000"/>
                    <a:lumOff val="50000"/>
                  </a:schemeClr>
                </a:solidFill>
                <a:latin typeface="Product Sans" panose="020B0403030502040203" pitchFamily="34" charset="0"/>
              </a:rPr>
              <a:t>Tushar</a:t>
            </a:r>
            <a:endParaRPr lang="en-US" b="1" dirty="0">
              <a:solidFill>
                <a:schemeClr val="bg1">
                  <a:lumMod val="50000"/>
                </a:schemeClr>
              </a:solidFill>
              <a:latin typeface="Product Sans" panose="020B0403030502040203" pitchFamily="34" charset="0"/>
            </a:endParaRPr>
          </a:p>
        </p:txBody>
      </p:sp>
    </p:spTree>
    <p:extLst>
      <p:ext uri="{BB962C8B-B14F-4D97-AF65-F5344CB8AC3E}">
        <p14:creationId xmlns:p14="http://schemas.microsoft.com/office/powerpoint/2010/main" val="53753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5"/>
                                        </p:tgtEl>
                                        <p:attrNameLst>
                                          <p:attrName>style.color</p:attrName>
                                        </p:attrNameLst>
                                      </p:cBhvr>
                                      <p:by>
                                        <p:hsl h="0" s="-12549" l="-25098"/>
                                      </p:by>
                                    </p:animClr>
                                    <p:animClr clrSpc="hsl" dir="cw">
                                      <p:cBhvr>
                                        <p:cTn id="7" dur="500" fill="hold"/>
                                        <p:tgtEl>
                                          <p:spTgt spid="15"/>
                                        </p:tgtEl>
                                        <p:attrNameLst>
                                          <p:attrName>fillcolor</p:attrName>
                                        </p:attrNameLst>
                                      </p:cBhvr>
                                      <p:by>
                                        <p:hsl h="0" s="-12549" l="-25098"/>
                                      </p:by>
                                    </p:animClr>
                                    <p:animClr clrSpc="hsl" dir="cw">
                                      <p:cBhvr>
                                        <p:cTn id="8" dur="500" fill="hold"/>
                                        <p:tgtEl>
                                          <p:spTgt spid="15"/>
                                        </p:tgtEl>
                                        <p:attrNameLst>
                                          <p:attrName>stroke.color</p:attrName>
                                        </p:attrNameLst>
                                      </p:cBhvr>
                                      <p:by>
                                        <p:hsl h="0" s="-12549" l="-25098"/>
                                      </p:by>
                                    </p:animClr>
                                    <p:set>
                                      <p:cBhvr>
                                        <p:cTn id="9" dur="500" fill="hold"/>
                                        <p:tgtEl>
                                          <p:spTgt spid="1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grpId="0" nodeType="clickEffect">
                                  <p:stCondLst>
                                    <p:cond delay="0"/>
                                  </p:stCondLst>
                                  <p:childTnLst>
                                    <p:animClr clrSpc="hsl" dir="cw">
                                      <p:cBhvr override="childStyle">
                                        <p:cTn id="13" dur="500" fill="hold"/>
                                        <p:tgtEl>
                                          <p:spTgt spid="16"/>
                                        </p:tgtEl>
                                        <p:attrNameLst>
                                          <p:attrName>style.color</p:attrName>
                                        </p:attrNameLst>
                                      </p:cBhvr>
                                      <p:by>
                                        <p:hsl h="0" s="-12549" l="-25098"/>
                                      </p:by>
                                    </p:animClr>
                                    <p:animClr clrSpc="hsl" dir="cw">
                                      <p:cBhvr>
                                        <p:cTn id="14" dur="500" fill="hold"/>
                                        <p:tgtEl>
                                          <p:spTgt spid="16"/>
                                        </p:tgtEl>
                                        <p:attrNameLst>
                                          <p:attrName>fillcolor</p:attrName>
                                        </p:attrNameLst>
                                      </p:cBhvr>
                                      <p:by>
                                        <p:hsl h="0" s="-12549" l="-25098"/>
                                      </p:by>
                                    </p:animClr>
                                    <p:animClr clrSpc="hsl" dir="cw">
                                      <p:cBhvr>
                                        <p:cTn id="15" dur="500" fill="hold"/>
                                        <p:tgtEl>
                                          <p:spTgt spid="16"/>
                                        </p:tgtEl>
                                        <p:attrNameLst>
                                          <p:attrName>stroke.color</p:attrName>
                                        </p:attrNameLst>
                                      </p:cBhvr>
                                      <p:by>
                                        <p:hsl h="0" s="-12549" l="-25098"/>
                                      </p:by>
                                    </p:animClr>
                                    <p:set>
                                      <p:cBhvr>
                                        <p:cTn id="16" dur="500" fill="hold"/>
                                        <p:tgtEl>
                                          <p:spTgt spid="16"/>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grpId="0" nodeType="clickEffect">
                                  <p:stCondLst>
                                    <p:cond delay="0"/>
                                  </p:stCondLst>
                                  <p:childTnLst>
                                    <p:animClr clrSpc="hsl" dir="cw">
                                      <p:cBhvr override="childStyle">
                                        <p:cTn id="20" dur="500" fill="hold"/>
                                        <p:tgtEl>
                                          <p:spTgt spid="17"/>
                                        </p:tgtEl>
                                        <p:attrNameLst>
                                          <p:attrName>style.color</p:attrName>
                                        </p:attrNameLst>
                                      </p:cBhvr>
                                      <p:by>
                                        <p:hsl h="0" s="-12549" l="-25098"/>
                                      </p:by>
                                    </p:animClr>
                                    <p:animClr clrSpc="hsl" dir="cw">
                                      <p:cBhvr>
                                        <p:cTn id="21" dur="500" fill="hold"/>
                                        <p:tgtEl>
                                          <p:spTgt spid="17"/>
                                        </p:tgtEl>
                                        <p:attrNameLst>
                                          <p:attrName>fillcolor</p:attrName>
                                        </p:attrNameLst>
                                      </p:cBhvr>
                                      <p:by>
                                        <p:hsl h="0" s="-12549" l="-25098"/>
                                      </p:by>
                                    </p:animClr>
                                    <p:animClr clrSpc="hsl" dir="cw">
                                      <p:cBhvr>
                                        <p:cTn id="22" dur="500" fill="hold"/>
                                        <p:tgtEl>
                                          <p:spTgt spid="17"/>
                                        </p:tgtEl>
                                        <p:attrNameLst>
                                          <p:attrName>stroke.color</p:attrName>
                                        </p:attrNameLst>
                                      </p:cBhvr>
                                      <p:by>
                                        <p:hsl h="0" s="-12549" l="-25098"/>
                                      </p:by>
                                    </p:animClr>
                                    <p:set>
                                      <p:cBhvr>
                                        <p:cTn id="23" dur="500" fill="hold"/>
                                        <p:tgtEl>
                                          <p:spTgt spid="17"/>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grpId="0" nodeType="clickEffect">
                                  <p:stCondLst>
                                    <p:cond delay="0"/>
                                  </p:stCondLst>
                                  <p:childTnLst>
                                    <p:animClr clrSpc="hsl" dir="cw">
                                      <p:cBhvr override="childStyle">
                                        <p:cTn id="27" dur="500" fill="hold"/>
                                        <p:tgtEl>
                                          <p:spTgt spid="18"/>
                                        </p:tgtEl>
                                        <p:attrNameLst>
                                          <p:attrName>style.color</p:attrName>
                                        </p:attrNameLst>
                                      </p:cBhvr>
                                      <p:by>
                                        <p:hsl h="0" s="-12549" l="-25098"/>
                                      </p:by>
                                    </p:animClr>
                                    <p:animClr clrSpc="hsl" dir="cw">
                                      <p:cBhvr>
                                        <p:cTn id="28" dur="500" fill="hold"/>
                                        <p:tgtEl>
                                          <p:spTgt spid="18"/>
                                        </p:tgtEl>
                                        <p:attrNameLst>
                                          <p:attrName>fillcolor</p:attrName>
                                        </p:attrNameLst>
                                      </p:cBhvr>
                                      <p:by>
                                        <p:hsl h="0" s="-12549" l="-25098"/>
                                      </p:by>
                                    </p:animClr>
                                    <p:animClr clrSpc="hsl" dir="cw">
                                      <p:cBhvr>
                                        <p:cTn id="29" dur="500" fill="hold"/>
                                        <p:tgtEl>
                                          <p:spTgt spid="18"/>
                                        </p:tgtEl>
                                        <p:attrNameLst>
                                          <p:attrName>stroke.color</p:attrName>
                                        </p:attrNameLst>
                                      </p:cBhvr>
                                      <p:by>
                                        <p:hsl h="0" s="-12549" l="-25098"/>
                                      </p:by>
                                    </p:animClr>
                                    <p:set>
                                      <p:cBhvr>
                                        <p:cTn id="30" dur="500" fill="hold"/>
                                        <p:tgtEl>
                                          <p:spTgt spid="18"/>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4" presetClass="emph" presetSubtype="0" fill="hold" grpId="0" nodeType="clickEffect">
                                  <p:stCondLst>
                                    <p:cond delay="0"/>
                                  </p:stCondLst>
                                  <p:childTnLst>
                                    <p:animClr clrSpc="hsl" dir="cw">
                                      <p:cBhvr override="childStyle">
                                        <p:cTn id="34" dur="500" fill="hold"/>
                                        <p:tgtEl>
                                          <p:spTgt spid="10"/>
                                        </p:tgtEl>
                                        <p:attrNameLst>
                                          <p:attrName>style.color</p:attrName>
                                        </p:attrNameLst>
                                      </p:cBhvr>
                                      <p:by>
                                        <p:hsl h="0" s="-12549" l="-25098"/>
                                      </p:by>
                                    </p:animClr>
                                    <p:animClr clrSpc="hsl" dir="cw">
                                      <p:cBhvr>
                                        <p:cTn id="35" dur="500" fill="hold"/>
                                        <p:tgtEl>
                                          <p:spTgt spid="10"/>
                                        </p:tgtEl>
                                        <p:attrNameLst>
                                          <p:attrName>fillcolor</p:attrName>
                                        </p:attrNameLst>
                                      </p:cBhvr>
                                      <p:by>
                                        <p:hsl h="0" s="-12549" l="-25098"/>
                                      </p:by>
                                    </p:animClr>
                                    <p:animClr clrSpc="hsl" dir="cw">
                                      <p:cBhvr>
                                        <p:cTn id="36" dur="500" fill="hold"/>
                                        <p:tgtEl>
                                          <p:spTgt spid="10"/>
                                        </p:tgtEl>
                                        <p:attrNameLst>
                                          <p:attrName>stroke.color</p:attrName>
                                        </p:attrNameLst>
                                      </p:cBhvr>
                                      <p:by>
                                        <p:hsl h="0" s="-12549" l="-25098"/>
                                      </p:by>
                                    </p:animClr>
                                    <p:set>
                                      <p:cBhvr>
                                        <p:cTn id="37"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360" y="-121920"/>
            <a:ext cx="71120" cy="99568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p:cNvSpPr txBox="1"/>
          <p:nvPr/>
        </p:nvSpPr>
        <p:spPr>
          <a:xfrm>
            <a:off x="538480" y="350540"/>
            <a:ext cx="2244279" cy="523220"/>
          </a:xfrm>
          <a:prstGeom prst="rect">
            <a:avLst/>
          </a:prstGeom>
          <a:noFill/>
        </p:spPr>
        <p:txBody>
          <a:bodyPr wrap="square" rtlCol="0">
            <a:spAutoFit/>
          </a:bodyPr>
          <a:lstStyle/>
          <a:p>
            <a:r>
              <a:rPr lang="en-US" sz="2800" b="1" dirty="0" smtClean="0">
                <a:latin typeface="Product Sans" panose="020B0403030502040203" pitchFamily="34" charset="0"/>
              </a:rPr>
              <a:t>Introduction</a:t>
            </a:r>
            <a:endParaRPr lang="en-US" sz="2800" b="1" dirty="0">
              <a:latin typeface="Product Sans" panose="020B0403030502040203" pitchFamily="34" charset="0"/>
            </a:endParaRPr>
          </a:p>
        </p:txBody>
      </p:sp>
      <p:sp>
        <p:nvSpPr>
          <p:cNvPr id="6" name="TextBox 5"/>
          <p:cNvSpPr txBox="1"/>
          <p:nvPr/>
        </p:nvSpPr>
        <p:spPr>
          <a:xfrm>
            <a:off x="7152638" y="5358952"/>
            <a:ext cx="4429761" cy="646331"/>
          </a:xfrm>
          <a:prstGeom prst="rect">
            <a:avLst/>
          </a:prstGeom>
          <a:noFill/>
        </p:spPr>
        <p:txBody>
          <a:bodyPr wrap="square" rtlCol="0">
            <a:spAutoFit/>
          </a:bodyPr>
          <a:lstStyle/>
          <a:p>
            <a:pPr algn="ctr"/>
            <a:r>
              <a:rPr lang="en-GB" b="1" dirty="0" smtClean="0"/>
              <a:t>IT SUPPORTS 42.673 MILLION JOBS </a:t>
            </a:r>
          </a:p>
          <a:p>
            <a:pPr algn="ctr"/>
            <a:r>
              <a:rPr lang="en-GB" b="1" dirty="0" smtClean="0"/>
              <a:t>(I.E) 8.1% OF ITS TOTAL EMPLOYMENT.</a:t>
            </a:r>
            <a:endParaRPr lang="en-US" b="1" dirty="0"/>
          </a:p>
        </p:txBody>
      </p:sp>
      <p:sp>
        <p:nvSpPr>
          <p:cNvPr id="9" name="TextBox 8"/>
          <p:cNvSpPr txBox="1"/>
          <p:nvPr/>
        </p:nvSpPr>
        <p:spPr>
          <a:xfrm>
            <a:off x="50162" y="5358952"/>
            <a:ext cx="6047618" cy="1200329"/>
          </a:xfrm>
          <a:prstGeom prst="rect">
            <a:avLst/>
          </a:prstGeom>
          <a:noFill/>
        </p:spPr>
        <p:txBody>
          <a:bodyPr wrap="none" rtlCol="0">
            <a:spAutoFit/>
          </a:bodyPr>
          <a:lstStyle/>
          <a:p>
            <a:pPr algn="ctr"/>
            <a:r>
              <a:rPr lang="en-GB" b="1" dirty="0" smtClean="0"/>
              <a:t>TOURISM GENERATED ₹16.91 LAKH CRORE (US$240 BILLION) </a:t>
            </a:r>
          </a:p>
          <a:p>
            <a:pPr algn="ctr"/>
            <a:r>
              <a:rPr lang="en-GB" b="1" dirty="0" smtClean="0"/>
              <a:t>OR </a:t>
            </a:r>
          </a:p>
          <a:p>
            <a:pPr algn="ctr"/>
            <a:r>
              <a:rPr lang="en-GB" b="1" dirty="0" smtClean="0"/>
              <a:t>9.2% OF INDIA'S GDP (2018) </a:t>
            </a:r>
          </a:p>
          <a:p>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440" y="1767840"/>
            <a:ext cx="4277360" cy="32080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6556630" y="1509761"/>
            <a:ext cx="45719" cy="504952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838" y="1766570"/>
            <a:ext cx="4277360" cy="32080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66865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360" y="-121920"/>
            <a:ext cx="71120" cy="99568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p:cNvSpPr txBox="1"/>
          <p:nvPr/>
        </p:nvSpPr>
        <p:spPr>
          <a:xfrm>
            <a:off x="538480" y="350540"/>
            <a:ext cx="5638800" cy="523220"/>
          </a:xfrm>
          <a:prstGeom prst="rect">
            <a:avLst/>
          </a:prstGeom>
          <a:noFill/>
        </p:spPr>
        <p:txBody>
          <a:bodyPr wrap="square" rtlCol="0">
            <a:spAutoFit/>
          </a:bodyPr>
          <a:lstStyle/>
          <a:p>
            <a:r>
              <a:rPr lang="en-US" sz="2800" b="1" dirty="0" smtClean="0">
                <a:latin typeface="Product Sans" panose="020B0403030502040203" pitchFamily="34" charset="0"/>
              </a:rPr>
              <a:t>Can we make more money ?</a:t>
            </a:r>
            <a:endParaRPr lang="en-US" sz="2800" b="1" dirty="0">
              <a:latin typeface="Product Sans" panose="020B0403030502040203" pitchFamily="34" charset="0"/>
            </a:endParaRPr>
          </a:p>
        </p:txBody>
      </p:sp>
      <p:sp>
        <p:nvSpPr>
          <p:cNvPr id="6" name="TextBox 5"/>
          <p:cNvSpPr txBox="1"/>
          <p:nvPr/>
        </p:nvSpPr>
        <p:spPr>
          <a:xfrm>
            <a:off x="538480" y="2339305"/>
            <a:ext cx="6715760" cy="1384995"/>
          </a:xfrm>
          <a:prstGeom prst="rect">
            <a:avLst/>
          </a:prstGeom>
          <a:noFill/>
        </p:spPr>
        <p:txBody>
          <a:bodyPr wrap="square" rtlCol="0">
            <a:spAutoFit/>
          </a:bodyPr>
          <a:lstStyle/>
          <a:p>
            <a:r>
              <a:rPr lang="en-US" sz="2800" b="1" dirty="0" smtClean="0">
                <a:solidFill>
                  <a:schemeClr val="tx1">
                    <a:lumMod val="50000"/>
                    <a:lumOff val="50000"/>
                  </a:schemeClr>
                </a:solidFill>
                <a:latin typeface="Product Sans" panose="020B0403030502040203" pitchFamily="34" charset="0"/>
              </a:rPr>
              <a:t>We can generate even more money,</a:t>
            </a:r>
            <a:r>
              <a:rPr lang="en-US" sz="2800" b="1" dirty="0">
                <a:solidFill>
                  <a:schemeClr val="tx1">
                    <a:lumMod val="50000"/>
                    <a:lumOff val="50000"/>
                  </a:schemeClr>
                </a:solidFill>
                <a:latin typeface="Product Sans" panose="020B0403030502040203" pitchFamily="34" charset="0"/>
              </a:rPr>
              <a:t> </a:t>
            </a:r>
            <a:r>
              <a:rPr lang="en-US" sz="2800" b="1" dirty="0" smtClean="0">
                <a:solidFill>
                  <a:schemeClr val="tx1">
                    <a:lumMod val="50000"/>
                    <a:lumOff val="50000"/>
                  </a:schemeClr>
                </a:solidFill>
                <a:latin typeface="Product Sans" panose="020B0403030502040203" pitchFamily="34" charset="0"/>
              </a:rPr>
              <a:t>        if visitors can take well informed decisions</a:t>
            </a:r>
          </a:p>
        </p:txBody>
      </p:sp>
      <p:sp>
        <p:nvSpPr>
          <p:cNvPr id="7" name="TextBox 6"/>
          <p:cNvSpPr txBox="1"/>
          <p:nvPr/>
        </p:nvSpPr>
        <p:spPr>
          <a:xfrm>
            <a:off x="-1281241" y="1424950"/>
            <a:ext cx="8128000" cy="523220"/>
          </a:xfrm>
          <a:prstGeom prst="rect">
            <a:avLst/>
          </a:prstGeom>
          <a:noFill/>
        </p:spPr>
        <p:txBody>
          <a:bodyPr wrap="square" rtlCol="0">
            <a:spAutoFit/>
          </a:bodyPr>
          <a:lstStyle/>
          <a:p>
            <a:pPr algn="ctr"/>
            <a:r>
              <a:rPr lang="en-US" sz="2800" b="1" dirty="0" smtClean="0">
                <a:solidFill>
                  <a:schemeClr val="tx1">
                    <a:lumMod val="50000"/>
                    <a:lumOff val="50000"/>
                  </a:schemeClr>
                </a:solidFill>
                <a:latin typeface="Product Sans" panose="020B0403030502040203" pitchFamily="34" charset="0"/>
              </a:rPr>
              <a:t>“People simply don’t know”</a:t>
            </a:r>
            <a:endParaRPr lang="en-US" sz="2800" b="1" dirty="0">
              <a:solidFill>
                <a:schemeClr val="tx1">
                  <a:lumMod val="50000"/>
                  <a:lumOff val="50000"/>
                </a:schemeClr>
              </a:solidFill>
              <a:latin typeface="Product Sans" panose="020B0403030502040203"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0140" y="1093201"/>
            <a:ext cx="4302410" cy="4302410"/>
          </a:xfrm>
          <a:prstGeom prst="rect">
            <a:avLst/>
          </a:prstGeom>
        </p:spPr>
      </p:pic>
      <p:sp>
        <p:nvSpPr>
          <p:cNvPr id="10" name="Rectangle 9"/>
          <p:cNvSpPr/>
          <p:nvPr/>
        </p:nvSpPr>
        <p:spPr>
          <a:xfrm>
            <a:off x="7125590" y="1093201"/>
            <a:ext cx="45719" cy="504952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38480" y="4115436"/>
            <a:ext cx="6715760" cy="954107"/>
          </a:xfrm>
          <a:prstGeom prst="rect">
            <a:avLst/>
          </a:prstGeom>
          <a:noFill/>
        </p:spPr>
        <p:txBody>
          <a:bodyPr wrap="square" rtlCol="0">
            <a:spAutoFit/>
          </a:bodyPr>
          <a:lstStyle/>
          <a:p>
            <a:r>
              <a:rPr lang="en-US" sz="2800" b="1" dirty="0" smtClean="0">
                <a:solidFill>
                  <a:schemeClr val="tx1">
                    <a:lumMod val="50000"/>
                    <a:lumOff val="50000"/>
                  </a:schemeClr>
                </a:solidFill>
                <a:latin typeface="Product Sans" panose="020B0403030502040203" pitchFamily="34" charset="0"/>
              </a:rPr>
              <a:t>And this is where recommendation systems come into play</a:t>
            </a:r>
          </a:p>
        </p:txBody>
      </p:sp>
    </p:spTree>
    <p:extLst>
      <p:ext uri="{BB962C8B-B14F-4D97-AF65-F5344CB8AC3E}">
        <p14:creationId xmlns:p14="http://schemas.microsoft.com/office/powerpoint/2010/main" val="156144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7"/>
                                        </p:tgtEl>
                                        <p:attrNameLst>
                                          <p:attrName>style.color</p:attrName>
                                        </p:attrNameLst>
                                      </p:cBhvr>
                                      <p:by>
                                        <p:hsl h="0" s="-12549" l="-25098"/>
                                      </p:by>
                                    </p:animClr>
                                    <p:animClr clrSpc="hsl" dir="cw">
                                      <p:cBhvr>
                                        <p:cTn id="7" dur="500" fill="hold"/>
                                        <p:tgtEl>
                                          <p:spTgt spid="7"/>
                                        </p:tgtEl>
                                        <p:attrNameLst>
                                          <p:attrName>fillcolor</p:attrName>
                                        </p:attrNameLst>
                                      </p:cBhvr>
                                      <p:by>
                                        <p:hsl h="0" s="-12549" l="-25098"/>
                                      </p:by>
                                    </p:animClr>
                                    <p:animClr clrSpc="hsl" dir="cw">
                                      <p:cBhvr>
                                        <p:cTn id="8" dur="500" fill="hold"/>
                                        <p:tgtEl>
                                          <p:spTgt spid="7"/>
                                        </p:tgtEl>
                                        <p:attrNameLst>
                                          <p:attrName>stroke.color</p:attrName>
                                        </p:attrNameLst>
                                      </p:cBhvr>
                                      <p:by>
                                        <p:hsl h="0" s="-12549" l="-25098"/>
                                      </p:by>
                                    </p:animClr>
                                    <p:set>
                                      <p:cBhvr>
                                        <p:cTn id="9" dur="500" fill="hold"/>
                                        <p:tgtEl>
                                          <p:spTgt spid="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grpId="0" nodeType="clickEffect">
                                  <p:stCondLst>
                                    <p:cond delay="0"/>
                                  </p:stCondLst>
                                  <p:childTnLst>
                                    <p:animClr clrSpc="hsl" dir="cw">
                                      <p:cBhvr override="childStyle">
                                        <p:cTn id="13" dur="500" fill="hold"/>
                                        <p:tgtEl>
                                          <p:spTgt spid="6"/>
                                        </p:tgtEl>
                                        <p:attrNameLst>
                                          <p:attrName>style.color</p:attrName>
                                        </p:attrNameLst>
                                      </p:cBhvr>
                                      <p:by>
                                        <p:hsl h="0" s="-12549" l="-25098"/>
                                      </p:by>
                                    </p:animClr>
                                    <p:animClr clrSpc="hsl" dir="cw">
                                      <p:cBhvr>
                                        <p:cTn id="14" dur="500" fill="hold"/>
                                        <p:tgtEl>
                                          <p:spTgt spid="6"/>
                                        </p:tgtEl>
                                        <p:attrNameLst>
                                          <p:attrName>fillcolor</p:attrName>
                                        </p:attrNameLst>
                                      </p:cBhvr>
                                      <p:by>
                                        <p:hsl h="0" s="-12549" l="-25098"/>
                                      </p:by>
                                    </p:animClr>
                                    <p:animClr clrSpc="hsl" dir="cw">
                                      <p:cBhvr>
                                        <p:cTn id="15" dur="500" fill="hold"/>
                                        <p:tgtEl>
                                          <p:spTgt spid="6"/>
                                        </p:tgtEl>
                                        <p:attrNameLst>
                                          <p:attrName>stroke.color</p:attrName>
                                        </p:attrNameLst>
                                      </p:cBhvr>
                                      <p:by>
                                        <p:hsl h="0" s="-12549" l="-25098"/>
                                      </p:by>
                                    </p:animClr>
                                    <p:set>
                                      <p:cBhvr>
                                        <p:cTn id="16" dur="500" fill="hold"/>
                                        <p:tgtEl>
                                          <p:spTgt spid="6"/>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grpId="0" nodeType="clickEffect">
                                  <p:stCondLst>
                                    <p:cond delay="0"/>
                                  </p:stCondLst>
                                  <p:childTnLst>
                                    <p:animClr clrSpc="hsl" dir="cw">
                                      <p:cBhvr override="childStyle">
                                        <p:cTn id="20" dur="500" fill="hold"/>
                                        <p:tgtEl>
                                          <p:spTgt spid="11"/>
                                        </p:tgtEl>
                                        <p:attrNameLst>
                                          <p:attrName>style.color</p:attrName>
                                        </p:attrNameLst>
                                      </p:cBhvr>
                                      <p:by>
                                        <p:hsl h="0" s="-12549" l="-25098"/>
                                      </p:by>
                                    </p:animClr>
                                    <p:animClr clrSpc="hsl" dir="cw">
                                      <p:cBhvr>
                                        <p:cTn id="21" dur="500" fill="hold"/>
                                        <p:tgtEl>
                                          <p:spTgt spid="11"/>
                                        </p:tgtEl>
                                        <p:attrNameLst>
                                          <p:attrName>fillcolor</p:attrName>
                                        </p:attrNameLst>
                                      </p:cBhvr>
                                      <p:by>
                                        <p:hsl h="0" s="-12549" l="-25098"/>
                                      </p:by>
                                    </p:animClr>
                                    <p:animClr clrSpc="hsl" dir="cw">
                                      <p:cBhvr>
                                        <p:cTn id="22" dur="500" fill="hold"/>
                                        <p:tgtEl>
                                          <p:spTgt spid="11"/>
                                        </p:tgtEl>
                                        <p:attrNameLst>
                                          <p:attrName>stroke.color</p:attrName>
                                        </p:attrNameLst>
                                      </p:cBhvr>
                                      <p:by>
                                        <p:hsl h="0" s="-12549" l="-25098"/>
                                      </p:by>
                                    </p:animClr>
                                    <p:set>
                                      <p:cBhvr>
                                        <p:cTn id="23" dur="5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360" y="-121920"/>
            <a:ext cx="71120" cy="99568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p:cNvSpPr txBox="1"/>
          <p:nvPr/>
        </p:nvSpPr>
        <p:spPr>
          <a:xfrm>
            <a:off x="538480" y="350540"/>
            <a:ext cx="5638800" cy="523220"/>
          </a:xfrm>
          <a:prstGeom prst="rect">
            <a:avLst/>
          </a:prstGeom>
          <a:noFill/>
        </p:spPr>
        <p:txBody>
          <a:bodyPr wrap="square" rtlCol="0">
            <a:spAutoFit/>
          </a:bodyPr>
          <a:lstStyle/>
          <a:p>
            <a:r>
              <a:rPr lang="en-US" sz="2800" b="1" dirty="0" smtClean="0">
                <a:latin typeface="Product Sans" panose="020B0403030502040203" pitchFamily="34" charset="0"/>
              </a:rPr>
              <a:t>Abstract</a:t>
            </a:r>
            <a:endParaRPr lang="en-US" sz="2800" b="1" dirty="0">
              <a:latin typeface="Product Sans" panose="020B0403030502040203" pitchFamily="34" charset="0"/>
            </a:endParaRPr>
          </a:p>
        </p:txBody>
      </p:sp>
      <p:sp>
        <p:nvSpPr>
          <p:cNvPr id="6" name="TextBox 5"/>
          <p:cNvSpPr txBox="1"/>
          <p:nvPr/>
        </p:nvSpPr>
        <p:spPr>
          <a:xfrm>
            <a:off x="325120" y="1178560"/>
            <a:ext cx="11521440" cy="5078313"/>
          </a:xfrm>
          <a:prstGeom prst="rect">
            <a:avLst/>
          </a:prstGeom>
          <a:solidFill>
            <a:schemeClr val="bg1">
              <a:lumMod val="95000"/>
            </a:schemeClr>
          </a:solidFill>
        </p:spPr>
        <p:txBody>
          <a:bodyPr wrap="square" rtlCol="0">
            <a:spAutoFit/>
          </a:bodyPr>
          <a:lstStyle/>
          <a:p>
            <a:r>
              <a:rPr lang="en-GB" dirty="0" smtClean="0"/>
              <a:t>Tourism is one of the industry in India with really high profit potential. India is well known for tourism. Every region in India specializes in a specific type of tourism. For example, Kerala is widely known for it’s natural tourism while Karnataka and Tamil Nadu are mostly known for it’s Temple and Historic tourism. Similarly every state/region in India is specializes in a specific kind of tourism. </a:t>
            </a:r>
            <a:endParaRPr lang="en-GB" dirty="0"/>
          </a:p>
          <a:p>
            <a:endParaRPr lang="en-GB" dirty="0" smtClean="0"/>
          </a:p>
          <a:p>
            <a:r>
              <a:rPr lang="en-GB" dirty="0" smtClean="0"/>
              <a:t>In this mini-project we consider the North Eastern region of the country which is know for Nature tourism as test case. According to a 2015 survey on “Most Visited States of India by Foreign Tourists” non of the north eastern states are in Top 10. Despite it’s enormous natural gifts, the north eastern tourism generates less revenue and attracts less non-domestic tourists.</a:t>
            </a:r>
          </a:p>
          <a:p>
            <a:endParaRPr lang="en-GB" dirty="0" smtClean="0"/>
          </a:p>
          <a:p>
            <a:r>
              <a:rPr lang="en-GB" dirty="0" smtClean="0"/>
              <a:t>The main reason for this issue is that, foreigners have little to no idea when it comes to planning their trip through a less explored region. Thus to be able to make it easier for the tourists to know about the tourism sights in North East and in turn increase the tourism revenue, we need a system that is able to provide information on tourist attractions to tourists precisely in accordance with what the tourists want. </a:t>
            </a:r>
          </a:p>
          <a:p>
            <a:endParaRPr lang="en-GB" dirty="0" smtClean="0"/>
          </a:p>
          <a:p>
            <a:r>
              <a:rPr lang="en-GB" dirty="0" smtClean="0"/>
              <a:t>The proposed system uses the Fuzzy Logic method and Floyd </a:t>
            </a:r>
            <a:r>
              <a:rPr lang="en-GB" dirty="0" err="1" smtClean="0"/>
              <a:t>Warshall</a:t>
            </a:r>
            <a:r>
              <a:rPr lang="en-GB" dirty="0" smtClean="0"/>
              <a:t> Algorithm which are combined, so as to obtain results in the form of recommendations for tourist attractions based on the costs the tourist is willing to spend, the  amount of time he/she is willing to spend and the distance he/she is willing to travel.</a:t>
            </a:r>
            <a:endParaRPr lang="en-GB" dirty="0"/>
          </a:p>
        </p:txBody>
      </p:sp>
    </p:spTree>
    <p:extLst>
      <p:ext uri="{BB962C8B-B14F-4D97-AF65-F5344CB8AC3E}">
        <p14:creationId xmlns:p14="http://schemas.microsoft.com/office/powerpoint/2010/main" val="1592170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360" y="-121920"/>
            <a:ext cx="71120" cy="99568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p:cNvSpPr txBox="1"/>
          <p:nvPr/>
        </p:nvSpPr>
        <p:spPr>
          <a:xfrm>
            <a:off x="538480" y="350540"/>
            <a:ext cx="5638800" cy="523220"/>
          </a:xfrm>
          <a:prstGeom prst="rect">
            <a:avLst/>
          </a:prstGeom>
          <a:noFill/>
        </p:spPr>
        <p:txBody>
          <a:bodyPr wrap="square" rtlCol="0">
            <a:spAutoFit/>
          </a:bodyPr>
          <a:lstStyle/>
          <a:p>
            <a:r>
              <a:rPr lang="en-US" sz="2800" b="1" dirty="0" smtClean="0">
                <a:latin typeface="Product Sans" panose="020B0403030502040203" pitchFamily="34" charset="0"/>
              </a:rPr>
              <a:t>Workflow</a:t>
            </a:r>
            <a:endParaRPr lang="en-US" sz="2800" b="1" dirty="0">
              <a:latin typeface="Product Sans" panose="020B0403030502040203" pitchFamily="34" charset="0"/>
            </a:endParaRPr>
          </a:p>
        </p:txBody>
      </p:sp>
      <p:sp>
        <p:nvSpPr>
          <p:cNvPr id="6" name="TextBox 5"/>
          <p:cNvSpPr txBox="1"/>
          <p:nvPr/>
        </p:nvSpPr>
        <p:spPr>
          <a:xfrm>
            <a:off x="306964" y="2053243"/>
            <a:ext cx="1006917" cy="369332"/>
          </a:xfrm>
          <a:prstGeom prst="rect">
            <a:avLst/>
          </a:prstGeom>
          <a:noFill/>
        </p:spPr>
        <p:txBody>
          <a:bodyPr wrap="square" rtlCol="0">
            <a:spAutoFit/>
          </a:bodyPr>
          <a:lstStyle/>
          <a:p>
            <a:pPr algn="ctr"/>
            <a:r>
              <a:rPr lang="en-US" b="1" dirty="0" smtClean="0">
                <a:solidFill>
                  <a:schemeClr val="bg2">
                    <a:lumMod val="25000"/>
                  </a:schemeClr>
                </a:solidFill>
                <a:latin typeface="Product Sans" panose="020B0403030502040203" pitchFamily="34" charset="0"/>
              </a:rPr>
              <a:t>INPUTS</a:t>
            </a:r>
            <a:endParaRPr lang="en-US" b="1" dirty="0">
              <a:solidFill>
                <a:schemeClr val="bg2">
                  <a:lumMod val="25000"/>
                </a:schemeClr>
              </a:solidFill>
              <a:latin typeface="Product Sans" panose="020B0403030502040203" pitchFamily="34" charset="0"/>
            </a:endParaRPr>
          </a:p>
        </p:txBody>
      </p:sp>
      <p:sp>
        <p:nvSpPr>
          <p:cNvPr id="7" name="Rectangle 6"/>
          <p:cNvSpPr/>
          <p:nvPr/>
        </p:nvSpPr>
        <p:spPr>
          <a:xfrm>
            <a:off x="1679830" y="1245601"/>
            <a:ext cx="45719" cy="504952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8" name="Rectangle 7"/>
          <p:cNvSpPr/>
          <p:nvPr/>
        </p:nvSpPr>
        <p:spPr>
          <a:xfrm>
            <a:off x="4778630" y="1245601"/>
            <a:ext cx="45719" cy="504952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9" name="Rectangle 8"/>
          <p:cNvSpPr/>
          <p:nvPr/>
        </p:nvSpPr>
        <p:spPr>
          <a:xfrm>
            <a:off x="7958710" y="1245601"/>
            <a:ext cx="45719" cy="504952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0" name="Rectangle 9"/>
          <p:cNvSpPr/>
          <p:nvPr/>
        </p:nvSpPr>
        <p:spPr>
          <a:xfrm>
            <a:off x="10559670" y="1245601"/>
            <a:ext cx="45719" cy="504952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1" name="TextBox 10"/>
          <p:cNvSpPr txBox="1"/>
          <p:nvPr/>
        </p:nvSpPr>
        <p:spPr>
          <a:xfrm>
            <a:off x="2724295" y="2053242"/>
            <a:ext cx="1006917" cy="646331"/>
          </a:xfrm>
          <a:prstGeom prst="rect">
            <a:avLst/>
          </a:prstGeom>
          <a:noFill/>
        </p:spPr>
        <p:txBody>
          <a:bodyPr wrap="square" rtlCol="0">
            <a:spAutoFit/>
          </a:bodyPr>
          <a:lstStyle/>
          <a:p>
            <a:pPr algn="ctr"/>
            <a:r>
              <a:rPr lang="en-US" b="1" dirty="0" smtClean="0">
                <a:solidFill>
                  <a:schemeClr val="bg2">
                    <a:lumMod val="25000"/>
                  </a:schemeClr>
                </a:solidFill>
                <a:latin typeface="Product Sans" panose="020B0403030502040203" pitchFamily="34" charset="0"/>
              </a:rPr>
              <a:t>FUZZY LOGIC</a:t>
            </a:r>
            <a:endParaRPr lang="en-US" b="1" dirty="0">
              <a:solidFill>
                <a:schemeClr val="bg2">
                  <a:lumMod val="25000"/>
                </a:schemeClr>
              </a:solidFill>
              <a:latin typeface="Product Sans" panose="020B0403030502040203" pitchFamily="34" charset="0"/>
            </a:endParaRPr>
          </a:p>
        </p:txBody>
      </p:sp>
      <p:sp>
        <p:nvSpPr>
          <p:cNvPr id="12" name="TextBox 11"/>
          <p:cNvSpPr txBox="1"/>
          <p:nvPr/>
        </p:nvSpPr>
        <p:spPr>
          <a:xfrm>
            <a:off x="5754165" y="2053243"/>
            <a:ext cx="1274729" cy="369332"/>
          </a:xfrm>
          <a:prstGeom prst="rect">
            <a:avLst/>
          </a:prstGeom>
          <a:noFill/>
        </p:spPr>
        <p:txBody>
          <a:bodyPr wrap="square" rtlCol="0">
            <a:spAutoFit/>
          </a:bodyPr>
          <a:lstStyle/>
          <a:p>
            <a:pPr algn="ctr"/>
            <a:r>
              <a:rPr lang="en-US" b="1" dirty="0" smtClean="0">
                <a:solidFill>
                  <a:schemeClr val="bg2">
                    <a:lumMod val="25000"/>
                  </a:schemeClr>
                </a:solidFill>
                <a:latin typeface="Product Sans" panose="020B0403030502040203" pitchFamily="34" charset="0"/>
              </a:rPr>
              <a:t>OBJECTS</a:t>
            </a:r>
            <a:endParaRPr lang="en-US" b="1" dirty="0">
              <a:solidFill>
                <a:schemeClr val="bg2">
                  <a:lumMod val="25000"/>
                </a:schemeClr>
              </a:solidFill>
              <a:latin typeface="Product Sans" panose="020B0403030502040203" pitchFamily="34" charset="0"/>
            </a:endParaRPr>
          </a:p>
        </p:txBody>
      </p:sp>
      <p:sp>
        <p:nvSpPr>
          <p:cNvPr id="13" name="TextBox 12"/>
          <p:cNvSpPr txBox="1"/>
          <p:nvPr/>
        </p:nvSpPr>
        <p:spPr>
          <a:xfrm>
            <a:off x="8620849" y="1914742"/>
            <a:ext cx="1432560" cy="923330"/>
          </a:xfrm>
          <a:prstGeom prst="rect">
            <a:avLst/>
          </a:prstGeom>
          <a:noFill/>
        </p:spPr>
        <p:txBody>
          <a:bodyPr wrap="square" rtlCol="0">
            <a:spAutoFit/>
          </a:bodyPr>
          <a:lstStyle/>
          <a:p>
            <a:pPr algn="ctr"/>
            <a:r>
              <a:rPr lang="en-US" b="1" dirty="0" smtClean="0">
                <a:solidFill>
                  <a:schemeClr val="bg2">
                    <a:lumMod val="25000"/>
                  </a:schemeClr>
                </a:solidFill>
                <a:latin typeface="Product Sans" panose="020B0403030502040203" pitchFamily="34" charset="0"/>
              </a:rPr>
              <a:t>FINDS</a:t>
            </a:r>
          </a:p>
          <a:p>
            <a:pPr algn="ctr"/>
            <a:r>
              <a:rPr lang="en-US" b="1" dirty="0" smtClean="0">
                <a:solidFill>
                  <a:schemeClr val="bg2">
                    <a:lumMod val="25000"/>
                  </a:schemeClr>
                </a:solidFill>
                <a:latin typeface="Product Sans" panose="020B0403030502040203" pitchFamily="34" charset="0"/>
              </a:rPr>
              <a:t>SHORTEST PATH</a:t>
            </a:r>
            <a:endParaRPr lang="en-US" b="1" dirty="0">
              <a:solidFill>
                <a:schemeClr val="bg2">
                  <a:lumMod val="25000"/>
                </a:schemeClr>
              </a:solidFill>
              <a:latin typeface="Product Sans" panose="020B0403030502040203" pitchFamily="34" charset="0"/>
            </a:endParaRPr>
          </a:p>
        </p:txBody>
      </p:sp>
      <p:sp>
        <p:nvSpPr>
          <p:cNvPr id="14" name="TextBox 13"/>
          <p:cNvSpPr txBox="1"/>
          <p:nvPr/>
        </p:nvSpPr>
        <p:spPr>
          <a:xfrm>
            <a:off x="10933989" y="3784600"/>
            <a:ext cx="1156076" cy="369332"/>
          </a:xfrm>
          <a:prstGeom prst="rect">
            <a:avLst/>
          </a:prstGeom>
          <a:noFill/>
        </p:spPr>
        <p:txBody>
          <a:bodyPr wrap="square" rtlCol="0">
            <a:spAutoFit/>
          </a:bodyPr>
          <a:lstStyle/>
          <a:p>
            <a:pPr algn="ctr"/>
            <a:r>
              <a:rPr lang="en-US" b="1" dirty="0" smtClean="0">
                <a:solidFill>
                  <a:schemeClr val="bg2">
                    <a:lumMod val="25000"/>
                  </a:schemeClr>
                </a:solidFill>
                <a:latin typeface="Product Sans" panose="020B0403030502040203" pitchFamily="34" charset="0"/>
              </a:rPr>
              <a:t>OUTPUT</a:t>
            </a:r>
            <a:endParaRPr lang="en-US" b="1" dirty="0">
              <a:solidFill>
                <a:schemeClr val="bg2">
                  <a:lumMod val="25000"/>
                </a:schemeClr>
              </a:solidFill>
              <a:latin typeface="Product Sans" panose="020B0403030502040203" pitchFamily="34" charset="0"/>
            </a:endParaRPr>
          </a:p>
        </p:txBody>
      </p:sp>
      <p:cxnSp>
        <p:nvCxnSpPr>
          <p:cNvPr id="16" name="Straight Arrow Connector 15"/>
          <p:cNvCxnSpPr/>
          <p:nvPr/>
        </p:nvCxnSpPr>
        <p:spPr>
          <a:xfrm flipV="1">
            <a:off x="-1027744" y="3103880"/>
            <a:ext cx="771872" cy="101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p:cNvCxnSpPr/>
          <p:nvPr/>
        </p:nvCxnSpPr>
        <p:spPr>
          <a:xfrm flipV="1">
            <a:off x="-1027744" y="3770361"/>
            <a:ext cx="771872" cy="101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8" name="Straight Arrow Connector 17"/>
          <p:cNvCxnSpPr/>
          <p:nvPr/>
        </p:nvCxnSpPr>
        <p:spPr>
          <a:xfrm flipV="1">
            <a:off x="-1046308" y="5405120"/>
            <a:ext cx="771872" cy="101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5" name="TextBox 24"/>
          <p:cNvSpPr txBox="1"/>
          <p:nvPr/>
        </p:nvSpPr>
        <p:spPr>
          <a:xfrm>
            <a:off x="5182310" y="3765034"/>
            <a:ext cx="2418438" cy="369332"/>
          </a:xfrm>
          <a:prstGeom prst="rect">
            <a:avLst/>
          </a:prstGeom>
          <a:noFill/>
        </p:spPr>
        <p:txBody>
          <a:bodyPr wrap="square" rtlCol="0">
            <a:spAutoFit/>
          </a:bodyPr>
          <a:lstStyle/>
          <a:p>
            <a:pPr algn="ctr"/>
            <a:r>
              <a:rPr lang="en-US" b="1" dirty="0" smtClean="0">
                <a:solidFill>
                  <a:schemeClr val="bg2">
                    <a:lumMod val="25000"/>
                  </a:schemeClr>
                </a:solidFill>
                <a:latin typeface="Product Sans" panose="020B0403030502040203" pitchFamily="34" charset="0"/>
              </a:rPr>
              <a:t>Recommendations</a:t>
            </a:r>
            <a:endParaRPr lang="en-US" b="1" dirty="0">
              <a:solidFill>
                <a:schemeClr val="bg2">
                  <a:lumMod val="25000"/>
                </a:schemeClr>
              </a:solidFill>
              <a:latin typeface="Product Sans" panose="020B0403030502040203" pitchFamily="34" charset="0"/>
            </a:endParaRPr>
          </a:p>
        </p:txBody>
      </p:sp>
      <p:sp>
        <p:nvSpPr>
          <p:cNvPr id="114" name="Rectangle 113"/>
          <p:cNvSpPr/>
          <p:nvPr/>
        </p:nvSpPr>
        <p:spPr>
          <a:xfrm>
            <a:off x="2302396" y="3191955"/>
            <a:ext cx="1874520" cy="1653540"/>
          </a:xfrm>
          <a:prstGeom prst="rect">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15" name="TextBox 114"/>
          <p:cNvSpPr txBox="1"/>
          <p:nvPr/>
        </p:nvSpPr>
        <p:spPr>
          <a:xfrm>
            <a:off x="2346636" y="3784599"/>
            <a:ext cx="1830280" cy="369332"/>
          </a:xfrm>
          <a:prstGeom prst="rect">
            <a:avLst/>
          </a:prstGeom>
          <a:noFill/>
        </p:spPr>
        <p:txBody>
          <a:bodyPr wrap="square" rtlCol="0">
            <a:spAutoFit/>
          </a:bodyPr>
          <a:lstStyle/>
          <a:p>
            <a:pPr algn="ctr"/>
            <a:r>
              <a:rPr lang="en-US" b="1" dirty="0" err="1" smtClean="0">
                <a:solidFill>
                  <a:schemeClr val="bg2">
                    <a:lumMod val="25000"/>
                  </a:schemeClr>
                </a:solidFill>
                <a:latin typeface="Product Sans" panose="020B0403030502040203" pitchFamily="34" charset="0"/>
              </a:rPr>
              <a:t>Fuzzification</a:t>
            </a:r>
            <a:endParaRPr lang="en-US" b="1" dirty="0">
              <a:solidFill>
                <a:schemeClr val="bg2">
                  <a:lumMod val="25000"/>
                </a:schemeClr>
              </a:solidFill>
              <a:latin typeface="Product Sans" panose="020B0403030502040203" pitchFamily="34" charset="0"/>
            </a:endParaRPr>
          </a:p>
        </p:txBody>
      </p:sp>
      <p:sp>
        <p:nvSpPr>
          <p:cNvPr id="116" name="TextBox 115"/>
          <p:cNvSpPr txBox="1"/>
          <p:nvPr/>
        </p:nvSpPr>
        <p:spPr>
          <a:xfrm>
            <a:off x="5739436" y="5220454"/>
            <a:ext cx="1526748" cy="369332"/>
          </a:xfrm>
          <a:prstGeom prst="rect">
            <a:avLst/>
          </a:prstGeom>
          <a:solidFill>
            <a:schemeClr val="bg1"/>
          </a:solidFill>
        </p:spPr>
        <p:txBody>
          <a:bodyPr wrap="square" rtlCol="0">
            <a:spAutoFit/>
          </a:bodyPr>
          <a:lstStyle/>
          <a:p>
            <a:pPr algn="ctr"/>
            <a:r>
              <a:rPr lang="en-US" b="1" dirty="0" smtClean="0">
                <a:solidFill>
                  <a:schemeClr val="bg2">
                    <a:lumMod val="25000"/>
                  </a:schemeClr>
                </a:solidFill>
                <a:latin typeface="Product Sans" panose="020B0403030502040203" pitchFamily="34" charset="0"/>
              </a:rPr>
              <a:t>Distance</a:t>
            </a:r>
            <a:endParaRPr lang="en-US" b="1" dirty="0">
              <a:solidFill>
                <a:schemeClr val="bg2">
                  <a:lumMod val="25000"/>
                </a:schemeClr>
              </a:solidFill>
              <a:latin typeface="Product Sans" panose="020B0403030502040203" pitchFamily="34" charset="0"/>
            </a:endParaRPr>
          </a:p>
        </p:txBody>
      </p:sp>
      <p:sp>
        <p:nvSpPr>
          <p:cNvPr id="135" name="Rectangle 134"/>
          <p:cNvSpPr/>
          <p:nvPr/>
        </p:nvSpPr>
        <p:spPr>
          <a:xfrm>
            <a:off x="8339584" y="3353494"/>
            <a:ext cx="1874520" cy="2545080"/>
          </a:xfrm>
          <a:prstGeom prst="rect">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36" name="TextBox 135"/>
          <p:cNvSpPr txBox="1"/>
          <p:nvPr/>
        </p:nvSpPr>
        <p:spPr>
          <a:xfrm>
            <a:off x="8394235" y="4256702"/>
            <a:ext cx="1830280" cy="646331"/>
          </a:xfrm>
          <a:prstGeom prst="rect">
            <a:avLst/>
          </a:prstGeom>
          <a:noFill/>
        </p:spPr>
        <p:txBody>
          <a:bodyPr wrap="square" rtlCol="0">
            <a:spAutoFit/>
          </a:bodyPr>
          <a:lstStyle/>
          <a:p>
            <a:pPr algn="ctr"/>
            <a:r>
              <a:rPr lang="en-US" b="1" dirty="0" smtClean="0">
                <a:solidFill>
                  <a:schemeClr val="bg2">
                    <a:lumMod val="25000"/>
                  </a:schemeClr>
                </a:solidFill>
                <a:latin typeface="Product Sans" panose="020B0403030502040203" pitchFamily="34" charset="0"/>
              </a:rPr>
              <a:t>Shortest </a:t>
            </a:r>
          </a:p>
          <a:p>
            <a:pPr algn="ctr"/>
            <a:r>
              <a:rPr lang="en-US" b="1" dirty="0" smtClean="0">
                <a:solidFill>
                  <a:schemeClr val="bg2">
                    <a:lumMod val="25000"/>
                  </a:schemeClr>
                </a:solidFill>
                <a:latin typeface="Product Sans" panose="020B0403030502040203" pitchFamily="34" charset="0"/>
              </a:rPr>
              <a:t>Path Algorithm</a:t>
            </a:r>
            <a:endParaRPr lang="en-US" b="1" dirty="0">
              <a:solidFill>
                <a:schemeClr val="bg2">
                  <a:lumMod val="25000"/>
                </a:schemeClr>
              </a:solidFill>
              <a:latin typeface="Product Sans" panose="020B0403030502040203" pitchFamily="34" charset="0"/>
            </a:endParaRPr>
          </a:p>
        </p:txBody>
      </p:sp>
      <p:cxnSp>
        <p:nvCxnSpPr>
          <p:cNvPr id="145" name="Straight Arrow Connector 144"/>
          <p:cNvCxnSpPr/>
          <p:nvPr/>
        </p:nvCxnSpPr>
        <p:spPr>
          <a:xfrm flipV="1">
            <a:off x="4355897" y="3979425"/>
            <a:ext cx="771872" cy="101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46" name="Straight Arrow Connector 145"/>
          <p:cNvCxnSpPr/>
          <p:nvPr/>
        </p:nvCxnSpPr>
        <p:spPr>
          <a:xfrm flipV="1">
            <a:off x="7491494" y="3949700"/>
            <a:ext cx="771872" cy="101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47" name="Straight Arrow Connector 146"/>
          <p:cNvCxnSpPr/>
          <p:nvPr/>
        </p:nvCxnSpPr>
        <p:spPr>
          <a:xfrm flipV="1">
            <a:off x="7491494" y="5380165"/>
            <a:ext cx="771872" cy="101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48" name="Straight Arrow Connector 147"/>
          <p:cNvCxnSpPr/>
          <p:nvPr/>
        </p:nvCxnSpPr>
        <p:spPr>
          <a:xfrm flipV="1">
            <a:off x="10287168" y="3969265"/>
            <a:ext cx="771872" cy="101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60413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0.06667 0.00833 L 0.16041 0.00463 " pathEditMode="relative" rAng="0" ptsTypes="AA">
                                      <p:cBhvr>
                                        <p:cTn id="31" dur="2000" fill="hold"/>
                                        <p:tgtEl>
                                          <p:spTgt spid="16"/>
                                        </p:tgtEl>
                                        <p:attrNameLst>
                                          <p:attrName>ppt_x</p:attrName>
                                          <p:attrName>ppt_y</p:attrName>
                                        </p:attrNameLst>
                                      </p:cBhvr>
                                      <p:rCtr x="11354" y="-185"/>
                                    </p:animMotion>
                                  </p:childTnLst>
                                </p:cTn>
                              </p:par>
                              <p:par>
                                <p:cTn id="32" presetID="42" presetClass="path" presetSubtype="0" accel="50000" decel="50000" fill="hold" nodeType="withEffect">
                                  <p:stCondLst>
                                    <p:cond delay="0"/>
                                  </p:stCondLst>
                                  <p:childTnLst>
                                    <p:animMotion origin="layout" path="M -0.06667 0.00301 L 0.16041 0.00301 " pathEditMode="relative" rAng="0" ptsTypes="AA">
                                      <p:cBhvr>
                                        <p:cTn id="33" dur="2000" fill="hold"/>
                                        <p:tgtEl>
                                          <p:spTgt spid="17"/>
                                        </p:tgtEl>
                                        <p:attrNameLst>
                                          <p:attrName>ppt_x</p:attrName>
                                          <p:attrName>ppt_y</p:attrName>
                                        </p:attrNameLst>
                                      </p:cBhvr>
                                      <p:rCtr x="11354" y="0"/>
                                    </p:animMotion>
                                  </p:childTnLst>
                                </p:cTn>
                              </p:par>
                              <p:par>
                                <p:cTn id="34" presetID="42" presetClass="path" presetSubtype="0" accel="50000" decel="50000" fill="hold" nodeType="withEffect">
                                  <p:stCondLst>
                                    <p:cond delay="0"/>
                                  </p:stCondLst>
                                  <p:childTnLst>
                                    <p:animMotion origin="layout" path="M -0.0651 -0.00232 L 0.16198 0.00069 " pathEditMode="relative" rAng="0" ptsTypes="AA">
                                      <p:cBhvr>
                                        <p:cTn id="35" dur="2000" fill="hold"/>
                                        <p:tgtEl>
                                          <p:spTgt spid="18"/>
                                        </p:tgtEl>
                                        <p:attrNameLst>
                                          <p:attrName>ppt_x</p:attrName>
                                          <p:attrName>ppt_y</p:attrName>
                                        </p:attrNameLst>
                                      </p:cBhvr>
                                      <p:rCtr x="11354" y="139"/>
                                    </p:animMotion>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4"/>
                                        </p:tgtEl>
                                        <p:attrNameLst>
                                          <p:attrName>style.visibility</p:attrName>
                                        </p:attrNameLst>
                                      </p:cBhvr>
                                      <p:to>
                                        <p:strVal val="visible"/>
                                      </p:to>
                                    </p:set>
                                    <p:animEffect transition="in" filter="fade">
                                      <p:cBhvr>
                                        <p:cTn id="47" dur="500"/>
                                        <p:tgtEl>
                                          <p:spTgt spid="1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5"/>
                                        </p:tgtEl>
                                        <p:attrNameLst>
                                          <p:attrName>style.visibility</p:attrName>
                                        </p:attrNameLst>
                                      </p:cBhvr>
                                      <p:to>
                                        <p:strVal val="visible"/>
                                      </p:to>
                                    </p:set>
                                    <p:animEffect transition="in" filter="fade">
                                      <p:cBhvr>
                                        <p:cTn id="50" dur="500"/>
                                        <p:tgtEl>
                                          <p:spTgt spid="11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45"/>
                                        </p:tgtEl>
                                        <p:attrNameLst>
                                          <p:attrName>style.visibility</p:attrName>
                                        </p:attrNameLst>
                                      </p:cBhvr>
                                      <p:to>
                                        <p:strVal val="visible"/>
                                      </p:to>
                                    </p:set>
                                    <p:animEffect transition="in" filter="fade">
                                      <p:cBhvr>
                                        <p:cTn id="55" dur="500"/>
                                        <p:tgtEl>
                                          <p:spTgt spid="14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additive="base">
                                        <p:cTn id="65" dur="500" fill="hold"/>
                                        <p:tgtEl>
                                          <p:spTgt spid="12"/>
                                        </p:tgtEl>
                                        <p:attrNameLst>
                                          <p:attrName>ppt_x</p:attrName>
                                        </p:attrNameLst>
                                      </p:cBhvr>
                                      <p:tavLst>
                                        <p:tav tm="0">
                                          <p:val>
                                            <p:strVal val="#ppt_x"/>
                                          </p:val>
                                        </p:tav>
                                        <p:tav tm="100000">
                                          <p:val>
                                            <p:strVal val="#ppt_x"/>
                                          </p:val>
                                        </p:tav>
                                      </p:tavLst>
                                    </p:anim>
                                    <p:anim calcmode="lin" valueType="num">
                                      <p:cBhvr additive="base">
                                        <p:cTn id="6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16"/>
                                        </p:tgtEl>
                                        <p:attrNameLst>
                                          <p:attrName>style.visibility</p:attrName>
                                        </p:attrNameLst>
                                      </p:cBhvr>
                                      <p:to>
                                        <p:strVal val="visible"/>
                                      </p:to>
                                    </p:set>
                                    <p:animEffect transition="in" filter="fade">
                                      <p:cBhvr>
                                        <p:cTn id="71" dur="500"/>
                                        <p:tgtEl>
                                          <p:spTgt spid="11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46"/>
                                        </p:tgtEl>
                                        <p:attrNameLst>
                                          <p:attrName>style.visibility</p:attrName>
                                        </p:attrNameLst>
                                      </p:cBhvr>
                                      <p:to>
                                        <p:strVal val="visible"/>
                                      </p:to>
                                    </p:set>
                                    <p:animEffect transition="in" filter="fade">
                                      <p:cBhvr>
                                        <p:cTn id="76" dur="500"/>
                                        <p:tgtEl>
                                          <p:spTgt spid="146"/>
                                        </p:tgtEl>
                                      </p:cBhvr>
                                    </p:animEffect>
                                  </p:childTnLst>
                                </p:cTn>
                              </p:par>
                              <p:par>
                                <p:cTn id="77" presetID="10" presetClass="entr" presetSubtype="0" fill="hold" nodeType="withEffect">
                                  <p:stCondLst>
                                    <p:cond delay="0"/>
                                  </p:stCondLst>
                                  <p:childTnLst>
                                    <p:set>
                                      <p:cBhvr>
                                        <p:cTn id="78" dur="1" fill="hold">
                                          <p:stCondLst>
                                            <p:cond delay="0"/>
                                          </p:stCondLst>
                                        </p:cTn>
                                        <p:tgtEl>
                                          <p:spTgt spid="147"/>
                                        </p:tgtEl>
                                        <p:attrNameLst>
                                          <p:attrName>style.visibility</p:attrName>
                                        </p:attrNameLst>
                                      </p:cBhvr>
                                      <p:to>
                                        <p:strVal val="visible"/>
                                      </p:to>
                                    </p:set>
                                    <p:animEffect transition="in" filter="fade">
                                      <p:cBhvr>
                                        <p:cTn id="79" dur="500"/>
                                        <p:tgtEl>
                                          <p:spTgt spid="147"/>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13"/>
                                        </p:tgtEl>
                                        <p:attrNameLst>
                                          <p:attrName>style.visibility</p:attrName>
                                        </p:attrNameLst>
                                      </p:cBhvr>
                                      <p:to>
                                        <p:strVal val="visible"/>
                                      </p:to>
                                    </p:set>
                                    <p:anim calcmode="lin" valueType="num">
                                      <p:cBhvr additive="base">
                                        <p:cTn id="84" dur="500" fill="hold"/>
                                        <p:tgtEl>
                                          <p:spTgt spid="13"/>
                                        </p:tgtEl>
                                        <p:attrNameLst>
                                          <p:attrName>ppt_x</p:attrName>
                                        </p:attrNameLst>
                                      </p:cBhvr>
                                      <p:tavLst>
                                        <p:tav tm="0">
                                          <p:val>
                                            <p:strVal val="#ppt_x"/>
                                          </p:val>
                                        </p:tav>
                                        <p:tav tm="100000">
                                          <p:val>
                                            <p:strVal val="#ppt_x"/>
                                          </p:val>
                                        </p:tav>
                                      </p:tavLst>
                                    </p:anim>
                                    <p:anim calcmode="lin" valueType="num">
                                      <p:cBhvr additive="base">
                                        <p:cTn id="8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35"/>
                                        </p:tgtEl>
                                        <p:attrNameLst>
                                          <p:attrName>style.visibility</p:attrName>
                                        </p:attrNameLst>
                                      </p:cBhvr>
                                      <p:to>
                                        <p:strVal val="visible"/>
                                      </p:to>
                                    </p:set>
                                    <p:animEffect transition="in" filter="fade">
                                      <p:cBhvr>
                                        <p:cTn id="90" dur="500"/>
                                        <p:tgtEl>
                                          <p:spTgt spid="13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36"/>
                                        </p:tgtEl>
                                        <p:attrNameLst>
                                          <p:attrName>style.visibility</p:attrName>
                                        </p:attrNameLst>
                                      </p:cBhvr>
                                      <p:to>
                                        <p:strVal val="visible"/>
                                      </p:to>
                                    </p:set>
                                    <p:animEffect transition="in" filter="fade">
                                      <p:cBhvr>
                                        <p:cTn id="93" dur="500"/>
                                        <p:tgtEl>
                                          <p:spTgt spid="136"/>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148"/>
                                        </p:tgtEl>
                                        <p:attrNameLst>
                                          <p:attrName>style.visibility</p:attrName>
                                        </p:attrNameLst>
                                      </p:cBhvr>
                                      <p:to>
                                        <p:strVal val="visible"/>
                                      </p:to>
                                    </p:set>
                                    <p:animEffect transition="in" filter="fade">
                                      <p:cBhvr>
                                        <p:cTn id="98" dur="500"/>
                                        <p:tgtEl>
                                          <p:spTgt spid="148"/>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4"/>
                                        </p:tgtEl>
                                        <p:attrNameLst>
                                          <p:attrName>style.visibility</p:attrName>
                                        </p:attrNameLst>
                                      </p:cBhvr>
                                      <p:to>
                                        <p:strVal val="visible"/>
                                      </p:to>
                                    </p:set>
                                    <p:animEffect transition="in" filter="fade">
                                      <p:cBhvr>
                                        <p:cTn id="10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1" grpId="0"/>
      <p:bldP spid="12" grpId="0"/>
      <p:bldP spid="13" grpId="0"/>
      <p:bldP spid="14" grpId="0"/>
      <p:bldP spid="25" grpId="0"/>
      <p:bldP spid="114" grpId="0" animBg="1"/>
      <p:bldP spid="115" grpId="0"/>
      <p:bldP spid="116" grpId="0" animBg="1"/>
      <p:bldP spid="135" grpId="0" animBg="1"/>
      <p:bldP spid="1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360" y="-121920"/>
            <a:ext cx="71120" cy="99568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p:cNvSpPr txBox="1"/>
          <p:nvPr/>
        </p:nvSpPr>
        <p:spPr>
          <a:xfrm>
            <a:off x="538480" y="350540"/>
            <a:ext cx="5638800" cy="523220"/>
          </a:xfrm>
          <a:prstGeom prst="rect">
            <a:avLst/>
          </a:prstGeom>
          <a:noFill/>
        </p:spPr>
        <p:txBody>
          <a:bodyPr wrap="square" rtlCol="0">
            <a:spAutoFit/>
          </a:bodyPr>
          <a:lstStyle/>
          <a:p>
            <a:r>
              <a:rPr lang="en-US" sz="2800" b="1" dirty="0" smtClean="0">
                <a:latin typeface="Product Sans" panose="020B0403030502040203" pitchFamily="34" charset="0"/>
              </a:rPr>
              <a:t>Inputs and Algorithms used</a:t>
            </a:r>
            <a:endParaRPr lang="en-US" sz="2800" b="1" dirty="0">
              <a:latin typeface="Product Sans" panose="020B0403030502040203" pitchFamily="34" charset="0"/>
            </a:endParaRPr>
          </a:p>
        </p:txBody>
      </p:sp>
      <p:grpSp>
        <p:nvGrpSpPr>
          <p:cNvPr id="7" name="Group 6"/>
          <p:cNvGrpSpPr/>
          <p:nvPr/>
        </p:nvGrpSpPr>
        <p:grpSpPr>
          <a:xfrm>
            <a:off x="201142" y="1731123"/>
            <a:ext cx="2158550" cy="918772"/>
            <a:chOff x="0" y="0"/>
            <a:chExt cx="2296932" cy="918772"/>
          </a:xfrm>
        </p:grpSpPr>
        <p:sp>
          <p:nvSpPr>
            <p:cNvPr id="8" name="Chevron 7"/>
            <p:cNvSpPr/>
            <p:nvPr/>
          </p:nvSpPr>
          <p:spPr>
            <a:xfrm>
              <a:off x="0" y="0"/>
              <a:ext cx="2296932" cy="91877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b="1" dirty="0" smtClean="0"/>
                <a:t> </a:t>
              </a:r>
            </a:p>
            <a:p>
              <a:pPr algn="ctr"/>
              <a:r>
                <a:rPr lang="en-US" b="1" dirty="0" smtClean="0"/>
                <a:t>INPUT</a:t>
              </a:r>
              <a:endParaRPr lang="en-US" b="1" dirty="0"/>
            </a:p>
          </p:txBody>
        </p:sp>
        <p:sp>
          <p:nvSpPr>
            <p:cNvPr id="9" name="Chevron 4"/>
            <p:cNvSpPr/>
            <p:nvPr/>
          </p:nvSpPr>
          <p:spPr>
            <a:xfrm>
              <a:off x="459386" y="0"/>
              <a:ext cx="1378160" cy="9187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endParaRPr lang="en-US" sz="4000" kern="1200"/>
            </a:p>
          </p:txBody>
        </p:sp>
      </p:grpSp>
      <p:grpSp>
        <p:nvGrpSpPr>
          <p:cNvPr id="10" name="Group 9"/>
          <p:cNvGrpSpPr/>
          <p:nvPr/>
        </p:nvGrpSpPr>
        <p:grpSpPr>
          <a:xfrm>
            <a:off x="2081449" y="1731123"/>
            <a:ext cx="2548424" cy="918772"/>
            <a:chOff x="-331229" y="0"/>
            <a:chExt cx="2552862" cy="918772"/>
          </a:xfrm>
        </p:grpSpPr>
        <p:sp>
          <p:nvSpPr>
            <p:cNvPr id="11" name="Chevron 10"/>
            <p:cNvSpPr/>
            <p:nvPr/>
          </p:nvSpPr>
          <p:spPr>
            <a:xfrm>
              <a:off x="-331229" y="0"/>
              <a:ext cx="2552862" cy="91877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endParaRPr lang="en-US" b="1" dirty="0" smtClean="0"/>
            </a:p>
            <a:p>
              <a:pPr algn="ctr"/>
              <a:r>
                <a:rPr lang="en-US" b="1" dirty="0" smtClean="0"/>
                <a:t>FUZZIFICATION</a:t>
              </a:r>
              <a:endParaRPr lang="en-US" b="1" dirty="0"/>
            </a:p>
          </p:txBody>
        </p:sp>
        <p:sp>
          <p:nvSpPr>
            <p:cNvPr id="12" name="Chevron 4"/>
            <p:cNvSpPr/>
            <p:nvPr/>
          </p:nvSpPr>
          <p:spPr>
            <a:xfrm>
              <a:off x="459386" y="0"/>
              <a:ext cx="1378160" cy="9187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endParaRPr lang="en-US" sz="4000" kern="1200"/>
            </a:p>
          </p:txBody>
        </p:sp>
      </p:grpSp>
      <p:grpSp>
        <p:nvGrpSpPr>
          <p:cNvPr id="13" name="Group 12"/>
          <p:cNvGrpSpPr/>
          <p:nvPr/>
        </p:nvGrpSpPr>
        <p:grpSpPr>
          <a:xfrm>
            <a:off x="4371629" y="1731123"/>
            <a:ext cx="3061890" cy="918772"/>
            <a:chOff x="0" y="0"/>
            <a:chExt cx="3061890" cy="918772"/>
          </a:xfrm>
        </p:grpSpPr>
        <p:sp>
          <p:nvSpPr>
            <p:cNvPr id="14" name="Chevron 13"/>
            <p:cNvSpPr/>
            <p:nvPr/>
          </p:nvSpPr>
          <p:spPr>
            <a:xfrm>
              <a:off x="0" y="0"/>
              <a:ext cx="3061890" cy="91877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endParaRPr lang="en-US" b="1" dirty="0" smtClean="0"/>
            </a:p>
            <a:p>
              <a:pPr algn="ctr"/>
              <a:r>
                <a:rPr lang="en-US" b="1" dirty="0" smtClean="0"/>
                <a:t>RECOMMENDATION OBJECTS</a:t>
              </a:r>
              <a:endParaRPr lang="en-US" b="1" dirty="0"/>
            </a:p>
          </p:txBody>
        </p:sp>
        <p:sp>
          <p:nvSpPr>
            <p:cNvPr id="15" name="Chevron 4"/>
            <p:cNvSpPr/>
            <p:nvPr/>
          </p:nvSpPr>
          <p:spPr>
            <a:xfrm>
              <a:off x="459386" y="0"/>
              <a:ext cx="1378160" cy="9187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endParaRPr lang="en-US" sz="4000" kern="1200"/>
            </a:p>
          </p:txBody>
        </p:sp>
      </p:grpSp>
      <p:grpSp>
        <p:nvGrpSpPr>
          <p:cNvPr id="16" name="Group 15"/>
          <p:cNvGrpSpPr/>
          <p:nvPr/>
        </p:nvGrpSpPr>
        <p:grpSpPr>
          <a:xfrm>
            <a:off x="7193979" y="1731123"/>
            <a:ext cx="2145833" cy="918772"/>
            <a:chOff x="174409" y="0"/>
            <a:chExt cx="2552862" cy="918772"/>
          </a:xfrm>
        </p:grpSpPr>
        <p:sp>
          <p:nvSpPr>
            <p:cNvPr id="17" name="Chevron 16"/>
            <p:cNvSpPr/>
            <p:nvPr/>
          </p:nvSpPr>
          <p:spPr>
            <a:xfrm>
              <a:off x="174409" y="0"/>
              <a:ext cx="2552862" cy="91877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endParaRPr lang="en-US" b="1" dirty="0" smtClean="0"/>
            </a:p>
            <a:p>
              <a:pPr algn="ctr"/>
              <a:r>
                <a:rPr lang="en-US" b="1" dirty="0" smtClean="0"/>
                <a:t>SHORTEST PATH</a:t>
              </a:r>
              <a:endParaRPr lang="en-US" b="1" dirty="0"/>
            </a:p>
          </p:txBody>
        </p:sp>
        <p:sp>
          <p:nvSpPr>
            <p:cNvPr id="18" name="Chevron 4"/>
            <p:cNvSpPr/>
            <p:nvPr/>
          </p:nvSpPr>
          <p:spPr>
            <a:xfrm>
              <a:off x="459386" y="0"/>
              <a:ext cx="1378160" cy="9187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endParaRPr lang="en-US" sz="4000" kern="1200"/>
            </a:p>
          </p:txBody>
        </p:sp>
      </p:grpSp>
      <p:sp>
        <p:nvSpPr>
          <p:cNvPr id="27" name="TextBox 26"/>
          <p:cNvSpPr txBox="1"/>
          <p:nvPr/>
        </p:nvSpPr>
        <p:spPr>
          <a:xfrm>
            <a:off x="467360" y="3507258"/>
            <a:ext cx="11118898" cy="2585323"/>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endParaRPr lang="en-US" b="1" dirty="0" smtClean="0">
              <a:solidFill>
                <a:schemeClr val="bg2">
                  <a:lumMod val="25000"/>
                </a:schemeClr>
              </a:solidFill>
              <a:latin typeface="Product Sans" panose="020B0403030502040203" pitchFamily="34" charset="0"/>
            </a:endParaRPr>
          </a:p>
          <a:p>
            <a:r>
              <a:rPr lang="en-US" b="1" dirty="0" smtClean="0">
                <a:solidFill>
                  <a:schemeClr val="bg2">
                    <a:lumMod val="25000"/>
                  </a:schemeClr>
                </a:solidFill>
                <a:latin typeface="Product Sans" panose="020B0403030502040203" pitchFamily="34" charset="0"/>
              </a:rPr>
              <a:t>Input 1	: Cost</a:t>
            </a:r>
          </a:p>
          <a:p>
            <a:r>
              <a:rPr lang="en-US" b="1" dirty="0" smtClean="0">
                <a:solidFill>
                  <a:schemeClr val="bg2">
                    <a:lumMod val="25000"/>
                  </a:schemeClr>
                </a:solidFill>
                <a:latin typeface="Product Sans" panose="020B0403030502040203" pitchFamily="34" charset="0"/>
              </a:rPr>
              <a:t>Input 2	: Time</a:t>
            </a:r>
          </a:p>
          <a:p>
            <a:r>
              <a:rPr lang="en-US" b="1" dirty="0" smtClean="0">
                <a:solidFill>
                  <a:schemeClr val="bg2">
                    <a:lumMod val="25000"/>
                  </a:schemeClr>
                </a:solidFill>
                <a:latin typeface="Product Sans" panose="020B0403030502040203" pitchFamily="34" charset="0"/>
              </a:rPr>
              <a:t>Input 3	: Distance</a:t>
            </a:r>
          </a:p>
          <a:p>
            <a:endParaRPr lang="en-US" b="1" dirty="0">
              <a:solidFill>
                <a:schemeClr val="bg2">
                  <a:lumMod val="25000"/>
                </a:schemeClr>
              </a:solidFill>
              <a:latin typeface="Product Sans" panose="020B0403030502040203" pitchFamily="34" charset="0"/>
            </a:endParaRPr>
          </a:p>
          <a:p>
            <a:r>
              <a:rPr lang="en-US" b="1" dirty="0" err="1" smtClean="0">
                <a:solidFill>
                  <a:schemeClr val="bg2">
                    <a:lumMod val="25000"/>
                  </a:schemeClr>
                </a:solidFill>
                <a:latin typeface="Product Sans" panose="020B0403030502040203" pitchFamily="34" charset="0"/>
              </a:rPr>
              <a:t>Fuzzification</a:t>
            </a:r>
            <a:r>
              <a:rPr lang="en-US" b="1" dirty="0">
                <a:solidFill>
                  <a:schemeClr val="bg2">
                    <a:lumMod val="25000"/>
                  </a:schemeClr>
                </a:solidFill>
                <a:latin typeface="Product Sans" panose="020B0403030502040203" pitchFamily="34" charset="0"/>
              </a:rPr>
              <a:t>	</a:t>
            </a:r>
            <a:r>
              <a:rPr lang="en-US" b="1" dirty="0" smtClean="0">
                <a:solidFill>
                  <a:schemeClr val="bg2">
                    <a:lumMod val="25000"/>
                  </a:schemeClr>
                </a:solidFill>
                <a:latin typeface="Product Sans" panose="020B0403030502040203" pitchFamily="34" charset="0"/>
              </a:rPr>
              <a:t>: </a:t>
            </a:r>
            <a:r>
              <a:rPr lang="en-US" b="1" dirty="0" err="1" smtClean="0">
                <a:solidFill>
                  <a:schemeClr val="bg2">
                    <a:lumMod val="25000"/>
                  </a:schemeClr>
                </a:solidFill>
                <a:latin typeface="Product Sans" panose="020B0403030502040203" pitchFamily="34" charset="0"/>
              </a:rPr>
              <a:t>Mamdani</a:t>
            </a:r>
            <a:r>
              <a:rPr lang="en-US" b="1" dirty="0" smtClean="0">
                <a:solidFill>
                  <a:schemeClr val="bg2">
                    <a:lumMod val="25000"/>
                  </a:schemeClr>
                </a:solidFill>
                <a:latin typeface="Product Sans" panose="020B0403030502040203" pitchFamily="34" charset="0"/>
              </a:rPr>
              <a:t> Fuzzy Logic</a:t>
            </a:r>
          </a:p>
          <a:p>
            <a:endParaRPr lang="en-US" b="1" dirty="0" smtClean="0">
              <a:solidFill>
                <a:schemeClr val="bg2">
                  <a:lumMod val="25000"/>
                </a:schemeClr>
              </a:solidFill>
              <a:latin typeface="Product Sans" panose="020B0403030502040203" pitchFamily="34" charset="0"/>
            </a:endParaRPr>
          </a:p>
          <a:p>
            <a:r>
              <a:rPr lang="en-US" b="1" dirty="0" smtClean="0">
                <a:solidFill>
                  <a:schemeClr val="bg2">
                    <a:lumMod val="25000"/>
                  </a:schemeClr>
                </a:solidFill>
                <a:latin typeface="Product Sans" panose="020B0403030502040203" pitchFamily="34" charset="0"/>
              </a:rPr>
              <a:t>Shortest Path	: Floyd </a:t>
            </a:r>
            <a:r>
              <a:rPr lang="en-US" b="1" dirty="0" err="1" smtClean="0">
                <a:solidFill>
                  <a:schemeClr val="bg2">
                    <a:lumMod val="25000"/>
                  </a:schemeClr>
                </a:solidFill>
                <a:latin typeface="Product Sans" panose="020B0403030502040203" pitchFamily="34" charset="0"/>
              </a:rPr>
              <a:t>Warshall</a:t>
            </a:r>
            <a:r>
              <a:rPr lang="en-US" b="1" dirty="0" smtClean="0">
                <a:solidFill>
                  <a:schemeClr val="bg2">
                    <a:lumMod val="25000"/>
                  </a:schemeClr>
                </a:solidFill>
                <a:latin typeface="Product Sans" panose="020B0403030502040203" pitchFamily="34" charset="0"/>
              </a:rPr>
              <a:t> Algorithm</a:t>
            </a:r>
          </a:p>
          <a:p>
            <a:endParaRPr lang="en-US" b="1" dirty="0" smtClean="0">
              <a:solidFill>
                <a:schemeClr val="bg2">
                  <a:lumMod val="25000"/>
                </a:schemeClr>
              </a:solidFill>
              <a:latin typeface="Product Sans" panose="020B0403030502040203" pitchFamily="34" charset="0"/>
            </a:endParaRPr>
          </a:p>
        </p:txBody>
      </p:sp>
      <p:grpSp>
        <p:nvGrpSpPr>
          <p:cNvPr id="21" name="Group 20"/>
          <p:cNvGrpSpPr/>
          <p:nvPr/>
        </p:nvGrpSpPr>
        <p:grpSpPr>
          <a:xfrm>
            <a:off x="9073579" y="1731123"/>
            <a:ext cx="2884741" cy="918772"/>
            <a:chOff x="174409" y="0"/>
            <a:chExt cx="2552862" cy="918772"/>
          </a:xfrm>
        </p:grpSpPr>
        <p:sp>
          <p:nvSpPr>
            <p:cNvPr id="22" name="Chevron 21"/>
            <p:cNvSpPr/>
            <p:nvPr/>
          </p:nvSpPr>
          <p:spPr>
            <a:xfrm>
              <a:off x="174409" y="0"/>
              <a:ext cx="2552862" cy="91877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endParaRPr lang="en-US" b="1" dirty="0" smtClean="0"/>
            </a:p>
            <a:p>
              <a:pPr algn="ctr"/>
              <a:r>
                <a:rPr lang="en-US" b="1" dirty="0" smtClean="0"/>
                <a:t>ROUTE RECOMENDATION</a:t>
              </a:r>
              <a:endParaRPr lang="en-US" b="1" dirty="0"/>
            </a:p>
          </p:txBody>
        </p:sp>
        <p:sp>
          <p:nvSpPr>
            <p:cNvPr id="23" name="Chevron 4"/>
            <p:cNvSpPr/>
            <p:nvPr/>
          </p:nvSpPr>
          <p:spPr>
            <a:xfrm>
              <a:off x="459386" y="0"/>
              <a:ext cx="1378160" cy="9187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endParaRPr lang="en-US" sz="4000" kern="1200"/>
            </a:p>
          </p:txBody>
        </p:sp>
      </p:grpSp>
    </p:spTree>
    <p:extLst>
      <p:ext uri="{BB962C8B-B14F-4D97-AF65-F5344CB8AC3E}">
        <p14:creationId xmlns:p14="http://schemas.microsoft.com/office/powerpoint/2010/main" val="284266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360" y="-121920"/>
            <a:ext cx="71120" cy="99568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p:cNvSpPr txBox="1"/>
          <p:nvPr/>
        </p:nvSpPr>
        <p:spPr>
          <a:xfrm>
            <a:off x="538480" y="350540"/>
            <a:ext cx="5638800" cy="523220"/>
          </a:xfrm>
          <a:prstGeom prst="rect">
            <a:avLst/>
          </a:prstGeom>
          <a:noFill/>
        </p:spPr>
        <p:txBody>
          <a:bodyPr wrap="square" rtlCol="0">
            <a:spAutoFit/>
          </a:bodyPr>
          <a:lstStyle/>
          <a:p>
            <a:r>
              <a:rPr lang="en-US" sz="2800" b="1" dirty="0" smtClean="0">
                <a:latin typeface="Product Sans" panose="020B0403030502040203" pitchFamily="34" charset="0"/>
              </a:rPr>
              <a:t>What is Fuzzy Logic ?</a:t>
            </a:r>
            <a:endParaRPr lang="en-US" sz="2800" b="1" dirty="0">
              <a:latin typeface="Product Sans" panose="020B0403030502040203" pitchFamily="34" charset="0"/>
            </a:endParaRPr>
          </a:p>
        </p:txBody>
      </p:sp>
      <p:sp>
        <p:nvSpPr>
          <p:cNvPr id="8" name="TextBox 7"/>
          <p:cNvSpPr txBox="1"/>
          <p:nvPr/>
        </p:nvSpPr>
        <p:spPr>
          <a:xfrm>
            <a:off x="467360" y="1346220"/>
            <a:ext cx="11236960" cy="369332"/>
          </a:xfrm>
          <a:prstGeom prst="rect">
            <a:avLst/>
          </a:prstGeom>
          <a:noFill/>
        </p:spPr>
        <p:txBody>
          <a:bodyPr wrap="square" rtlCol="0">
            <a:spAutoFit/>
          </a:bodyPr>
          <a:lstStyle/>
          <a:p>
            <a:pPr algn="ctr"/>
            <a:r>
              <a:rPr lang="en-US" b="1" dirty="0" smtClean="0">
                <a:solidFill>
                  <a:schemeClr val="bg2">
                    <a:lumMod val="25000"/>
                  </a:schemeClr>
                </a:solidFill>
                <a:latin typeface="Product Sans" panose="020B0403030502040203" pitchFamily="34" charset="0"/>
              </a:rPr>
              <a:t>“Is the tea hot ?” | “Is the water warm ?” | “Is the juice cold ?”</a:t>
            </a:r>
            <a:endParaRPr lang="en-US" b="1" dirty="0">
              <a:solidFill>
                <a:schemeClr val="bg2">
                  <a:lumMod val="25000"/>
                </a:schemeClr>
              </a:solidFill>
              <a:latin typeface="Product Sans" panose="020B0403030502040203" pitchFamily="34" charset="0"/>
            </a:endParaRPr>
          </a:p>
        </p:txBody>
      </p:sp>
      <p:sp>
        <p:nvSpPr>
          <p:cNvPr id="10" name="TextBox 9"/>
          <p:cNvSpPr txBox="1"/>
          <p:nvPr/>
        </p:nvSpPr>
        <p:spPr>
          <a:xfrm>
            <a:off x="502920" y="1839040"/>
            <a:ext cx="11236960" cy="369332"/>
          </a:xfrm>
          <a:prstGeom prst="rect">
            <a:avLst/>
          </a:prstGeom>
          <a:noFill/>
        </p:spPr>
        <p:txBody>
          <a:bodyPr wrap="square" rtlCol="0">
            <a:spAutoFit/>
          </a:bodyPr>
          <a:lstStyle/>
          <a:p>
            <a:pPr algn="ctr"/>
            <a:r>
              <a:rPr lang="en-US" b="1" dirty="0" smtClean="0">
                <a:solidFill>
                  <a:schemeClr val="bg2">
                    <a:lumMod val="25000"/>
                  </a:schemeClr>
                </a:solidFill>
                <a:latin typeface="Product Sans" panose="020B0403030502040203" pitchFamily="34" charset="0"/>
              </a:rPr>
              <a:t>BUT HOW MUCH IS HOT/WARM/COLD</a:t>
            </a:r>
            <a:endParaRPr lang="en-US" b="1" dirty="0">
              <a:solidFill>
                <a:schemeClr val="bg2">
                  <a:lumMod val="25000"/>
                </a:schemeClr>
              </a:solidFill>
              <a:latin typeface="Product Sans" panose="020B0403030502040203" pitchFamily="34" charset="0"/>
            </a:endParaRPr>
          </a:p>
        </p:txBody>
      </p:sp>
      <p:sp>
        <p:nvSpPr>
          <p:cNvPr id="7" name="TextBox 6"/>
          <p:cNvSpPr txBox="1"/>
          <p:nvPr/>
        </p:nvSpPr>
        <p:spPr>
          <a:xfrm>
            <a:off x="3357880" y="3241399"/>
            <a:ext cx="11236960" cy="369332"/>
          </a:xfrm>
          <a:prstGeom prst="rect">
            <a:avLst/>
          </a:prstGeom>
          <a:noFill/>
        </p:spPr>
        <p:txBody>
          <a:bodyPr wrap="square" rtlCol="0">
            <a:spAutoFit/>
          </a:bodyPr>
          <a:lstStyle/>
          <a:p>
            <a:pPr algn="ctr"/>
            <a:r>
              <a:rPr lang="en-US" b="1" dirty="0" smtClean="0">
                <a:solidFill>
                  <a:schemeClr val="bg2">
                    <a:lumMod val="25000"/>
                  </a:schemeClr>
                </a:solidFill>
                <a:latin typeface="Product Sans" panose="020B0403030502040203" pitchFamily="34" charset="0"/>
              </a:rPr>
              <a:t>TRADITIONAL SYSTEM</a:t>
            </a:r>
            <a:endParaRPr lang="en-US" b="1" dirty="0">
              <a:solidFill>
                <a:schemeClr val="bg2">
                  <a:lumMod val="25000"/>
                </a:schemeClr>
              </a:solidFill>
              <a:latin typeface="Product Sans" panose="020B0403030502040203" pitchFamily="34" charset="0"/>
            </a:endParaRPr>
          </a:p>
        </p:txBody>
      </p:sp>
      <p:sp>
        <p:nvSpPr>
          <p:cNvPr id="11" name="TextBox 10"/>
          <p:cNvSpPr txBox="1"/>
          <p:nvPr/>
        </p:nvSpPr>
        <p:spPr>
          <a:xfrm>
            <a:off x="3006635" y="5071070"/>
            <a:ext cx="11236960" cy="369332"/>
          </a:xfrm>
          <a:prstGeom prst="rect">
            <a:avLst/>
          </a:prstGeom>
          <a:noFill/>
        </p:spPr>
        <p:txBody>
          <a:bodyPr wrap="square" rtlCol="0">
            <a:spAutoFit/>
          </a:bodyPr>
          <a:lstStyle/>
          <a:p>
            <a:pPr algn="ctr"/>
            <a:r>
              <a:rPr lang="en-US" b="1" dirty="0" smtClean="0">
                <a:solidFill>
                  <a:schemeClr val="bg2">
                    <a:lumMod val="25000"/>
                  </a:schemeClr>
                </a:solidFill>
                <a:latin typeface="Product Sans" panose="020B0403030502040203" pitchFamily="34" charset="0"/>
              </a:rPr>
              <a:t>FUZZY SYSTEM</a:t>
            </a:r>
            <a:endParaRPr lang="en-US" b="1" dirty="0">
              <a:solidFill>
                <a:schemeClr val="bg2">
                  <a:lumMod val="25000"/>
                </a:schemeClr>
              </a:solidFill>
              <a:latin typeface="Product Sans" panose="020B0403030502040203" pitchFamily="34" charset="0"/>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5744" y="2331860"/>
            <a:ext cx="5941695" cy="3759472"/>
          </a:xfrm>
        </p:spPr>
      </p:pic>
    </p:spTree>
    <p:extLst>
      <p:ext uri="{BB962C8B-B14F-4D97-AF65-F5344CB8AC3E}">
        <p14:creationId xmlns:p14="http://schemas.microsoft.com/office/powerpoint/2010/main" val="145505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7"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67360" y="-121920"/>
            <a:ext cx="71120" cy="99568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p:cNvSpPr txBox="1"/>
          <p:nvPr/>
        </p:nvSpPr>
        <p:spPr>
          <a:xfrm>
            <a:off x="538480" y="350540"/>
            <a:ext cx="7672832" cy="523220"/>
          </a:xfrm>
          <a:prstGeom prst="rect">
            <a:avLst/>
          </a:prstGeom>
          <a:noFill/>
        </p:spPr>
        <p:txBody>
          <a:bodyPr wrap="square" rtlCol="0">
            <a:spAutoFit/>
          </a:bodyPr>
          <a:lstStyle/>
          <a:p>
            <a:r>
              <a:rPr lang="en-US" sz="2800" b="1" dirty="0" smtClean="0">
                <a:latin typeface="Product Sans" panose="020B0403030502040203" pitchFamily="34" charset="0"/>
              </a:rPr>
              <a:t>Fuzzy Logic – Automatic Breaking System </a:t>
            </a:r>
            <a:endParaRPr lang="en-US" sz="2800" b="1" dirty="0">
              <a:latin typeface="Product Sans" panose="020B040303050204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64" y="2262929"/>
            <a:ext cx="3317846" cy="2488385"/>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710" y="2262928"/>
            <a:ext cx="3502730" cy="2488385"/>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016" y="2262927"/>
            <a:ext cx="3317846" cy="2488385"/>
          </a:xfrm>
          <a:prstGeom prst="rect">
            <a:avLst/>
          </a:prstGeom>
        </p:spPr>
      </p:pic>
      <p:sp>
        <p:nvSpPr>
          <p:cNvPr id="11" name="Rectangle 10"/>
          <p:cNvSpPr/>
          <p:nvPr/>
        </p:nvSpPr>
        <p:spPr>
          <a:xfrm>
            <a:off x="3101270" y="4212336"/>
            <a:ext cx="822862" cy="45719"/>
          </a:xfrm>
          <a:prstGeom prst="rect">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p:cNvSpPr/>
          <p:nvPr/>
        </p:nvSpPr>
        <p:spPr>
          <a:xfrm>
            <a:off x="3924132" y="4212336"/>
            <a:ext cx="880900" cy="457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01270" y="4311725"/>
            <a:ext cx="826892" cy="523220"/>
          </a:xfrm>
          <a:prstGeom prst="rect">
            <a:avLst/>
          </a:prstGeom>
          <a:noFill/>
        </p:spPr>
        <p:txBody>
          <a:bodyPr wrap="square" rtlCol="0">
            <a:spAutoFit/>
          </a:bodyPr>
          <a:lstStyle/>
          <a:p>
            <a:pPr algn="ctr"/>
            <a:r>
              <a:rPr lang="en-US" sz="1400" b="1" dirty="0" smtClean="0">
                <a:solidFill>
                  <a:schemeClr val="bg2">
                    <a:lumMod val="25000"/>
                  </a:schemeClr>
                </a:solidFill>
                <a:latin typeface="Product Sans" panose="020B0403030502040203" pitchFamily="34" charset="0"/>
              </a:rPr>
              <a:t>CLOSE</a:t>
            </a:r>
          </a:p>
          <a:p>
            <a:pPr algn="ctr"/>
            <a:r>
              <a:rPr lang="en-US" sz="1400" b="1" dirty="0">
                <a:solidFill>
                  <a:schemeClr val="bg2">
                    <a:lumMod val="25000"/>
                  </a:schemeClr>
                </a:solidFill>
                <a:latin typeface="Product Sans" panose="020B0403030502040203" pitchFamily="34" charset="0"/>
              </a:rPr>
              <a:t>0</a:t>
            </a:r>
          </a:p>
        </p:txBody>
      </p:sp>
      <p:sp>
        <p:nvSpPr>
          <p:cNvPr id="16" name="TextBox 15"/>
          <p:cNvSpPr txBox="1"/>
          <p:nvPr/>
        </p:nvSpPr>
        <p:spPr>
          <a:xfrm>
            <a:off x="3924132" y="4311725"/>
            <a:ext cx="826892" cy="523220"/>
          </a:xfrm>
          <a:prstGeom prst="rect">
            <a:avLst/>
          </a:prstGeom>
          <a:noFill/>
        </p:spPr>
        <p:txBody>
          <a:bodyPr wrap="square" rtlCol="0">
            <a:spAutoFit/>
          </a:bodyPr>
          <a:lstStyle/>
          <a:p>
            <a:pPr algn="ctr"/>
            <a:r>
              <a:rPr lang="en-US" sz="1400" b="1" dirty="0" smtClean="0">
                <a:solidFill>
                  <a:schemeClr val="bg2">
                    <a:lumMod val="25000"/>
                  </a:schemeClr>
                </a:solidFill>
                <a:latin typeface="Product Sans" panose="020B0403030502040203" pitchFamily="34" charset="0"/>
              </a:rPr>
              <a:t>FAR</a:t>
            </a:r>
          </a:p>
          <a:p>
            <a:pPr algn="ctr"/>
            <a:r>
              <a:rPr lang="en-US" sz="1400" b="1" dirty="0">
                <a:solidFill>
                  <a:schemeClr val="bg2">
                    <a:lumMod val="25000"/>
                  </a:schemeClr>
                </a:solidFill>
                <a:latin typeface="Product Sans" panose="020B0403030502040203" pitchFamily="34" charset="0"/>
              </a:rPr>
              <a:t>1</a:t>
            </a:r>
          </a:p>
        </p:txBody>
      </p:sp>
      <p:sp>
        <p:nvSpPr>
          <p:cNvPr id="18" name="TextBox 17"/>
          <p:cNvSpPr txBox="1"/>
          <p:nvPr/>
        </p:nvSpPr>
        <p:spPr>
          <a:xfrm>
            <a:off x="2862412" y="4827061"/>
            <a:ext cx="2255618" cy="307777"/>
          </a:xfrm>
          <a:prstGeom prst="rect">
            <a:avLst/>
          </a:prstGeom>
          <a:noFill/>
        </p:spPr>
        <p:txBody>
          <a:bodyPr wrap="square" rtlCol="0">
            <a:spAutoFit/>
          </a:bodyPr>
          <a:lstStyle/>
          <a:p>
            <a:pPr algn="ctr"/>
            <a:r>
              <a:rPr lang="en-US" sz="1400" b="1" dirty="0" smtClean="0">
                <a:solidFill>
                  <a:srgbClr val="FF0000"/>
                </a:solidFill>
                <a:latin typeface="Product Sans" panose="020B0403030502040203" pitchFamily="34" charset="0"/>
              </a:rPr>
              <a:t>IF CLOSE APPLY BREAK</a:t>
            </a:r>
            <a:endParaRPr lang="en-US" sz="1400" b="1" dirty="0">
              <a:solidFill>
                <a:srgbClr val="FF0000"/>
              </a:solidFill>
              <a:latin typeface="Product Sans" panose="020B0403030502040203" pitchFamily="34" charset="0"/>
            </a:endParaRPr>
          </a:p>
        </p:txBody>
      </p:sp>
      <p:pic>
        <p:nvPicPr>
          <p:cNvPr id="1026" name="Picture 2" descr="Designing accessible color system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414" t="42578" r="8403" b="42850"/>
          <a:stretch/>
        </p:blipFill>
        <p:spPr bwMode="auto">
          <a:xfrm flipV="1">
            <a:off x="3072250" y="2800307"/>
            <a:ext cx="1703763" cy="45719"/>
          </a:xfrm>
          <a:prstGeom prst="rect">
            <a:avLst/>
          </a:prstGeom>
          <a:noFill/>
          <a:extLst>
            <a:ext uri="{909E8E84-426E-40DD-AFC4-6F175D3DCCD1}">
              <a14:hiddenFill xmlns:a14="http://schemas.microsoft.com/office/drawing/2010/main">
                <a:solidFill>
                  <a:srgbClr val="FFFFFF"/>
                </a:solidFill>
              </a14:hiddenFill>
            </a:ext>
          </a:extLst>
        </p:spPr>
      </p:pic>
      <p:sp>
        <p:nvSpPr>
          <p:cNvPr id="19" name="Right Brace 18"/>
          <p:cNvSpPr/>
          <p:nvPr/>
        </p:nvSpPr>
        <p:spPr>
          <a:xfrm rot="16200000">
            <a:off x="3760032" y="1784325"/>
            <a:ext cx="328201" cy="170376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21" name="TextBox 20"/>
          <p:cNvSpPr txBox="1"/>
          <p:nvPr/>
        </p:nvSpPr>
        <p:spPr>
          <a:xfrm>
            <a:off x="3521927" y="2126454"/>
            <a:ext cx="826892" cy="307777"/>
          </a:xfrm>
          <a:prstGeom prst="rect">
            <a:avLst/>
          </a:prstGeom>
          <a:noFill/>
        </p:spPr>
        <p:txBody>
          <a:bodyPr wrap="square" rtlCol="0">
            <a:spAutoFit/>
          </a:bodyPr>
          <a:lstStyle/>
          <a:p>
            <a:pPr algn="ctr"/>
            <a:r>
              <a:rPr lang="en-US" sz="1400" b="1" dirty="0" smtClean="0">
                <a:solidFill>
                  <a:schemeClr val="bg2">
                    <a:lumMod val="25000"/>
                  </a:schemeClr>
                </a:solidFill>
                <a:latin typeface="Product Sans" panose="020B0403030502040203" pitchFamily="34" charset="0"/>
              </a:rPr>
              <a:t>RANGE</a:t>
            </a:r>
            <a:endParaRPr lang="en-US" sz="1400" b="1" dirty="0">
              <a:solidFill>
                <a:schemeClr val="bg2">
                  <a:lumMod val="25000"/>
                </a:schemeClr>
              </a:solidFill>
              <a:latin typeface="Product Sans" panose="020B0403030502040203" pitchFamily="34" charset="0"/>
            </a:endParaRPr>
          </a:p>
        </p:txBody>
      </p:sp>
      <p:sp>
        <p:nvSpPr>
          <p:cNvPr id="22" name="TextBox 21"/>
          <p:cNvSpPr txBox="1"/>
          <p:nvPr/>
        </p:nvSpPr>
        <p:spPr>
          <a:xfrm>
            <a:off x="974254" y="5280578"/>
            <a:ext cx="5899754" cy="307777"/>
          </a:xfrm>
          <a:prstGeom prst="rect">
            <a:avLst/>
          </a:prstGeom>
          <a:noFill/>
        </p:spPr>
        <p:txBody>
          <a:bodyPr wrap="square" rtlCol="0">
            <a:spAutoFit/>
          </a:bodyPr>
          <a:lstStyle/>
          <a:p>
            <a:pPr algn="ctr"/>
            <a:r>
              <a:rPr lang="en-US" sz="1400" b="1" dirty="0" smtClean="0">
                <a:solidFill>
                  <a:srgbClr val="FF0000"/>
                </a:solidFill>
                <a:latin typeface="Product Sans" panose="020B0403030502040203" pitchFamily="34" charset="0"/>
              </a:rPr>
              <a:t>CLOSE [0] | PRETTY CLOSE [0.3] | KINDA FAR[0.7] | FAR AWAY[1]</a:t>
            </a:r>
            <a:endParaRPr lang="en-US" sz="1400" b="1" dirty="0">
              <a:solidFill>
                <a:srgbClr val="FF0000"/>
              </a:solidFill>
              <a:latin typeface="Product Sans" panose="020B0403030502040203" pitchFamily="34" charset="0"/>
            </a:endParaRPr>
          </a:p>
        </p:txBody>
      </p:sp>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t="16539" b="12692"/>
          <a:stretch/>
        </p:blipFill>
        <p:spPr>
          <a:xfrm>
            <a:off x="7855125" y="2940819"/>
            <a:ext cx="3939477" cy="1132600"/>
          </a:xfrm>
          <a:prstGeom prst="rect">
            <a:avLst/>
          </a:prstGeom>
        </p:spPr>
      </p:pic>
      <p:sp>
        <p:nvSpPr>
          <p:cNvPr id="24" name="Rectangle 23"/>
          <p:cNvSpPr/>
          <p:nvPr/>
        </p:nvSpPr>
        <p:spPr>
          <a:xfrm>
            <a:off x="7696870" y="1346220"/>
            <a:ext cx="45719" cy="504952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Tree>
    <p:extLst>
      <p:ext uri="{BB962C8B-B14F-4D97-AF65-F5344CB8AC3E}">
        <p14:creationId xmlns:p14="http://schemas.microsoft.com/office/powerpoint/2010/main" val="295298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3.125E-6 -2.59259E-6 L -0.07435 -0.00023 " pathEditMode="relative" rAng="0" ptsTypes="AA">
                                      <p:cBhvr>
                                        <p:cTn id="20" dur="2000" fill="hold"/>
                                        <p:tgtEl>
                                          <p:spTgt spid="10"/>
                                        </p:tgtEl>
                                        <p:attrNameLst>
                                          <p:attrName>ppt_x</p:attrName>
                                          <p:attrName>ppt_y</p:attrName>
                                        </p:attrNameLst>
                                      </p:cBhvr>
                                      <p:rCtr x="-3724" y="-23"/>
                                    </p:animMotion>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fade">
                                      <p:cBhvr>
                                        <p:cTn id="28" dur="500"/>
                                        <p:tgtEl>
                                          <p:spTgt spid="1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18">
                                            <p:txEl>
                                              <p:pRg st="0" end="0"/>
                                            </p:txEl>
                                          </p:spTgt>
                                        </p:tgtEl>
                                      </p:cBhvr>
                                    </p:animEffect>
                                    <p:set>
                                      <p:cBhvr>
                                        <p:cTn id="33" dur="1" fill="hold">
                                          <p:stCondLst>
                                            <p:cond delay="499"/>
                                          </p:stCondLst>
                                        </p:cTn>
                                        <p:tgtEl>
                                          <p:spTgt spid="18">
                                            <p:txEl>
                                              <p:pRg st="0" end="0"/>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nodeType="clickEffect">
                                  <p:stCondLst>
                                    <p:cond delay="0"/>
                                  </p:stCondLst>
                                  <p:childTnLst>
                                    <p:animMotion origin="layout" path="M -0.07435 -0.00023 L 2.08333E-6 3.33333E-6 " pathEditMode="relative" rAng="0" ptsTypes="AA">
                                      <p:cBhvr>
                                        <p:cTn id="37" dur="2000" fill="hold"/>
                                        <p:tgtEl>
                                          <p:spTgt spid="10"/>
                                        </p:tgtEl>
                                        <p:attrNameLst>
                                          <p:attrName>ppt_x</p:attrName>
                                          <p:attrName>ppt_y</p:attrName>
                                        </p:attrNameLst>
                                      </p:cBhvr>
                                      <p:rCtr x="3750" y="-46"/>
                                    </p:animMotion>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500"/>
                                        <p:tgtEl>
                                          <p:spTgt spid="10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2">
                                            <p:txEl>
                                              <p:pRg st="0" end="0"/>
                                            </p:txEl>
                                          </p:spTgt>
                                        </p:tgtEl>
                                        <p:attrNameLst>
                                          <p:attrName>style.visibility</p:attrName>
                                        </p:attrNameLst>
                                      </p:cBhvr>
                                      <p:to>
                                        <p:strVal val="visible"/>
                                      </p:to>
                                    </p:set>
                                    <p:animEffect transition="in" filter="fade">
                                      <p:cBhvr>
                                        <p:cTn id="58" dur="500"/>
                                        <p:tgtEl>
                                          <p:spTgt spid="22">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2">
                                            <p:txEl>
                                              <p:pRg st="0" end="0"/>
                                            </p:txEl>
                                          </p:spTgt>
                                        </p:tgtEl>
                                      </p:cBhvr>
                                    </p:animEffect>
                                    <p:set>
                                      <p:cBhvr>
                                        <p:cTn id="63" dur="1" fill="hold">
                                          <p:stCondLst>
                                            <p:cond delay="499"/>
                                          </p:stCondLst>
                                        </p:cTn>
                                        <p:tgtEl>
                                          <p:spTgt spid="22">
                                            <p:txEl>
                                              <p:pRg st="0" end="0"/>
                                            </p:txEl>
                                          </p:spTgt>
                                        </p:tgtEl>
                                        <p:attrNameLst>
                                          <p:attrName>style.visibility</p:attrName>
                                        </p:attrNameLst>
                                      </p:cBhvr>
                                      <p:to>
                                        <p:strVal val="hidden"/>
                                      </p:to>
                                    </p:set>
                                  </p:childTnLst>
                                </p:cTn>
                              </p:par>
                              <p:par>
                                <p:cTn id="64" presetID="2" presetClass="entr" presetSubtype="4"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fill="hold"/>
                                        <p:tgtEl>
                                          <p:spTgt spid="24"/>
                                        </p:tgtEl>
                                        <p:attrNameLst>
                                          <p:attrName>ppt_x</p:attrName>
                                        </p:attrNameLst>
                                      </p:cBhvr>
                                      <p:tavLst>
                                        <p:tav tm="0">
                                          <p:val>
                                            <p:strVal val="#ppt_x"/>
                                          </p:val>
                                        </p:tav>
                                        <p:tav tm="100000">
                                          <p:val>
                                            <p:strVal val="#ppt_x"/>
                                          </p:val>
                                        </p:tav>
                                      </p:tavLst>
                                    </p:anim>
                                    <p:anim calcmode="lin" valueType="num">
                                      <p:cBhvr additive="base">
                                        <p:cTn id="6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p:bldP spid="16" grpId="0"/>
      <p:bldP spid="18" grpId="0"/>
      <p:bldP spid="18" grpId="1" build="allAtOnce"/>
      <p:bldP spid="19" grpId="0" animBg="1"/>
      <p:bldP spid="21" grpId="0"/>
      <p:bldP spid="22" grpId="0"/>
      <p:bldP spid="22" grpId="1" build="allAtOnce"/>
      <p:bldP spid="2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1250</TotalTime>
  <Words>598</Words>
  <Application>Microsoft Office PowerPoint</Application>
  <PresentationFormat>Widescreen</PresentationFormat>
  <Paragraphs>129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Product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Shankaranarayan N</dc:creator>
  <cp:lastModifiedBy>Shankaranarayan N</cp:lastModifiedBy>
  <cp:revision>110</cp:revision>
  <dcterms:created xsi:type="dcterms:W3CDTF">2020-12-14T12:50:14Z</dcterms:created>
  <dcterms:modified xsi:type="dcterms:W3CDTF">2020-12-18T08:26:05Z</dcterms:modified>
</cp:coreProperties>
</file>