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0DAE-CF88-44D2-A64B-CA111D93A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20988-DE10-4D80-88D4-95DF04096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90699-82F4-4321-B7C7-9019184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79A6B-0AED-4CAE-8C25-447E903B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87099-22B8-4001-BBE5-A6FED96C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6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44319-8F4C-48C9-9EB8-882B17A7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70E560-53AD-4E46-BD6B-45CD3B6A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20172-B4CE-4574-B1B3-8BF53F64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D0810-F49E-4BB0-A099-D2CB8056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24FE8-F8B4-450A-9B64-903B9100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CCD65D-4B9F-401E-A9DB-CF0EE2E8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90C20-4085-4F4A-ADB2-1A997830F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CCC15-81C0-43C7-9DFA-2D154594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2468E-AA49-40D7-9900-9FF9D0B6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AD6D0-0E64-4A2B-B8C9-5171196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0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C3FC-1E3A-4AB7-9FCA-BAD52CC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7D5C8-1507-438C-9F40-2B52096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27045-2AA6-43D4-893B-AEA1EFA5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DB364-14C9-4E7D-9173-84B6851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71ABD-FFD5-4B40-BD2B-4AAB4C87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EC7DB-B989-44F4-BB8C-7596F503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4DF81-4B8B-44C6-A1B4-A3A5B9C7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1D213-2375-4D5D-9B90-09AC3755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6D084-15C4-439D-834C-F0F10E7A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F7B83-D41F-45FE-B462-55F46085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9D346-807C-448D-ACFF-CB2540F8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A7959-1FF6-4E14-9A5C-E3B7A8212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443C1-BC61-4A6A-8B94-4EA2C01F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0857-E4D5-4AC5-81A7-6EE05CC0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42D06B-EADB-4286-8B00-1AAE01C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883A5-9BEC-4C98-BC59-7DF0E347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8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60B52-F1F5-4876-AF6C-4EE0CA01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EDF53-B507-469B-A4E9-374739AB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0D6E1-EEEB-4E79-9947-BE215C57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C206F-04F8-4910-8F86-329F7C9D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1C3A1B-ACD3-49F0-B492-85DE96A55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F1E964-A90A-4E8C-A956-3C41AE91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7E609C-6491-4725-B80A-5001EA76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8BE205-A506-4894-B898-59E751F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8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83F05-138F-4003-A000-CB1E97DF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F4796D-2445-4D3C-B909-58AC28E2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F5795A-98B0-42D2-B301-3A9C94B0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9CBC47-668C-485D-9C65-4A26F6F6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1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922569-6131-4343-9CE6-1C93B5C5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3C2C75-65A7-4C36-9AE8-E096E327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15434-C447-499E-8C0A-AA830F21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906F2-70EB-4DFC-B01E-6C679F8A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8AD5C-5C51-4168-942F-231405C2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6AF393-1F0B-4277-ACEE-C04778E8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DF267D-435D-4442-BC94-0BC5970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3E77F-074F-43F8-813E-430067ED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FB3B2-2C29-403D-A1E1-26E078D0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222F6-9577-47B1-A2C2-1562949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A4BFA4-6D0A-4E54-B43D-92916C7D3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B6E3E-317F-4076-B236-E70A0082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10052B-9C72-41C7-B38B-BE6214F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1CA32-16AD-4A5E-B0F0-C375F4D4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D2F223-9900-44FB-959D-68638D70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FDA62-D555-40B3-B304-76D0E5C5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C8672-BFD2-469B-B9AB-24359532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5EEDE-FB1E-45F3-9D64-168CAB238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4AA3E-E242-484D-B48E-2D7E1AE7FB2F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8986E-39C9-4657-B340-5BC6C94B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3D6E6-24BB-4C6B-A3A5-862D3076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D587-E5A4-428B-9C53-87B7CD7A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3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">
            <a:extLst>
              <a:ext uri="{FF2B5EF4-FFF2-40B4-BE49-F238E27FC236}">
                <a16:creationId xmlns:a16="http://schemas.microsoft.com/office/drawing/2014/main" id="{58656A4A-265C-4C9D-953F-CBF6F4984165}"/>
              </a:ext>
            </a:extLst>
          </p:cNvPr>
          <p:cNvSpPr txBox="1"/>
          <p:nvPr/>
        </p:nvSpPr>
        <p:spPr>
          <a:xfrm>
            <a:off x="2316614" y="160338"/>
            <a:ext cx="8296117" cy="187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Департамент образования и науки Костромской области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ОБЛАСТНОЕ ГОСУДАРСТВЕННОЕ БЮДЖЕТНОЕ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ПРОФЕССИОНАЛЬНОЕ ОБРАЗОВАТЕЛЬНОЕ УЧРЕЖДЕНИЕ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«КОСТРОМСКОЙ ЭНЕРГЕТИЧЕСКИЙ ТЕХНИКУМ ИМ. Ф.В. ЧИЖОВА»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054217D7-BB0E-4B05-941E-701FB2FB41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289" y="1661361"/>
            <a:ext cx="10455546" cy="9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4;p1">
            <a:extLst>
              <a:ext uri="{FF2B5EF4-FFF2-40B4-BE49-F238E27FC236}">
                <a16:creationId xmlns:a16="http://schemas.microsoft.com/office/drawing/2014/main" id="{8D6F1B53-79AB-4E4A-AD27-FF6B4DBA71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0375" y="2455563"/>
            <a:ext cx="10651993" cy="154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br>
              <a:rPr lang="ru-RU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br>
              <a:rPr lang="ru-RU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азработка информационной системы для</a:t>
            </a:r>
            <a:b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строительной компании.</a:t>
            </a:r>
            <a:endParaRPr sz="24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F858FA94-4E26-4FFC-9C04-AAB92805BD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975" y="4334539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 студент группы 3-2 ИС: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dirty="0">
                <a:latin typeface="Times New Roman"/>
                <a:cs typeface="Times New Roman"/>
                <a:sym typeface="Times New Roman"/>
              </a:rPr>
              <a:t>Шапошников Никита Валерьевич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 Константинович </a:t>
            </a:r>
            <a:r>
              <a:rPr lang="ru-RU" sz="1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Бессараб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A990E856-2DBA-4B5A-99C7-BA32A8B1F2E0}"/>
              </a:ext>
            </a:extLst>
          </p:cNvPr>
          <p:cNvSpPr txBox="1"/>
          <p:nvPr/>
        </p:nvSpPr>
        <p:spPr>
          <a:xfrm>
            <a:off x="4657137" y="6120441"/>
            <a:ext cx="2955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2023 год</a:t>
            </a:r>
            <a:endParaRPr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3C66B7-2118-48CD-8617-10CA1A4E5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F1EC1A83-DB26-4527-86B9-F839947F9593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 dirty="0"/>
          </a:p>
        </p:txBody>
      </p:sp>
      <p:sp>
        <p:nvSpPr>
          <p:cNvPr id="11" name="Google Shape;155;p10">
            <a:extLst>
              <a:ext uri="{FF2B5EF4-FFF2-40B4-BE49-F238E27FC236}">
                <a16:creationId xmlns:a16="http://schemas.microsoft.com/office/drawing/2014/main" id="{9F2BDF32-A657-4F5A-9494-CE3954BAB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cap="none" dirty="0"/>
              <a:t>Запросы к информационной системе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28C46-F9D1-4526-A368-195C7F657050}"/>
              </a:ext>
            </a:extLst>
          </p:cNvPr>
          <p:cNvSpPr txBox="1"/>
          <p:nvPr/>
        </p:nvSpPr>
        <p:spPr>
          <a:xfrm>
            <a:off x="492791" y="1938266"/>
            <a:ext cx="6932050" cy="271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для получения информации о пользователе:</a:t>
            </a:r>
          </a:p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* FROM users WHERE login = '$username'";</a:t>
            </a:r>
          </a:p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для получения истории заказа услуг пользователя:</a:t>
            </a:r>
          </a:p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"SELECT * FROM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services_history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id FROM users WHERE login = '$username')";</a:t>
            </a:r>
          </a:p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данных пользователя:</a:t>
            </a:r>
          </a:p>
          <a:p>
            <a:pPr marL="45720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users SET $field = '$value' WHERE login = '$username'";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E77767-07C3-4447-B046-A575FC87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" y="0"/>
            <a:ext cx="1753127" cy="12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425A7-E516-4906-A0F6-69733963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" y="0"/>
            <a:ext cx="1753127" cy="1223366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6E6D4318-64F0-4458-9C90-56156900C0E6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 dirty="0"/>
          </a:p>
        </p:txBody>
      </p:sp>
      <p:sp>
        <p:nvSpPr>
          <p:cNvPr id="6" name="Google Shape;179;p12">
            <a:extLst>
              <a:ext uri="{FF2B5EF4-FFF2-40B4-BE49-F238E27FC236}">
                <a16:creationId xmlns:a16="http://schemas.microsoft.com/office/drawing/2014/main" id="{34D1E88B-0D29-46A2-96DB-6364CA95E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dirty="0"/>
              <a:t>Тестирование</a:t>
            </a:r>
            <a:endParaRPr sz="3600" cap="none" dirty="0"/>
          </a:p>
        </p:txBody>
      </p:sp>
      <p:sp>
        <p:nvSpPr>
          <p:cNvPr id="7" name="Google Shape;181;p12">
            <a:extLst>
              <a:ext uri="{FF2B5EF4-FFF2-40B4-BE49-F238E27FC236}">
                <a16:creationId xmlns:a16="http://schemas.microsoft.com/office/drawing/2014/main" id="{D2D8E85B-C002-4071-B41D-6703EF6EE715}"/>
              </a:ext>
            </a:extLst>
          </p:cNvPr>
          <p:cNvSpPr txBox="1">
            <a:spLocks/>
          </p:cNvSpPr>
          <p:nvPr/>
        </p:nvSpPr>
        <p:spPr>
          <a:xfrm>
            <a:off x="208718" y="1737976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FFC000"/>
              </a:buClr>
              <a:buSzPts val="2400"/>
              <a:buFont typeface="Arial" panose="020B0604020202020204" pitchFamily="34" charset="0"/>
              <a:buNone/>
            </a:pPr>
            <a:r>
              <a:rPr lang="ru-RU" sz="2400"/>
              <a:t>Тестирование — это процесс проверки программного обеспечения с целью выявления ошибок, дефектов или несоответствий требованиям и ожиданиям пользователей.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1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425A7-E516-4906-A0F6-69733963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" y="0"/>
            <a:ext cx="1753127" cy="1223366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6E6D4318-64F0-4458-9C90-56156900C0E6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 dirty="0"/>
          </a:p>
        </p:txBody>
      </p:sp>
      <p:sp>
        <p:nvSpPr>
          <p:cNvPr id="6" name="Google Shape;179;p12">
            <a:extLst>
              <a:ext uri="{FF2B5EF4-FFF2-40B4-BE49-F238E27FC236}">
                <a16:creationId xmlns:a16="http://schemas.microsoft.com/office/drawing/2014/main" id="{34D1E88B-0D29-46A2-96DB-6364CA95E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dirty="0"/>
              <a:t>Заключение</a:t>
            </a:r>
            <a:endParaRPr sz="3600" cap="none" dirty="0"/>
          </a:p>
        </p:txBody>
      </p:sp>
      <p:sp>
        <p:nvSpPr>
          <p:cNvPr id="9" name="Google Shape;188;p13">
            <a:extLst>
              <a:ext uri="{FF2B5EF4-FFF2-40B4-BE49-F238E27FC236}">
                <a16:creationId xmlns:a16="http://schemas.microsoft.com/office/drawing/2014/main" id="{7071D1BF-9A9A-4297-953D-42DBECDA3B03}"/>
              </a:ext>
            </a:extLst>
          </p:cNvPr>
          <p:cNvSpPr txBox="1">
            <a:spLocks/>
          </p:cNvSpPr>
          <p:nvPr/>
        </p:nvSpPr>
        <p:spPr>
          <a:xfrm>
            <a:off x="0" y="1521901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 panose="020B0604020202020204" pitchFamily="34" charset="0"/>
              <a:buNone/>
            </a:pPr>
            <a:r>
              <a:rPr lang="ru-RU" sz="2400" dirty="0"/>
              <a:t>В заключении анализа работы строительной компании, можно сделать вывод о ее эффективной деятельности и достижении поставленных целей. Было проведено всестороннее исследование, которое позволило выявить сильные стороны компании и обозначить области для дальнейшего улучшения.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3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370FF-F08A-4B62-A286-A9640951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5" name="Google Shape;94;p2">
            <a:extLst>
              <a:ext uri="{FF2B5EF4-FFF2-40B4-BE49-F238E27FC236}">
                <a16:creationId xmlns:a16="http://schemas.microsoft.com/office/drawing/2014/main" id="{6B8E41FA-56CD-4073-B842-5D35611EE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dirty="0"/>
              <a:t>Актуальность</a:t>
            </a:r>
            <a:endParaRPr sz="3600" dirty="0"/>
          </a:p>
        </p:txBody>
      </p:sp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45CF4F79-2D5A-41FE-8C0B-5159E15C3D3F}"/>
              </a:ext>
            </a:extLst>
          </p:cNvPr>
          <p:cNvSpPr txBox="1">
            <a:spLocks/>
          </p:cNvSpPr>
          <p:nvPr/>
        </p:nvSpPr>
        <p:spPr>
          <a:xfrm>
            <a:off x="5450557" y="2288803"/>
            <a:ext cx="5707710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FFC000"/>
              </a:buClr>
              <a:buSzPts val="2400"/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использование информационных систем становится неотъемлемой частью работы любой компании, включая строительные компании. Разработка информационной системы для строительной компании может значительно упростить и ускорить ее деятельность, улучшить качество обслуживания клиентов и повысить конкурентоспособность на рынке. 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A1E06-EF12-463F-8780-1BE52E15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2" y="2141126"/>
            <a:ext cx="3810553" cy="362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FF330F94-7F26-4E99-A386-C9BCCB83A6CC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95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5" name="Google Shape;101;p3">
            <a:extLst>
              <a:ext uri="{FF2B5EF4-FFF2-40B4-BE49-F238E27FC236}">
                <a16:creationId xmlns:a16="http://schemas.microsoft.com/office/drawing/2014/main" id="{D8999CE2-122F-44CA-BA69-0E6C9D860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975" y="1003516"/>
            <a:ext cx="1127614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b="1" cap="none" dirty="0"/>
              <a:t>Цель</a:t>
            </a:r>
            <a:endParaRPr b="1" dirty="0"/>
          </a:p>
        </p:txBody>
      </p:sp>
      <p:sp>
        <p:nvSpPr>
          <p:cNvPr id="6" name="Google Shape;103;p3">
            <a:extLst>
              <a:ext uri="{FF2B5EF4-FFF2-40B4-BE49-F238E27FC236}">
                <a16:creationId xmlns:a16="http://schemas.microsoft.com/office/drawing/2014/main" id="{6921F48B-36A9-4FAF-90B4-241B75C25EA8}"/>
              </a:ext>
            </a:extLst>
          </p:cNvPr>
          <p:cNvSpPr txBox="1">
            <a:spLocks/>
          </p:cNvSpPr>
          <p:nvPr/>
        </p:nvSpPr>
        <p:spPr>
          <a:xfrm>
            <a:off x="247985" y="2226882"/>
            <a:ext cx="11202988" cy="12822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ru-RU" sz="2400" dirty="0"/>
              <a:t>Цель данной курсовой работы – создание информационной системы для страховой компании.</a:t>
            </a:r>
          </a:p>
        </p:txBody>
      </p:sp>
      <p:sp>
        <p:nvSpPr>
          <p:cNvPr id="7" name="Google Shape;104;p3">
            <a:extLst>
              <a:ext uri="{FF2B5EF4-FFF2-40B4-BE49-F238E27FC236}">
                <a16:creationId xmlns:a16="http://schemas.microsoft.com/office/drawing/2014/main" id="{FDD75FA8-1F15-4DAA-8925-914207C57E35}"/>
              </a:ext>
            </a:extLst>
          </p:cNvPr>
          <p:cNvSpPr txBox="1"/>
          <p:nvPr/>
        </p:nvSpPr>
        <p:spPr>
          <a:xfrm>
            <a:off x="307975" y="2675466"/>
            <a:ext cx="1127614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dirty="0">
                <a:latin typeface="Calibri"/>
                <a:ea typeface="Calibri"/>
                <a:cs typeface="Calibri"/>
                <a:sym typeface="Calibri"/>
              </a:rPr>
              <a:t>Задачи работы</a:t>
            </a:r>
            <a:endParaRPr dirty="0"/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DDC723D0-8E76-48E5-ACA2-8660995E716B}"/>
              </a:ext>
            </a:extLst>
          </p:cNvPr>
          <p:cNvSpPr txBox="1"/>
          <p:nvPr/>
        </p:nvSpPr>
        <p:spPr>
          <a:xfrm>
            <a:off x="179998" y="3912342"/>
            <a:ext cx="11532093" cy="329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Изучение основных принципов.</a:t>
            </a:r>
          </a:p>
          <a:p>
            <a:pPr marL="4445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существующих информационных.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Определение требований.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информационной системы.</a:t>
            </a:r>
          </a:p>
          <a:p>
            <a:pPr marL="4572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Тестирование и анализ результатов работы системы.</a:t>
            </a: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06ABD0C6-1DE1-433A-B83E-2C9B587E2F79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472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DE407CA9-6829-4388-B646-01C34436E740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  <p:sp>
        <p:nvSpPr>
          <p:cNvPr id="5" name="Google Shape;110;p4">
            <a:extLst>
              <a:ext uri="{FF2B5EF4-FFF2-40B4-BE49-F238E27FC236}">
                <a16:creationId xmlns:a16="http://schemas.microsoft.com/office/drawing/2014/main" id="{DA2CEEF7-71B2-43A6-A90F-06A0061ED2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cap="none" dirty="0"/>
              <a:t>Общие требования</a:t>
            </a:r>
            <a:endParaRPr dirty="0"/>
          </a:p>
        </p:txBody>
      </p:sp>
      <p:sp>
        <p:nvSpPr>
          <p:cNvPr id="6" name="Google Shape;112;p4">
            <a:extLst>
              <a:ext uri="{FF2B5EF4-FFF2-40B4-BE49-F238E27FC236}">
                <a16:creationId xmlns:a16="http://schemas.microsoft.com/office/drawing/2014/main" id="{E0224F16-311D-443C-A326-D29E80C86EFF}"/>
              </a:ext>
            </a:extLst>
          </p:cNvPr>
          <p:cNvSpPr txBox="1">
            <a:spLocks/>
          </p:cNvSpPr>
          <p:nvPr/>
        </p:nvSpPr>
        <p:spPr>
          <a:xfrm>
            <a:off x="307975" y="2182593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/>
              <a:t>Информационная система должна обеспечивать надежное и безопасное хранение и обработку информации</a:t>
            </a:r>
            <a:endParaRPr lang="en-US" sz="2400"/>
          </a:p>
          <a:p>
            <a:r>
              <a:rPr lang="ru-RU" sz="2400"/>
              <a:t>Интерфейс пользователя должен быть простым и удобным</a:t>
            </a:r>
            <a:endParaRPr lang="en-US" sz="2400"/>
          </a:p>
          <a:p>
            <a:r>
              <a:rPr lang="ru-RU" sz="2400"/>
              <a:t>Система должна обеспечивать высокую скорость обработки данных и быстрый доступ к информации</a:t>
            </a:r>
            <a:endParaRPr lang="en-US" sz="2400"/>
          </a:p>
          <a:p>
            <a:r>
              <a:rPr lang="ru-RU" sz="2400"/>
              <a:t>Система должна быть автоматизированной и минимизировать ручные операции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44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6B04209A-3E12-463D-98A5-5CB5CD15C103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E76E096B-96EF-4252-8135-88B73F3D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cap="none" dirty="0"/>
              <a:t>Бизнес-требования</a:t>
            </a:r>
            <a:endParaRPr dirty="0"/>
          </a:p>
        </p:txBody>
      </p:sp>
      <p:sp>
        <p:nvSpPr>
          <p:cNvPr id="6" name="Google Shape;119;p5">
            <a:extLst>
              <a:ext uri="{FF2B5EF4-FFF2-40B4-BE49-F238E27FC236}">
                <a16:creationId xmlns:a16="http://schemas.microsoft.com/office/drawing/2014/main" id="{74321A9B-3304-4655-98FC-6EF83E4F1B83}"/>
              </a:ext>
            </a:extLst>
          </p:cNvPr>
          <p:cNvSpPr txBox="1">
            <a:spLocks/>
          </p:cNvSpPr>
          <p:nvPr/>
        </p:nvSpPr>
        <p:spPr>
          <a:xfrm>
            <a:off x="304821" y="2207760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Онлайн калькулятор стоимости услуг</a:t>
            </a:r>
          </a:p>
          <a:p>
            <a:r>
              <a:rPr lang="ru-RU" sz="2400" dirty="0"/>
              <a:t>Оформление услуг</a:t>
            </a:r>
          </a:p>
          <a:p>
            <a:r>
              <a:rPr lang="ru-RU" sz="2400" dirty="0"/>
              <a:t>Личный кабинет клиента</a:t>
            </a:r>
          </a:p>
          <a:p>
            <a:r>
              <a:rPr lang="ru-RU" sz="2400" dirty="0"/>
              <a:t>Справочный раздел</a:t>
            </a:r>
          </a:p>
        </p:txBody>
      </p:sp>
    </p:spTree>
    <p:extLst>
      <p:ext uri="{BB962C8B-B14F-4D97-AF65-F5344CB8AC3E}">
        <p14:creationId xmlns:p14="http://schemas.microsoft.com/office/powerpoint/2010/main" val="29204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38F3C0F-79AE-42F1-9194-FC247714D2A5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  <p:sp>
        <p:nvSpPr>
          <p:cNvPr id="5" name="Google Shape;124;p6">
            <a:extLst>
              <a:ext uri="{FF2B5EF4-FFF2-40B4-BE49-F238E27FC236}">
                <a16:creationId xmlns:a16="http://schemas.microsoft.com/office/drawing/2014/main" id="{69EE690C-47D9-47F6-8458-29475F829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dirty="0"/>
              <a:t>Функциональные требования</a:t>
            </a:r>
            <a:endParaRPr sz="3600" cap="none" dirty="0"/>
          </a:p>
        </p:txBody>
      </p:sp>
      <p:sp>
        <p:nvSpPr>
          <p:cNvPr id="6" name="Google Shape;126;p6">
            <a:extLst>
              <a:ext uri="{FF2B5EF4-FFF2-40B4-BE49-F238E27FC236}">
                <a16:creationId xmlns:a16="http://schemas.microsoft.com/office/drawing/2014/main" id="{31FAC82C-57CF-4E83-BD97-CC9330BB262F}"/>
              </a:ext>
            </a:extLst>
          </p:cNvPr>
          <p:cNvSpPr txBox="1">
            <a:spLocks/>
          </p:cNvSpPr>
          <p:nvPr/>
        </p:nvSpPr>
        <p:spPr>
          <a:xfrm>
            <a:off x="393276" y="1921469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400"/>
            </a:pPr>
            <a:r>
              <a:rPr lang="ru-RU" sz="2400" dirty="0"/>
              <a:t>Возможность оформления услуг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ru-RU" sz="2400" dirty="0"/>
              <a:t>Возможность просмотра услуг и товаров в личном кабинете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ru-RU" sz="2400" dirty="0"/>
              <a:t>Регистрация пользователя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ru-RU" sz="2400" dirty="0"/>
              <a:t>Авторизация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9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01033"/>
            <a:ext cx="1753127" cy="1223366"/>
          </a:xfrm>
          <a:prstGeom prst="rect">
            <a:avLst/>
          </a:prstGeom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8942831D-2A95-4448-951F-47D8EA64F1E3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/>
          </a:p>
        </p:txBody>
      </p:sp>
      <p:sp>
        <p:nvSpPr>
          <p:cNvPr id="5" name="Google Shape;131;p7">
            <a:extLst>
              <a:ext uri="{FF2B5EF4-FFF2-40B4-BE49-F238E27FC236}">
                <a16:creationId xmlns:a16="http://schemas.microsoft.com/office/drawing/2014/main" id="{0DB7F7F2-F228-427D-9982-0B678B91D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cap="none" dirty="0"/>
              <a:t>Нефункциональные требования</a:t>
            </a:r>
            <a:endParaRPr dirty="0"/>
          </a:p>
        </p:txBody>
      </p:sp>
      <p:sp>
        <p:nvSpPr>
          <p:cNvPr id="6" name="Google Shape;133;p7">
            <a:extLst>
              <a:ext uri="{FF2B5EF4-FFF2-40B4-BE49-F238E27FC236}">
                <a16:creationId xmlns:a16="http://schemas.microsoft.com/office/drawing/2014/main" id="{7FCD147B-3686-43C7-8E80-3F5A0D220DE0}"/>
              </a:ext>
            </a:extLst>
          </p:cNvPr>
          <p:cNvSpPr txBox="1">
            <a:spLocks/>
          </p:cNvSpPr>
          <p:nvPr/>
        </p:nvSpPr>
        <p:spPr>
          <a:xfrm>
            <a:off x="304821" y="1805602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ru-RU" sz="2400"/>
              <a:t>Безопасность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Доступность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Производительность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Удобство пользования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Совместимость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97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6326C-2056-4D6A-9084-F4F903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" y="0"/>
            <a:ext cx="1753127" cy="1223366"/>
          </a:xfrm>
          <a:prstGeom prst="rect">
            <a:avLst/>
          </a:prstGeom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8942831D-2A95-4448-951F-47D8EA64F1E3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 dirty="0"/>
          </a:p>
        </p:txBody>
      </p:sp>
      <p:sp>
        <p:nvSpPr>
          <p:cNvPr id="5" name="Google Shape;131;p7">
            <a:extLst>
              <a:ext uri="{FF2B5EF4-FFF2-40B4-BE49-F238E27FC236}">
                <a16:creationId xmlns:a16="http://schemas.microsoft.com/office/drawing/2014/main" id="{0DB7F7F2-F228-427D-9982-0B678B91D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Calibri"/>
              <a:buNone/>
            </a:pPr>
            <a:r>
              <a:rPr lang="ru-RU" sz="3600" cap="none" dirty="0"/>
              <a:t>Нефункциональные требования</a:t>
            </a:r>
            <a:endParaRPr dirty="0"/>
          </a:p>
        </p:txBody>
      </p:sp>
      <p:sp>
        <p:nvSpPr>
          <p:cNvPr id="6" name="Google Shape;133;p7">
            <a:extLst>
              <a:ext uri="{FF2B5EF4-FFF2-40B4-BE49-F238E27FC236}">
                <a16:creationId xmlns:a16="http://schemas.microsoft.com/office/drawing/2014/main" id="{7FCD147B-3686-43C7-8E80-3F5A0D220DE0}"/>
              </a:ext>
            </a:extLst>
          </p:cNvPr>
          <p:cNvSpPr txBox="1">
            <a:spLocks/>
          </p:cNvSpPr>
          <p:nvPr/>
        </p:nvSpPr>
        <p:spPr>
          <a:xfrm>
            <a:off x="304821" y="1805602"/>
            <a:ext cx="9765792" cy="4147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ru-RU" sz="2400"/>
              <a:t>Безопасность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Доступность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Производительность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Удобство пользования</a:t>
            </a:r>
            <a:endParaRPr lang="ru-RU"/>
          </a:p>
          <a:p>
            <a:pPr>
              <a:buClr>
                <a:schemeClr val="dk1"/>
              </a:buClr>
              <a:buSzPts val="2400"/>
            </a:pPr>
            <a:r>
              <a:rPr lang="ru-RU" sz="2400"/>
              <a:t>Совместимость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4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2B3CD2-CAC6-4DAB-9BC3-F0B6B3A2E83D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ПО и инструменты</a:t>
            </a:r>
          </a:p>
        </p:txBody>
      </p:sp>
      <p:pic>
        <p:nvPicPr>
          <p:cNvPr id="6" name="Picture 6" descr="PHP — Википедия">
            <a:extLst>
              <a:ext uri="{FF2B5EF4-FFF2-40B4-BE49-F238E27FC236}">
                <a16:creationId xmlns:a16="http://schemas.microsoft.com/office/drawing/2014/main" id="{3471BA6A-F669-41BE-9008-2356586C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1" y="4489119"/>
            <a:ext cx="245474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nstall mysql-workbench-community on Linux | Snap Store">
            <a:extLst>
              <a:ext uri="{FF2B5EF4-FFF2-40B4-BE49-F238E27FC236}">
                <a16:creationId xmlns:a16="http://schemas.microsoft.com/office/drawing/2014/main" id="{EFC8A2F4-B539-4DCB-BC2B-3254577B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1537"/>
            <a:ext cx="2112818" cy="21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fine HTML and CSS | Cloud2Data">
            <a:extLst>
              <a:ext uri="{FF2B5EF4-FFF2-40B4-BE49-F238E27FC236}">
                <a16:creationId xmlns:a16="http://schemas.microsoft.com/office/drawing/2014/main" id="{402260A7-EB61-44BE-A61E-B6A3B41F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83" y="3670330"/>
            <a:ext cx="3834652" cy="29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74616B-1C7A-4F22-BED6-8630ECEA2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027" y="2073315"/>
            <a:ext cx="2250151" cy="2250151"/>
          </a:xfrm>
          <a:prstGeom prst="rect">
            <a:avLst/>
          </a:prstGeom>
        </p:spPr>
      </p:pic>
      <p:sp>
        <p:nvSpPr>
          <p:cNvPr id="11" name="Google Shape;96;p2">
            <a:extLst>
              <a:ext uri="{FF2B5EF4-FFF2-40B4-BE49-F238E27FC236}">
                <a16:creationId xmlns:a16="http://schemas.microsoft.com/office/drawing/2014/main" id="{217B0344-E83A-4378-99BC-3CCE68AF6208}"/>
              </a:ext>
            </a:extLst>
          </p:cNvPr>
          <p:cNvSpPr txBox="1"/>
          <p:nvPr/>
        </p:nvSpPr>
        <p:spPr>
          <a:xfrm>
            <a:off x="2964116" y="6251787"/>
            <a:ext cx="7106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ОГБПОУ «Костромской энергетический техникум имени Ф. В. Чижова»</a:t>
            </a:r>
            <a:endParaRPr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6FC38F-D73B-4E47-9AE4-D7879B382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21" y="0"/>
            <a:ext cx="1753127" cy="12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498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КУРСОВАЯ РАБОТА на тему: Разработка информационной системы для строительной компании.</vt:lpstr>
      <vt:lpstr>Актуальность</vt:lpstr>
      <vt:lpstr>Цель</vt:lpstr>
      <vt:lpstr>Общие требования</vt:lpstr>
      <vt:lpstr>Бизнес-требования</vt:lpstr>
      <vt:lpstr>Функциональные требования</vt:lpstr>
      <vt:lpstr>Нефункциональные требования</vt:lpstr>
      <vt:lpstr>Нефункциональные требования</vt:lpstr>
      <vt:lpstr>Презентация PowerPoint</vt:lpstr>
      <vt:lpstr>Запросы к информационной системе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Разработка информационной системы для строительной.</dc:title>
  <dc:creator>Никита Шапошников</dc:creator>
  <cp:lastModifiedBy>Никита Шапошников</cp:lastModifiedBy>
  <cp:revision>3</cp:revision>
  <dcterms:created xsi:type="dcterms:W3CDTF">2023-09-28T16:41:52Z</dcterms:created>
  <dcterms:modified xsi:type="dcterms:W3CDTF">2023-09-28T17:34:21Z</dcterms:modified>
</cp:coreProperties>
</file>