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3399"/>
    <a:srgbClr val="71239B"/>
    <a:srgbClr val="DB669C"/>
    <a:srgbClr val="887CC7"/>
    <a:srgbClr val="CDA7D5"/>
    <a:srgbClr val="ED9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solidFill>
                  <a:srgbClr val="7B3399"/>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76D79ED-3FA7-4EF8-964B-EB8BCFAB02F8}" type="datetimeFigureOut">
              <a:rPr lang="en-US" smtClean="0"/>
              <a:pPr/>
              <a:t>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2599"/>
            <a:ext cx="9144000" cy="1757363"/>
          </a:xfrm>
        </p:spPr>
        <p:txBody>
          <a:bodyPr/>
          <a:lstStyle/>
          <a:p>
            <a:r>
              <a:rPr lang="en-US" dirty="0"/>
              <a:t>Machine Health Forecaster Project</a:t>
            </a:r>
          </a:p>
        </p:txBody>
      </p:sp>
      <p:sp>
        <p:nvSpPr>
          <p:cNvPr id="3" name="Subtitle 2"/>
          <p:cNvSpPr>
            <a:spLocks noGrp="1"/>
          </p:cNvSpPr>
          <p:nvPr>
            <p:ph type="subTitle" idx="1"/>
          </p:nvPr>
        </p:nvSpPr>
        <p:spPr>
          <a:xfrm>
            <a:off x="2689412" y="4301015"/>
            <a:ext cx="6562165" cy="604202"/>
          </a:xfrm>
        </p:spPr>
        <p:txBody>
          <a:bodyPr>
            <a:normAutofit fontScale="70000" lnSpcReduction="20000"/>
          </a:bodyPr>
          <a:lstStyle/>
          <a:p>
            <a:r>
              <a:rPr lang="en-US" dirty="0"/>
              <a:t>N.Sherone</a:t>
            </a:r>
          </a:p>
          <a:p>
            <a:r>
              <a:rPr lang="en-US" dirty="0"/>
              <a:t>DST 21023</a:t>
            </a:r>
          </a:p>
        </p:txBody>
      </p:sp>
      <p:sp>
        <p:nvSpPr>
          <p:cNvPr id="4" name="Subtitle 2">
            <a:extLst>
              <a:ext uri="{FF2B5EF4-FFF2-40B4-BE49-F238E27FC236}">
                <a16:creationId xmlns:a16="http://schemas.microsoft.com/office/drawing/2014/main" id="{DC3BEF43-F935-0BB7-0CA2-70B8297D4CF1}"/>
              </a:ext>
            </a:extLst>
          </p:cNvPr>
          <p:cNvSpPr txBox="1">
            <a:spLocks/>
          </p:cNvSpPr>
          <p:nvPr/>
        </p:nvSpPr>
        <p:spPr>
          <a:xfrm>
            <a:off x="1676400" y="3754438"/>
            <a:ext cx="9144000" cy="604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Machine learning application approach.</a:t>
            </a:r>
            <a:endParaRPr lang="en-US" b="1"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7630D-2A07-EFAF-3DDB-7AD0612240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4F84F-9416-E3C5-6D35-17D0B68804F1}"/>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78293118-6F29-A791-38C6-6AE72EED5A90}"/>
              </a:ext>
            </a:extLst>
          </p:cNvPr>
          <p:cNvSpPr txBox="1"/>
          <p:nvPr/>
        </p:nvSpPr>
        <p:spPr>
          <a:xfrm>
            <a:off x="540124" y="721797"/>
            <a:ext cx="7448550" cy="369332"/>
          </a:xfrm>
          <a:prstGeom prst="rect">
            <a:avLst/>
          </a:prstGeom>
          <a:noFill/>
        </p:spPr>
        <p:txBody>
          <a:bodyPr wrap="square" rtlCol="0">
            <a:spAutoFit/>
          </a:bodyPr>
          <a:lstStyle/>
          <a:p>
            <a:r>
              <a:rPr lang="en-US" b="1" dirty="0">
                <a:solidFill>
                  <a:srgbClr val="002060"/>
                </a:solidFill>
              </a:rPr>
              <a:t>Explanation of the two primary objectives</a:t>
            </a:r>
          </a:p>
        </p:txBody>
      </p:sp>
      <p:sp>
        <p:nvSpPr>
          <p:cNvPr id="9" name="Rectangle 3">
            <a:extLst>
              <a:ext uri="{FF2B5EF4-FFF2-40B4-BE49-F238E27FC236}">
                <a16:creationId xmlns:a16="http://schemas.microsoft.com/office/drawing/2014/main" id="{1257088D-9ADA-CC94-8E85-E0B601144EC1}"/>
              </a:ext>
            </a:extLst>
          </p:cNvPr>
          <p:cNvSpPr>
            <a:spLocks noChangeArrowheads="1"/>
          </p:cNvSpPr>
          <p:nvPr/>
        </p:nvSpPr>
        <p:spPr bwMode="auto">
          <a:xfrm>
            <a:off x="397193" y="3320119"/>
            <a:ext cx="10086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22B885E1-4AA1-3F82-A9E7-EA281A46AC28}"/>
              </a:ext>
            </a:extLst>
          </p:cNvPr>
          <p:cNvSpPr>
            <a:spLocks noChangeArrowheads="1"/>
          </p:cNvSpPr>
          <p:nvPr/>
        </p:nvSpPr>
        <p:spPr bwMode="auto">
          <a:xfrm>
            <a:off x="397193" y="961473"/>
            <a:ext cx="9706927"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One primary objective is to develop models capable of predicting machine failures before they occur.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Predictive maintenance involves using historical data from machines to anticipate when equipment failures are likely to happen.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Predictive models aim to provide early warnings or alerts, allowing maintenance teams to intervene proactively, thus minimizing downtime and reducing the risk of costly unplanned maintenance activities.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Another objective is to determine the nature or type of faults that may occur in the machinery.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Different types of faults or failures can have distinct underlying causes and implications for maintenance strategies.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Understanding the nature of faults helps maintenance teams prioritize and plan appropriate interventions, allocate resources efficiently, and implement targeted maintenance actions to address specific issues effectively.</a:t>
            </a:r>
          </a:p>
        </p:txBody>
      </p:sp>
      <p:sp>
        <p:nvSpPr>
          <p:cNvPr id="3" name="Rectangle: Rounded Corners 2">
            <a:extLst>
              <a:ext uri="{FF2B5EF4-FFF2-40B4-BE49-F238E27FC236}">
                <a16:creationId xmlns:a16="http://schemas.microsoft.com/office/drawing/2014/main" id="{6ED98B4D-6327-08E3-6B5B-77A6806D6BC2}"/>
              </a:ext>
            </a:extLst>
          </p:cNvPr>
          <p:cNvSpPr/>
          <p:nvPr/>
        </p:nvSpPr>
        <p:spPr>
          <a:xfrm>
            <a:off x="0" y="38513"/>
            <a:ext cx="12002531" cy="578210"/>
          </a:xfrm>
          <a:prstGeom prst="roundRect">
            <a:avLst/>
          </a:prstGeom>
          <a:solidFill>
            <a:srgbClr val="887CC7"/>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Predictive Modeling</a:t>
            </a:r>
          </a:p>
        </p:txBody>
      </p:sp>
    </p:spTree>
    <p:extLst>
      <p:ext uri="{BB962C8B-B14F-4D97-AF65-F5344CB8AC3E}">
        <p14:creationId xmlns:p14="http://schemas.microsoft.com/office/powerpoint/2010/main" val="411816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7E42A-9C3B-17AE-7052-2FC3F755C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39D12-50B3-E5DC-CF83-2EB9FB2FE54C}"/>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96EBE51C-921A-EE4A-00BA-B48BABB518F7}"/>
              </a:ext>
            </a:extLst>
          </p:cNvPr>
          <p:cNvSpPr txBox="1"/>
          <p:nvPr/>
        </p:nvSpPr>
        <p:spPr>
          <a:xfrm>
            <a:off x="558054" y="238141"/>
            <a:ext cx="7448550" cy="369332"/>
          </a:xfrm>
          <a:prstGeom prst="rect">
            <a:avLst/>
          </a:prstGeom>
          <a:noFill/>
        </p:spPr>
        <p:txBody>
          <a:bodyPr wrap="square" rtlCol="0">
            <a:spAutoFit/>
          </a:bodyPr>
          <a:lstStyle/>
          <a:p>
            <a:r>
              <a:rPr lang="en-US" b="1" dirty="0">
                <a:solidFill>
                  <a:srgbClr val="002060"/>
                </a:solidFill>
              </a:rPr>
              <a:t>Selection of appropriate machine learning algorithms</a:t>
            </a:r>
          </a:p>
        </p:txBody>
      </p:sp>
      <p:sp>
        <p:nvSpPr>
          <p:cNvPr id="9" name="Rectangle 3">
            <a:extLst>
              <a:ext uri="{FF2B5EF4-FFF2-40B4-BE49-F238E27FC236}">
                <a16:creationId xmlns:a16="http://schemas.microsoft.com/office/drawing/2014/main" id="{3B524235-3EB4-EE09-A880-B7E3E0853FF5}"/>
              </a:ext>
            </a:extLst>
          </p:cNvPr>
          <p:cNvSpPr>
            <a:spLocks noChangeArrowheads="1"/>
          </p:cNvSpPr>
          <p:nvPr/>
        </p:nvSpPr>
        <p:spPr bwMode="auto">
          <a:xfrm>
            <a:off x="397193" y="3320119"/>
            <a:ext cx="10086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F13FC48A-E608-1F12-AFF1-C2E9EFF63244}"/>
              </a:ext>
            </a:extLst>
          </p:cNvPr>
          <p:cNvSpPr>
            <a:spLocks noChangeArrowheads="1"/>
          </p:cNvSpPr>
          <p:nvPr/>
        </p:nvSpPr>
        <p:spPr bwMode="auto">
          <a:xfrm>
            <a:off x="666134" y="714277"/>
            <a:ext cx="9706927"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In this project I selected the </a:t>
            </a:r>
            <a:r>
              <a:rPr lang="en-US" altLang="en-US" b="1" dirty="0">
                <a:latin typeface="Arial" panose="020B0604020202020204" pitchFamily="34" charset="0"/>
              </a:rPr>
              <a:t>Random forest classifier </a:t>
            </a:r>
            <a:r>
              <a:rPr lang="en-US" altLang="en-US" dirty="0">
                <a:latin typeface="Arial" panose="020B0604020202020204" pitchFamily="34" charset="0"/>
              </a:rPr>
              <a:t>as the best model by comparing other models.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Random Forest is a popular ensemble learning method known for its robustness and effectiveness in handling complex datasets with high dimensionality.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It works by training multiple decision trees on random subsets of the data and then averaging their predictions to improve accuracy and reduce overfitting.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Random Forests are well-suited for predictive maintenance tasks due to their ability to handle both numerical and categorical data, as well as their capability to capture nonlinear relationships and interactions between features.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provided training data accuracy value indicates that the model achieved an exceptionally high accuracy of approximately 99.99% on the training data.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Implications: Such a high accuracy value suggests that the model has learned the training data extremely well and can make accurate predictions on instances it has seen during training.</a:t>
            </a:r>
          </a:p>
        </p:txBody>
      </p:sp>
    </p:spTree>
    <p:extLst>
      <p:ext uri="{BB962C8B-B14F-4D97-AF65-F5344CB8AC3E}">
        <p14:creationId xmlns:p14="http://schemas.microsoft.com/office/powerpoint/2010/main" val="123836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5F95-BB00-C85A-4B32-957F866FF0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7F710-85BD-1A99-CC3E-123CA095F678}"/>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9" name="Rectangle 3">
            <a:extLst>
              <a:ext uri="{FF2B5EF4-FFF2-40B4-BE49-F238E27FC236}">
                <a16:creationId xmlns:a16="http://schemas.microsoft.com/office/drawing/2014/main" id="{36E967D0-7BD1-4623-BCB7-4E398DEA67A9}"/>
              </a:ext>
            </a:extLst>
          </p:cNvPr>
          <p:cNvSpPr>
            <a:spLocks noChangeArrowheads="1"/>
          </p:cNvSpPr>
          <p:nvPr/>
        </p:nvSpPr>
        <p:spPr bwMode="auto">
          <a:xfrm>
            <a:off x="397193" y="3320119"/>
            <a:ext cx="10086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F73A5297-137E-2111-A24D-0C17CA033B1E}"/>
              </a:ext>
            </a:extLst>
          </p:cNvPr>
          <p:cNvSpPr>
            <a:spLocks noChangeArrowheads="1"/>
          </p:cNvSpPr>
          <p:nvPr/>
        </p:nvSpPr>
        <p:spPr bwMode="auto">
          <a:xfrm>
            <a:off x="651734" y="1083610"/>
            <a:ext cx="9706927" cy="447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b="0" i="0" dirty="0">
                <a:solidFill>
                  <a:srgbClr val="0D0D0D"/>
                </a:solidFill>
                <a:effectLst/>
                <a:latin typeface="Arial" panose="020B0604020202020204" pitchFamily="34" charset="0"/>
                <a:cs typeface="Arial" panose="020B0604020202020204" pitchFamily="34" charset="0"/>
              </a:rPr>
              <a:t>Through our analysis of the AI4I Predictive Maintenance Dataset, we've gained valuable insights into the ground truth of machine failures within the context of Industry 4.0.</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b="0" i="0" dirty="0">
                <a:solidFill>
                  <a:srgbClr val="0D0D0D"/>
                </a:solidFill>
                <a:effectLst/>
                <a:latin typeface="Arial" panose="020B0604020202020204" pitchFamily="34" charset="0"/>
                <a:cs typeface="Arial" panose="020B0604020202020204" pitchFamily="34" charset="0"/>
              </a:rPr>
              <a:t>By employing machine learning algorithms, we successfully developed models capable of accurately predicting machine failures and determining the nature of faults, achieving high performance metrics such as accuracy, precision, recall, and F1-score.</a:t>
            </a:r>
          </a:p>
          <a:p>
            <a:pPr marR="0" lvl="0" algn="l" defTabSz="914400" rtl="0" eaLnBrk="0" fontAlgn="base" latinLnBrk="0" hangingPunct="0">
              <a:lnSpc>
                <a:spcPct val="150000"/>
              </a:lnSpc>
              <a:spcBef>
                <a:spcPct val="0"/>
              </a:spcBef>
              <a:spcAft>
                <a:spcPct val="0"/>
              </a:spcAft>
              <a:buClrTx/>
              <a:buSzTx/>
              <a:tabLst/>
            </a:pPr>
            <a:endParaRPr lang="en-US" b="0" i="0" dirty="0">
              <a:solidFill>
                <a:srgbClr val="0D0D0D"/>
              </a:solidFill>
              <a:effectLst/>
              <a:latin typeface="Arial" panose="020B0604020202020204" pitchFamily="34" charset="0"/>
              <a:cs typeface="Arial" panose="020B0604020202020204" pitchFamily="34" charset="0"/>
            </a:endParaRPr>
          </a:p>
          <a:p>
            <a:pPr algn="l"/>
            <a:r>
              <a:rPr lang="en-US" b="1" i="0" dirty="0">
                <a:solidFill>
                  <a:srgbClr val="0D0D0D"/>
                </a:solidFill>
                <a:effectLst/>
                <a:latin typeface="Söhne"/>
              </a:rPr>
              <a:t>Potential Areas for Further Research or Improvements:</a:t>
            </a:r>
            <a:endParaRPr lang="en-US" b="0" i="0" dirty="0">
              <a:solidFill>
                <a:srgbClr val="0D0D0D"/>
              </a:solidFill>
              <a:effectLst/>
              <a:latin typeface="Söhne"/>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While our models demonstrated high performance in predicting machine failures and determining fault nature, there are opportunities for further research and improvement.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Explore the integration of additional data sources, such as environmental factors or equipment usage patterns, to enhance the predictive capabilities of our models.</a:t>
            </a:r>
          </a:p>
        </p:txBody>
      </p:sp>
      <p:sp>
        <p:nvSpPr>
          <p:cNvPr id="3" name="Rectangle: Rounded Corners 2">
            <a:extLst>
              <a:ext uri="{FF2B5EF4-FFF2-40B4-BE49-F238E27FC236}">
                <a16:creationId xmlns:a16="http://schemas.microsoft.com/office/drawing/2014/main" id="{080034FD-FCF5-DAE1-FDCE-60D1E7CD2DB2}"/>
              </a:ext>
            </a:extLst>
          </p:cNvPr>
          <p:cNvSpPr/>
          <p:nvPr/>
        </p:nvSpPr>
        <p:spPr>
          <a:xfrm>
            <a:off x="0" y="0"/>
            <a:ext cx="12192000" cy="554708"/>
          </a:xfrm>
          <a:prstGeom prst="roundRect">
            <a:avLst/>
          </a:prstGeom>
          <a:solidFill>
            <a:srgbClr val="DB669C"/>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a:solidFill>
                  <a:schemeClr val="bg1"/>
                </a:solidFill>
                <a:effectLst/>
                <a:latin typeface="Söhne"/>
              </a:rPr>
              <a:t>Conclusion and Recommendations</a:t>
            </a:r>
            <a:endParaRPr lang="en-US" sz="2400" dirty="0">
              <a:solidFill>
                <a:schemeClr val="bg1"/>
              </a:solidFill>
            </a:endParaRPr>
          </a:p>
        </p:txBody>
      </p:sp>
    </p:spTree>
    <p:extLst>
      <p:ext uri="{BB962C8B-B14F-4D97-AF65-F5344CB8AC3E}">
        <p14:creationId xmlns:p14="http://schemas.microsoft.com/office/powerpoint/2010/main" val="386389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219B9-E1D3-40F2-B1F3-3FAFCC0FB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E3155-855C-8E0B-CB2E-5658004E8D1D}"/>
              </a:ext>
            </a:extLst>
          </p:cNvPr>
          <p:cNvSpPr>
            <a:spLocks noGrp="1"/>
          </p:cNvSpPr>
          <p:nvPr>
            <p:ph type="ctrTitle"/>
          </p:nvPr>
        </p:nvSpPr>
        <p:spPr>
          <a:xfrm>
            <a:off x="1586753" y="2510118"/>
            <a:ext cx="8713694" cy="1026738"/>
          </a:xfrm>
        </p:spPr>
        <p:txBody>
          <a:bodyPr/>
          <a:lstStyle/>
          <a:p>
            <a:r>
              <a:rPr lang="en-US" dirty="0"/>
              <a:t>END</a:t>
            </a:r>
          </a:p>
        </p:txBody>
      </p:sp>
    </p:spTree>
    <p:extLst>
      <p:ext uri="{BB962C8B-B14F-4D97-AF65-F5344CB8AC3E}">
        <p14:creationId xmlns:p14="http://schemas.microsoft.com/office/powerpoint/2010/main" val="25366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837D3F1-1AED-9A63-C611-B27D8FD84802}"/>
              </a:ext>
            </a:extLst>
          </p:cNvPr>
          <p:cNvGrpSpPr/>
          <p:nvPr/>
        </p:nvGrpSpPr>
        <p:grpSpPr>
          <a:xfrm>
            <a:off x="502920" y="212622"/>
            <a:ext cx="7787640" cy="944880"/>
            <a:chOff x="1409700" y="726973"/>
            <a:chExt cx="9288780" cy="1021080"/>
          </a:xfrm>
        </p:grpSpPr>
        <p:sp>
          <p:nvSpPr>
            <p:cNvPr id="11" name="Rectangle: Rounded Corners 10">
              <a:extLst>
                <a:ext uri="{FF2B5EF4-FFF2-40B4-BE49-F238E27FC236}">
                  <a16:creationId xmlns:a16="http://schemas.microsoft.com/office/drawing/2014/main" id="{1C9C9B7E-8CBB-E2FD-C6CA-8274B9FD31EF}"/>
                </a:ext>
              </a:extLst>
            </p:cNvPr>
            <p:cNvSpPr/>
            <p:nvPr/>
          </p:nvSpPr>
          <p:spPr>
            <a:xfrm>
              <a:off x="1859280" y="839922"/>
              <a:ext cx="8839200" cy="775517"/>
            </a:xfrm>
            <a:prstGeom prst="roundRect">
              <a:avLst/>
            </a:prstGeom>
            <a:solidFill>
              <a:srgbClr val="DB669C"/>
            </a:solidFill>
            <a:ln>
              <a:solidFill>
                <a:srgbClr val="7B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Introduction</a:t>
              </a:r>
            </a:p>
          </p:txBody>
        </p:sp>
        <p:sp>
          <p:nvSpPr>
            <p:cNvPr id="12" name="Oval 11">
              <a:extLst>
                <a:ext uri="{FF2B5EF4-FFF2-40B4-BE49-F238E27FC236}">
                  <a16:creationId xmlns:a16="http://schemas.microsoft.com/office/drawing/2014/main" id="{E54CBF5B-2BE5-19B4-6C96-6943713A1A9A}"/>
                </a:ext>
              </a:extLst>
            </p:cNvPr>
            <p:cNvSpPr/>
            <p:nvPr/>
          </p:nvSpPr>
          <p:spPr>
            <a:xfrm>
              <a:off x="1409700" y="726973"/>
              <a:ext cx="899160" cy="1021080"/>
            </a:xfrm>
            <a:prstGeom prst="ellipse">
              <a:avLst/>
            </a:prstGeom>
            <a:solidFill>
              <a:srgbClr val="887CC7"/>
            </a:solidFill>
            <a:ln w="571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p>
          </p:txBody>
        </p:sp>
      </p:grpSp>
      <p:grpSp>
        <p:nvGrpSpPr>
          <p:cNvPr id="13" name="Group 12">
            <a:extLst>
              <a:ext uri="{FF2B5EF4-FFF2-40B4-BE49-F238E27FC236}">
                <a16:creationId xmlns:a16="http://schemas.microsoft.com/office/drawing/2014/main" id="{E9962B43-C776-C27E-C4F3-0F8E9D444544}"/>
              </a:ext>
            </a:extLst>
          </p:cNvPr>
          <p:cNvGrpSpPr/>
          <p:nvPr/>
        </p:nvGrpSpPr>
        <p:grpSpPr>
          <a:xfrm>
            <a:off x="502920" y="1294319"/>
            <a:ext cx="7787640" cy="944880"/>
            <a:chOff x="1409700" y="792480"/>
            <a:chExt cx="9288780" cy="1021080"/>
          </a:xfrm>
        </p:grpSpPr>
        <p:sp>
          <p:nvSpPr>
            <p:cNvPr id="14" name="Rectangle: Rounded Corners 13">
              <a:extLst>
                <a:ext uri="{FF2B5EF4-FFF2-40B4-BE49-F238E27FC236}">
                  <a16:creationId xmlns:a16="http://schemas.microsoft.com/office/drawing/2014/main" id="{849316A9-F539-EE93-3D8F-633AC836AD4E}"/>
                </a:ext>
              </a:extLst>
            </p:cNvPr>
            <p:cNvSpPr/>
            <p:nvPr/>
          </p:nvSpPr>
          <p:spPr>
            <a:xfrm>
              <a:off x="1859280" y="990600"/>
              <a:ext cx="8839200" cy="624840"/>
            </a:xfrm>
            <a:prstGeom prst="roundRect">
              <a:avLst/>
            </a:prstGeom>
            <a:solidFill>
              <a:srgbClr val="887CC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öhne"/>
                </a:rPr>
                <a:t>Dataset Exploration</a:t>
              </a:r>
              <a:endParaRPr lang="en-US" sz="2400" dirty="0">
                <a:solidFill>
                  <a:schemeClr val="bg1"/>
                </a:solidFill>
              </a:endParaRPr>
            </a:p>
          </p:txBody>
        </p:sp>
        <p:sp>
          <p:nvSpPr>
            <p:cNvPr id="15" name="Oval 14">
              <a:extLst>
                <a:ext uri="{FF2B5EF4-FFF2-40B4-BE49-F238E27FC236}">
                  <a16:creationId xmlns:a16="http://schemas.microsoft.com/office/drawing/2014/main" id="{753AF8EE-67B9-2D3E-0CA0-4D48C2C1971A}"/>
                </a:ext>
              </a:extLst>
            </p:cNvPr>
            <p:cNvSpPr/>
            <p:nvPr/>
          </p:nvSpPr>
          <p:spPr>
            <a:xfrm>
              <a:off x="1409700" y="792480"/>
              <a:ext cx="899160" cy="1021080"/>
            </a:xfrm>
            <a:prstGeom prst="ellipse">
              <a:avLst/>
            </a:prstGeom>
            <a:solidFill>
              <a:srgbClr val="DB669C"/>
            </a:solidFill>
            <a:ln w="57150">
              <a:solidFill>
                <a:srgbClr val="7123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grpSp>
      <p:grpSp>
        <p:nvGrpSpPr>
          <p:cNvPr id="16" name="Group 15">
            <a:extLst>
              <a:ext uri="{FF2B5EF4-FFF2-40B4-BE49-F238E27FC236}">
                <a16:creationId xmlns:a16="http://schemas.microsoft.com/office/drawing/2014/main" id="{43B84EDC-68C4-98B6-53CF-AA1D5BA322FA}"/>
              </a:ext>
            </a:extLst>
          </p:cNvPr>
          <p:cNvGrpSpPr/>
          <p:nvPr/>
        </p:nvGrpSpPr>
        <p:grpSpPr>
          <a:xfrm>
            <a:off x="502920" y="2333852"/>
            <a:ext cx="7787640" cy="944880"/>
            <a:chOff x="1409700" y="792480"/>
            <a:chExt cx="9288780" cy="1021080"/>
          </a:xfrm>
        </p:grpSpPr>
        <p:sp>
          <p:nvSpPr>
            <p:cNvPr id="17" name="Rectangle: Rounded Corners 16">
              <a:extLst>
                <a:ext uri="{FF2B5EF4-FFF2-40B4-BE49-F238E27FC236}">
                  <a16:creationId xmlns:a16="http://schemas.microsoft.com/office/drawing/2014/main" id="{EF283EE5-BC35-FAA2-E289-63AA55F3659B}"/>
                </a:ext>
              </a:extLst>
            </p:cNvPr>
            <p:cNvSpPr/>
            <p:nvPr/>
          </p:nvSpPr>
          <p:spPr>
            <a:xfrm>
              <a:off x="1859280" y="990600"/>
              <a:ext cx="8839200" cy="624840"/>
            </a:xfrm>
            <a:prstGeom prst="roundRect">
              <a:avLst/>
            </a:prstGeom>
            <a:solidFill>
              <a:srgbClr val="DB66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öhne"/>
                </a:rPr>
                <a:t>Data Preprocessing</a:t>
              </a:r>
              <a:endParaRPr lang="en-US" sz="2400" dirty="0">
                <a:solidFill>
                  <a:schemeClr val="bg1"/>
                </a:solidFill>
              </a:endParaRPr>
            </a:p>
          </p:txBody>
        </p:sp>
        <p:sp>
          <p:nvSpPr>
            <p:cNvPr id="18" name="Oval 17">
              <a:extLst>
                <a:ext uri="{FF2B5EF4-FFF2-40B4-BE49-F238E27FC236}">
                  <a16:creationId xmlns:a16="http://schemas.microsoft.com/office/drawing/2014/main" id="{CBD616C3-AE4B-356B-7868-556B732655DB}"/>
                </a:ext>
              </a:extLst>
            </p:cNvPr>
            <p:cNvSpPr/>
            <p:nvPr/>
          </p:nvSpPr>
          <p:spPr>
            <a:xfrm>
              <a:off x="1409700" y="792480"/>
              <a:ext cx="899160" cy="1021080"/>
            </a:xfrm>
            <a:prstGeom prst="ellipse">
              <a:avLst/>
            </a:prstGeom>
            <a:solidFill>
              <a:srgbClr val="887CC7"/>
            </a:solidFill>
            <a:ln w="57150">
              <a:solidFill>
                <a:srgbClr val="7123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3</a:t>
              </a:r>
            </a:p>
          </p:txBody>
        </p:sp>
      </p:grpSp>
      <p:grpSp>
        <p:nvGrpSpPr>
          <p:cNvPr id="19" name="Group 18">
            <a:extLst>
              <a:ext uri="{FF2B5EF4-FFF2-40B4-BE49-F238E27FC236}">
                <a16:creationId xmlns:a16="http://schemas.microsoft.com/office/drawing/2014/main" id="{1108CEEC-0C3E-2A6C-731D-267F914262AE}"/>
              </a:ext>
            </a:extLst>
          </p:cNvPr>
          <p:cNvGrpSpPr/>
          <p:nvPr/>
        </p:nvGrpSpPr>
        <p:grpSpPr>
          <a:xfrm>
            <a:off x="502920" y="3421535"/>
            <a:ext cx="7787640" cy="944880"/>
            <a:chOff x="1409700" y="792480"/>
            <a:chExt cx="9288780" cy="1021080"/>
          </a:xfrm>
        </p:grpSpPr>
        <p:sp>
          <p:nvSpPr>
            <p:cNvPr id="20" name="Rectangle: Rounded Corners 19">
              <a:extLst>
                <a:ext uri="{FF2B5EF4-FFF2-40B4-BE49-F238E27FC236}">
                  <a16:creationId xmlns:a16="http://schemas.microsoft.com/office/drawing/2014/main" id="{FF0CDC56-B922-5084-3C51-AA462BB63C59}"/>
                </a:ext>
              </a:extLst>
            </p:cNvPr>
            <p:cNvSpPr/>
            <p:nvPr/>
          </p:nvSpPr>
          <p:spPr>
            <a:xfrm>
              <a:off x="1859280" y="990600"/>
              <a:ext cx="8839200" cy="624840"/>
            </a:xfrm>
            <a:prstGeom prst="roundRect">
              <a:avLst/>
            </a:prstGeom>
            <a:solidFill>
              <a:srgbClr val="887CC7"/>
            </a:solidFill>
            <a:ln>
              <a:solidFill>
                <a:srgbClr val="887C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öhne"/>
                </a:rPr>
                <a:t>Predictive Modeling</a:t>
              </a:r>
              <a:endParaRPr lang="en-US" sz="2400" dirty="0">
                <a:solidFill>
                  <a:schemeClr val="bg1"/>
                </a:solidFill>
              </a:endParaRPr>
            </a:p>
          </p:txBody>
        </p:sp>
        <p:sp>
          <p:nvSpPr>
            <p:cNvPr id="21" name="Oval 20">
              <a:extLst>
                <a:ext uri="{FF2B5EF4-FFF2-40B4-BE49-F238E27FC236}">
                  <a16:creationId xmlns:a16="http://schemas.microsoft.com/office/drawing/2014/main" id="{F1033FDE-3149-9AB7-850A-DE5E76B6FA85}"/>
                </a:ext>
              </a:extLst>
            </p:cNvPr>
            <p:cNvSpPr/>
            <p:nvPr/>
          </p:nvSpPr>
          <p:spPr>
            <a:xfrm>
              <a:off x="1409700" y="792480"/>
              <a:ext cx="899160" cy="1021080"/>
            </a:xfrm>
            <a:prstGeom prst="ellipse">
              <a:avLst/>
            </a:prstGeom>
            <a:solidFill>
              <a:srgbClr val="DB669C"/>
            </a:solidFill>
            <a:ln w="57150">
              <a:solidFill>
                <a:srgbClr val="7123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grpSp>
      <p:grpSp>
        <p:nvGrpSpPr>
          <p:cNvPr id="22" name="Group 21">
            <a:extLst>
              <a:ext uri="{FF2B5EF4-FFF2-40B4-BE49-F238E27FC236}">
                <a16:creationId xmlns:a16="http://schemas.microsoft.com/office/drawing/2014/main" id="{2DAA82EF-5FD8-A690-4B73-CD87E8456BCC}"/>
              </a:ext>
            </a:extLst>
          </p:cNvPr>
          <p:cNvGrpSpPr/>
          <p:nvPr/>
        </p:nvGrpSpPr>
        <p:grpSpPr>
          <a:xfrm>
            <a:off x="502920" y="4528326"/>
            <a:ext cx="7787640" cy="944880"/>
            <a:chOff x="1409700" y="792480"/>
            <a:chExt cx="9288780" cy="1021080"/>
          </a:xfrm>
        </p:grpSpPr>
        <p:sp>
          <p:nvSpPr>
            <p:cNvPr id="23" name="Rectangle: Rounded Corners 22">
              <a:extLst>
                <a:ext uri="{FF2B5EF4-FFF2-40B4-BE49-F238E27FC236}">
                  <a16:creationId xmlns:a16="http://schemas.microsoft.com/office/drawing/2014/main" id="{3B052318-B27E-0C2F-5788-B181561F6F52}"/>
                </a:ext>
              </a:extLst>
            </p:cNvPr>
            <p:cNvSpPr/>
            <p:nvPr/>
          </p:nvSpPr>
          <p:spPr>
            <a:xfrm>
              <a:off x="1859280" y="990600"/>
              <a:ext cx="8839200" cy="624840"/>
            </a:xfrm>
            <a:prstGeom prst="roundRect">
              <a:avLst/>
            </a:prstGeom>
            <a:solidFill>
              <a:srgbClr val="DB66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öhne"/>
                </a:rPr>
                <a:t>Results and Comparison</a:t>
              </a:r>
              <a:endParaRPr lang="en-US" sz="2400" dirty="0">
                <a:solidFill>
                  <a:schemeClr val="bg1"/>
                </a:solidFill>
              </a:endParaRPr>
            </a:p>
          </p:txBody>
        </p:sp>
        <p:sp>
          <p:nvSpPr>
            <p:cNvPr id="24" name="Oval 23">
              <a:extLst>
                <a:ext uri="{FF2B5EF4-FFF2-40B4-BE49-F238E27FC236}">
                  <a16:creationId xmlns:a16="http://schemas.microsoft.com/office/drawing/2014/main" id="{229F71BB-D153-2469-98CC-22EC637EA9FA}"/>
                </a:ext>
              </a:extLst>
            </p:cNvPr>
            <p:cNvSpPr/>
            <p:nvPr/>
          </p:nvSpPr>
          <p:spPr>
            <a:xfrm>
              <a:off x="1409700" y="792480"/>
              <a:ext cx="899160" cy="1021080"/>
            </a:xfrm>
            <a:prstGeom prst="ellipse">
              <a:avLst/>
            </a:prstGeom>
            <a:solidFill>
              <a:srgbClr val="887CC7"/>
            </a:solidFill>
            <a:ln w="57150">
              <a:solidFill>
                <a:srgbClr val="7123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grpSp>
      <p:grpSp>
        <p:nvGrpSpPr>
          <p:cNvPr id="25" name="Group 24">
            <a:extLst>
              <a:ext uri="{FF2B5EF4-FFF2-40B4-BE49-F238E27FC236}">
                <a16:creationId xmlns:a16="http://schemas.microsoft.com/office/drawing/2014/main" id="{865D058C-340A-9D5E-B7F7-1DA241EB9CF7}"/>
              </a:ext>
            </a:extLst>
          </p:cNvPr>
          <p:cNvGrpSpPr/>
          <p:nvPr/>
        </p:nvGrpSpPr>
        <p:grpSpPr>
          <a:xfrm>
            <a:off x="502920" y="5564873"/>
            <a:ext cx="7787640" cy="944880"/>
            <a:chOff x="1409700" y="792480"/>
            <a:chExt cx="9288780" cy="1021080"/>
          </a:xfrm>
        </p:grpSpPr>
        <p:sp>
          <p:nvSpPr>
            <p:cNvPr id="26" name="Rectangle: Rounded Corners 25">
              <a:extLst>
                <a:ext uri="{FF2B5EF4-FFF2-40B4-BE49-F238E27FC236}">
                  <a16:creationId xmlns:a16="http://schemas.microsoft.com/office/drawing/2014/main" id="{A95B0967-B209-B933-AD0D-BF11131FD4E0}"/>
                </a:ext>
              </a:extLst>
            </p:cNvPr>
            <p:cNvSpPr/>
            <p:nvPr/>
          </p:nvSpPr>
          <p:spPr>
            <a:xfrm>
              <a:off x="1859280" y="990600"/>
              <a:ext cx="8839200" cy="624840"/>
            </a:xfrm>
            <a:prstGeom prst="roundRect">
              <a:avLst/>
            </a:prstGeom>
            <a:solidFill>
              <a:srgbClr val="887CC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öhne"/>
                </a:rPr>
                <a:t>Conclusion and Recommendations</a:t>
              </a:r>
              <a:endParaRPr lang="en-US" sz="2400" dirty="0">
                <a:solidFill>
                  <a:schemeClr val="bg1"/>
                </a:solidFill>
              </a:endParaRPr>
            </a:p>
          </p:txBody>
        </p:sp>
        <p:sp>
          <p:nvSpPr>
            <p:cNvPr id="27" name="Oval 26">
              <a:extLst>
                <a:ext uri="{FF2B5EF4-FFF2-40B4-BE49-F238E27FC236}">
                  <a16:creationId xmlns:a16="http://schemas.microsoft.com/office/drawing/2014/main" id="{53C3DE81-3405-2750-5071-37FD545CC236}"/>
                </a:ext>
              </a:extLst>
            </p:cNvPr>
            <p:cNvSpPr/>
            <p:nvPr/>
          </p:nvSpPr>
          <p:spPr>
            <a:xfrm>
              <a:off x="1409700" y="792480"/>
              <a:ext cx="899160" cy="1021080"/>
            </a:xfrm>
            <a:prstGeom prst="ellipse">
              <a:avLst/>
            </a:prstGeom>
            <a:solidFill>
              <a:srgbClr val="DB669C"/>
            </a:solidFill>
            <a:ln w="57150">
              <a:solidFill>
                <a:srgbClr val="7123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gr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B6594-16FE-DE50-0D33-7FE4A18CB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2D21B-E350-F348-8A30-9A8A1F1D4885}"/>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3" name="TextBox 2">
            <a:extLst>
              <a:ext uri="{FF2B5EF4-FFF2-40B4-BE49-F238E27FC236}">
                <a16:creationId xmlns:a16="http://schemas.microsoft.com/office/drawing/2014/main" id="{7C9AE767-E7DD-B0D6-DE11-3F0ED1DD72EC}"/>
              </a:ext>
            </a:extLst>
          </p:cNvPr>
          <p:cNvSpPr txBox="1"/>
          <p:nvPr/>
        </p:nvSpPr>
        <p:spPr>
          <a:xfrm>
            <a:off x="436245" y="793750"/>
            <a:ext cx="9326880" cy="6247864"/>
          </a:xfrm>
          <a:prstGeom prst="rect">
            <a:avLst/>
          </a:prstGeom>
          <a:noFill/>
        </p:spPr>
        <p:txBody>
          <a:bodyPr wrap="square" rtlCol="0">
            <a:spAutoFit/>
          </a:bodyPr>
          <a:lstStyle/>
          <a:p>
            <a:r>
              <a:rPr lang="en-US" sz="2000" dirty="0"/>
              <a:t>Industry 4.0 also known as the Fourth Industrial Revolution, represents the integration of digital technologies into manufacturing and industrial processes.</a:t>
            </a:r>
          </a:p>
          <a:p>
            <a:r>
              <a:rPr lang="en-US" sz="2000" dirty="0"/>
              <a:t>It build based on the three previous industrial revolutions,</a:t>
            </a:r>
          </a:p>
          <a:p>
            <a:pPr marL="800100" lvl="1" indent="-342900">
              <a:buFont typeface="Wingdings" panose="05000000000000000000" pitchFamily="2" charset="2"/>
              <a:buChar char="ü"/>
            </a:pPr>
            <a:r>
              <a:rPr lang="en-US" sz="2000" dirty="0"/>
              <a:t>Leveraging advancements in computing</a:t>
            </a:r>
          </a:p>
          <a:p>
            <a:pPr marL="800100" lvl="1" indent="-342900">
              <a:buFont typeface="Wingdings" panose="05000000000000000000" pitchFamily="2" charset="2"/>
              <a:buChar char="ü"/>
            </a:pPr>
            <a:r>
              <a:rPr lang="en-US" sz="2000" dirty="0"/>
              <a:t>Automation</a:t>
            </a:r>
          </a:p>
          <a:p>
            <a:pPr marL="800100" lvl="1" indent="-342900">
              <a:buFont typeface="Wingdings" panose="05000000000000000000" pitchFamily="2" charset="2"/>
              <a:buChar char="ü"/>
            </a:pPr>
            <a:r>
              <a:rPr lang="en-US" sz="2000" dirty="0"/>
              <a:t>Data Analytics</a:t>
            </a:r>
          </a:p>
          <a:p>
            <a:pPr lvl="1"/>
            <a:endParaRPr lang="en-US" sz="2000" dirty="0"/>
          </a:p>
          <a:p>
            <a:r>
              <a:rPr lang="en-US" sz="2000" dirty="0"/>
              <a:t>Key components of Industry 4.0:</a:t>
            </a:r>
          </a:p>
          <a:p>
            <a:pPr lvl="1"/>
            <a:r>
              <a:rPr lang="en-US" sz="2000" b="1" dirty="0"/>
              <a:t>Internet of Things(IoT): </a:t>
            </a:r>
            <a:r>
              <a:rPr lang="en-US" sz="2000" dirty="0"/>
              <a:t>Connecting physical devices and machinery to the internet, allowing them to collect and exchange data in real-time.</a:t>
            </a:r>
          </a:p>
          <a:p>
            <a:pPr lvl="1"/>
            <a:endParaRPr lang="en-US" sz="2000" dirty="0"/>
          </a:p>
          <a:p>
            <a:pPr lvl="1"/>
            <a:r>
              <a:rPr lang="en-US" sz="2000" b="1" dirty="0"/>
              <a:t>Big Data and Analytics: </a:t>
            </a:r>
            <a:r>
              <a:rPr lang="en-US" sz="2000" dirty="0"/>
              <a:t>Utilizing data generated by IoT devices and other sources to gain insights, optimize operations, and make data-driven decisions. </a:t>
            </a:r>
          </a:p>
          <a:p>
            <a:pPr lvl="1"/>
            <a:endParaRPr lang="en-US" sz="2000" dirty="0"/>
          </a:p>
          <a:p>
            <a:pPr lvl="1"/>
            <a:r>
              <a:rPr lang="en-US" sz="2000" b="1" dirty="0"/>
              <a:t>Artificial Intelligence and Machine Learning: </a:t>
            </a:r>
            <a:r>
              <a:rPr lang="en-US" sz="2000" dirty="0"/>
              <a:t>Implementing AI and machine learning algorithms to automate tasks, optimize processes, and enable predictive maintenance.</a:t>
            </a:r>
          </a:p>
          <a:p>
            <a:pPr lvl="1"/>
            <a:endParaRPr lang="en-US" sz="2000" dirty="0"/>
          </a:p>
          <a:p>
            <a:endParaRPr lang="en-US" sz="2000" dirty="0"/>
          </a:p>
        </p:txBody>
      </p:sp>
      <p:sp>
        <p:nvSpPr>
          <p:cNvPr id="5" name="Rectangle: Rounded Corners 4">
            <a:extLst>
              <a:ext uri="{FF2B5EF4-FFF2-40B4-BE49-F238E27FC236}">
                <a16:creationId xmlns:a16="http://schemas.microsoft.com/office/drawing/2014/main" id="{C2E0A747-1AF4-D6F8-0A24-B2B4A060AB0B}"/>
              </a:ext>
            </a:extLst>
          </p:cNvPr>
          <p:cNvSpPr/>
          <p:nvPr/>
        </p:nvSpPr>
        <p:spPr>
          <a:xfrm>
            <a:off x="0" y="0"/>
            <a:ext cx="12192000" cy="554708"/>
          </a:xfrm>
          <a:prstGeom prst="roundRect">
            <a:avLst/>
          </a:prstGeom>
          <a:solidFill>
            <a:srgbClr val="DB669C"/>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Introduction</a:t>
            </a:r>
          </a:p>
        </p:txBody>
      </p:sp>
    </p:spTree>
    <p:extLst>
      <p:ext uri="{BB962C8B-B14F-4D97-AF65-F5344CB8AC3E}">
        <p14:creationId xmlns:p14="http://schemas.microsoft.com/office/powerpoint/2010/main" val="76624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47CA1-BA8A-5028-673C-7FC5065D36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3FD4A-11E7-F15F-1450-A35B159F5CEA}"/>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3" name="TextBox 2">
            <a:extLst>
              <a:ext uri="{FF2B5EF4-FFF2-40B4-BE49-F238E27FC236}">
                <a16:creationId xmlns:a16="http://schemas.microsoft.com/office/drawing/2014/main" id="{9CAEF33D-AC7B-A651-ACF7-2E2F42705675}"/>
              </a:ext>
            </a:extLst>
          </p:cNvPr>
          <p:cNvSpPr txBox="1"/>
          <p:nvPr/>
        </p:nvSpPr>
        <p:spPr>
          <a:xfrm>
            <a:off x="777240" y="1381125"/>
            <a:ext cx="9326880" cy="3785652"/>
          </a:xfrm>
          <a:prstGeom prst="rect">
            <a:avLst/>
          </a:prstGeom>
          <a:noFill/>
        </p:spPr>
        <p:txBody>
          <a:bodyPr wrap="square" rtlCol="0">
            <a:spAutoFit/>
          </a:bodyPr>
          <a:lstStyle/>
          <a:p>
            <a:r>
              <a:rPr lang="en-US" sz="2000" dirty="0"/>
              <a:t>Industry 4.0 promotes sustainable manufacturing practices by optimizing energy usage, reducing waste, and minimizing environmental impact, aligning with global sustainability goals.</a:t>
            </a:r>
          </a:p>
          <a:p>
            <a:endParaRPr lang="en-US" sz="2000" dirty="0"/>
          </a:p>
          <a:p>
            <a:r>
              <a:rPr lang="en-US" sz="2000" dirty="0"/>
              <a:t>Smart factories enabled by Industry 4.0 technologies are agile and flexible, capable of adapting quickly to changing market demands. This fosters innovation, allows for rapid product development, and enhances competitiveness.</a:t>
            </a:r>
          </a:p>
          <a:p>
            <a:endParaRPr lang="en-US" sz="2000" dirty="0"/>
          </a:p>
          <a:p>
            <a:r>
              <a:rPr lang="en-US" sz="2000" dirty="0"/>
              <a:t>Through automation and data-driven insights, Industry 4.0 drives improvements in production efficiency, resource utilization, and product quality, leading to cost savings and higher customer satisfaction</a:t>
            </a:r>
            <a:r>
              <a:rPr lang="en-US" sz="2000" b="1" dirty="0"/>
              <a:t>.</a:t>
            </a:r>
          </a:p>
        </p:txBody>
      </p:sp>
    </p:spTree>
    <p:extLst>
      <p:ext uri="{BB962C8B-B14F-4D97-AF65-F5344CB8AC3E}">
        <p14:creationId xmlns:p14="http://schemas.microsoft.com/office/powerpoint/2010/main" val="110678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472F7-CB51-C9D7-8035-B7CD59923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A1A8-64EF-4872-2599-486853CBD463}"/>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3" name="TextBox 2">
            <a:extLst>
              <a:ext uri="{FF2B5EF4-FFF2-40B4-BE49-F238E27FC236}">
                <a16:creationId xmlns:a16="http://schemas.microsoft.com/office/drawing/2014/main" id="{C383A468-B65F-527F-D1A5-7CFF0A78790B}"/>
              </a:ext>
            </a:extLst>
          </p:cNvPr>
          <p:cNvSpPr txBox="1"/>
          <p:nvPr/>
        </p:nvSpPr>
        <p:spPr>
          <a:xfrm>
            <a:off x="777240" y="1381125"/>
            <a:ext cx="9326880" cy="4093428"/>
          </a:xfrm>
          <a:prstGeom prst="rect">
            <a:avLst/>
          </a:prstGeom>
          <a:noFill/>
        </p:spPr>
        <p:txBody>
          <a:bodyPr wrap="square" rtlCol="0">
            <a:spAutoFit/>
          </a:bodyPr>
          <a:lstStyle/>
          <a:p>
            <a:r>
              <a:rPr lang="en-US" sz="2000" dirty="0"/>
              <a:t>This work involve into the field of Data Science, Specially focusing on predictive maintenance within industry 4.0. Using The AI4I(Artificial Intelligence for Industry) Predictive Maintenance Dataset from the UCI Repository, this follows a typical Machine learning application approach. Initial exploration of the dataset provides essential insights into understanding the ground truth of machine failures. Preprocessing techniques are then applied to prepare the data for predictive modeling. Two primary objectives are pursued: predicting machine failures and determining the nature of faults. By employing various machine learning algorithms, the study aims to achieve accurate predictions for both tasks. Finally, a comprehensive comparison of the model results is conducted, evaluating their performance metrics and interpretability, thus offering valuable guidance for implementing effective predictive maintenance strategies in industrial settings.</a:t>
            </a:r>
          </a:p>
        </p:txBody>
      </p:sp>
    </p:spTree>
    <p:extLst>
      <p:ext uri="{BB962C8B-B14F-4D97-AF65-F5344CB8AC3E}">
        <p14:creationId xmlns:p14="http://schemas.microsoft.com/office/powerpoint/2010/main" val="334180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07B9C-5498-9C97-5F1F-CB1A661AC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476BAA-DD4D-5934-4839-472FAD9499E7}"/>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3" name="TextBox 2">
            <a:extLst>
              <a:ext uri="{FF2B5EF4-FFF2-40B4-BE49-F238E27FC236}">
                <a16:creationId xmlns:a16="http://schemas.microsoft.com/office/drawing/2014/main" id="{9161A534-9AA7-17E7-ACC7-997594F5682F}"/>
              </a:ext>
            </a:extLst>
          </p:cNvPr>
          <p:cNvSpPr txBox="1"/>
          <p:nvPr/>
        </p:nvSpPr>
        <p:spPr>
          <a:xfrm>
            <a:off x="777240" y="1381125"/>
            <a:ext cx="9326880" cy="400110"/>
          </a:xfrm>
          <a:prstGeom prst="rect">
            <a:avLst/>
          </a:prstGeom>
          <a:noFill/>
        </p:spPr>
        <p:txBody>
          <a:bodyPr wrap="square" rtlCol="0">
            <a:spAutoFit/>
          </a:bodyPr>
          <a:lstStyle/>
          <a:p>
            <a:r>
              <a:rPr lang="en-US" sz="2000" b="1" dirty="0"/>
              <a:t>.</a:t>
            </a:r>
          </a:p>
        </p:txBody>
      </p:sp>
      <p:sp>
        <p:nvSpPr>
          <p:cNvPr id="5" name="Rectangle: Rounded Corners 4">
            <a:extLst>
              <a:ext uri="{FF2B5EF4-FFF2-40B4-BE49-F238E27FC236}">
                <a16:creationId xmlns:a16="http://schemas.microsoft.com/office/drawing/2014/main" id="{990EAD56-536C-53DD-EFEA-0FF4855C7A86}"/>
              </a:ext>
            </a:extLst>
          </p:cNvPr>
          <p:cNvSpPr/>
          <p:nvPr/>
        </p:nvSpPr>
        <p:spPr>
          <a:xfrm>
            <a:off x="0" y="38513"/>
            <a:ext cx="12002531" cy="578210"/>
          </a:xfrm>
          <a:prstGeom prst="roundRect">
            <a:avLst/>
          </a:prstGeom>
          <a:solidFill>
            <a:srgbClr val="887CC7"/>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öhne"/>
              </a:rPr>
              <a:t>Dataset Exploration</a:t>
            </a:r>
            <a:endParaRPr lang="en-US" sz="2400" dirty="0">
              <a:solidFill>
                <a:schemeClr val="bg1"/>
              </a:solidFill>
            </a:endParaRPr>
          </a:p>
        </p:txBody>
      </p:sp>
      <p:sp>
        <p:nvSpPr>
          <p:cNvPr id="7" name="TextBox 6">
            <a:extLst>
              <a:ext uri="{FF2B5EF4-FFF2-40B4-BE49-F238E27FC236}">
                <a16:creationId xmlns:a16="http://schemas.microsoft.com/office/drawing/2014/main" id="{A5186C42-D6A3-EF52-0792-C17CCA77C3EF}"/>
              </a:ext>
            </a:extLst>
          </p:cNvPr>
          <p:cNvSpPr txBox="1"/>
          <p:nvPr/>
        </p:nvSpPr>
        <p:spPr>
          <a:xfrm>
            <a:off x="672465" y="1308024"/>
            <a:ext cx="9326880" cy="5940088"/>
          </a:xfrm>
          <a:prstGeom prst="rect">
            <a:avLst/>
          </a:prstGeom>
          <a:noFill/>
        </p:spPr>
        <p:txBody>
          <a:bodyPr wrap="square" rtlCol="0">
            <a:spAutoFit/>
          </a:bodyPr>
          <a:lstStyle/>
          <a:p>
            <a:r>
              <a:rPr lang="en-US" sz="2000" dirty="0"/>
              <a:t>The dataset consists of 10 000 data points stored as rows with 14 features in columns:</a:t>
            </a:r>
          </a:p>
          <a:p>
            <a:endParaRPr lang="en-US" sz="2000" dirty="0"/>
          </a:p>
          <a:p>
            <a:pPr>
              <a:buFont typeface="Arial" panose="020B0604020202020204" pitchFamily="34" charset="0"/>
              <a:buChar char="•"/>
            </a:pPr>
            <a:r>
              <a:rPr lang="en-US" sz="2000" dirty="0"/>
              <a:t>UID: unique identifier ranging from 1 to 10000;</a:t>
            </a:r>
          </a:p>
          <a:p>
            <a:pPr>
              <a:buFont typeface="Arial" panose="020B0604020202020204" pitchFamily="34" charset="0"/>
              <a:buChar char="•"/>
            </a:pPr>
            <a:endParaRPr lang="en-US" sz="2000" dirty="0"/>
          </a:p>
          <a:p>
            <a:pPr>
              <a:buFont typeface="Arial" panose="020B0604020202020204" pitchFamily="34" charset="0"/>
              <a:buChar char="•"/>
            </a:pPr>
            <a:r>
              <a:rPr lang="en-US" sz="2000" dirty="0"/>
              <a:t>Product ID: consisting of a letter L, M, or H for low (60% of all products), medium (30%) and high (10%) as product quality variants and a variant-specific serial number;</a:t>
            </a:r>
          </a:p>
          <a:p>
            <a:endParaRPr lang="en-US" sz="2000" dirty="0"/>
          </a:p>
          <a:p>
            <a:pPr>
              <a:buFont typeface="Arial" panose="020B0604020202020204" pitchFamily="34" charset="0"/>
              <a:buChar char="•"/>
            </a:pPr>
            <a:r>
              <a:rPr lang="en-US" sz="2000" dirty="0"/>
              <a:t>Air temperature [K]: generated using a random walk process later normalized to a standard deviation of 2 K around 300 K;</a:t>
            </a:r>
          </a:p>
          <a:p>
            <a:endParaRPr lang="en-US" sz="2000" dirty="0"/>
          </a:p>
          <a:p>
            <a:pPr>
              <a:buFont typeface="Arial" panose="020B0604020202020204" pitchFamily="34" charset="0"/>
              <a:buChar char="•"/>
            </a:pPr>
            <a:r>
              <a:rPr lang="en-US" sz="2000" dirty="0"/>
              <a:t>Process temperature [K]: generated using a random walk process normalized to a standard deviation of 1 K, added to the air temperature plus 10 K;</a:t>
            </a:r>
          </a:p>
          <a:p>
            <a:endParaRPr lang="en-US" sz="2000" dirty="0"/>
          </a:p>
          <a:p>
            <a:pPr>
              <a:buFont typeface="Arial" panose="020B0604020202020204" pitchFamily="34" charset="0"/>
              <a:buChar char="•"/>
            </a:pPr>
            <a:r>
              <a:rPr lang="en-US" sz="2000" dirty="0"/>
              <a:t>Rotational speed [rpm]: calculated from a power of 2860 W, overlaid with a normally distributed noise;</a:t>
            </a:r>
          </a:p>
          <a:p>
            <a:endParaRPr lang="en-US" sz="2000" dirty="0"/>
          </a:p>
          <a:p>
            <a:endParaRPr lang="en-US" sz="2000" dirty="0"/>
          </a:p>
        </p:txBody>
      </p:sp>
      <p:sp>
        <p:nvSpPr>
          <p:cNvPr id="8" name="TextBox 7">
            <a:extLst>
              <a:ext uri="{FF2B5EF4-FFF2-40B4-BE49-F238E27FC236}">
                <a16:creationId xmlns:a16="http://schemas.microsoft.com/office/drawing/2014/main" id="{CD3037A5-B9D3-517E-AFA4-748813BA26FD}"/>
              </a:ext>
            </a:extLst>
          </p:cNvPr>
          <p:cNvSpPr txBox="1"/>
          <p:nvPr/>
        </p:nvSpPr>
        <p:spPr>
          <a:xfrm>
            <a:off x="495300" y="771525"/>
            <a:ext cx="7448550" cy="369332"/>
          </a:xfrm>
          <a:prstGeom prst="rect">
            <a:avLst/>
          </a:prstGeom>
          <a:noFill/>
        </p:spPr>
        <p:txBody>
          <a:bodyPr wrap="square" rtlCol="0">
            <a:spAutoFit/>
          </a:bodyPr>
          <a:lstStyle/>
          <a:p>
            <a:r>
              <a:rPr lang="en-US" b="1" dirty="0">
                <a:solidFill>
                  <a:srgbClr val="002060"/>
                </a:solidFill>
              </a:rPr>
              <a:t>Description of the dataset's features and target variables</a:t>
            </a:r>
          </a:p>
        </p:txBody>
      </p:sp>
    </p:spTree>
    <p:extLst>
      <p:ext uri="{BB962C8B-B14F-4D97-AF65-F5344CB8AC3E}">
        <p14:creationId xmlns:p14="http://schemas.microsoft.com/office/powerpoint/2010/main" val="294647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D109F-2664-E370-491A-A5DB21166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4870D-DBDE-ADF4-6606-D814B2C936E1}"/>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3" name="TextBox 2">
            <a:extLst>
              <a:ext uri="{FF2B5EF4-FFF2-40B4-BE49-F238E27FC236}">
                <a16:creationId xmlns:a16="http://schemas.microsoft.com/office/drawing/2014/main" id="{29F67A8D-29EA-15D9-B40F-8A4E4CBE8E11}"/>
              </a:ext>
            </a:extLst>
          </p:cNvPr>
          <p:cNvSpPr txBox="1"/>
          <p:nvPr/>
        </p:nvSpPr>
        <p:spPr>
          <a:xfrm>
            <a:off x="777240" y="1381125"/>
            <a:ext cx="9326880" cy="400110"/>
          </a:xfrm>
          <a:prstGeom prst="rect">
            <a:avLst/>
          </a:prstGeom>
          <a:noFill/>
        </p:spPr>
        <p:txBody>
          <a:bodyPr wrap="square" rtlCol="0">
            <a:spAutoFit/>
          </a:bodyPr>
          <a:lstStyle/>
          <a:p>
            <a:r>
              <a:rPr lang="en-US" sz="2000" b="1" dirty="0"/>
              <a:t>.</a:t>
            </a:r>
          </a:p>
        </p:txBody>
      </p:sp>
      <p:sp>
        <p:nvSpPr>
          <p:cNvPr id="8" name="TextBox 7">
            <a:extLst>
              <a:ext uri="{FF2B5EF4-FFF2-40B4-BE49-F238E27FC236}">
                <a16:creationId xmlns:a16="http://schemas.microsoft.com/office/drawing/2014/main" id="{55603CE2-F21B-5BD3-F895-EEC6648E2C26}"/>
              </a:ext>
            </a:extLst>
          </p:cNvPr>
          <p:cNvSpPr txBox="1"/>
          <p:nvPr/>
        </p:nvSpPr>
        <p:spPr>
          <a:xfrm>
            <a:off x="495300" y="771525"/>
            <a:ext cx="7448550" cy="369332"/>
          </a:xfrm>
          <a:prstGeom prst="rect">
            <a:avLst/>
          </a:prstGeom>
          <a:noFill/>
        </p:spPr>
        <p:txBody>
          <a:bodyPr wrap="square" rtlCol="0">
            <a:spAutoFit/>
          </a:bodyPr>
          <a:lstStyle/>
          <a:p>
            <a:r>
              <a:rPr lang="en-US" b="1" dirty="0">
                <a:solidFill>
                  <a:srgbClr val="002060"/>
                </a:solidFill>
              </a:rPr>
              <a:t>Description of the dataset's features and target variables</a:t>
            </a:r>
          </a:p>
        </p:txBody>
      </p:sp>
      <p:sp>
        <p:nvSpPr>
          <p:cNvPr id="9" name="Rectangle 3">
            <a:extLst>
              <a:ext uri="{FF2B5EF4-FFF2-40B4-BE49-F238E27FC236}">
                <a16:creationId xmlns:a16="http://schemas.microsoft.com/office/drawing/2014/main" id="{18C833FC-94E9-4CD2-4B7A-C66FB84B1255}"/>
              </a:ext>
            </a:extLst>
          </p:cNvPr>
          <p:cNvSpPr>
            <a:spLocks noChangeArrowheads="1"/>
          </p:cNvSpPr>
          <p:nvPr/>
        </p:nvSpPr>
        <p:spPr bwMode="auto">
          <a:xfrm>
            <a:off x="397193" y="910177"/>
            <a:ext cx="970692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Rotational speed [rpm]: calculated from a power of 2860 W, overlaid with a normally distributed noise;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Torque [Nm]: torque values are normally distributed around 40 Nm with a standard deviation of 10 Nm and no negative values;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 wear [min]: The quality variants H/M/L add 5/3/2 minutes of tool wear to the used tool in the process;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Machine failure: label that indicates, whether the machine has failed in this particular data point for any of the following failure modes are true. The machine failure consists of five independent failure modes: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 wear failure (TWF): the tool will be replaced of fail at a randomly selected tool wear time between 200 - 240 mins;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heat dissipation failure (HDF): heat dissipation causes a process failure, if the difference between air- and process temperature is below 8.6 K and the tools rotational speed is below 1380 rpm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73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FCAAD-92BC-882C-82E7-C0D76FB31C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8235A-AF73-615F-777C-A2A631D46F36}"/>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5E33D4E3-4E17-A7CB-310C-50778FCCC56D}"/>
              </a:ext>
            </a:extLst>
          </p:cNvPr>
          <p:cNvSpPr txBox="1"/>
          <p:nvPr/>
        </p:nvSpPr>
        <p:spPr>
          <a:xfrm>
            <a:off x="495300" y="771525"/>
            <a:ext cx="7448550" cy="369332"/>
          </a:xfrm>
          <a:prstGeom prst="rect">
            <a:avLst/>
          </a:prstGeom>
          <a:noFill/>
        </p:spPr>
        <p:txBody>
          <a:bodyPr wrap="square" rtlCol="0">
            <a:spAutoFit/>
          </a:bodyPr>
          <a:lstStyle/>
          <a:p>
            <a:r>
              <a:rPr lang="en-US" b="1" dirty="0">
                <a:solidFill>
                  <a:srgbClr val="002060"/>
                </a:solidFill>
              </a:rPr>
              <a:t>Description of the dataset's features and target variables</a:t>
            </a:r>
          </a:p>
        </p:txBody>
      </p:sp>
      <p:sp>
        <p:nvSpPr>
          <p:cNvPr id="9" name="Rectangle 3">
            <a:extLst>
              <a:ext uri="{FF2B5EF4-FFF2-40B4-BE49-F238E27FC236}">
                <a16:creationId xmlns:a16="http://schemas.microsoft.com/office/drawing/2014/main" id="{87EFEF17-A1A5-EBF0-AAC1-23D184CE9D67}"/>
              </a:ext>
            </a:extLst>
          </p:cNvPr>
          <p:cNvSpPr>
            <a:spLocks noChangeArrowheads="1"/>
          </p:cNvSpPr>
          <p:nvPr/>
        </p:nvSpPr>
        <p:spPr bwMode="auto">
          <a:xfrm>
            <a:off x="397193" y="3320119"/>
            <a:ext cx="10086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126CCA8B-72C2-5435-31E8-788F574F9DF6}"/>
              </a:ext>
            </a:extLst>
          </p:cNvPr>
          <p:cNvSpPr>
            <a:spLocks noChangeArrowheads="1"/>
          </p:cNvSpPr>
          <p:nvPr/>
        </p:nvSpPr>
        <p:spPr bwMode="auto">
          <a:xfrm>
            <a:off x="495300" y="1140857"/>
            <a:ext cx="97069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power failure (PWF):the product of torque and rotational speed (in rad/s) equals the power required for the process. If this power is below 3500 W or above 9000 W, the process fails;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overstrain failure (OSF): if the product of tool wear and torque exceeds 11,000 </a:t>
            </a:r>
            <a:r>
              <a:rPr kumimoji="0" lang="en-US" altLang="en-US" b="0" i="0" u="none" strike="noStrike" cap="none" normalizeH="0" baseline="0" dirty="0" err="1">
                <a:ln>
                  <a:noFill/>
                </a:ln>
                <a:solidFill>
                  <a:schemeClr val="tx1"/>
                </a:solidFill>
                <a:effectLst/>
                <a:latin typeface="Arial" panose="020B0604020202020204" pitchFamily="34" charset="0"/>
              </a:rPr>
              <a:t>minNm</a:t>
            </a:r>
            <a:r>
              <a:rPr kumimoji="0" lang="en-US" altLang="en-US" b="0" i="0" u="none" strike="noStrike" cap="none" normalizeH="0" baseline="0" dirty="0">
                <a:ln>
                  <a:noFill/>
                </a:ln>
                <a:solidFill>
                  <a:schemeClr val="tx1"/>
                </a:solidFill>
                <a:effectLst/>
                <a:latin typeface="Arial" panose="020B0604020202020204" pitchFamily="34" charset="0"/>
              </a:rPr>
              <a:t> for the L product variant (12,000 M, 13,000 H), the process fails due to overstrain;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random failures (RNF): each process has a chance of 0,1 % to fail regardless of its process parameters. If at least one of the above failure modes is true, the process fails and the ’machine failure’ label is set to 1. It is therefore not transparent to the machine learning method, which of the failure modes has caused the process to fail.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36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57E81-1940-382D-D628-535A51ECA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37E50-93CA-DDB5-1453-F893C9BFE9F5}"/>
              </a:ext>
            </a:extLst>
          </p:cNvPr>
          <p:cNvSpPr txBox="1">
            <a:spLocks/>
          </p:cNvSpPr>
          <p:nvPr/>
        </p:nvSpPr>
        <p:spPr>
          <a:xfrm>
            <a:off x="1524000" y="1041400"/>
            <a:ext cx="9144000" cy="5344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7B3399"/>
                </a:solidFill>
                <a:latin typeface="+mj-lt"/>
                <a:ea typeface="+mj-ea"/>
                <a:cs typeface="+mj-cs"/>
              </a:defRPr>
            </a:lvl1pPr>
          </a:lstStyle>
          <a:p>
            <a:pPr algn="l"/>
            <a:endParaRPr lang="en-US" dirty="0"/>
          </a:p>
        </p:txBody>
      </p:sp>
      <p:sp>
        <p:nvSpPr>
          <p:cNvPr id="9" name="Rectangle 3">
            <a:extLst>
              <a:ext uri="{FF2B5EF4-FFF2-40B4-BE49-F238E27FC236}">
                <a16:creationId xmlns:a16="http://schemas.microsoft.com/office/drawing/2014/main" id="{E7FDE517-E0E1-C5BA-3BA8-A6E0BEB5F0F1}"/>
              </a:ext>
            </a:extLst>
          </p:cNvPr>
          <p:cNvSpPr>
            <a:spLocks noChangeArrowheads="1"/>
          </p:cNvSpPr>
          <p:nvPr/>
        </p:nvSpPr>
        <p:spPr bwMode="auto">
          <a:xfrm>
            <a:off x="397193" y="3320119"/>
            <a:ext cx="10086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7DF5DC80-2D32-54FA-2722-4CBD71F7D117}"/>
              </a:ext>
            </a:extLst>
          </p:cNvPr>
          <p:cNvSpPr>
            <a:spLocks noChangeArrowheads="1"/>
          </p:cNvSpPr>
          <p:nvPr/>
        </p:nvSpPr>
        <p:spPr bwMode="auto">
          <a:xfrm>
            <a:off x="651734" y="598861"/>
            <a:ext cx="9706927"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Utilizing boxplots, outliers in features like Torque were initially identified, acknowledging limitations for normally distributed data.</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3σ rule was subsequently applied for Torque, providing a more suitable method for outlier detection.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Rotational Speed exhibited a skewed Gaussian distribution, prompting retention of high-speed outliers pending further consideration.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After conducting SMOTE analysis for class imbalance, outliers were removed to enhance model robustness.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iterative process ensures improved predictive modeling accuracy and reliability for machine failure prediction within Industry 4.0.</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failure type is encoded using a combination of the 'Target' and 'Failure </a:t>
            </a:r>
            <a:r>
              <a:rPr kumimoji="0" lang="en-US" altLang="en-US" b="0" i="0" u="none" strike="noStrike" cap="none" normalizeH="0" baseline="0" dirty="0" err="1">
                <a:ln>
                  <a:noFill/>
                </a:ln>
                <a:solidFill>
                  <a:schemeClr val="tx1"/>
                </a:solidFill>
                <a:effectLst/>
                <a:latin typeface="Arial" panose="020B0604020202020204" pitchFamily="34" charset="0"/>
              </a:rPr>
              <a:t>Type_encoded</a:t>
            </a:r>
            <a:r>
              <a:rPr kumimoji="0" lang="en-US" altLang="en-US" b="0" i="0" u="none" strike="noStrike" cap="none" normalizeH="0" baseline="0" dirty="0">
                <a:ln>
                  <a:noFill/>
                </a:ln>
                <a:solidFill>
                  <a:schemeClr val="tx1"/>
                </a:solidFill>
                <a:effectLst/>
                <a:latin typeface="Arial" panose="020B0604020202020204" pitchFamily="34" charset="0"/>
              </a:rPr>
              <a:t>' columns, which seems to create a unique identifier for each failure type instance.</a:t>
            </a:r>
          </a:p>
        </p:txBody>
      </p:sp>
      <p:sp>
        <p:nvSpPr>
          <p:cNvPr id="3" name="Rectangle: Rounded Corners 2">
            <a:extLst>
              <a:ext uri="{FF2B5EF4-FFF2-40B4-BE49-F238E27FC236}">
                <a16:creationId xmlns:a16="http://schemas.microsoft.com/office/drawing/2014/main" id="{78147265-009B-EE9F-198D-ACC6F9B79A59}"/>
              </a:ext>
            </a:extLst>
          </p:cNvPr>
          <p:cNvSpPr/>
          <p:nvPr/>
        </p:nvSpPr>
        <p:spPr>
          <a:xfrm>
            <a:off x="0" y="0"/>
            <a:ext cx="12192000" cy="554708"/>
          </a:xfrm>
          <a:prstGeom prst="roundRect">
            <a:avLst/>
          </a:prstGeom>
          <a:solidFill>
            <a:srgbClr val="DB669C"/>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Data Preprocessing</a:t>
            </a:r>
          </a:p>
        </p:txBody>
      </p:sp>
    </p:spTree>
    <p:extLst>
      <p:ext uri="{BB962C8B-B14F-4D97-AF65-F5344CB8AC3E}">
        <p14:creationId xmlns:p14="http://schemas.microsoft.com/office/powerpoint/2010/main" val="43375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3D6992-753F-45F6-8EF3-08114434A642}" vid="{A8FD87B7-3598-4F35-92FF-5D9F720B5622}"/>
    </a:ext>
  </a:extLst>
</a:theme>
</file>

<file path=docProps/app.xml><?xml version="1.0" encoding="utf-8"?>
<Properties xmlns="http://schemas.openxmlformats.org/officeDocument/2006/extended-properties" xmlns:vt="http://schemas.openxmlformats.org/officeDocument/2006/docPropsVTypes">
  <Template>Modern-Abstract-PowerPoint-Template</Template>
  <TotalTime>167</TotalTime>
  <Words>1418</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Söhne</vt:lpstr>
      <vt:lpstr>Trebuchet MS</vt:lpstr>
      <vt:lpstr>Wingdings</vt:lpstr>
      <vt:lpstr>Office Theme</vt:lpstr>
      <vt:lpstr>Machine Health Forecaster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Health Forecaster Project</dc:title>
  <dc:creator>Sherone .</dc:creator>
  <cp:lastModifiedBy>Sherone .</cp:lastModifiedBy>
  <cp:revision>2</cp:revision>
  <dcterms:created xsi:type="dcterms:W3CDTF">2024-02-09T15:13:58Z</dcterms:created>
  <dcterms:modified xsi:type="dcterms:W3CDTF">2024-02-15T07:16:31Z</dcterms:modified>
</cp:coreProperties>
</file>