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sldIdLst>
    <p:sldId id="256" r:id="rId2"/>
    <p:sldId id="261" r:id="rId3"/>
    <p:sldId id="267" r:id="rId4"/>
    <p:sldId id="268" r:id="rId5"/>
    <p:sldId id="269" r:id="rId6"/>
    <p:sldId id="270" r:id="rId7"/>
    <p:sldId id="271" r:id="rId8"/>
    <p:sldId id="272" r:id="rId9"/>
    <p:sldId id="273" r:id="rId10"/>
    <p:sldId id="274" r:id="rId11"/>
    <p:sldId id="27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E6EE5-12A7-48DE-8719-3527FDE2E762}">
  <a:tblStyle styleId="{906E6EE5-12A7-48DE-8719-3527FDE2E7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BF261-77C4-4AA7-961F-306B87D998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58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8B7A7C16-324E-D1DD-3CCB-98C8B6A81061}"/>
            </a:ext>
          </a:extLst>
        </p:cNvPr>
        <p:cNvGrpSpPr/>
        <p:nvPr/>
      </p:nvGrpSpPr>
      <p:grpSpPr>
        <a:xfrm>
          <a:off x="0" y="0"/>
          <a:ext cx="0" cy="0"/>
          <a:chOff x="0" y="0"/>
          <a:chExt cx="0" cy="0"/>
        </a:xfrm>
      </p:grpSpPr>
      <p:sp>
        <p:nvSpPr>
          <p:cNvPr id="140" name="Google Shape;140;g35f391192_073:notes">
            <a:extLst>
              <a:ext uri="{FF2B5EF4-FFF2-40B4-BE49-F238E27FC236}">
                <a16:creationId xmlns:a16="http://schemas.microsoft.com/office/drawing/2014/main" id="{8608BEAA-C521-02DA-73CE-F1688CC78A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a:extLst>
              <a:ext uri="{FF2B5EF4-FFF2-40B4-BE49-F238E27FC236}">
                <a16:creationId xmlns:a16="http://schemas.microsoft.com/office/drawing/2014/main" id="{6A53260B-83CB-9FFA-6D5E-DEE64F00BF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278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4927384F-1245-C971-E091-01731E57E775}"/>
            </a:ext>
          </a:extLst>
        </p:cNvPr>
        <p:cNvGrpSpPr/>
        <p:nvPr/>
      </p:nvGrpSpPr>
      <p:grpSpPr>
        <a:xfrm>
          <a:off x="0" y="0"/>
          <a:ext cx="0" cy="0"/>
          <a:chOff x="0" y="0"/>
          <a:chExt cx="0" cy="0"/>
        </a:xfrm>
      </p:grpSpPr>
      <p:sp>
        <p:nvSpPr>
          <p:cNvPr id="57" name="Google Shape;57;g35f391192_00:notes">
            <a:extLst>
              <a:ext uri="{FF2B5EF4-FFF2-40B4-BE49-F238E27FC236}">
                <a16:creationId xmlns:a16="http://schemas.microsoft.com/office/drawing/2014/main" id="{BA4D37C9-A5AA-9A9B-008E-C24361CA88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a:extLst>
              <a:ext uri="{FF2B5EF4-FFF2-40B4-BE49-F238E27FC236}">
                <a16:creationId xmlns:a16="http://schemas.microsoft.com/office/drawing/2014/main" id="{0590D18B-B1AC-39D1-BAE4-BE51ED61F9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95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EAFC2D96-E7C9-8536-5143-9F919F5946D3}"/>
            </a:ext>
          </a:extLst>
        </p:cNvPr>
        <p:cNvGrpSpPr/>
        <p:nvPr/>
      </p:nvGrpSpPr>
      <p:grpSpPr>
        <a:xfrm>
          <a:off x="0" y="0"/>
          <a:ext cx="0" cy="0"/>
          <a:chOff x="0" y="0"/>
          <a:chExt cx="0" cy="0"/>
        </a:xfrm>
      </p:grpSpPr>
      <p:sp>
        <p:nvSpPr>
          <p:cNvPr id="140" name="Google Shape;140;g35f391192_073:notes">
            <a:extLst>
              <a:ext uri="{FF2B5EF4-FFF2-40B4-BE49-F238E27FC236}">
                <a16:creationId xmlns:a16="http://schemas.microsoft.com/office/drawing/2014/main" id="{7DA230E6-EFD3-905F-9E90-75EC79E22D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a:extLst>
              <a:ext uri="{FF2B5EF4-FFF2-40B4-BE49-F238E27FC236}">
                <a16:creationId xmlns:a16="http://schemas.microsoft.com/office/drawing/2014/main" id="{F7CFECC6-19B0-6F0F-3B29-123AF8FFB8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29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255ACEA3-0516-0EF6-326E-49A5D47010DA}"/>
            </a:ext>
          </a:extLst>
        </p:cNvPr>
        <p:cNvGrpSpPr/>
        <p:nvPr/>
      </p:nvGrpSpPr>
      <p:grpSpPr>
        <a:xfrm>
          <a:off x="0" y="0"/>
          <a:ext cx="0" cy="0"/>
          <a:chOff x="0" y="0"/>
          <a:chExt cx="0" cy="0"/>
        </a:xfrm>
      </p:grpSpPr>
      <p:sp>
        <p:nvSpPr>
          <p:cNvPr id="140" name="Google Shape;140;g35f391192_073:notes">
            <a:extLst>
              <a:ext uri="{FF2B5EF4-FFF2-40B4-BE49-F238E27FC236}">
                <a16:creationId xmlns:a16="http://schemas.microsoft.com/office/drawing/2014/main" id="{81447923-59C3-5E92-BBBC-2CE275E036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a:extLst>
              <a:ext uri="{FF2B5EF4-FFF2-40B4-BE49-F238E27FC236}">
                <a16:creationId xmlns:a16="http://schemas.microsoft.com/office/drawing/2014/main" id="{66F1219E-B162-A062-14D6-8744E8CDB8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675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897400AD-64F7-8212-D6AA-49A3CC46BF99}"/>
            </a:ext>
          </a:extLst>
        </p:cNvPr>
        <p:cNvGrpSpPr/>
        <p:nvPr/>
      </p:nvGrpSpPr>
      <p:grpSpPr>
        <a:xfrm>
          <a:off x="0" y="0"/>
          <a:ext cx="0" cy="0"/>
          <a:chOff x="0" y="0"/>
          <a:chExt cx="0" cy="0"/>
        </a:xfrm>
      </p:grpSpPr>
      <p:sp>
        <p:nvSpPr>
          <p:cNvPr id="140" name="Google Shape;140;g35f391192_073:notes">
            <a:extLst>
              <a:ext uri="{FF2B5EF4-FFF2-40B4-BE49-F238E27FC236}">
                <a16:creationId xmlns:a16="http://schemas.microsoft.com/office/drawing/2014/main" id="{46A7E43D-EC46-F202-EE0E-DF9CD5CFBF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a:extLst>
              <a:ext uri="{FF2B5EF4-FFF2-40B4-BE49-F238E27FC236}">
                <a16:creationId xmlns:a16="http://schemas.microsoft.com/office/drawing/2014/main" id="{D8720EC9-EE50-BB49-53CA-3AB31E60AC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80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25BC3755-C8AD-3158-08B8-7817CED44045}"/>
            </a:ext>
          </a:extLst>
        </p:cNvPr>
        <p:cNvGrpSpPr/>
        <p:nvPr/>
      </p:nvGrpSpPr>
      <p:grpSpPr>
        <a:xfrm>
          <a:off x="0" y="0"/>
          <a:ext cx="0" cy="0"/>
          <a:chOff x="0" y="0"/>
          <a:chExt cx="0" cy="0"/>
        </a:xfrm>
      </p:grpSpPr>
      <p:sp>
        <p:nvSpPr>
          <p:cNvPr id="140" name="Google Shape;140;g35f391192_073:notes">
            <a:extLst>
              <a:ext uri="{FF2B5EF4-FFF2-40B4-BE49-F238E27FC236}">
                <a16:creationId xmlns:a16="http://schemas.microsoft.com/office/drawing/2014/main" id="{2034D602-B1F4-6F05-DDA4-4F9D8E47A8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a:extLst>
              <a:ext uri="{FF2B5EF4-FFF2-40B4-BE49-F238E27FC236}">
                <a16:creationId xmlns:a16="http://schemas.microsoft.com/office/drawing/2014/main" id="{05CDA22C-2742-C0D0-3E6B-87677AC71B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634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6D5641C8-9F47-7483-E51B-4B9740E88816}"/>
            </a:ext>
          </a:extLst>
        </p:cNvPr>
        <p:cNvGrpSpPr/>
        <p:nvPr/>
      </p:nvGrpSpPr>
      <p:grpSpPr>
        <a:xfrm>
          <a:off x="0" y="0"/>
          <a:ext cx="0" cy="0"/>
          <a:chOff x="0" y="0"/>
          <a:chExt cx="0" cy="0"/>
        </a:xfrm>
      </p:grpSpPr>
      <p:sp>
        <p:nvSpPr>
          <p:cNvPr id="140" name="Google Shape;140;g35f391192_073:notes">
            <a:extLst>
              <a:ext uri="{FF2B5EF4-FFF2-40B4-BE49-F238E27FC236}">
                <a16:creationId xmlns:a16="http://schemas.microsoft.com/office/drawing/2014/main" id="{7ED65EC3-551B-E046-C752-254E633ADA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a:extLst>
              <a:ext uri="{FF2B5EF4-FFF2-40B4-BE49-F238E27FC236}">
                <a16:creationId xmlns:a16="http://schemas.microsoft.com/office/drawing/2014/main" id="{2591A2EB-4908-8295-BA04-7BBFC86627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840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E1D4E0BA-2A4B-CDF4-74DB-F38473F8110F}"/>
            </a:ext>
          </a:extLst>
        </p:cNvPr>
        <p:cNvGrpSpPr/>
        <p:nvPr/>
      </p:nvGrpSpPr>
      <p:grpSpPr>
        <a:xfrm>
          <a:off x="0" y="0"/>
          <a:ext cx="0" cy="0"/>
          <a:chOff x="0" y="0"/>
          <a:chExt cx="0" cy="0"/>
        </a:xfrm>
      </p:grpSpPr>
      <p:sp>
        <p:nvSpPr>
          <p:cNvPr id="140" name="Google Shape;140;g35f391192_073:notes">
            <a:extLst>
              <a:ext uri="{FF2B5EF4-FFF2-40B4-BE49-F238E27FC236}">
                <a16:creationId xmlns:a16="http://schemas.microsoft.com/office/drawing/2014/main" id="{7CB7A057-6E0B-19B8-9BC6-1D8440E49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a:extLst>
              <a:ext uri="{FF2B5EF4-FFF2-40B4-BE49-F238E27FC236}">
                <a16:creationId xmlns:a16="http://schemas.microsoft.com/office/drawing/2014/main" id="{32684D35-580E-8DF8-56C6-ECE66840ED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138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1pPr>
            <a:lvl2pPr lvl="1"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2pPr>
            <a:lvl3pPr lvl="2"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3pPr>
            <a:lvl4pPr lvl="3"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4pPr>
            <a:lvl5pPr lvl="4"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5pPr>
            <a:lvl6pPr lvl="5"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6pPr>
            <a:lvl7pPr lvl="6"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7pPr>
            <a:lvl8pPr lvl="7"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8pPr>
            <a:lvl9pPr lvl="8"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a:buNone/>
              <a:defRPr>
                <a:latin typeface="Lato"/>
                <a:ea typeface="Lato"/>
                <a:cs typeface="Lato"/>
                <a:sym typeface="Lato"/>
              </a:defRPr>
            </a:lvl1pPr>
            <a:lvl2pPr lvl="1">
              <a:spcBef>
                <a:spcPts val="0"/>
              </a:spcBef>
              <a:spcAft>
                <a:spcPts val="0"/>
              </a:spcAft>
              <a:buSzPts val="4800"/>
              <a:buFont typeface="Lato"/>
              <a:buNone/>
              <a:defRPr>
                <a:latin typeface="Lato"/>
                <a:ea typeface="Lato"/>
                <a:cs typeface="Lato"/>
                <a:sym typeface="Lato"/>
              </a:defRPr>
            </a:lvl2pPr>
            <a:lvl3pPr lvl="2">
              <a:spcBef>
                <a:spcPts val="0"/>
              </a:spcBef>
              <a:spcAft>
                <a:spcPts val="0"/>
              </a:spcAft>
              <a:buSzPts val="4800"/>
              <a:buFont typeface="Lato"/>
              <a:buNone/>
              <a:defRPr>
                <a:latin typeface="Lato"/>
                <a:ea typeface="Lato"/>
                <a:cs typeface="Lato"/>
                <a:sym typeface="Lato"/>
              </a:defRPr>
            </a:lvl3pPr>
            <a:lvl4pPr lvl="3">
              <a:spcBef>
                <a:spcPts val="0"/>
              </a:spcBef>
              <a:spcAft>
                <a:spcPts val="0"/>
              </a:spcAft>
              <a:buSzPts val="4800"/>
              <a:buFont typeface="Lato"/>
              <a:buNone/>
              <a:defRPr>
                <a:latin typeface="Lato"/>
                <a:ea typeface="Lato"/>
                <a:cs typeface="Lato"/>
                <a:sym typeface="Lato"/>
              </a:defRPr>
            </a:lvl4pPr>
            <a:lvl5pPr lvl="4">
              <a:spcBef>
                <a:spcPts val="0"/>
              </a:spcBef>
              <a:spcAft>
                <a:spcPts val="0"/>
              </a:spcAft>
              <a:buSzPts val="4800"/>
              <a:buFont typeface="Lato"/>
              <a:buNone/>
              <a:defRPr>
                <a:latin typeface="Lato"/>
                <a:ea typeface="Lato"/>
                <a:cs typeface="Lato"/>
                <a:sym typeface="Lato"/>
              </a:defRPr>
            </a:lvl5pPr>
            <a:lvl6pPr lvl="5">
              <a:spcBef>
                <a:spcPts val="0"/>
              </a:spcBef>
              <a:spcAft>
                <a:spcPts val="0"/>
              </a:spcAft>
              <a:buSzPts val="4800"/>
              <a:buFont typeface="Lato"/>
              <a:buNone/>
              <a:defRPr>
                <a:latin typeface="Lato"/>
                <a:ea typeface="Lato"/>
                <a:cs typeface="Lato"/>
                <a:sym typeface="Lato"/>
              </a:defRPr>
            </a:lvl6pPr>
            <a:lvl7pPr lvl="6">
              <a:spcBef>
                <a:spcPts val="0"/>
              </a:spcBef>
              <a:spcAft>
                <a:spcPts val="0"/>
              </a:spcAft>
              <a:buSzPts val="4800"/>
              <a:buFont typeface="Lato"/>
              <a:buNone/>
              <a:defRPr>
                <a:latin typeface="Lato"/>
                <a:ea typeface="Lato"/>
                <a:cs typeface="Lato"/>
                <a:sym typeface="Lato"/>
              </a:defRPr>
            </a:lvl7pPr>
            <a:lvl8pPr lvl="7">
              <a:spcBef>
                <a:spcPts val="0"/>
              </a:spcBef>
              <a:spcAft>
                <a:spcPts val="0"/>
              </a:spcAft>
              <a:buSzPts val="4800"/>
              <a:buFont typeface="Lato"/>
              <a:buNone/>
              <a:defRPr>
                <a:latin typeface="Lato"/>
                <a:ea typeface="Lato"/>
                <a:cs typeface="Lato"/>
                <a:sym typeface="Lato"/>
              </a:defRPr>
            </a:lvl8pPr>
            <a:lvl9pPr lvl="8">
              <a:spcBef>
                <a:spcPts val="0"/>
              </a:spcBef>
              <a:spcAft>
                <a:spcPts val="0"/>
              </a:spcAft>
              <a:buSzPts val="4800"/>
              <a:buFont typeface="Lato"/>
              <a:buNone/>
              <a:defRPr>
                <a:latin typeface="Lato"/>
                <a:ea typeface="Lato"/>
                <a:cs typeface="Lato"/>
                <a:sym typeface="Lato"/>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2pPr>
            <a:lvl3pPr lvl="2">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3pPr>
            <a:lvl4pPr lvl="3">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4pPr>
            <a:lvl5pPr lvl="4">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5pPr>
            <a:lvl6pPr lvl="5">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6pPr>
            <a:lvl7pPr lvl="6">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7pPr>
            <a:lvl8pPr lvl="7">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8pPr>
            <a:lvl9pPr lvl="8">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a:buChar char="×"/>
              <a:defRPr sz="1800">
                <a:solidFill>
                  <a:schemeClr val="dk2"/>
                </a:solidFill>
                <a:latin typeface="Lato"/>
                <a:ea typeface="Lato"/>
                <a:cs typeface="Lato"/>
                <a:sym typeface="Lato"/>
              </a:defRPr>
            </a:lvl1pPr>
            <a:lvl2pPr marL="914400" lvl="1"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2pPr>
            <a:lvl3pPr marL="1371600" lvl="2"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3pPr>
            <a:lvl4pPr marL="1828800" lvl="3"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4pPr>
            <a:lvl5pPr marL="2286000" lvl="4"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5pPr>
            <a:lvl6pPr marL="2743200" lvl="5"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6pPr>
            <a:lvl7pPr marL="3200400" lvl="6"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7pPr>
            <a:lvl8pPr marL="3657600" lvl="7"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8pPr>
            <a:lvl9pPr marL="4114800" lvl="8"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a:ea typeface="Lato"/>
                <a:cs typeface="Lato"/>
                <a:sym typeface="Lato"/>
              </a:defRPr>
            </a:lvl1pPr>
            <a:lvl2pPr lvl="1" algn="r">
              <a:buNone/>
              <a:defRPr sz="1800">
                <a:solidFill>
                  <a:schemeClr val="lt1"/>
                </a:solidFill>
                <a:latin typeface="Lato"/>
                <a:ea typeface="Lato"/>
                <a:cs typeface="Lato"/>
                <a:sym typeface="Lato"/>
              </a:defRPr>
            </a:lvl2pPr>
            <a:lvl3pPr lvl="2" algn="r">
              <a:buNone/>
              <a:defRPr sz="1800">
                <a:solidFill>
                  <a:schemeClr val="lt1"/>
                </a:solidFill>
                <a:latin typeface="Lato"/>
                <a:ea typeface="Lato"/>
                <a:cs typeface="Lato"/>
                <a:sym typeface="Lato"/>
              </a:defRPr>
            </a:lvl3pPr>
            <a:lvl4pPr lvl="3" algn="r">
              <a:buNone/>
              <a:defRPr sz="1800">
                <a:solidFill>
                  <a:schemeClr val="lt1"/>
                </a:solidFill>
                <a:latin typeface="Lato"/>
                <a:ea typeface="Lato"/>
                <a:cs typeface="Lato"/>
                <a:sym typeface="Lato"/>
              </a:defRPr>
            </a:lvl4pPr>
            <a:lvl5pPr lvl="4" algn="r">
              <a:buNone/>
              <a:defRPr sz="1800">
                <a:solidFill>
                  <a:schemeClr val="lt1"/>
                </a:solidFill>
                <a:latin typeface="Lato"/>
                <a:ea typeface="Lato"/>
                <a:cs typeface="Lato"/>
                <a:sym typeface="Lato"/>
              </a:defRPr>
            </a:lvl5pPr>
            <a:lvl6pPr lvl="5" algn="r">
              <a:buNone/>
              <a:defRPr sz="1800">
                <a:solidFill>
                  <a:schemeClr val="lt1"/>
                </a:solidFill>
                <a:latin typeface="Lato"/>
                <a:ea typeface="Lato"/>
                <a:cs typeface="Lato"/>
                <a:sym typeface="Lato"/>
              </a:defRPr>
            </a:lvl6pPr>
            <a:lvl7pPr lvl="6" algn="r">
              <a:buNone/>
              <a:defRPr sz="1800">
                <a:solidFill>
                  <a:schemeClr val="lt1"/>
                </a:solidFill>
                <a:latin typeface="Lato"/>
                <a:ea typeface="Lato"/>
                <a:cs typeface="Lato"/>
                <a:sym typeface="Lato"/>
              </a:defRPr>
            </a:lvl7pPr>
            <a:lvl8pPr lvl="7" algn="r">
              <a:buNone/>
              <a:defRPr sz="1800">
                <a:solidFill>
                  <a:schemeClr val="lt1"/>
                </a:solidFill>
                <a:latin typeface="Lato"/>
                <a:ea typeface="Lato"/>
                <a:cs typeface="Lato"/>
                <a:sym typeface="Lato"/>
              </a:defRPr>
            </a:lvl8pPr>
            <a:lvl9pPr lvl="8" algn="r">
              <a:buNone/>
              <a:defRPr sz="18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208125" y="957943"/>
            <a:ext cx="5250300" cy="348908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n>
                  <a:solidFill>
                    <a:schemeClr val="tx2">
                      <a:lumMod val="25000"/>
                    </a:schemeClr>
                  </a:solidFill>
                </a:ln>
              </a:rPr>
              <a:t>Project Presentation: Amazon Sentiment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36B95660-B342-2282-ED71-376D1BBD803C}"/>
            </a:ext>
          </a:extLst>
        </p:cNvPr>
        <p:cNvGrpSpPr/>
        <p:nvPr/>
      </p:nvGrpSpPr>
      <p:grpSpPr>
        <a:xfrm>
          <a:off x="0" y="0"/>
          <a:ext cx="0" cy="0"/>
          <a:chOff x="0" y="0"/>
          <a:chExt cx="0" cy="0"/>
        </a:xfrm>
      </p:grpSpPr>
      <p:sp>
        <p:nvSpPr>
          <p:cNvPr id="143" name="Google Shape;143;p24">
            <a:extLst>
              <a:ext uri="{FF2B5EF4-FFF2-40B4-BE49-F238E27FC236}">
                <a16:creationId xmlns:a16="http://schemas.microsoft.com/office/drawing/2014/main" id="{CF74DC8B-88E5-6B5B-95F3-63B467BAA23F}"/>
              </a:ext>
            </a:extLst>
          </p:cNvPr>
          <p:cNvSpPr txBox="1">
            <a:spLocks noGrp="1"/>
          </p:cNvSpPr>
          <p:nvPr>
            <p:ph type="title"/>
          </p:nvPr>
        </p:nvSpPr>
        <p:spPr>
          <a:xfrm>
            <a:off x="454292" y="166914"/>
            <a:ext cx="6686737" cy="777832"/>
          </a:xfrm>
          <a:prstGeom prst="rect">
            <a:avLst/>
          </a:prstGeom>
        </p:spPr>
        <p:txBody>
          <a:bodyPr spcFirstLastPara="1" wrap="square" lIns="91425" tIns="91425" rIns="91425" bIns="91425" anchor="b" anchorCtr="0">
            <a:noAutofit/>
          </a:bodyPr>
          <a:lstStyle/>
          <a:p>
            <a:pPr marL="114300">
              <a:spcBef>
                <a:spcPts val="600"/>
              </a:spcBef>
              <a:buSzPts val="1800"/>
            </a:pPr>
            <a:br>
              <a:rPr lang="en-US" dirty="0"/>
            </a:br>
            <a:r>
              <a:rPr lang="en-US" dirty="0"/>
              <a:t>Conclusion</a:t>
            </a:r>
          </a:p>
        </p:txBody>
      </p:sp>
      <p:sp>
        <p:nvSpPr>
          <p:cNvPr id="144" name="Google Shape;144;p24">
            <a:extLst>
              <a:ext uri="{FF2B5EF4-FFF2-40B4-BE49-F238E27FC236}">
                <a16:creationId xmlns:a16="http://schemas.microsoft.com/office/drawing/2014/main" id="{D7FDF6E9-CD15-D1A0-5C31-2B84EF9CD3AE}"/>
              </a:ext>
            </a:extLst>
          </p:cNvPr>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Google Shape;95;p18">
            <a:extLst>
              <a:ext uri="{FF2B5EF4-FFF2-40B4-BE49-F238E27FC236}">
                <a16:creationId xmlns:a16="http://schemas.microsoft.com/office/drawing/2014/main" id="{C3B9893B-1C77-CEF3-F89D-8A7A835C6803}"/>
              </a:ext>
            </a:extLst>
          </p:cNvPr>
          <p:cNvSpPr txBox="1">
            <a:spLocks/>
          </p:cNvSpPr>
          <p:nvPr/>
        </p:nvSpPr>
        <p:spPr>
          <a:xfrm>
            <a:off x="454292" y="878114"/>
            <a:ext cx="5511300" cy="39923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spcBef>
                <a:spcPts val="600"/>
              </a:spcBef>
              <a:buSzPts val="1800"/>
            </a:pPr>
            <a:r>
              <a:rPr lang="en-US" b="1" dirty="0"/>
              <a:t>Suggestions for Future Improvements or Extensions:</a:t>
            </a:r>
          </a:p>
          <a:p>
            <a:pPr marL="114300">
              <a:spcBef>
                <a:spcPts val="600"/>
              </a:spcBef>
              <a:buSzPts val="1800"/>
            </a:pPr>
            <a:r>
              <a:rPr lang="en-US" dirty="0"/>
              <a:t>Refinement of hyperparameters and feature engineering techniques could enhance model performance.</a:t>
            </a:r>
          </a:p>
          <a:p>
            <a:pPr marL="114300">
              <a:spcBef>
                <a:spcPts val="600"/>
              </a:spcBef>
              <a:buSzPts val="1800"/>
            </a:pPr>
            <a:r>
              <a:rPr lang="en-US" dirty="0"/>
              <a:t>Exploration of additional sentiment analysis methods (e.g., deep learning, sentiment lexicons) may improve accuracy and robustness.</a:t>
            </a:r>
          </a:p>
          <a:p>
            <a:pPr marL="114300">
              <a:spcBef>
                <a:spcPts val="600"/>
              </a:spcBef>
              <a:buSzPts val="1800"/>
            </a:pPr>
            <a:r>
              <a:rPr lang="en-US" dirty="0"/>
              <a:t>Integration of real-time data and continuous sentiment monitoring can provide timely insights for effective decision-making.</a:t>
            </a:r>
          </a:p>
          <a:p>
            <a:pPr marL="114300">
              <a:spcBef>
                <a:spcPts val="600"/>
              </a:spcBef>
              <a:buSzPts val="1800"/>
            </a:pPr>
            <a:r>
              <a:rPr lang="en-US" dirty="0"/>
              <a:t>In conclusion, the sentiment analysis model provides valuable insights into customer sentiments in Amazon reviews, empowering businesses to enhance customer experiences and make informed decisions. Continued refinement and exploration of advanced techniques will further strengthen the model's effectiveness in capturing and analyzing sentiment dynamics in the e-commerce landscape.</a:t>
            </a:r>
          </a:p>
        </p:txBody>
      </p:sp>
    </p:spTree>
    <p:extLst>
      <p:ext uri="{BB962C8B-B14F-4D97-AF65-F5344CB8AC3E}">
        <p14:creationId xmlns:p14="http://schemas.microsoft.com/office/powerpoint/2010/main" val="17181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FEB4C34A-6AD1-5F4D-70E8-7F90A2D399D1}"/>
            </a:ext>
          </a:extLst>
        </p:cNvPr>
        <p:cNvGrpSpPr/>
        <p:nvPr/>
      </p:nvGrpSpPr>
      <p:grpSpPr>
        <a:xfrm>
          <a:off x="0" y="0"/>
          <a:ext cx="0" cy="0"/>
          <a:chOff x="0" y="0"/>
          <a:chExt cx="0" cy="0"/>
        </a:xfrm>
      </p:grpSpPr>
      <p:sp>
        <p:nvSpPr>
          <p:cNvPr id="60" name="Google Shape;60;p13">
            <a:extLst>
              <a:ext uri="{FF2B5EF4-FFF2-40B4-BE49-F238E27FC236}">
                <a16:creationId xmlns:a16="http://schemas.microsoft.com/office/drawing/2014/main" id="{F2F20BCC-1D5C-5901-273F-FD29846B978E}"/>
              </a:ext>
            </a:extLst>
          </p:cNvPr>
          <p:cNvSpPr txBox="1">
            <a:spLocks noGrp="1"/>
          </p:cNvSpPr>
          <p:nvPr>
            <p:ph type="ctrTitle"/>
          </p:nvPr>
        </p:nvSpPr>
        <p:spPr>
          <a:xfrm>
            <a:off x="4572000" y="2296140"/>
            <a:ext cx="1764538" cy="8850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n>
                  <a:solidFill>
                    <a:schemeClr val="tx2">
                      <a:lumMod val="25000"/>
                    </a:schemeClr>
                  </a:solidFill>
                </a:ln>
              </a:rPr>
              <a:t>END</a:t>
            </a:r>
          </a:p>
        </p:txBody>
      </p:sp>
    </p:spTree>
    <p:extLst>
      <p:ext uri="{BB962C8B-B14F-4D97-AF65-F5344CB8AC3E}">
        <p14:creationId xmlns:p14="http://schemas.microsoft.com/office/powerpoint/2010/main" val="46656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62857" y="455222"/>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p>
        </p:txBody>
      </p:sp>
      <p:sp>
        <p:nvSpPr>
          <p:cNvPr id="95" name="Google Shape;95;p18"/>
          <p:cNvSpPr txBox="1">
            <a:spLocks noGrp="1"/>
          </p:cNvSpPr>
          <p:nvPr>
            <p:ph type="body" idx="1"/>
          </p:nvPr>
        </p:nvSpPr>
        <p:spPr>
          <a:xfrm>
            <a:off x="188686" y="1312622"/>
            <a:ext cx="5511300" cy="355782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sz="1400" dirty="0"/>
              <a:t>Sentiment analysis of Amazon reviews is essential for businesses to understand customer satisfaction levels, identify product strengths, and pinpoint areas for improvement. By analyzing sentiments expressed in reviews, companies can gain valuable insights into consumer preferences, market trends, and competitive positioning. This analysis helps businesses make informed decisions, optimize product offerings, and enhance overall customer experience. Moreover, sentiment analysis enables proactive management of brand reputation and facilitates targeted marketing strategies tailored to customer sentiment. Ultimately, leveraging sentiment analysis on Amazon reviews empowers businesses to stay competitive, drive growth, and foster stronger customer relationships in the dynamic e-commerce landscape.</a:t>
            </a:r>
            <a:endParaRPr sz="1400" dirty="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454292" y="275771"/>
            <a:ext cx="5511300" cy="777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Preprocessing</a:t>
            </a:r>
            <a:endParaRPr dirty="0"/>
          </a:p>
        </p:txBody>
      </p:sp>
      <p:sp>
        <p:nvSpPr>
          <p:cNvPr id="144" name="Google Shape;144;p2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Google Shape;95;p18">
            <a:extLst>
              <a:ext uri="{FF2B5EF4-FFF2-40B4-BE49-F238E27FC236}">
                <a16:creationId xmlns:a16="http://schemas.microsoft.com/office/drawing/2014/main" id="{03DC15DA-3BA5-460B-C1F2-7FC75DB32C9B}"/>
              </a:ext>
            </a:extLst>
          </p:cNvPr>
          <p:cNvSpPr txBox="1">
            <a:spLocks/>
          </p:cNvSpPr>
          <p:nvPr/>
        </p:nvSpPr>
        <p:spPr>
          <a:xfrm>
            <a:off x="454292" y="1053603"/>
            <a:ext cx="5511300" cy="37754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spcBef>
                <a:spcPts val="600"/>
              </a:spcBef>
              <a:buSzPts val="1800"/>
              <a:buFont typeface="Arial"/>
              <a:buChar char="×"/>
            </a:pPr>
            <a:r>
              <a:rPr lang="en-US" dirty="0"/>
              <a:t>The data preprocessing phase entails:</a:t>
            </a:r>
          </a:p>
          <a:p>
            <a:pPr marL="457200" indent="-342900">
              <a:spcBef>
                <a:spcPts val="600"/>
              </a:spcBef>
              <a:buSzPts val="1800"/>
              <a:buFont typeface="Arial"/>
              <a:buChar char="×"/>
            </a:pPr>
            <a:r>
              <a:rPr lang="en-US" dirty="0"/>
              <a:t>Loading the Amazon reviews dataset (amazon_reviews.csv).</a:t>
            </a:r>
          </a:p>
          <a:p>
            <a:pPr marL="457200" indent="-342900">
              <a:spcBef>
                <a:spcPts val="600"/>
              </a:spcBef>
              <a:buSzPts val="1800"/>
              <a:buFont typeface="Arial"/>
              <a:buChar char="×"/>
            </a:pPr>
            <a:r>
              <a:rPr lang="en-US" dirty="0"/>
              <a:t>Removing special characters and digits from the text.</a:t>
            </a:r>
          </a:p>
          <a:p>
            <a:pPr marL="457200" indent="-342900">
              <a:spcBef>
                <a:spcPts val="600"/>
              </a:spcBef>
              <a:buSzPts val="1800"/>
              <a:buFont typeface="Arial"/>
              <a:buChar char="×"/>
            </a:pPr>
            <a:r>
              <a:rPr lang="en-US" dirty="0"/>
              <a:t>Converting all text to lowercase to ensure uniformity.</a:t>
            </a:r>
          </a:p>
          <a:p>
            <a:pPr marL="457200" indent="-342900">
              <a:spcBef>
                <a:spcPts val="600"/>
              </a:spcBef>
              <a:buSzPts val="1800"/>
              <a:buFont typeface="Arial"/>
              <a:buChar char="×"/>
            </a:pPr>
            <a:r>
              <a:rPr lang="en-US" dirty="0"/>
              <a:t>Applying stemming and lemmatization techniques to reduce words to their base forms.</a:t>
            </a:r>
          </a:p>
          <a:p>
            <a:pPr marL="457200" indent="-342900">
              <a:spcBef>
                <a:spcPts val="600"/>
              </a:spcBef>
              <a:buSzPts val="1800"/>
              <a:buFont typeface="Arial"/>
              <a:buChar char="×"/>
            </a:pPr>
            <a:r>
              <a:rPr lang="en-US" dirty="0"/>
              <a:t>Eliminating stop words (common words with little semantic value) and infrequent words to focus on meaningful content.</a:t>
            </a:r>
          </a:p>
          <a:p>
            <a:pPr marL="457200" indent="-342900">
              <a:spcBef>
                <a:spcPts val="600"/>
              </a:spcBef>
              <a:buSzPts val="1800"/>
              <a:buFont typeface="Arial"/>
              <a:buChar char="×"/>
            </a:pPr>
            <a:r>
              <a:rPr lang="en-US" dirty="0"/>
              <a:t>Visualizing word frequency using word clouds to identify prominent terms.</a:t>
            </a:r>
          </a:p>
          <a:p>
            <a:pPr marL="457200" indent="-342900">
              <a:spcBef>
                <a:spcPts val="600"/>
              </a:spcBef>
              <a:buSzPts val="1800"/>
              <a:buFont typeface="Arial"/>
              <a:buChar char="×"/>
            </a:pPr>
            <a:r>
              <a:rPr lang="en-US" dirty="0"/>
              <a:t>These steps collectively prepare the dataset for sentiment analysis by cleaning and standardizing the text data, facilitating accurate model training and insightful analysis of sentiment in Amazon reviews.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26CF0DFE-3291-4519-E86D-94E61DAAAFA2}"/>
            </a:ext>
          </a:extLst>
        </p:cNvPr>
        <p:cNvGrpSpPr/>
        <p:nvPr/>
      </p:nvGrpSpPr>
      <p:grpSpPr>
        <a:xfrm>
          <a:off x="0" y="0"/>
          <a:ext cx="0" cy="0"/>
          <a:chOff x="0" y="0"/>
          <a:chExt cx="0" cy="0"/>
        </a:xfrm>
      </p:grpSpPr>
      <p:sp>
        <p:nvSpPr>
          <p:cNvPr id="143" name="Google Shape;143;p24">
            <a:extLst>
              <a:ext uri="{FF2B5EF4-FFF2-40B4-BE49-F238E27FC236}">
                <a16:creationId xmlns:a16="http://schemas.microsoft.com/office/drawing/2014/main" id="{AE5C58D3-2BED-11E7-997B-1DBD2E6F7D4A}"/>
              </a:ext>
            </a:extLst>
          </p:cNvPr>
          <p:cNvSpPr txBox="1">
            <a:spLocks noGrp="1"/>
          </p:cNvSpPr>
          <p:nvPr>
            <p:ph type="title"/>
          </p:nvPr>
        </p:nvSpPr>
        <p:spPr>
          <a:xfrm>
            <a:off x="454291" y="275771"/>
            <a:ext cx="6686737" cy="777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Feature Engineering</a:t>
            </a:r>
          </a:p>
        </p:txBody>
      </p:sp>
      <p:sp>
        <p:nvSpPr>
          <p:cNvPr id="144" name="Google Shape;144;p24">
            <a:extLst>
              <a:ext uri="{FF2B5EF4-FFF2-40B4-BE49-F238E27FC236}">
                <a16:creationId xmlns:a16="http://schemas.microsoft.com/office/drawing/2014/main" id="{EC9C40E8-95F5-0E39-79DF-B8A45A85C4BE}"/>
              </a:ext>
            </a:extLst>
          </p:cNvPr>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Google Shape;95;p18">
            <a:extLst>
              <a:ext uri="{FF2B5EF4-FFF2-40B4-BE49-F238E27FC236}">
                <a16:creationId xmlns:a16="http://schemas.microsoft.com/office/drawing/2014/main" id="{278BC906-4DF7-1534-632C-4AD31CDE3B27}"/>
              </a:ext>
            </a:extLst>
          </p:cNvPr>
          <p:cNvSpPr txBox="1">
            <a:spLocks/>
          </p:cNvSpPr>
          <p:nvPr/>
        </p:nvSpPr>
        <p:spPr>
          <a:xfrm>
            <a:off x="454292" y="1053603"/>
            <a:ext cx="5511300" cy="37754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spcBef>
                <a:spcPts val="600"/>
              </a:spcBef>
              <a:buSzPts val="1800"/>
              <a:buFont typeface="Arial"/>
              <a:buChar char="×"/>
            </a:pPr>
            <a:r>
              <a:rPr lang="en-US" dirty="0"/>
              <a:t>Tokenization using NLTK's </a:t>
            </a:r>
            <a:r>
              <a:rPr lang="en-US" dirty="0" err="1"/>
              <a:t>TextBlob</a:t>
            </a:r>
            <a:r>
              <a:rPr lang="en-US" dirty="0"/>
              <a:t>:</a:t>
            </a:r>
          </a:p>
          <a:p>
            <a:pPr marL="457200" indent="-342900">
              <a:spcBef>
                <a:spcPts val="600"/>
              </a:spcBef>
              <a:buSzPts val="1800"/>
              <a:buFont typeface="Arial"/>
              <a:buChar char="×"/>
            </a:pPr>
            <a:r>
              <a:rPr lang="en-US" dirty="0"/>
              <a:t>NLTK's </a:t>
            </a:r>
            <a:r>
              <a:rPr lang="en-US" dirty="0" err="1"/>
              <a:t>TextBlob</a:t>
            </a:r>
            <a:r>
              <a:rPr lang="en-US" dirty="0"/>
              <a:t> library is utilized for tokenization.</a:t>
            </a:r>
          </a:p>
          <a:p>
            <a:pPr marL="457200" indent="-342900">
              <a:spcBef>
                <a:spcPts val="600"/>
              </a:spcBef>
              <a:buSzPts val="1800"/>
              <a:buFont typeface="Arial"/>
              <a:buChar char="×"/>
            </a:pPr>
            <a:r>
              <a:rPr lang="en-US" dirty="0"/>
              <a:t>Tokenization splits the text into individual words or tokens.</a:t>
            </a:r>
          </a:p>
          <a:p>
            <a:pPr marL="457200" indent="-342900">
              <a:spcBef>
                <a:spcPts val="600"/>
              </a:spcBef>
              <a:buSzPts val="1800"/>
              <a:buFont typeface="Arial"/>
              <a:buChar char="×"/>
            </a:pPr>
            <a:r>
              <a:rPr lang="en-US" dirty="0"/>
              <a:t>This process facilitates the conversion of raw text data into a format suitable for analysis.</a:t>
            </a:r>
          </a:p>
          <a:p>
            <a:pPr marL="457200" indent="-342900">
              <a:spcBef>
                <a:spcPts val="600"/>
              </a:spcBef>
              <a:buSzPts val="1800"/>
              <a:buFont typeface="Arial"/>
              <a:buChar char="×"/>
            </a:pPr>
            <a:r>
              <a:rPr lang="en-US" dirty="0"/>
              <a:t>Vectorization using Word2Vec for Word Embeddings:</a:t>
            </a:r>
          </a:p>
          <a:p>
            <a:pPr marL="457200" indent="-342900">
              <a:spcBef>
                <a:spcPts val="600"/>
              </a:spcBef>
              <a:buSzPts val="1800"/>
              <a:buFont typeface="Arial"/>
              <a:buChar char="×"/>
            </a:pPr>
            <a:r>
              <a:rPr lang="en-US" dirty="0"/>
              <a:t>Word2Vec is employed to generate word embeddings.</a:t>
            </a:r>
          </a:p>
          <a:p>
            <a:pPr marL="457200" indent="-342900">
              <a:spcBef>
                <a:spcPts val="600"/>
              </a:spcBef>
              <a:buSzPts val="1800"/>
              <a:buFont typeface="Arial"/>
              <a:buChar char="×"/>
            </a:pPr>
            <a:r>
              <a:rPr lang="en-US" dirty="0"/>
              <a:t>Word embeddings represent words as continuous vectors in a high-dimensional space.</a:t>
            </a:r>
          </a:p>
          <a:p>
            <a:pPr marL="457200" indent="-342900">
              <a:spcBef>
                <a:spcPts val="600"/>
              </a:spcBef>
              <a:buSzPts val="1800"/>
              <a:buFont typeface="Arial"/>
              <a:buChar char="×"/>
            </a:pPr>
            <a:r>
              <a:rPr lang="en-US" dirty="0"/>
              <a:t>These vectors capture semantic relationships between words.</a:t>
            </a:r>
          </a:p>
          <a:p>
            <a:pPr marL="457200" indent="-342900">
              <a:spcBef>
                <a:spcPts val="600"/>
              </a:spcBef>
              <a:buSzPts val="1800"/>
              <a:buFont typeface="Arial"/>
              <a:buChar char="×"/>
            </a:pPr>
            <a:r>
              <a:rPr lang="en-US" dirty="0"/>
              <a:t>Word2Vec transforms textual data into numerical representations, aiding in machine learning model comprehension of word meaning within the context of the text</a:t>
            </a:r>
          </a:p>
        </p:txBody>
      </p:sp>
    </p:spTree>
    <p:extLst>
      <p:ext uri="{BB962C8B-B14F-4D97-AF65-F5344CB8AC3E}">
        <p14:creationId xmlns:p14="http://schemas.microsoft.com/office/powerpoint/2010/main" val="187172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1652BF48-8883-7F4A-6FE1-62CD1889A042}"/>
            </a:ext>
          </a:extLst>
        </p:cNvPr>
        <p:cNvGrpSpPr/>
        <p:nvPr/>
      </p:nvGrpSpPr>
      <p:grpSpPr>
        <a:xfrm>
          <a:off x="0" y="0"/>
          <a:ext cx="0" cy="0"/>
          <a:chOff x="0" y="0"/>
          <a:chExt cx="0" cy="0"/>
        </a:xfrm>
      </p:grpSpPr>
      <p:sp>
        <p:nvSpPr>
          <p:cNvPr id="143" name="Google Shape;143;p24">
            <a:extLst>
              <a:ext uri="{FF2B5EF4-FFF2-40B4-BE49-F238E27FC236}">
                <a16:creationId xmlns:a16="http://schemas.microsoft.com/office/drawing/2014/main" id="{8034F14F-BEF0-50FA-382D-8654F5B97C23}"/>
              </a:ext>
            </a:extLst>
          </p:cNvPr>
          <p:cNvSpPr txBox="1">
            <a:spLocks noGrp="1"/>
          </p:cNvSpPr>
          <p:nvPr>
            <p:ph type="title"/>
          </p:nvPr>
        </p:nvSpPr>
        <p:spPr>
          <a:xfrm>
            <a:off x="454291" y="275771"/>
            <a:ext cx="6686737" cy="777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4. Sentiment Labeling</a:t>
            </a:r>
          </a:p>
        </p:txBody>
      </p:sp>
      <p:sp>
        <p:nvSpPr>
          <p:cNvPr id="144" name="Google Shape;144;p24">
            <a:extLst>
              <a:ext uri="{FF2B5EF4-FFF2-40B4-BE49-F238E27FC236}">
                <a16:creationId xmlns:a16="http://schemas.microsoft.com/office/drawing/2014/main" id="{F9E13394-FABA-6AD5-2E6B-038354E0FB0C}"/>
              </a:ext>
            </a:extLst>
          </p:cNvPr>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Google Shape;95;p18">
            <a:extLst>
              <a:ext uri="{FF2B5EF4-FFF2-40B4-BE49-F238E27FC236}">
                <a16:creationId xmlns:a16="http://schemas.microsoft.com/office/drawing/2014/main" id="{2E7307B5-A02D-2AB2-0A6D-94BFD50C5734}"/>
              </a:ext>
            </a:extLst>
          </p:cNvPr>
          <p:cNvSpPr txBox="1">
            <a:spLocks/>
          </p:cNvSpPr>
          <p:nvPr/>
        </p:nvSpPr>
        <p:spPr>
          <a:xfrm>
            <a:off x="454292" y="1053603"/>
            <a:ext cx="5511300" cy="37754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spcBef>
                <a:spcPts val="600"/>
              </a:spcBef>
              <a:buSzPts val="1800"/>
              <a:buFont typeface="Arial"/>
              <a:buChar char="×"/>
            </a:pPr>
            <a:r>
              <a:rPr lang="en-US" dirty="0"/>
              <a:t>Sentiment labels are assigned to each review based on their star ratings.</a:t>
            </a:r>
          </a:p>
          <a:p>
            <a:pPr marL="457200" indent="-342900">
              <a:spcBef>
                <a:spcPts val="600"/>
              </a:spcBef>
              <a:buSzPts val="1800"/>
              <a:buFont typeface="Arial"/>
              <a:buChar char="×"/>
            </a:pPr>
            <a:r>
              <a:rPr lang="en-US" dirty="0"/>
              <a:t>Reviews with high star ratings (e.g., 4 or 5 stars) are labeled as Positive sentiment, indicating satisfaction or approval.</a:t>
            </a:r>
          </a:p>
          <a:p>
            <a:pPr marL="457200" indent="-342900">
              <a:spcBef>
                <a:spcPts val="600"/>
              </a:spcBef>
              <a:buSzPts val="1800"/>
              <a:buFont typeface="Arial"/>
              <a:buChar char="×"/>
            </a:pPr>
            <a:r>
              <a:rPr lang="en-US" dirty="0"/>
              <a:t>Conversely, reviews with low star ratings (e.g., 1 or 2 stars) are labeled as Negative sentiment, indicating dissatisfaction or criticism.</a:t>
            </a:r>
          </a:p>
          <a:p>
            <a:pPr marL="457200" indent="-342900">
              <a:spcBef>
                <a:spcPts val="600"/>
              </a:spcBef>
              <a:buSzPts val="1800"/>
              <a:buFont typeface="Arial"/>
              <a:buChar char="×"/>
            </a:pPr>
            <a:r>
              <a:rPr lang="en-US" dirty="0"/>
              <a:t>Reviews with moderate star ratings (e.g., 3 stars) are labeled as Neutral sentiment, indicating a mixed or ambivalent sentiment.</a:t>
            </a:r>
          </a:p>
          <a:p>
            <a:pPr marL="457200" indent="-342900">
              <a:spcBef>
                <a:spcPts val="600"/>
              </a:spcBef>
              <a:buSzPts val="1800"/>
              <a:buFont typeface="Arial"/>
              <a:buChar char="×"/>
            </a:pPr>
            <a:r>
              <a:rPr lang="en-US" dirty="0"/>
              <a:t>This process of sentiment labeling enables the classification of reviews into distinct sentiment categories, facilitating the analysis and interpretation of customer opinions and attitudes towards products or services on Amazon.</a:t>
            </a:r>
          </a:p>
        </p:txBody>
      </p:sp>
    </p:spTree>
    <p:extLst>
      <p:ext uri="{BB962C8B-B14F-4D97-AF65-F5344CB8AC3E}">
        <p14:creationId xmlns:p14="http://schemas.microsoft.com/office/powerpoint/2010/main" val="326464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B788C5F2-4971-46D8-DF58-1C3C79FCE1A9}"/>
            </a:ext>
          </a:extLst>
        </p:cNvPr>
        <p:cNvGrpSpPr/>
        <p:nvPr/>
      </p:nvGrpSpPr>
      <p:grpSpPr>
        <a:xfrm>
          <a:off x="0" y="0"/>
          <a:ext cx="0" cy="0"/>
          <a:chOff x="0" y="0"/>
          <a:chExt cx="0" cy="0"/>
        </a:xfrm>
      </p:grpSpPr>
      <p:sp>
        <p:nvSpPr>
          <p:cNvPr id="143" name="Google Shape;143;p24">
            <a:extLst>
              <a:ext uri="{FF2B5EF4-FFF2-40B4-BE49-F238E27FC236}">
                <a16:creationId xmlns:a16="http://schemas.microsoft.com/office/drawing/2014/main" id="{3BFCC232-440C-2864-7FBC-7E8FC7A87E3F}"/>
              </a:ext>
            </a:extLst>
          </p:cNvPr>
          <p:cNvSpPr txBox="1">
            <a:spLocks noGrp="1"/>
          </p:cNvSpPr>
          <p:nvPr>
            <p:ph type="title"/>
          </p:nvPr>
        </p:nvSpPr>
        <p:spPr>
          <a:xfrm>
            <a:off x="454292" y="166914"/>
            <a:ext cx="6686737" cy="777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Training</a:t>
            </a:r>
          </a:p>
        </p:txBody>
      </p:sp>
      <p:sp>
        <p:nvSpPr>
          <p:cNvPr id="144" name="Google Shape;144;p24">
            <a:extLst>
              <a:ext uri="{FF2B5EF4-FFF2-40B4-BE49-F238E27FC236}">
                <a16:creationId xmlns:a16="http://schemas.microsoft.com/office/drawing/2014/main" id="{05D2D043-6C39-0768-085D-5A9B73B5E063}"/>
              </a:ext>
            </a:extLst>
          </p:cNvPr>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Google Shape;95;p18">
            <a:extLst>
              <a:ext uri="{FF2B5EF4-FFF2-40B4-BE49-F238E27FC236}">
                <a16:creationId xmlns:a16="http://schemas.microsoft.com/office/drawing/2014/main" id="{0E0EFC8D-6387-A738-DF01-02881A578211}"/>
              </a:ext>
            </a:extLst>
          </p:cNvPr>
          <p:cNvSpPr txBox="1">
            <a:spLocks/>
          </p:cNvSpPr>
          <p:nvPr/>
        </p:nvSpPr>
        <p:spPr>
          <a:xfrm>
            <a:off x="454292" y="780554"/>
            <a:ext cx="5511300" cy="40898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spcBef>
                <a:spcPts val="600"/>
              </a:spcBef>
              <a:buSzPts val="1800"/>
              <a:buFont typeface="Arial"/>
              <a:buChar char="×"/>
            </a:pPr>
            <a:r>
              <a:rPr lang="en-US" b="1" dirty="0"/>
              <a:t>Utilizing Random Forest Classifier</a:t>
            </a:r>
            <a:r>
              <a:rPr lang="en-US" dirty="0"/>
              <a:t>:</a:t>
            </a:r>
          </a:p>
          <a:p>
            <a:pPr marL="457200" indent="-342900">
              <a:spcBef>
                <a:spcPts val="600"/>
              </a:spcBef>
              <a:buSzPts val="1800"/>
              <a:buFont typeface="Arial"/>
              <a:buChar char="×"/>
            </a:pPr>
            <a:r>
              <a:rPr lang="en-US" dirty="0"/>
              <a:t>The Random Forest classifier is chosen as the model for sentiment analysis.</a:t>
            </a:r>
          </a:p>
          <a:p>
            <a:pPr marL="457200" indent="-342900">
              <a:spcBef>
                <a:spcPts val="600"/>
              </a:spcBef>
              <a:buSzPts val="1800"/>
              <a:buFont typeface="Arial"/>
              <a:buChar char="×"/>
            </a:pPr>
            <a:r>
              <a:rPr lang="en-US" dirty="0"/>
              <a:t>Random Forest is an ensemble learning method that constructs multiple decision trees during training.</a:t>
            </a:r>
          </a:p>
          <a:p>
            <a:pPr marL="457200" indent="-342900">
              <a:spcBef>
                <a:spcPts val="600"/>
              </a:spcBef>
              <a:buSzPts val="1800"/>
              <a:buFont typeface="Arial"/>
              <a:buChar char="×"/>
            </a:pPr>
            <a:r>
              <a:rPr lang="en-US" dirty="0"/>
              <a:t>It outputs the mode of the classes (classification) based on the predictions of individual trees.</a:t>
            </a:r>
          </a:p>
          <a:p>
            <a:pPr marL="457200" indent="-342900">
              <a:spcBef>
                <a:spcPts val="600"/>
              </a:spcBef>
              <a:buSzPts val="1800"/>
              <a:buFont typeface="Arial"/>
              <a:buChar char="×"/>
            </a:pPr>
            <a:r>
              <a:rPr lang="en-US" b="1" dirty="0"/>
              <a:t>Evaluation Metrics: Accuracy:</a:t>
            </a:r>
          </a:p>
          <a:p>
            <a:pPr marL="457200" indent="-342900">
              <a:spcBef>
                <a:spcPts val="600"/>
              </a:spcBef>
              <a:buSzPts val="1800"/>
              <a:buFont typeface="Arial"/>
              <a:buChar char="×"/>
            </a:pPr>
            <a:r>
              <a:rPr lang="en-US" dirty="0"/>
              <a:t>Accuracy is selected as the evaluation metric for assessing the model's performance.</a:t>
            </a:r>
          </a:p>
          <a:p>
            <a:pPr marL="457200" indent="-342900">
              <a:spcBef>
                <a:spcPts val="600"/>
              </a:spcBef>
              <a:buSzPts val="1800"/>
              <a:buFont typeface="Arial"/>
              <a:buChar char="×"/>
            </a:pPr>
            <a:r>
              <a:rPr lang="en-US" dirty="0"/>
              <a:t>Accuracy measures the proportion of correctly predicted sentiments (positive, negative, neutral) out of all predictions.</a:t>
            </a:r>
          </a:p>
          <a:p>
            <a:pPr marL="457200" indent="-342900">
              <a:spcBef>
                <a:spcPts val="600"/>
              </a:spcBef>
              <a:buSzPts val="1800"/>
              <a:buFont typeface="Arial"/>
              <a:buChar char="×"/>
            </a:pPr>
            <a:r>
              <a:rPr lang="en-US" dirty="0"/>
              <a:t>It provides a straightforward and intuitive measure of model performance, indicating the model's ability to correctly classify sentiments.</a:t>
            </a:r>
          </a:p>
        </p:txBody>
      </p:sp>
    </p:spTree>
    <p:extLst>
      <p:ext uri="{BB962C8B-B14F-4D97-AF65-F5344CB8AC3E}">
        <p14:creationId xmlns:p14="http://schemas.microsoft.com/office/powerpoint/2010/main" val="363132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F36A3AF1-F784-D532-A079-5A5BACA3D723}"/>
            </a:ext>
          </a:extLst>
        </p:cNvPr>
        <p:cNvGrpSpPr/>
        <p:nvPr/>
      </p:nvGrpSpPr>
      <p:grpSpPr>
        <a:xfrm>
          <a:off x="0" y="0"/>
          <a:ext cx="0" cy="0"/>
          <a:chOff x="0" y="0"/>
          <a:chExt cx="0" cy="0"/>
        </a:xfrm>
      </p:grpSpPr>
      <p:sp>
        <p:nvSpPr>
          <p:cNvPr id="143" name="Google Shape;143;p24">
            <a:extLst>
              <a:ext uri="{FF2B5EF4-FFF2-40B4-BE49-F238E27FC236}">
                <a16:creationId xmlns:a16="http://schemas.microsoft.com/office/drawing/2014/main" id="{5791FEF1-02E1-7064-3BA4-ACE45F74D16E}"/>
              </a:ext>
            </a:extLst>
          </p:cNvPr>
          <p:cNvSpPr txBox="1">
            <a:spLocks noGrp="1"/>
          </p:cNvSpPr>
          <p:nvPr>
            <p:ph type="title"/>
          </p:nvPr>
        </p:nvSpPr>
        <p:spPr>
          <a:xfrm>
            <a:off x="454292" y="166914"/>
            <a:ext cx="6686737" cy="777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Sentiment Analysis</a:t>
            </a:r>
          </a:p>
        </p:txBody>
      </p:sp>
      <p:sp>
        <p:nvSpPr>
          <p:cNvPr id="144" name="Google Shape;144;p24">
            <a:extLst>
              <a:ext uri="{FF2B5EF4-FFF2-40B4-BE49-F238E27FC236}">
                <a16:creationId xmlns:a16="http://schemas.microsoft.com/office/drawing/2014/main" id="{8BA57597-E726-ED2F-427F-97AEC30BC18D}"/>
              </a:ext>
            </a:extLst>
          </p:cNvPr>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Google Shape;95;p18">
            <a:extLst>
              <a:ext uri="{FF2B5EF4-FFF2-40B4-BE49-F238E27FC236}">
                <a16:creationId xmlns:a16="http://schemas.microsoft.com/office/drawing/2014/main" id="{DACDBF51-A07A-96EE-78BC-C93C2E876DF7}"/>
              </a:ext>
            </a:extLst>
          </p:cNvPr>
          <p:cNvSpPr txBox="1">
            <a:spLocks/>
          </p:cNvSpPr>
          <p:nvPr/>
        </p:nvSpPr>
        <p:spPr>
          <a:xfrm>
            <a:off x="454292" y="780554"/>
            <a:ext cx="5511300" cy="40898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spcBef>
                <a:spcPts val="600"/>
              </a:spcBef>
              <a:buSzPts val="1800"/>
              <a:buFont typeface="Arial"/>
              <a:buChar char="×"/>
            </a:pPr>
            <a:r>
              <a:rPr lang="en-US" b="1" dirty="0"/>
              <a:t>Prediction on Unseen Data:</a:t>
            </a:r>
          </a:p>
          <a:p>
            <a:pPr marL="457200" indent="-342900">
              <a:spcBef>
                <a:spcPts val="600"/>
              </a:spcBef>
              <a:buSzPts val="1800"/>
              <a:buFont typeface="Arial"/>
              <a:buChar char="×"/>
            </a:pPr>
            <a:r>
              <a:rPr lang="en-US" dirty="0"/>
              <a:t>The trained Random Forest classifier is utilized to predict sentiments on unseen data, such as a test dataset or new Amazon reviews.</a:t>
            </a:r>
          </a:p>
          <a:p>
            <a:pPr marL="457200" indent="-342900">
              <a:spcBef>
                <a:spcPts val="600"/>
              </a:spcBef>
              <a:buSzPts val="1800"/>
              <a:buFont typeface="Arial"/>
              <a:buChar char="×"/>
            </a:pPr>
            <a:r>
              <a:rPr lang="en-US" dirty="0"/>
              <a:t>By inputting the features of the unseen data into the trained model, sentiment labels (positive, negative, neutral) are predicted for each review.</a:t>
            </a:r>
          </a:p>
          <a:p>
            <a:pPr marL="457200" indent="-342900">
              <a:spcBef>
                <a:spcPts val="600"/>
              </a:spcBef>
              <a:buSzPts val="1800"/>
              <a:buFont typeface="Arial"/>
              <a:buChar char="×"/>
            </a:pPr>
            <a:r>
              <a:rPr lang="en-US" b="1" dirty="0"/>
              <a:t>Analysis of Sentiment Distribution:</a:t>
            </a:r>
          </a:p>
          <a:p>
            <a:pPr marL="457200" indent="-342900">
              <a:spcBef>
                <a:spcPts val="600"/>
              </a:spcBef>
              <a:buSzPts val="1800"/>
              <a:buFont typeface="Arial"/>
              <a:buChar char="×"/>
            </a:pPr>
            <a:r>
              <a:rPr lang="en-US" dirty="0"/>
              <a:t>The distribution of predicted sentiments is analyzed to gain insights into the overall sentiment landscape.</a:t>
            </a:r>
          </a:p>
          <a:p>
            <a:pPr marL="457200" indent="-342900">
              <a:spcBef>
                <a:spcPts val="600"/>
              </a:spcBef>
              <a:buSzPts val="1800"/>
              <a:buFont typeface="Arial"/>
              <a:buChar char="×"/>
            </a:pPr>
            <a:r>
              <a:rPr lang="en-US" dirty="0"/>
              <a:t>Positive, negative, and neutral reviews are identified based on the predicted sentiment labels.</a:t>
            </a:r>
          </a:p>
          <a:p>
            <a:pPr marL="457200" indent="-342900">
              <a:spcBef>
                <a:spcPts val="600"/>
              </a:spcBef>
              <a:buSzPts val="1800"/>
              <a:buFont typeface="Arial"/>
              <a:buChar char="×"/>
            </a:pPr>
            <a:r>
              <a:rPr lang="en-US" dirty="0"/>
              <a:t>This analysis provides an understanding of the sentiment distribution among Amazon reviews, highlighting trends in customer opinions and attitudes towards products or services.</a:t>
            </a:r>
          </a:p>
        </p:txBody>
      </p:sp>
    </p:spTree>
    <p:extLst>
      <p:ext uri="{BB962C8B-B14F-4D97-AF65-F5344CB8AC3E}">
        <p14:creationId xmlns:p14="http://schemas.microsoft.com/office/powerpoint/2010/main" val="34200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87D15F68-89D8-E05B-BD30-9AE57FC04723}"/>
            </a:ext>
          </a:extLst>
        </p:cNvPr>
        <p:cNvGrpSpPr/>
        <p:nvPr/>
      </p:nvGrpSpPr>
      <p:grpSpPr>
        <a:xfrm>
          <a:off x="0" y="0"/>
          <a:ext cx="0" cy="0"/>
          <a:chOff x="0" y="0"/>
          <a:chExt cx="0" cy="0"/>
        </a:xfrm>
      </p:grpSpPr>
      <p:sp>
        <p:nvSpPr>
          <p:cNvPr id="143" name="Google Shape;143;p24">
            <a:extLst>
              <a:ext uri="{FF2B5EF4-FFF2-40B4-BE49-F238E27FC236}">
                <a16:creationId xmlns:a16="http://schemas.microsoft.com/office/drawing/2014/main" id="{54D8C12D-97E6-EBD9-8998-5CBEF44A7442}"/>
              </a:ext>
            </a:extLst>
          </p:cNvPr>
          <p:cNvSpPr txBox="1">
            <a:spLocks noGrp="1"/>
          </p:cNvSpPr>
          <p:nvPr>
            <p:ph type="title"/>
          </p:nvPr>
        </p:nvSpPr>
        <p:spPr>
          <a:xfrm>
            <a:off x="454292" y="166914"/>
            <a:ext cx="6686737" cy="777832"/>
          </a:xfrm>
          <a:prstGeom prst="rect">
            <a:avLst/>
          </a:prstGeom>
        </p:spPr>
        <p:txBody>
          <a:bodyPr spcFirstLastPara="1" wrap="square" lIns="91425" tIns="91425" rIns="91425" bIns="91425" anchor="b" anchorCtr="0">
            <a:noAutofit/>
          </a:bodyPr>
          <a:lstStyle/>
          <a:p>
            <a:pPr marL="114300">
              <a:spcBef>
                <a:spcPts val="600"/>
              </a:spcBef>
              <a:buSzPts val="1800"/>
            </a:pPr>
            <a:r>
              <a:rPr lang="en-US" dirty="0"/>
              <a:t>Results and Analysis</a:t>
            </a:r>
          </a:p>
        </p:txBody>
      </p:sp>
      <p:sp>
        <p:nvSpPr>
          <p:cNvPr id="144" name="Google Shape;144;p24">
            <a:extLst>
              <a:ext uri="{FF2B5EF4-FFF2-40B4-BE49-F238E27FC236}">
                <a16:creationId xmlns:a16="http://schemas.microsoft.com/office/drawing/2014/main" id="{25E603AA-6090-BAB2-A676-194BDD6943D6}"/>
              </a:ext>
            </a:extLst>
          </p:cNvPr>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Google Shape;95;p18">
            <a:extLst>
              <a:ext uri="{FF2B5EF4-FFF2-40B4-BE49-F238E27FC236}">
                <a16:creationId xmlns:a16="http://schemas.microsoft.com/office/drawing/2014/main" id="{E5AABFFE-8F36-5EA5-7A72-2976D851711A}"/>
              </a:ext>
            </a:extLst>
          </p:cNvPr>
          <p:cNvSpPr txBox="1">
            <a:spLocks/>
          </p:cNvSpPr>
          <p:nvPr/>
        </p:nvSpPr>
        <p:spPr>
          <a:xfrm>
            <a:off x="454292" y="574172"/>
            <a:ext cx="5511300" cy="42962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spcBef>
                <a:spcPts val="600"/>
              </a:spcBef>
              <a:buSzPts val="1800"/>
            </a:pPr>
            <a:endParaRPr lang="en-US" dirty="0"/>
          </a:p>
          <a:p>
            <a:pPr marL="457200" indent="-342900">
              <a:spcBef>
                <a:spcPts val="600"/>
              </a:spcBef>
              <a:buSzPts val="1800"/>
              <a:buFont typeface="Arial"/>
              <a:buChar char="×"/>
            </a:pPr>
            <a:r>
              <a:rPr lang="en-US" b="1" dirty="0"/>
              <a:t>Displaying Best Parameters Obtained from Grid Search:</a:t>
            </a:r>
          </a:p>
          <a:p>
            <a:pPr marL="457200" indent="-342900">
              <a:spcBef>
                <a:spcPts val="600"/>
              </a:spcBef>
              <a:buSzPts val="1800"/>
              <a:buFont typeface="Arial"/>
              <a:buChar char="×"/>
            </a:pPr>
            <a:r>
              <a:rPr lang="en-US" dirty="0"/>
              <a:t>The best parameters identified through grid search, such as the number of estimators in the Random Forest classifier, are displayed.</a:t>
            </a:r>
          </a:p>
          <a:p>
            <a:pPr marL="457200" indent="-342900">
              <a:spcBef>
                <a:spcPts val="600"/>
              </a:spcBef>
              <a:buSzPts val="1800"/>
              <a:buFont typeface="Arial"/>
              <a:buChar char="×"/>
            </a:pPr>
            <a:r>
              <a:rPr lang="en-US" dirty="0"/>
              <a:t>These parameters represent the configuration that maximizes the model's performance based on the chosen evaluation metric.</a:t>
            </a:r>
          </a:p>
          <a:p>
            <a:pPr marL="114300">
              <a:spcBef>
                <a:spcPts val="600"/>
              </a:spcBef>
              <a:buSzPts val="1800"/>
            </a:pPr>
            <a:endParaRPr lang="en-US" dirty="0"/>
          </a:p>
          <a:p>
            <a:pPr marL="457200" indent="-342900">
              <a:spcBef>
                <a:spcPts val="600"/>
              </a:spcBef>
              <a:buSzPts val="1800"/>
              <a:buFont typeface="Arial"/>
              <a:buChar char="×"/>
            </a:pPr>
            <a:r>
              <a:rPr lang="en-US" b="1" dirty="0"/>
              <a:t>Test Accuracy of the Model:</a:t>
            </a:r>
          </a:p>
          <a:p>
            <a:pPr marL="457200" indent="-342900">
              <a:spcBef>
                <a:spcPts val="600"/>
              </a:spcBef>
              <a:buSzPts val="1800"/>
              <a:buFont typeface="Arial"/>
              <a:buChar char="×"/>
            </a:pPr>
            <a:r>
              <a:rPr lang="en-US" dirty="0"/>
              <a:t>The test accuracy of the trained sentiment analysis model is computed.</a:t>
            </a:r>
          </a:p>
          <a:p>
            <a:pPr marL="457200" indent="-342900">
              <a:spcBef>
                <a:spcPts val="600"/>
              </a:spcBef>
              <a:buSzPts val="1800"/>
              <a:buFont typeface="Arial"/>
              <a:buChar char="×"/>
            </a:pPr>
            <a:r>
              <a:rPr lang="en-US" dirty="0"/>
              <a:t>Accuracy indicates the proportion of correctly predicted sentiments on the unseen test data.</a:t>
            </a:r>
          </a:p>
          <a:p>
            <a:pPr marL="457200" indent="-342900">
              <a:spcBef>
                <a:spcPts val="600"/>
              </a:spcBef>
              <a:buSzPts val="1800"/>
              <a:buFont typeface="Arial"/>
              <a:buChar char="×"/>
            </a:pPr>
            <a:r>
              <a:rPr lang="en-US" dirty="0"/>
              <a:t>It serves as a key metric for evaluating the model's performance and assessing its predictive capability.</a:t>
            </a:r>
          </a:p>
        </p:txBody>
      </p:sp>
    </p:spTree>
    <p:extLst>
      <p:ext uri="{BB962C8B-B14F-4D97-AF65-F5344CB8AC3E}">
        <p14:creationId xmlns:p14="http://schemas.microsoft.com/office/powerpoint/2010/main" val="402202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2A387583-FA91-FF0E-FF23-1A253412ADC6}"/>
            </a:ext>
          </a:extLst>
        </p:cNvPr>
        <p:cNvGrpSpPr/>
        <p:nvPr/>
      </p:nvGrpSpPr>
      <p:grpSpPr>
        <a:xfrm>
          <a:off x="0" y="0"/>
          <a:ext cx="0" cy="0"/>
          <a:chOff x="0" y="0"/>
          <a:chExt cx="0" cy="0"/>
        </a:xfrm>
      </p:grpSpPr>
      <p:sp>
        <p:nvSpPr>
          <p:cNvPr id="143" name="Google Shape;143;p24">
            <a:extLst>
              <a:ext uri="{FF2B5EF4-FFF2-40B4-BE49-F238E27FC236}">
                <a16:creationId xmlns:a16="http://schemas.microsoft.com/office/drawing/2014/main" id="{E479511C-46C5-E824-C7C1-6D0C37F6ED61}"/>
              </a:ext>
            </a:extLst>
          </p:cNvPr>
          <p:cNvSpPr txBox="1">
            <a:spLocks noGrp="1"/>
          </p:cNvSpPr>
          <p:nvPr>
            <p:ph type="title"/>
          </p:nvPr>
        </p:nvSpPr>
        <p:spPr>
          <a:xfrm>
            <a:off x="454292" y="166914"/>
            <a:ext cx="6686737" cy="777832"/>
          </a:xfrm>
          <a:prstGeom prst="rect">
            <a:avLst/>
          </a:prstGeom>
        </p:spPr>
        <p:txBody>
          <a:bodyPr spcFirstLastPara="1" wrap="square" lIns="91425" tIns="91425" rIns="91425" bIns="91425" anchor="b" anchorCtr="0">
            <a:noAutofit/>
          </a:bodyPr>
          <a:lstStyle/>
          <a:p>
            <a:pPr marL="114300">
              <a:spcBef>
                <a:spcPts val="600"/>
              </a:spcBef>
              <a:buSzPts val="1800"/>
            </a:pPr>
            <a:br>
              <a:rPr lang="en-US" dirty="0"/>
            </a:br>
            <a:r>
              <a:rPr lang="en-US" dirty="0"/>
              <a:t>Conclusion</a:t>
            </a:r>
          </a:p>
        </p:txBody>
      </p:sp>
      <p:sp>
        <p:nvSpPr>
          <p:cNvPr id="144" name="Google Shape;144;p24">
            <a:extLst>
              <a:ext uri="{FF2B5EF4-FFF2-40B4-BE49-F238E27FC236}">
                <a16:creationId xmlns:a16="http://schemas.microsoft.com/office/drawing/2014/main" id="{ED74390C-EB83-CCEA-97FD-3624ED750878}"/>
              </a:ext>
            </a:extLst>
          </p:cNvPr>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Google Shape;95;p18">
            <a:extLst>
              <a:ext uri="{FF2B5EF4-FFF2-40B4-BE49-F238E27FC236}">
                <a16:creationId xmlns:a16="http://schemas.microsoft.com/office/drawing/2014/main" id="{1E52D17C-5E3C-2DC9-D10B-4D3F7FBA29F3}"/>
              </a:ext>
            </a:extLst>
          </p:cNvPr>
          <p:cNvSpPr txBox="1">
            <a:spLocks/>
          </p:cNvSpPr>
          <p:nvPr/>
        </p:nvSpPr>
        <p:spPr>
          <a:xfrm>
            <a:off x="454292" y="878114"/>
            <a:ext cx="5511300" cy="39923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spcBef>
                <a:spcPts val="600"/>
              </a:spcBef>
              <a:buSzPts val="1800"/>
            </a:pPr>
            <a:r>
              <a:rPr lang="en-US" dirty="0"/>
              <a:t>The sentiment analysis model accurately predicts sentiments (positive, negative, neutral) in Amazon reviews.</a:t>
            </a:r>
          </a:p>
          <a:p>
            <a:pPr marL="114300">
              <a:spcBef>
                <a:spcPts val="600"/>
              </a:spcBef>
              <a:buSzPts val="1800"/>
            </a:pPr>
            <a:r>
              <a:rPr lang="en-US" dirty="0"/>
              <a:t>High accuracy on unseen data indicates the model's precision in sentiment classification.</a:t>
            </a:r>
          </a:p>
          <a:p>
            <a:pPr marL="114300">
              <a:spcBef>
                <a:spcPts val="600"/>
              </a:spcBef>
              <a:buSzPts val="1800"/>
            </a:pPr>
            <a:r>
              <a:rPr lang="en-US" dirty="0"/>
              <a:t>Identification of positive, negative, and neutral sentiments provides valuable insights into customer opinions and attitudes.</a:t>
            </a:r>
          </a:p>
          <a:p>
            <a:pPr marL="114300">
              <a:spcBef>
                <a:spcPts val="600"/>
              </a:spcBef>
              <a:buSzPts val="1800"/>
            </a:pPr>
            <a:r>
              <a:rPr lang="en-US" dirty="0"/>
              <a:t>Reflection on the Effectiveness of the Sentiment Analysis Model:</a:t>
            </a:r>
          </a:p>
          <a:p>
            <a:pPr marL="114300">
              <a:spcBef>
                <a:spcPts val="600"/>
              </a:spcBef>
              <a:buSzPts val="1800"/>
            </a:pPr>
            <a:r>
              <a:rPr lang="en-US" dirty="0"/>
              <a:t>The model demonstrates strong performance in accurately classifying sentiments in Amazon reviews.</a:t>
            </a:r>
          </a:p>
          <a:p>
            <a:pPr marL="114300">
              <a:spcBef>
                <a:spcPts val="600"/>
              </a:spcBef>
              <a:buSzPts val="1800"/>
            </a:pPr>
            <a:r>
              <a:rPr lang="en-US" dirty="0"/>
              <a:t>Analysis of sentiment distribution enables businesses to understand customer perceptions and make data-driven decisions.</a:t>
            </a:r>
          </a:p>
          <a:p>
            <a:pPr marL="114300">
              <a:spcBef>
                <a:spcPts val="600"/>
              </a:spcBef>
              <a:buSzPts val="1800"/>
            </a:pPr>
            <a:r>
              <a:rPr lang="en-US" dirty="0"/>
              <a:t>The model serves as a valuable tool for improving products/services and enhancing customer satisfaction.</a:t>
            </a:r>
          </a:p>
        </p:txBody>
      </p:sp>
    </p:spTree>
    <p:extLst>
      <p:ext uri="{BB962C8B-B14F-4D97-AF65-F5344CB8AC3E}">
        <p14:creationId xmlns:p14="http://schemas.microsoft.com/office/powerpoint/2010/main" val="3897335980"/>
      </p:ext>
    </p:extLst>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1023</Words>
  <Application>Microsoft Office PowerPoint</Application>
  <PresentationFormat>On-screen Show (16:9)</PresentationFormat>
  <Paragraphs>79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Lato</vt:lpstr>
      <vt:lpstr>Eglamour template</vt:lpstr>
      <vt:lpstr>Project Presentation: Amazon Sentiment Analysis</vt:lpstr>
      <vt:lpstr>Introduction</vt:lpstr>
      <vt:lpstr>Data Preprocessing</vt:lpstr>
      <vt:lpstr> Feature Engineering</vt:lpstr>
      <vt:lpstr> 4. Sentiment Labeling</vt:lpstr>
      <vt:lpstr>Model Training</vt:lpstr>
      <vt:lpstr>Sentiment Analysis</vt:lpstr>
      <vt:lpstr>Results and Analysis</vt:lpstr>
      <vt:lpstr> Conclusion</vt:lpstr>
      <vt:lpstr> Conclusion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Amazon Sentiment Analysis</dc:title>
  <dc:creator>SHERONE</dc:creator>
  <cp:lastModifiedBy>Sherone .</cp:lastModifiedBy>
  <cp:revision>2</cp:revision>
  <dcterms:modified xsi:type="dcterms:W3CDTF">2024-02-16T14:45:22Z</dcterms:modified>
</cp:coreProperties>
</file>