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3" r:id="rId9"/>
    <p:sldId id="264" r:id="rId10"/>
    <p:sldId id="259" r:id="rId11"/>
    <p:sldId id="262" r:id="rId12"/>
  </p:sldIdLst>
  <p:sldSz cx="9144000" cy="6858000" type="screen4x3"/>
  <p:notesSz cx="69469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499"/>
    <a:srgbClr val="ACA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6281" autoAdjust="0"/>
  </p:normalViewPr>
  <p:slideViewPr>
    <p:cSldViewPr>
      <p:cViewPr varScale="1">
        <p:scale>
          <a:sx n="127" d="100"/>
          <a:sy n="127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5E6A44-7F53-4509-B542-924C655891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7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/>
            </a:lvl1pPr>
          </a:lstStyle>
          <a:p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l" defTabSz="925513">
              <a:defRPr sz="1200"/>
            </a:lvl1pPr>
          </a:lstStyle>
          <a:p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5F2B52CF-19B2-4B5B-8372-E18BDA39FF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11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D237C-B353-477E-9E2A-3D2EEE1CB1B3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插入您所在国家</a:t>
            </a:r>
            <a:r>
              <a:rPr lang="en-US" altLang="zh-CN"/>
              <a:t>/</a:t>
            </a:r>
            <a:r>
              <a:rPr lang="zh-CN" altLang="en-US"/>
              <a:t>地区的地图。</a:t>
            </a:r>
          </a:p>
        </p:txBody>
      </p:sp>
    </p:spTree>
    <p:extLst>
      <p:ext uri="{BB962C8B-B14F-4D97-AF65-F5344CB8AC3E}">
        <p14:creationId xmlns:p14="http://schemas.microsoft.com/office/powerpoint/2010/main" val="172363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5BD84-F8F5-4DA5-BDA4-E841BFCF6489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插入您所在国家</a:t>
            </a:r>
            <a:r>
              <a:rPr lang="en-US" altLang="zh-CN"/>
              <a:t>/</a:t>
            </a:r>
            <a:r>
              <a:rPr lang="zh-CN" altLang="en-US"/>
              <a:t>地区的某个地理特征的图片。</a:t>
            </a:r>
          </a:p>
        </p:txBody>
      </p:sp>
    </p:spTree>
    <p:extLst>
      <p:ext uri="{BB962C8B-B14F-4D97-AF65-F5344CB8AC3E}">
        <p14:creationId xmlns:p14="http://schemas.microsoft.com/office/powerpoint/2010/main" val="40358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3B4E-5793-4625-A6A6-B63589FAA75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/>
              <a:t>插入展示您所在国家</a:t>
            </a:r>
            <a:r>
              <a:rPr kumimoji="0" lang="en-US" altLang="zh-CN" sz="2400"/>
              <a:t>/</a:t>
            </a:r>
            <a:r>
              <a:rPr kumimoji="0" lang="zh-CN" altLang="en-US" sz="2400"/>
              <a:t>地区的季节的图片。</a:t>
            </a:r>
          </a:p>
        </p:txBody>
      </p:sp>
    </p:spTree>
    <p:extLst>
      <p:ext uri="{BB962C8B-B14F-4D97-AF65-F5344CB8AC3E}">
        <p14:creationId xmlns:p14="http://schemas.microsoft.com/office/powerpoint/2010/main" val="178674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3C035-8E27-4897-851E-4BBB21974CC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将您所在国家</a:t>
            </a:r>
            <a:r>
              <a:rPr lang="en-US" altLang="zh-CN"/>
              <a:t>/</a:t>
            </a:r>
            <a:r>
              <a:rPr lang="zh-CN" altLang="en-US"/>
              <a:t>地区的重要历史事件添加到时间表中。</a:t>
            </a:r>
          </a:p>
        </p:txBody>
      </p:sp>
    </p:spTree>
    <p:extLst>
      <p:ext uri="{BB962C8B-B14F-4D97-AF65-F5344CB8AC3E}">
        <p14:creationId xmlns:p14="http://schemas.microsoft.com/office/powerpoint/2010/main" val="197649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79F80-828B-4169-AC9D-E526DE954A5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/>
              <a:t>插入您所在国家</a:t>
            </a:r>
            <a:r>
              <a:rPr kumimoji="0" lang="en-US" altLang="zh-CN" sz="2400"/>
              <a:t>/</a:t>
            </a:r>
            <a:r>
              <a:rPr kumimoji="0" lang="zh-CN" altLang="en-US" sz="2400"/>
              <a:t>地区的动植物图片。</a:t>
            </a:r>
          </a:p>
        </p:txBody>
      </p:sp>
    </p:spTree>
    <p:extLst>
      <p:ext uri="{BB962C8B-B14F-4D97-AF65-F5344CB8AC3E}">
        <p14:creationId xmlns:p14="http://schemas.microsoft.com/office/powerpoint/2010/main" val="143365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74FC1-7B56-44E4-A23C-DF37F192849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/>
              <a:t>在此处插入展示风俗或传统的图片。</a:t>
            </a:r>
          </a:p>
        </p:txBody>
      </p:sp>
    </p:spTree>
    <p:extLst>
      <p:ext uri="{BB962C8B-B14F-4D97-AF65-F5344CB8AC3E}">
        <p14:creationId xmlns:p14="http://schemas.microsoft.com/office/powerpoint/2010/main" val="174564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C22F4-C2F5-42B7-8FCB-69FF49A6A9C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/>
              <a:t>插入您所在国家</a:t>
            </a:r>
            <a:r>
              <a:rPr kumimoji="0" lang="en-US" altLang="zh-CN" sz="2400"/>
              <a:t>/</a:t>
            </a:r>
            <a:r>
              <a:rPr kumimoji="0" lang="zh-CN" altLang="en-US" sz="2400"/>
              <a:t>地区领导人的图片。</a:t>
            </a:r>
          </a:p>
        </p:txBody>
      </p:sp>
    </p:spTree>
    <p:extLst>
      <p:ext uri="{BB962C8B-B14F-4D97-AF65-F5344CB8AC3E}">
        <p14:creationId xmlns:p14="http://schemas.microsoft.com/office/powerpoint/2010/main" val="329051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1828800"/>
            <a:ext cx="5343525" cy="2362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6350" y="4184650"/>
            <a:ext cx="4946650" cy="1368425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624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12255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625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303588" y="6200775"/>
            <a:ext cx="3636962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625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29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FD3ECD-0934-4AB2-9B61-1E47FB0F0CF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09B03-19AA-460F-998D-5E2FEFA54F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6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225425"/>
            <a:ext cx="1925638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25425"/>
            <a:ext cx="5627687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B34EB-A85B-4441-A0D4-6E8541F0FE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46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E2A30B16-33BE-46D0-A005-EB8AA45017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86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05725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988" y="3829050"/>
            <a:ext cx="7705725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E5728DC9-4D84-4BA3-9BE9-97AE5C28DF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0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5C16-C2D9-4496-9873-92EBBE93F9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95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48779-34FF-4C58-B20F-C7429AB0AF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0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6C63A-5AB2-4D95-B122-2F9C99B1A1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9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14162-94A4-463C-AEA1-8192B9BF1C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4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029BA-5852-474B-8937-97D286749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4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7CDE-CB33-4CCF-84F1-C2F6193CC2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5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1F18F-4EB7-4FC6-9D0E-F57FE5D73A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9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58E2-9056-44DD-8351-6863D7053C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4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25425"/>
            <a:ext cx="7705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04925"/>
            <a:ext cx="77057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308725"/>
            <a:ext cx="18383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308725"/>
            <a:ext cx="36369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fld id="{7262AA23-43DB-407E-B544-825EDDEFA3B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anose="020406040505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47864" y="1455812"/>
            <a:ext cx="5343525" cy="2362200"/>
          </a:xfrm>
        </p:spPr>
        <p:txBody>
          <a:bodyPr/>
          <a:lstStyle/>
          <a:p>
            <a:r>
              <a:rPr lang="zh-CN" altLang="en-US" sz="4800" dirty="0"/>
              <a:t>苏丹武装冲突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08104" y="4221088"/>
            <a:ext cx="4946650" cy="1368425"/>
          </a:xfrm>
        </p:spPr>
        <p:txBody>
          <a:bodyPr/>
          <a:lstStyle/>
          <a:p>
            <a:r>
              <a:rPr lang="zh-CN" altLang="en-US" dirty="0"/>
              <a:t>高一（</a:t>
            </a:r>
            <a:r>
              <a:rPr lang="en-US" altLang="zh-CN" dirty="0"/>
              <a:t>5</a:t>
            </a:r>
            <a:r>
              <a:rPr lang="zh-CN" altLang="en-US" dirty="0"/>
              <a:t>）班 潘昱哲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概述</a:t>
            </a:r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7705724" cy="1799853"/>
          </a:xfrm>
        </p:spPr>
        <p:txBody>
          <a:bodyPr/>
          <a:lstStyle/>
          <a:p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当地时间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2023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4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月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15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日起</a:t>
            </a:r>
            <a:r>
              <a:rPr lang="zh-CN" altLang="en-US" sz="1800" dirty="0">
                <a:solidFill>
                  <a:srgbClr val="202122"/>
                </a:solidFill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，</a:t>
            </a:r>
            <a:r>
              <a:rPr lang="zh-CN" altLang="zh-CN" sz="1800" u="sng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苏丹武装部队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和</a:t>
            </a:r>
            <a:r>
              <a:rPr lang="zh-CN" altLang="zh-CN" sz="1800" u="sng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快速支援部队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在苏丹多地爆发的武装冲突。截至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5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月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20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日，冲突导致至少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1,000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名平民死亡，超过</a:t>
            </a:r>
            <a:r>
              <a:rPr lang="en-US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5,100</a:t>
            </a:r>
            <a:r>
              <a:rPr lang="zh-CN" altLang="zh-CN" sz="1800" dirty="0">
                <a:solidFill>
                  <a:srgbClr val="202122"/>
                </a:solidFill>
                <a:effectLst/>
                <a:latin typeface="宋体" panose="02010600030101010101" pitchFamily="2" charset="-122"/>
                <a:ea typeface="Heiti SC Medium" pitchFamily="2" charset="-128"/>
                <a:cs typeface="宋体" panose="02010600030101010101" pitchFamily="2" charset="-122"/>
              </a:rPr>
              <a:t>名平民受伤。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200848-71E2-095E-2ECD-5F4F0A37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8" y="2397456"/>
            <a:ext cx="6364856" cy="412458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472DC791-55C4-FDCE-358E-8521C6EF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30" y="1931072"/>
            <a:ext cx="2396702" cy="190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>
                <a:solidFill>
                  <a:srgbClr val="202122"/>
                </a:solidFill>
                <a:latin typeface="宋体" panose="02010600030101010101" pitchFamily="2" charset="-122"/>
                <a:ea typeface="Heiti SC Medium" pitchFamily="2" charset="-128"/>
              </a:rPr>
              <a:t>苏丹快速支援部队对军政要地发动袭击。首都喀土穆各地传出爆炸和枪声。截至2023年5月15日，快速支援部队领导人达加洛、军政府领导人布尔汉均声称控制了包括苏丹电视台总部、总统府、喀土穆国际机场和陆军参谋长官邸在内的军政要地。</a:t>
            </a:r>
          </a:p>
          <a:p>
            <a:endParaRPr kumimoji="1"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705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背景</a:t>
            </a:r>
            <a:r>
              <a:rPr lang="zh-CN" altLang="zh-CN" dirty="0">
                <a:latin typeface="宋体" panose="02010600030101010101" pitchFamily="2" charset="-122"/>
              </a:rPr>
              <a:t>：达尔富尔问题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19892"/>
            <a:ext cx="7993508" cy="1461036"/>
          </a:xfrm>
        </p:spPr>
        <p:txBody>
          <a:bodyPr/>
          <a:lstStyle/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达尔富尔是苏丹西部的一个地区，这里有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600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多万人居住，非洲黑人、阿拉伯人等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80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多个部族聚居与此，上世纪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70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年代的旱灾发生之前这里的各个部族还能够和平相处，但在后来人口膨胀和过度放牧导致的荒漠化现象加剧之后，北部惯于逐水草而居的阿拉伯牧民被迫南迁，因争夺水草资源与当地的黑人部落发生冲突。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D54F6-0CBD-7235-E288-9EFA7F59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8" y="2895600"/>
            <a:ext cx="5761260" cy="3798298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2DCCAD48-B3B9-AC11-5368-BF725935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558" y="2780927"/>
            <a:ext cx="2602922" cy="354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随着这个地区石油等矿产资源被开发，部族之间的暴力冲突日趋激烈，而当今的苏丹边界是由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zh-CN" sz="1800" kern="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世纪的欧洲列强瓜分非洲时人为划定的，达尔富尔地区的部落被划分到了不同国家，也使得达尔富尔的问题容易使邻国卷入其中。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2C13C0-5F65-F00A-6EF7-AE7E6B22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6" y="1788990"/>
            <a:ext cx="8562188" cy="4423350"/>
          </a:xfrm>
          <a:prstGeom prst="rect">
            <a:avLst/>
          </a:prstGeom>
        </p:spPr>
      </p:pic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对立双方：布尔汗 </a:t>
            </a:r>
            <a:r>
              <a:rPr lang="en-US" altLang="zh-CN" dirty="0">
                <a:latin typeface="宋体" panose="02010600030101010101" pitchFamily="2" charset="-122"/>
              </a:rPr>
              <a:t>vs </a:t>
            </a:r>
            <a:r>
              <a:rPr lang="zh-CN" altLang="zh-CN" dirty="0">
                <a:latin typeface="宋体" panose="02010600030101010101" pitchFamily="2" charset="-122"/>
              </a:rPr>
              <a:t>达加洛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29718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40536" y="1360804"/>
            <a:ext cx="3776662" cy="766762"/>
          </a:xfrm>
        </p:spPr>
        <p:txBody>
          <a:bodyPr/>
          <a:lstStyle/>
          <a:p>
            <a:pPr>
              <a:spcBef>
                <a:spcPts val="1680"/>
              </a:spcBef>
              <a:spcAft>
                <a:spcPts val="1680"/>
              </a:spcAft>
            </a:pPr>
            <a:r>
              <a:rPr lang="zh-CN" altLang="zh-CN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苏丹武装部队（政府军）总司令：布尔汗，毕业于苏丹军事学院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1718309-191D-C495-BD4D-4AD01CFDC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285534"/>
            <a:ext cx="3776662" cy="12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80"/>
              </a:spcBef>
              <a:spcAft>
                <a:spcPts val="1680"/>
              </a:spcAft>
            </a:pPr>
            <a:r>
              <a:rPr lang="zh-CN" altLang="zh-CN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快速支援部队（民间武装力量，</a:t>
            </a:r>
            <a:r>
              <a:rPr lang="en-US" altLang="zh-CN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2003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zh-CN" altLang="zh-CN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被</a:t>
            </a:r>
            <a:r>
              <a:rPr lang="zh-CN" alt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政府</a:t>
            </a:r>
            <a:r>
              <a:rPr lang="zh-CN" altLang="zh-CN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招安）领导人：达加洛，基本没受过正规教育。</a:t>
            </a:r>
            <a:endParaRPr lang="zh-CN" altLang="zh-CN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22" name="Rectangle 3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</a:rPr>
              <a:t>来龙去脉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75124" name="Group 37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414062468"/>
              </p:ext>
            </p:extLst>
          </p:nvPr>
        </p:nvGraphicFramePr>
        <p:xfrm>
          <a:off x="71754" y="1439880"/>
          <a:ext cx="9000492" cy="4785360"/>
        </p:xfrm>
        <a:graphic>
          <a:graphicData uri="http://schemas.openxmlformats.org/drawingml/2006/table">
            <a:tbl>
              <a:tblPr/>
              <a:tblGrid>
                <a:gridCol w="158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8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政府招安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民兵组织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苏丹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爆发游行示威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军方推翻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巴希尔</a:t>
                      </a: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政权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军方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解散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过渡政府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权力分配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激化矛盾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武装冲突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爆发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2013</a:t>
                      </a:r>
                      <a:r>
                        <a:rPr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2018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19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日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2019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日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2021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2022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2023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年</a:t>
                      </a:r>
                      <a:endParaRPr lang="en-US" altLang="zh-CN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21</a:t>
                      </a:r>
                      <a:r>
                        <a:rPr lang="zh-CN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日 </a:t>
                      </a:r>
                      <a:endParaRPr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3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08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时任苏丹总统的巴希尔，整合了达尔富尔地区的民兵组织，成立了</a:t>
                      </a:r>
                      <a:r>
                        <a:rPr lang="en-US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“</a:t>
                      </a: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快速支援部队</a:t>
                      </a:r>
                      <a:r>
                        <a:rPr lang="en-US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”</a:t>
                      </a: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，由达尔富尔地区的达加洛领导。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zh-CN" altLang="en-US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受阿拉伯世界的革命浪潮的影响，苏丹多地爆发游行示威。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苏丹军方突袭并占领了苏丹国家电视台和总统府，软禁总统巴希尔，逼迫他辞职交出权力。 </a:t>
                      </a:r>
                      <a:endParaRPr lang="zh-CN" altLang="en-US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两人联手解散了苏丹过渡政府</a:t>
                      </a:r>
                      <a:r>
                        <a:rPr lang="zh-CN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en-US" altLang="zh-CN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布尔汗担任是武装部队的首脑和苏丹总统</a:t>
                      </a:r>
                      <a:r>
                        <a:rPr lang="zh-CN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他的副手达加洛担任副快速支援部队领导人</a:t>
                      </a:r>
                      <a:r>
                        <a:rPr lang="zh-CN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zh-CN" altLang="en-US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权力分配的问题导致矛盾激化，关于谁能成为苏丹军事代表，二人互不相让。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zh-CN" altLang="en-US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快速支援部队集结大量部队在苏丹首都附近。军方也不含糊</a:t>
                      </a:r>
                      <a:r>
                        <a:rPr lang="zh-CN" altLang="en-US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，</a:t>
                      </a:r>
                      <a:r>
                        <a:rPr lang="zh-CN" altLang="zh-CN" sz="1800" b="1" u="none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宋体" panose="02010600030101010101" pitchFamily="2" charset="-122"/>
                          <a:cs typeface="+mn-cs"/>
                        </a:rPr>
                        <a:t>马上宣布动员非法，于是乎，武装冲突爆发了。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lang="zh-CN" altLang="en-US" sz="1800" b="1" u="non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58095"/>
                  </a:ext>
                </a:extLst>
              </a:tr>
            </a:tbl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1CAA48D7-546F-72E2-8EA0-D0803312A351}"/>
              </a:ext>
            </a:extLst>
          </p:cNvPr>
          <p:cNvSpPr/>
          <p:nvPr/>
        </p:nvSpPr>
        <p:spPr bwMode="auto">
          <a:xfrm>
            <a:off x="395536" y="6021349"/>
            <a:ext cx="8064896" cy="661484"/>
          </a:xfrm>
          <a:prstGeom prst="right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rgbClr val="ACA35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775325" y="2632075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410200" y="3505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冲突爆发</a:t>
            </a:r>
          </a:p>
        </p:txBody>
      </p:sp>
      <p:sp>
        <p:nvSpPr>
          <p:cNvPr id="75789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556792"/>
            <a:ext cx="2304876" cy="694690"/>
          </a:xfrm>
        </p:spPr>
        <p:txBody>
          <a:bodyPr/>
          <a:lstStyle/>
          <a:p>
            <a:pPr algn="just"/>
            <a:r>
              <a:rPr lang="zh-CN" altLang="zh-CN" sz="1800" kern="100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两派的对抗从首都火拼，演变成全国武装冲突。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F53CCD-0549-C884-173A-B652FBC0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19" y="1223621"/>
            <a:ext cx="6155412" cy="5154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E2D1A8-8D5B-7CD5-BBFB-CB3C8D4B8DA9}"/>
              </a:ext>
            </a:extLst>
          </p:cNvPr>
          <p:cNvSpPr txBox="1"/>
          <p:nvPr/>
        </p:nvSpPr>
        <p:spPr>
          <a:xfrm>
            <a:off x="3621966" y="6363642"/>
            <a:ext cx="552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双方交战区域</a:t>
            </a:r>
            <a:r>
              <a:rPr lang="zh-CN" altLang="zh-CN" sz="1800" dirty="0">
                <a:effectLst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绿色为快速支援部队</a:t>
            </a:r>
            <a:r>
              <a:rPr lang="zh-CN" altLang="zh-CN" sz="1800" dirty="0">
                <a:effectLst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latin typeface="Helvetica Neue" panose="02000503000000020004" pitchFamily="2" charset="0"/>
                <a:ea typeface="DengXian" panose="02010600030101010101" pitchFamily="2" charset="-122"/>
                <a:cs typeface="Times New Roman" panose="02020603050405020304" pitchFamily="18" charset="0"/>
              </a:rPr>
              <a:t>红色为政府军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目前形式</a:t>
            </a:r>
          </a:p>
        </p:txBody>
      </p:sp>
      <p:sp>
        <p:nvSpPr>
          <p:cNvPr id="70661" name="Text Box 1029"/>
          <p:cNvSpPr txBox="1">
            <a:spLocks noChangeArrowheads="1"/>
          </p:cNvSpPr>
          <p:nvPr/>
        </p:nvSpPr>
        <p:spPr bwMode="auto">
          <a:xfrm>
            <a:off x="5867400" y="3048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666" name="Rectangle 1034"/>
          <p:cNvSpPr>
            <a:spLocks noGrp="1" noChangeArrowheads="1"/>
          </p:cNvSpPr>
          <p:nvPr>
            <p:ph type="body" sz="half" idx="1"/>
          </p:nvPr>
        </p:nvSpPr>
        <p:spPr>
          <a:xfrm>
            <a:off x="305780" y="1484784"/>
            <a:ext cx="8532440" cy="4895850"/>
          </a:xfrm>
        </p:spPr>
        <p:txBody>
          <a:bodyPr/>
          <a:lstStyle/>
          <a:p>
            <a:r>
              <a:rPr lang="zh-CN" altLang="zh-CN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目前来看，这次武装冲突中，政府军占据上风，在冲突打响的第一时间就迅速征召退役军人参战，守住了快速支援部队的攻势，控制了总统府，军事总部和喀土穆国际机场这些首都重要据点，同时包围了默洛威空军基地部队。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并且在首都喀土穆之外接管了叛军基地，击败了格达雷夫和卡萨拉州的快速支援部队，还对达加洛发出了通缉令。</a:t>
            </a:r>
          </a:p>
          <a:p>
            <a:r>
              <a:rPr lang="zh-CN" altLang="zh-CN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而快速支援部队也报以颜色，突袭了苏丹空军的基地，结果把来参加演习的埃及空军的战机和士兵给俘虏了，这一举动是否会影响埃及军政府倒向苏丹军方还未可知。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121212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不过现在战局还不明显，政府军虽然有优势，但是双方还没有进行决定性的战斗，快速支援部队的突袭虽然失败了，但是仍有余力在。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总结</a:t>
            </a:r>
          </a:p>
        </p:txBody>
      </p:sp>
      <p:sp>
        <p:nvSpPr>
          <p:cNvPr id="7373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25288" y="1741031"/>
            <a:ext cx="8893423" cy="4895850"/>
          </a:xfrm>
        </p:spPr>
        <p:txBody>
          <a:bodyPr/>
          <a:lstStyle/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苏丹局势的演变让人惋惜。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人们以为推翻了独裁者巴希尔就能迎来更好的生活，结果反倒是国家更加混乱，各种野心家趁乱而起，给这一切买单的却都是老百姓。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巴希尔的政府确实腐败透顶，是该被扫进垃圾堆的产物，他的倒台是大势所趋，这点是非常值得肯定的。但是对于毫无纲领，只想着照搬西方那一套而不顾本国国情的颜色革命和街头政治家，也应该持保留态度的。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苏丹反对派在革命之后的动向，本身不掌握武装，也不想着去建立根据地，没有具体的组织纲领和指导思想，提出来的过渡进程过于空想难以符合各阶层利益，一有问题就鼓动民众示威，结果民众的血流了一次又一次，却反倒让军政府和军头攫取了权力，毫无反制手段，只能一再妥协。</a:t>
            </a: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推翻旧世界只是革命的第一步，而能否建立新世界新秩序，让老百姓过上好日子才是革命成功与否的关键，从这个结果看，苏丹革命还有很长一段路要走。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_EdCntryRpt_TP01018371">
  <a:themeElements>
    <a:clrScheme name="MS_EdCntryRpt_TP01018371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MS_EdCntryRpt_TP01018371">
      <a:majorFont>
        <a:latin typeface="Century Schoolbook"/>
        <a:ea typeface="宋体"/>
        <a:cs typeface=""/>
      </a:majorFont>
      <a:minorFont>
        <a:latin typeface="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MS_EdCntryRpt_TP01018371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CntryRpt_TP01018371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CntryRpt_TP0101837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CntryRpt_TP01018371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CntryRpt_TP01018371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CntryRpt_TP01018371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EdCntryRpt_TP01018371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EdCntryRpt_TP01018371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905c3888-6285-45d0-bd76-60a9ac2d738c">false</MarketSpecific>
    <ApprovalStatus xmlns="905c3888-6285-45d0-bd76-60a9ac2d738c">InProgress</ApprovalStatus>
    <LocComments xmlns="905c3888-6285-45d0-bd76-60a9ac2d738c" xsi:nil="true"/>
    <DirectSourceMarket xmlns="905c3888-6285-45d0-bd76-60a9ac2d738c">english</DirectSourceMarket>
    <ThumbnailAssetId xmlns="905c3888-6285-45d0-bd76-60a9ac2d738c" xsi:nil="true"/>
    <PrimaryImageGen xmlns="905c3888-6285-45d0-bd76-60a9ac2d738c">true</PrimaryImageGen>
    <LegacyData xmlns="905c3888-6285-45d0-bd76-60a9ac2d738c" xsi:nil="true"/>
    <TPFriendlyName xmlns="905c3888-6285-45d0-bd76-60a9ac2d738c" xsi:nil="true"/>
    <NumericId xmlns="905c3888-6285-45d0-bd76-60a9ac2d738c" xsi:nil="true"/>
    <LocRecommendedHandoff xmlns="905c3888-6285-45d0-bd76-60a9ac2d738c" xsi:nil="true"/>
    <BlockPublish xmlns="905c3888-6285-45d0-bd76-60a9ac2d738c">false</BlockPublish>
    <BusinessGroup xmlns="905c3888-6285-45d0-bd76-60a9ac2d738c" xsi:nil="true"/>
    <OpenTemplate xmlns="905c3888-6285-45d0-bd76-60a9ac2d738c">true</OpenTemplate>
    <SourceTitle xmlns="905c3888-6285-45d0-bd76-60a9ac2d738c">World country report presentation</SourceTitle>
    <APEditor xmlns="905c3888-6285-45d0-bd76-60a9ac2d738c">
      <UserInfo>
        <DisplayName/>
        <AccountId xsi:nil="true"/>
        <AccountType/>
      </UserInfo>
    </APEditor>
    <UALocComments xmlns="905c3888-6285-45d0-bd76-60a9ac2d738c">2007 Template UpLeveling Do Not HandOff</UALocComments>
    <IntlLangReviewDate xmlns="905c3888-6285-45d0-bd76-60a9ac2d738c" xsi:nil="true"/>
    <PublishStatusLookup xmlns="905c3888-6285-45d0-bd76-60a9ac2d738c">
      <Value>474122</Value>
      <Value>474123</Value>
    </PublishStatusLookup>
    <ParentAssetId xmlns="905c3888-6285-45d0-bd76-60a9ac2d738c" xsi:nil="true"/>
    <FeatureTagsTaxHTField0 xmlns="905c3888-6285-45d0-bd76-60a9ac2d738c">
      <Terms xmlns="http://schemas.microsoft.com/office/infopath/2007/PartnerControls"/>
    </FeatureTagsTaxHTField0>
    <MachineTranslated xmlns="905c3888-6285-45d0-bd76-60a9ac2d738c">false</MachineTranslated>
    <Providers xmlns="905c3888-6285-45d0-bd76-60a9ac2d738c" xsi:nil="true"/>
    <OriginalSourceMarket xmlns="905c3888-6285-45d0-bd76-60a9ac2d738c">english</OriginalSourceMarket>
    <APDescription xmlns="905c3888-6285-45d0-bd76-60a9ac2d738c" xsi:nil="true"/>
    <ContentItem xmlns="905c3888-6285-45d0-bd76-60a9ac2d738c" xsi:nil="true"/>
    <ClipArtFilename xmlns="905c3888-6285-45d0-bd76-60a9ac2d738c" xsi:nil="true"/>
    <TPInstallLocation xmlns="905c3888-6285-45d0-bd76-60a9ac2d738c" xsi:nil="true"/>
    <TimesCloned xmlns="905c3888-6285-45d0-bd76-60a9ac2d738c" xsi:nil="true"/>
    <PublishTargets xmlns="905c3888-6285-45d0-bd76-60a9ac2d738c">OfficeOnline,OfficeOnlineVNext</PublishTargets>
    <AcquiredFrom xmlns="905c3888-6285-45d0-bd76-60a9ac2d738c">Internal MS</AcquiredFrom>
    <AssetStart xmlns="905c3888-6285-45d0-bd76-60a9ac2d738c">2012-01-09T17:11:00+00:00</AssetStart>
    <FriendlyTitle xmlns="905c3888-6285-45d0-bd76-60a9ac2d738c" xsi:nil="true"/>
    <Provider xmlns="905c3888-6285-45d0-bd76-60a9ac2d738c" xsi:nil="true"/>
    <LastHandOff xmlns="905c3888-6285-45d0-bd76-60a9ac2d738c" xsi:nil="true"/>
    <TPClientViewer xmlns="905c3888-6285-45d0-bd76-60a9ac2d738c" xsi:nil="true"/>
    <TemplateStatus xmlns="905c3888-6285-45d0-bd76-60a9ac2d738c">Complete</TemplateStatus>
    <ShowIn xmlns="905c3888-6285-45d0-bd76-60a9ac2d738c">Show everywhere</ShowIn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InternalTagsTaxHTField0 xmlns="905c3888-6285-45d0-bd76-60a9ac2d738c">
      <Terms xmlns="http://schemas.microsoft.com/office/infopath/2007/PartnerControls"/>
    </InternalTagsTaxHTField0>
    <UANotes xmlns="905c3888-6285-45d0-bd76-60a9ac2d738c">2003 to 2007 conversion</UANotes>
    <AssetExpire xmlns="905c3888-6285-45d0-bd76-60a9ac2d738c">2035-01-01T08:00:00+00:00</AssetExpire>
    <CSXSubmissionMarket xmlns="905c3888-6285-45d0-bd76-60a9ac2d738c" xsi:nil="true"/>
    <DSATActionTaken xmlns="905c3888-6285-45d0-bd76-60a9ac2d738c" xsi:nil="true"/>
    <SubmitterId xmlns="905c3888-6285-45d0-bd76-60a9ac2d738c" xsi:nil="true"/>
    <EditorialTags xmlns="905c3888-6285-45d0-bd76-60a9ac2d738c" xsi:nil="true"/>
    <TPExecutable xmlns="905c3888-6285-45d0-bd76-60a9ac2d738c" xsi:nil="true"/>
    <CSXSubmissionDate xmlns="905c3888-6285-45d0-bd76-60a9ac2d738c" xsi:nil="true"/>
    <CSXUpdate xmlns="905c3888-6285-45d0-bd76-60a9ac2d738c">false</CSXUpdate>
    <AssetType xmlns="905c3888-6285-45d0-bd76-60a9ac2d738c">TP</AssetType>
    <ApprovalLog xmlns="905c3888-6285-45d0-bd76-60a9ac2d738c" xsi:nil="true"/>
    <BugNumber xmlns="905c3888-6285-45d0-bd76-60a9ac2d738c" xsi:nil="true"/>
    <OriginAsset xmlns="905c3888-6285-45d0-bd76-60a9ac2d738c" xsi:nil="true"/>
    <TPComponent xmlns="905c3888-6285-45d0-bd76-60a9ac2d738c" xsi:nil="true"/>
    <Milestone xmlns="905c3888-6285-45d0-bd76-60a9ac2d738c" xsi:nil="true"/>
    <RecommendationsModifier xmlns="905c3888-6285-45d0-bd76-60a9ac2d738c" xsi:nil="true"/>
    <Description0 xmlns="a0b64b53-fba7-43ca-b952-90e5e74773dd" xsi:nil="true"/>
    <AssetId xmlns="905c3888-6285-45d0-bd76-60a9ac2d738c">TP102813193</AssetId>
    <PolicheckWords xmlns="905c3888-6285-45d0-bd76-60a9ac2d738c" xsi:nil="true"/>
    <TPLaunchHelpLink xmlns="905c3888-6285-45d0-bd76-60a9ac2d738c" xsi:nil="true"/>
    <IntlLocPriority xmlns="905c3888-6285-45d0-bd76-60a9ac2d738c" xsi:nil="true"/>
    <TPApplication xmlns="905c3888-6285-45d0-bd76-60a9ac2d738c" xsi:nil="true"/>
    <IntlLangReviewer xmlns="905c3888-6285-45d0-bd76-60a9ac2d738c" xsi:nil="true"/>
    <HandoffToMSDN xmlns="905c3888-6285-45d0-bd76-60a9ac2d738c" xsi:nil="true"/>
    <PlannedPubDate xmlns="905c3888-6285-45d0-bd76-60a9ac2d738c" xsi:nil="true"/>
    <CrawlForDependencies xmlns="905c3888-6285-45d0-bd76-60a9ac2d738c">false</CrawlForDependencies>
    <LocLastLocAttemptVersionLookup xmlns="905c3888-6285-45d0-bd76-60a9ac2d738c">765231</LocLastLocAttemptVersionLookup>
    <TrustLevel xmlns="905c3888-6285-45d0-bd76-60a9ac2d738c">1 Microsoft Managed Content</TrustLevel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IsSearchable xmlns="905c3888-6285-45d0-bd76-60a9ac2d738c">true</IsSearchable>
    <TemplateTemplateType xmlns="905c3888-6285-45d0-bd76-60a9ac2d738c">PowerPoint 12 Default</TemplateTemplateType>
    <Markets xmlns="905c3888-6285-45d0-bd76-60a9ac2d738c"/>
    <Component0 xmlns="a0b64b53-fba7-43ca-b952-90e5e74773dd" xsi:nil="true"/>
    <IntlLangReview xmlns="905c3888-6285-45d0-bd76-60a9ac2d738c">false</IntlLangReview>
    <UAProjectedTotalWords xmlns="905c3888-6285-45d0-bd76-60a9ac2d738c" xsi:nil="true"/>
    <OutputCachingOn xmlns="905c3888-6285-45d0-bd76-60a9ac2d738c">false</OutputCachingOn>
    <AverageRating xmlns="905c3888-6285-45d0-bd76-60a9ac2d738c" xsi:nil="true"/>
    <LocMarketGroupTiers2 xmlns="905c3888-6285-45d0-bd76-60a9ac2d738c">,t:Tier 1,t:Tier 2,t:Tier 3,</LocMarketGroupTiers2>
    <APAuthor xmlns="905c3888-6285-45d0-bd76-60a9ac2d738c">
      <UserInfo>
        <DisplayName/>
        <AccountId>2721</AccountId>
        <AccountType/>
      </UserInfo>
    </APAuthor>
    <TPCommandLine xmlns="905c3888-6285-45d0-bd76-60a9ac2d738c" xsi:nil="true"/>
    <LocManualTestRequired xmlns="905c3888-6285-45d0-bd76-60a9ac2d738c">false</LocManualTestRequired>
    <TPAppVersion xmlns="905c3888-6285-45d0-bd76-60a9ac2d738c" xsi:nil="true"/>
    <EditorialStatus xmlns="905c3888-6285-45d0-bd76-60a9ac2d738c" xsi:nil="true"/>
    <LastModifiedDateTime xmlns="905c3888-6285-45d0-bd76-60a9ac2d738c" xsi:nil="true"/>
    <TPLaunchHelpLinkType xmlns="905c3888-6285-45d0-bd76-60a9ac2d738c">Template</TPLaunchHelpLinkType>
    <OriginalRelease xmlns="905c3888-6285-45d0-bd76-60a9ac2d738c">14</OriginalRelease>
    <ScenarioTagsTaxHTField0 xmlns="905c3888-6285-45d0-bd76-60a9ac2d738c">
      <Terms xmlns="http://schemas.microsoft.com/office/infopath/2007/PartnerControls"/>
    </ScenarioTagsTaxHTField0>
    <LocalizationTagsTaxHTField0 xmlns="905c3888-6285-45d0-bd76-60a9ac2d738c">
      <Terms xmlns="http://schemas.microsoft.com/office/infopath/2007/PartnerControls"/>
    </LocalizationTagsTaxHTField0>
    <Manager xmlns="905c3888-6285-45d0-bd76-60a9ac2d738c" xsi:nil="true"/>
    <UALocRecommendation xmlns="905c3888-6285-45d0-bd76-60a9ac2d738c">Localize</UALocRecommendation>
    <ArtSampleDocs xmlns="905c3888-6285-45d0-bd76-60a9ac2d738c" xsi:nil="true"/>
    <UACurrentWords xmlns="905c3888-6285-45d0-bd76-60a9ac2d73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B49EAA-9CB7-45D4-BD35-CD6AF4506F4A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3934A263-FE17-4B13-B567-DEE8EF6D6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CFE560-007B-4B22-827C-5B13D13448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MS_EdCntryRpt_TP01018371</Template>
  <TotalTime>34</TotalTime>
  <Words>1070</Words>
  <Application>Microsoft Macintosh PowerPoint</Application>
  <PresentationFormat>全屏显示(4:3)</PresentationFormat>
  <Paragraphs>67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DengXian</vt:lpstr>
      <vt:lpstr>宋体</vt:lpstr>
      <vt:lpstr>Arial</vt:lpstr>
      <vt:lpstr>Century Schoolbook</vt:lpstr>
      <vt:lpstr>Helvetica Neue</vt:lpstr>
      <vt:lpstr>Tahoma</vt:lpstr>
      <vt:lpstr>Times New Roman</vt:lpstr>
      <vt:lpstr>MS_EdCntryRpt_TP01018371</vt:lpstr>
      <vt:lpstr>苏丹武装冲突</vt:lpstr>
      <vt:lpstr>概述</vt:lpstr>
      <vt:lpstr>背景：达尔富尔问题 </vt:lpstr>
      <vt:lpstr>对立双方：布尔汗 vs 达加洛</vt:lpstr>
      <vt:lpstr>来龙去脉</vt:lpstr>
      <vt:lpstr>冲突爆发</vt:lpstr>
      <vt:lpstr>目前形式</vt:lpstr>
      <vt:lpstr>总结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苏丹武装冲突</dc:title>
  <dc:subject/>
  <dc:creator>昱哲 潘</dc:creator>
  <cp:keywords/>
  <dc:description/>
  <cp:lastModifiedBy>昱哲 潘</cp:lastModifiedBy>
  <cp:revision>2</cp:revision>
  <dcterms:created xsi:type="dcterms:W3CDTF">2023-05-20T14:51:37Z</dcterms:created>
  <dcterms:modified xsi:type="dcterms:W3CDTF">2023-05-20T15:28:50Z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TC010183712052</vt:lpwstr>
  </property>
  <property fmtid="{D5CDD505-2E9C-101B-9397-08002B2CF9AE}" pid="3" name="InternalTags">
    <vt:lpwstr/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Order">
    <vt:r8>13965200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