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Play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OUBVTH+l/gQ9+6z6cA3qqbTINW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k Emott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01T17:58:22.588" idx="1">
    <p:pos x="6000" y="0"/>
    <p:text>L'ensemble des pictos liés aux ODD se trouvent sous :
https://drive.google.com/drive/folders/1LP-ZJZwPpx-xPiYcPkxr5zAWE1YSUWMs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_R5Raj4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01e4286ea_0_13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901e4286ea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03f37d65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a03f37d653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2a03f37d653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01e4286ea_0_10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2901e4286ea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01e4286ea_0_10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2901e4286ea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01e4286ea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901e4286ea_0_1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2901e4286ea_0_1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01e4286ea_0_1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901e4286ea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ce3ba835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ce3ba835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ace3ba835a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01e4286ea_0_1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2901e4286ea_0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01e4286ea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901e4286ea_0_1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ce3ba835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ce3ba835a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ace3ba835a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2dba4d2d59_0_14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2dba4d2d59_0_14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12dba4d2d59_0_1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2dba4d2d59_0_1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2dba4d2d59_0_1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 1">
  <p:cSld name="1_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8da326b363_1_434"/>
          <p:cNvSpPr txBox="1">
            <a:spLocks noGrp="1"/>
          </p:cNvSpPr>
          <p:nvPr>
            <p:ph type="body" idx="1"/>
          </p:nvPr>
        </p:nvSpPr>
        <p:spPr>
          <a:xfrm>
            <a:off x="491133" y="6087296"/>
            <a:ext cx="816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620" b="1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g28da326b363_1_434"/>
          <p:cNvSpPr txBox="1">
            <a:spLocks noGrp="1"/>
          </p:cNvSpPr>
          <p:nvPr>
            <p:ph type="title"/>
          </p:nvPr>
        </p:nvSpPr>
        <p:spPr>
          <a:xfrm>
            <a:off x="491133" y="1303734"/>
            <a:ext cx="8162700" cy="23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57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28da326b363_1_434"/>
          <p:cNvSpPr txBox="1">
            <a:spLocks noGrp="1"/>
          </p:cNvSpPr>
          <p:nvPr>
            <p:ph type="body" idx="2"/>
          </p:nvPr>
        </p:nvSpPr>
        <p:spPr>
          <a:xfrm>
            <a:off x="491133" y="3589735"/>
            <a:ext cx="81618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28da326b363_1_434"/>
          <p:cNvSpPr txBox="1">
            <a:spLocks noGrp="1"/>
          </p:cNvSpPr>
          <p:nvPr>
            <p:ph type="sldNum" idx="12"/>
          </p:nvPr>
        </p:nvSpPr>
        <p:spPr>
          <a:xfrm>
            <a:off x="4467273" y="6441815"/>
            <a:ext cx="3111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">
  <p:cSld name="Titr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2dba4d2d59_0_314"/>
          <p:cNvSpPr txBox="1">
            <a:spLocks noGrp="1"/>
          </p:cNvSpPr>
          <p:nvPr>
            <p:ph type="body" idx="1"/>
          </p:nvPr>
        </p:nvSpPr>
        <p:spPr>
          <a:xfrm>
            <a:off x="491133" y="6087296"/>
            <a:ext cx="816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620" b="1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g12dba4d2d59_0_314"/>
          <p:cNvSpPr txBox="1">
            <a:spLocks noGrp="1"/>
          </p:cNvSpPr>
          <p:nvPr>
            <p:ph type="title"/>
          </p:nvPr>
        </p:nvSpPr>
        <p:spPr>
          <a:xfrm>
            <a:off x="491133" y="1303734"/>
            <a:ext cx="8162700" cy="23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57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2dba4d2d59_0_314"/>
          <p:cNvSpPr txBox="1">
            <a:spLocks noGrp="1"/>
          </p:cNvSpPr>
          <p:nvPr>
            <p:ph type="body" idx="2"/>
          </p:nvPr>
        </p:nvSpPr>
        <p:spPr>
          <a:xfrm>
            <a:off x="491133" y="3589735"/>
            <a:ext cx="81618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72"/>
              <a:buNone/>
              <a:defRPr sz="2672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12dba4d2d59_0_314"/>
          <p:cNvSpPr txBox="1">
            <a:spLocks noGrp="1"/>
          </p:cNvSpPr>
          <p:nvPr>
            <p:ph type="sldNum" idx="12"/>
          </p:nvPr>
        </p:nvSpPr>
        <p:spPr>
          <a:xfrm>
            <a:off x="4467273" y="6441815"/>
            <a:ext cx="3111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iltoerik.emotte@comind.f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hyperlink" Target="mailto:eemotte@organiserlinnovation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0" y="3022258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7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270" y="2344023"/>
            <a:ext cx="1074412" cy="107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3637545" y="2601533"/>
            <a:ext cx="67389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fr-FR" sz="4800" b="1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VISIODIBLE</a:t>
            </a:r>
            <a:endParaRPr sz="48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839" y="413681"/>
            <a:ext cx="2033837" cy="66073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-25" y="4697575"/>
            <a:ext cx="91440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1150">
                <a:solidFill>
                  <a:srgbClr val="434343"/>
                </a:solidFill>
                <a:highlight>
                  <a:srgbClr val="FFFFFF"/>
                </a:highlight>
              </a:rPr>
              <a:t>Sika Junior N'GORAN</a:t>
            </a:r>
            <a:r>
              <a:rPr lang="fr-FR" sz="1700" b="0" i="0" u="none" strike="noStrike" cap="none">
                <a:solidFill>
                  <a:srgbClr val="323F4F"/>
                </a:solidFill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fr-FR" sz="1150">
                <a:solidFill>
                  <a:srgbClr val="434343"/>
                </a:solidFill>
                <a:highlight>
                  <a:srgbClr val="FFFFFF"/>
                </a:highlight>
              </a:rPr>
              <a:t>Bi Tra Othniel VOLI</a:t>
            </a:r>
            <a:r>
              <a:rPr lang="fr-FR" sz="1700" b="0" i="0" u="none" strike="noStrike" cap="none">
                <a:solidFill>
                  <a:srgbClr val="323F4F"/>
                </a:solidFill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fr-FR" sz="1150">
                <a:solidFill>
                  <a:srgbClr val="434343"/>
                </a:solidFill>
                <a:highlight>
                  <a:srgbClr val="FFFFFF"/>
                </a:highlight>
              </a:rPr>
              <a:t>DELAHAYE Thomas</a:t>
            </a:r>
            <a:br>
              <a:rPr lang="fr-FR" sz="1700" b="0" i="0" u="none" strike="noStrike" cap="none">
                <a:solidFill>
                  <a:srgbClr val="323F4F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fr-FR" sz="1150">
                <a:solidFill>
                  <a:srgbClr val="434343"/>
                </a:solidFill>
                <a:highlight>
                  <a:srgbClr val="FFFFFF"/>
                </a:highlight>
              </a:rPr>
              <a:t>Seline AKINCI</a:t>
            </a:r>
            <a:r>
              <a:rPr lang="fr-FR" sz="1700" b="0" i="0" u="none" strike="noStrike" cap="none">
                <a:solidFill>
                  <a:srgbClr val="323F4F"/>
                </a:solidFill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fr-FR" sz="1150">
                <a:solidFill>
                  <a:srgbClr val="434343"/>
                </a:solidFill>
                <a:highlight>
                  <a:srgbClr val="FFFFFF"/>
                </a:highlight>
              </a:rPr>
              <a:t>Porquet Yohan Philippe Olivier AVOAKA</a:t>
            </a:r>
            <a:r>
              <a:rPr lang="fr-FR" sz="1700" b="0" i="0" u="none" strike="noStrike" cap="none">
                <a:solidFill>
                  <a:srgbClr val="323F4F"/>
                </a:solidFill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fr-FR" sz="1150">
                <a:solidFill>
                  <a:srgbClr val="434343"/>
                </a:solidFill>
                <a:highlight>
                  <a:srgbClr val="FFFFFF"/>
                </a:highlight>
              </a:rPr>
              <a:t>BOULAHROUF Salma</a:t>
            </a:r>
            <a:endParaRPr sz="1700" b="0" i="0" u="none" strike="noStrike" cap="none">
              <a:solidFill>
                <a:srgbClr val="323F4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7113" y="2290900"/>
            <a:ext cx="1380425" cy="119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901e4286ea_0_1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1323" y="6555323"/>
            <a:ext cx="309655" cy="309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901e4286ea_0_1341"/>
          <p:cNvSpPr txBox="1"/>
          <p:nvPr/>
        </p:nvSpPr>
        <p:spPr>
          <a:xfrm>
            <a:off x="0" y="6692869"/>
            <a:ext cx="8337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© COmind</a:t>
            </a:r>
            <a:endParaRPr sz="9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9" name="Google Shape;209;g2901e4286ea_0_1341"/>
          <p:cNvSpPr txBox="1"/>
          <p:nvPr/>
        </p:nvSpPr>
        <p:spPr>
          <a:xfrm>
            <a:off x="0" y="270000"/>
            <a:ext cx="91488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200"/>
              <a:buFont typeface="Play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 problématique de nos utilisateurs</a:t>
            </a:r>
            <a:endParaRPr sz="30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0" name="Google Shape;210;g2901e4286ea_0_1341"/>
          <p:cNvSpPr txBox="1"/>
          <p:nvPr/>
        </p:nvSpPr>
        <p:spPr>
          <a:xfrm>
            <a:off x="797741" y="1428707"/>
            <a:ext cx="8043600" cy="4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AA7DA"/>
              </a:buClr>
              <a:buSzPts val="3000"/>
              <a:buFont typeface="Calibri"/>
              <a:buNone/>
            </a:pPr>
            <a:r>
              <a:rPr lang="fr-FR" sz="1600" b="1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Q</a:t>
            </a:r>
            <a:r>
              <a:rPr lang="fr-FR" sz="1600" b="1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u</a:t>
            </a:r>
            <a:r>
              <a:rPr lang="fr-FR" sz="1600" b="1">
                <a:latin typeface="Play"/>
                <a:ea typeface="Play"/>
                <a:cs typeface="Play"/>
                <a:sym typeface="Play"/>
              </a:rPr>
              <a:t>’est-ce</a:t>
            </a:r>
            <a:r>
              <a:rPr lang="fr-FR" sz="1600" b="1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?</a:t>
            </a:r>
            <a:r>
              <a:rPr lang="fr-FR" sz="16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: </a:t>
            </a:r>
            <a:r>
              <a:rPr lang="fr-FR" sz="1600">
                <a:latin typeface="Play"/>
                <a:ea typeface="Play"/>
                <a:cs typeface="Play"/>
                <a:sym typeface="Play"/>
              </a:rPr>
              <a:t>Outil favorisant l’intégration des malentendants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15A2DE"/>
              </a:buClr>
              <a:buSzPts val="3000"/>
              <a:buFont typeface="Calibri"/>
              <a:buNone/>
            </a:pPr>
            <a:r>
              <a:rPr lang="fr-FR" sz="1600" b="1" i="0" u="none" strike="noStrike" cap="none">
                <a:solidFill>
                  <a:srgbClr val="15A2DE"/>
                </a:solidFill>
                <a:latin typeface="Play"/>
                <a:ea typeface="Play"/>
                <a:cs typeface="Play"/>
                <a:sym typeface="Play"/>
              </a:rPr>
              <a:t>Q</a:t>
            </a:r>
            <a:r>
              <a:rPr lang="fr-FR" sz="1600" b="1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ui ?</a:t>
            </a:r>
            <a:r>
              <a:rPr lang="fr-FR" sz="16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600">
                <a:latin typeface="Play"/>
                <a:ea typeface="Play"/>
                <a:cs typeface="Play"/>
                <a:sym typeface="Play"/>
              </a:rPr>
              <a:t> Pour les sourd/malentendants et ceux qui devront rentrer en contact avec eux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15A2DE"/>
              </a:buClr>
              <a:buSzPts val="3000"/>
              <a:buFont typeface="Calibri"/>
              <a:buNone/>
            </a:pPr>
            <a:r>
              <a:rPr lang="fr-FR" sz="1600" b="1" i="0" u="none" strike="noStrike" cap="none">
                <a:solidFill>
                  <a:srgbClr val="15A2DE"/>
                </a:solidFill>
                <a:latin typeface="Play"/>
                <a:ea typeface="Play"/>
                <a:cs typeface="Play"/>
                <a:sym typeface="Play"/>
              </a:rPr>
              <a:t>O</a:t>
            </a:r>
            <a:r>
              <a:rPr lang="fr-FR" sz="1600" b="1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ù ? </a:t>
            </a:r>
            <a:r>
              <a:rPr lang="fr-FR" sz="16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fr-FR" sz="1600">
                <a:latin typeface="Play"/>
                <a:ea typeface="Play"/>
                <a:cs typeface="Play"/>
                <a:sym typeface="Play"/>
              </a:rPr>
              <a:t>En tout lieu où il y  a un échange oral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15A2DE"/>
              </a:buClr>
              <a:buSzPts val="3000"/>
              <a:buFont typeface="Calibri"/>
              <a:buNone/>
            </a:pPr>
            <a:r>
              <a:rPr lang="fr-FR" sz="1600" b="1" i="0" u="none" strike="noStrike" cap="none">
                <a:solidFill>
                  <a:srgbClr val="15A2DE"/>
                </a:solidFill>
                <a:latin typeface="Play"/>
                <a:ea typeface="Play"/>
                <a:cs typeface="Play"/>
                <a:sym typeface="Play"/>
              </a:rPr>
              <a:t>Q</a:t>
            </a:r>
            <a:r>
              <a:rPr lang="fr-FR" sz="1600" b="1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uand ?</a:t>
            </a:r>
            <a:r>
              <a:rPr lang="fr-FR" sz="16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6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fr-FR" sz="1600">
                <a:latin typeface="Play"/>
                <a:ea typeface="Play"/>
                <a:cs typeface="Play"/>
                <a:sym typeface="Play"/>
              </a:rPr>
              <a:t>Lors du besoin de communiquer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15A2DE"/>
              </a:buClr>
              <a:buSzPts val="3000"/>
              <a:buFont typeface="Calibri"/>
              <a:buNone/>
            </a:pPr>
            <a:r>
              <a:rPr lang="fr-FR" sz="1600" b="1" i="0" u="none" strike="noStrike" cap="none">
                <a:solidFill>
                  <a:srgbClr val="15A2DE"/>
                </a:solidFill>
                <a:latin typeface="Play"/>
                <a:ea typeface="Play"/>
                <a:cs typeface="Play"/>
                <a:sym typeface="Play"/>
              </a:rPr>
              <a:t>C</a:t>
            </a:r>
            <a:r>
              <a:rPr lang="fr-FR" sz="1600" b="1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omment ?</a:t>
            </a:r>
            <a:r>
              <a:rPr lang="fr-FR" sz="16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: Par l</a:t>
            </a:r>
            <a:r>
              <a:rPr lang="fr-FR" sz="1600">
                <a:latin typeface="Play"/>
                <a:ea typeface="Play"/>
                <a:cs typeface="Play"/>
                <a:sym typeface="Play"/>
              </a:rPr>
              <a:t>e biais de lunettes intelligentes avec 3 principales composantes (un capteur ,un micro et une interface graphique)</a:t>
            </a:r>
            <a:endParaRPr sz="1600"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15A2DE"/>
              </a:buClr>
              <a:buSzPts val="3000"/>
              <a:buFont typeface="Calibri"/>
              <a:buNone/>
            </a:pPr>
            <a:r>
              <a:rPr lang="fr-FR" sz="1600" b="1" i="0" u="none" strike="noStrike" cap="none">
                <a:solidFill>
                  <a:srgbClr val="15A2DE"/>
                </a:solidFill>
                <a:latin typeface="Play"/>
                <a:ea typeface="Play"/>
                <a:cs typeface="Play"/>
                <a:sym typeface="Play"/>
              </a:rPr>
              <a:t>P</a:t>
            </a:r>
            <a:r>
              <a:rPr lang="fr-FR" sz="1600" b="1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ourquoi ? </a:t>
            </a:r>
            <a:r>
              <a:rPr lang="fr-FR" sz="16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r>
              <a:rPr lang="fr-FR" sz="1600">
                <a:latin typeface="Play"/>
                <a:ea typeface="Play"/>
                <a:cs typeface="Play"/>
                <a:sym typeface="Play"/>
              </a:rPr>
              <a:t> Pour faciliter l’échange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2400"/>
              </a:spcBef>
              <a:spcAft>
                <a:spcPts val="2400"/>
              </a:spcAft>
              <a:buClr>
                <a:srgbClr val="2AA7DA"/>
              </a:buClr>
              <a:buSzPts val="3000"/>
              <a:buFont typeface="Calibri"/>
              <a:buNone/>
            </a:pPr>
            <a:r>
              <a:rPr lang="fr-FR" sz="1600" b="1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La problématique </a:t>
            </a:r>
            <a:r>
              <a:rPr lang="fr-FR" sz="16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fr-FR" sz="16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Comment rendre accessible la communication aux personnes affectées par la surdité ou la surdicécité , afin de favoriser une intégration sociale optimale, exempte de toute entrave?</a:t>
            </a:r>
            <a:endParaRPr sz="16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2a03f37d653_0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1323" y="6555323"/>
            <a:ext cx="309655" cy="30965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a03f37d653_0_95"/>
          <p:cNvSpPr txBox="1"/>
          <p:nvPr/>
        </p:nvSpPr>
        <p:spPr>
          <a:xfrm>
            <a:off x="0" y="6692869"/>
            <a:ext cx="8337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© COmind</a:t>
            </a:r>
            <a:endParaRPr sz="9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8" name="Google Shape;218;g2a03f37d653_0_95"/>
          <p:cNvSpPr txBox="1"/>
          <p:nvPr/>
        </p:nvSpPr>
        <p:spPr>
          <a:xfrm>
            <a:off x="0" y="270013"/>
            <a:ext cx="91509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000"/>
              <a:buFont typeface="Calibri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Le sketchnote d</a:t>
            </a:r>
            <a:r>
              <a:rPr lang="fr-FR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u projet VisioDible</a:t>
            </a:r>
            <a:endParaRPr sz="32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9" name="Google Shape;219;g2a03f37d653_0_95"/>
          <p:cNvSpPr txBox="1"/>
          <p:nvPr/>
        </p:nvSpPr>
        <p:spPr>
          <a:xfrm>
            <a:off x="1251362" y="1304876"/>
            <a:ext cx="7059000" cy="3522600"/>
          </a:xfrm>
          <a:prstGeom prst="rect">
            <a:avLst/>
          </a:prstGeom>
          <a:noFill/>
          <a:ln w="222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7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220" name="Google Shape;220;g2a03f37d653_0_95"/>
          <p:cNvCxnSpPr/>
          <p:nvPr/>
        </p:nvCxnSpPr>
        <p:spPr>
          <a:xfrm>
            <a:off x="1270808" y="1363125"/>
            <a:ext cx="7006500" cy="3450300"/>
          </a:xfrm>
          <a:prstGeom prst="straightConnector1">
            <a:avLst/>
          </a:prstGeom>
          <a:noFill/>
          <a:ln w="95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2a03f37d653_0_95"/>
          <p:cNvCxnSpPr/>
          <p:nvPr/>
        </p:nvCxnSpPr>
        <p:spPr>
          <a:xfrm flipH="1">
            <a:off x="1204704" y="1320700"/>
            <a:ext cx="7098900" cy="3506700"/>
          </a:xfrm>
          <a:prstGeom prst="straightConnector1">
            <a:avLst/>
          </a:prstGeom>
          <a:noFill/>
          <a:ln w="95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a03f37d653_0_95"/>
          <p:cNvSpPr txBox="1"/>
          <p:nvPr/>
        </p:nvSpPr>
        <p:spPr>
          <a:xfrm>
            <a:off x="759750" y="5284620"/>
            <a:ext cx="75504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A5D6"/>
                </a:solidFill>
                <a:latin typeface="Play"/>
                <a:ea typeface="Play"/>
                <a:cs typeface="Play"/>
                <a:sym typeface="Play"/>
              </a:rPr>
              <a:t>Notre explication :</a:t>
            </a:r>
            <a:endParaRPr sz="1400" b="1" i="0" u="none" strike="noStrike" cap="none">
              <a:solidFill>
                <a:srgbClr val="00A5D6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L'individu sourd, isolé du monde, découvre une solution </a:t>
            </a:r>
            <a:r>
              <a:rPr lang="fr-FR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“Visiodible”</a:t>
            </a:r>
            <a:r>
              <a:rPr lang="fr-FR"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. Résolvant ses défis, il transforme son univers, embrassant une vision inclusive qui transcende les barrières, créant ainsi une connexion renouvelée avec le monde.</a:t>
            </a:r>
            <a:endParaRPr sz="1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23" name="Google Shape;223;g2a03f37d653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2375" y="1015275"/>
            <a:ext cx="9335649" cy="435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1" y="3216231"/>
            <a:ext cx="9144000" cy="53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A7E0"/>
              </a:buClr>
              <a:buSzPts val="4000"/>
              <a:buFont typeface="Arial"/>
              <a:buNone/>
            </a:pPr>
            <a:r>
              <a:rPr lang="fr-FR" sz="32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Merci pour votre attention</a:t>
            </a:r>
            <a:endParaRPr sz="320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1903503" y="4244837"/>
            <a:ext cx="2315203" cy="150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50" tIns="40500" rIns="74250" bIns="40500" anchor="t" anchorCtr="1">
            <a:spAutoFit/>
          </a:bodyPr>
          <a:lstStyle/>
          <a:p>
            <a:pPr marL="0" marR="0" lvl="0" indent="0" algn="ctr" rtl="0">
              <a:lnSpc>
                <a:spcPct val="873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195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14"/>
              </a:spcBef>
              <a:spcAft>
                <a:spcPts val="0"/>
              </a:spcAft>
              <a:buClr>
                <a:srgbClr val="21A7E0"/>
              </a:buClr>
              <a:buSzPts val="1600"/>
              <a:buFont typeface="Arial"/>
              <a:buNone/>
            </a:pPr>
            <a:r>
              <a:rPr lang="fr-FR" sz="12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Erik EMOTTE</a:t>
            </a:r>
            <a:endParaRPr sz="105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06 38 11 85 81</a:t>
            </a:r>
            <a:endParaRPr sz="105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A7E0"/>
              </a:buClr>
              <a:buSzPts val="1600"/>
              <a:buFont typeface="Arial"/>
              <a:buNone/>
            </a:pPr>
            <a:r>
              <a:rPr lang="fr-FR" sz="1200" b="0" i="0" u="sng" strike="noStrike" cap="none">
                <a:solidFill>
                  <a:srgbClr val="21A7E0"/>
                </a:solidFill>
                <a:latin typeface="Play"/>
                <a:ea typeface="Play"/>
                <a:cs typeface="Play"/>
                <a:sym typeface="Pl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erik.emotte@comind.fr</a:t>
            </a:r>
            <a:endParaRPr sz="1200" b="0" i="0" u="sng" strike="noStrike" cap="none">
              <a:solidFill>
                <a:srgbClr val="21A7E0"/>
              </a:solidFill>
              <a:latin typeface="Play"/>
              <a:ea typeface="Play"/>
              <a:cs typeface="Play"/>
              <a:sym typeface="Play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rtl="0">
              <a:lnSpc>
                <a:spcPct val="126111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35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05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4905656" y="4238692"/>
            <a:ext cx="2315203" cy="116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50" tIns="40500" rIns="74250" bIns="40500" anchor="t" anchorCtr="1">
            <a:spAutoFit/>
          </a:bodyPr>
          <a:lstStyle/>
          <a:p>
            <a:pPr marL="0" marR="0" lvl="0" indent="0" algn="ctr" rtl="0">
              <a:lnSpc>
                <a:spcPct val="873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195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14"/>
              </a:spcBef>
              <a:spcAft>
                <a:spcPts val="0"/>
              </a:spcAft>
              <a:buClr>
                <a:srgbClr val="21A7E0"/>
              </a:buClr>
              <a:buSzPts val="1600"/>
              <a:buFont typeface="Arial"/>
              <a:buNone/>
            </a:pPr>
            <a:r>
              <a:rPr lang="fr-FR" sz="12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Frédéric REMAUD</a:t>
            </a:r>
            <a:endParaRPr sz="105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06 20 77 36 06</a:t>
            </a:r>
            <a:endParaRPr sz="105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A7E0"/>
              </a:buClr>
              <a:buSzPts val="1600"/>
              <a:buFont typeface="Arial"/>
              <a:buNone/>
            </a:pPr>
            <a:r>
              <a:rPr lang="fr-FR" sz="1200" b="0" i="0" u="sng" strike="noStrike" cap="none">
                <a:solidFill>
                  <a:srgbClr val="21A7E0"/>
                </a:solidFill>
                <a:latin typeface="Play"/>
                <a:ea typeface="Play"/>
                <a:cs typeface="Play"/>
                <a:sym typeface="Pl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frederic.remaud@comind.fr</a:t>
            </a:r>
            <a:endParaRPr sz="1200" b="0" i="0" u="sng" strike="noStrike" cap="none">
              <a:solidFill>
                <a:srgbClr val="21A7E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14909" y="2225719"/>
            <a:ext cx="9144000" cy="39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A7E0"/>
              </a:buClr>
              <a:buSzPts val="2000"/>
              <a:buFont typeface="Arial"/>
              <a:buNone/>
            </a:pPr>
            <a:r>
              <a:rPr lang="fr-FR" sz="15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Collaborative mindset</a:t>
            </a:r>
            <a:endParaRPr sz="105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0" y="6210396"/>
            <a:ext cx="9158909" cy="16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675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©</a:t>
            </a:r>
            <a:r>
              <a:rPr lang="fr-FR" sz="75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Copyright – All rights reserved</a:t>
            </a:r>
            <a:endParaRPr sz="75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1626" y="1603762"/>
            <a:ext cx="638581" cy="63965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/>
        </p:nvSpPr>
        <p:spPr>
          <a:xfrm>
            <a:off x="0" y="6279446"/>
            <a:ext cx="9144000" cy="30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525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Ce document est la propriété exclusive de Frédéric Remaud domicilié au 27, rue du Vieux Faubourg 59800 Lille de Erik Emotte domicilié au 47, boulevard de Montalembert, 59493 Villeneuve d’Ascq.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525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Il ne peut être communiqué à des tiers sans leur autorisation. Fait à Villeneuve d'Ascq le 11/11/2021.</a:t>
            </a:r>
            <a:endParaRPr sz="105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6839" y="413681"/>
            <a:ext cx="2033837" cy="66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01e4286ea_0_1043"/>
          <p:cNvSpPr txBox="1"/>
          <p:nvPr/>
        </p:nvSpPr>
        <p:spPr>
          <a:xfrm>
            <a:off x="306163" y="3035865"/>
            <a:ext cx="8526900" cy="1447800"/>
          </a:xfrm>
          <a:prstGeom prst="rect">
            <a:avLst/>
          </a:prstGeom>
          <a:noFill/>
          <a:ln w="222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7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857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40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g2901e4286ea_0_1043"/>
          <p:cNvSpPr txBox="1"/>
          <p:nvPr/>
        </p:nvSpPr>
        <p:spPr>
          <a:xfrm>
            <a:off x="2279251" y="3233213"/>
            <a:ext cx="1039200" cy="1053000"/>
          </a:xfrm>
          <a:prstGeom prst="rect">
            <a:avLst/>
          </a:prstGeom>
          <a:noFill/>
          <a:ln w="222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7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04" name="Google Shape;104;g2901e4286ea_0_1043"/>
          <p:cNvCxnSpPr/>
          <p:nvPr/>
        </p:nvCxnSpPr>
        <p:spPr>
          <a:xfrm>
            <a:off x="2279251" y="3232646"/>
            <a:ext cx="1039200" cy="1053600"/>
          </a:xfrm>
          <a:prstGeom prst="straightConnector1">
            <a:avLst/>
          </a:prstGeom>
          <a:noFill/>
          <a:ln w="95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g2901e4286ea_0_1043"/>
          <p:cNvCxnSpPr/>
          <p:nvPr/>
        </p:nvCxnSpPr>
        <p:spPr>
          <a:xfrm flipH="1">
            <a:off x="2279332" y="3232646"/>
            <a:ext cx="1039200" cy="1053600"/>
          </a:xfrm>
          <a:prstGeom prst="straightConnector1">
            <a:avLst/>
          </a:prstGeom>
          <a:noFill/>
          <a:ln w="95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g2901e4286ea_0_1043"/>
          <p:cNvSpPr txBox="1"/>
          <p:nvPr/>
        </p:nvSpPr>
        <p:spPr>
          <a:xfrm>
            <a:off x="314325" y="1356637"/>
            <a:ext cx="8526900" cy="1447800"/>
          </a:xfrm>
          <a:prstGeom prst="rect">
            <a:avLst/>
          </a:prstGeom>
          <a:noFill/>
          <a:ln w="222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7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857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40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7" name="Google Shape;107;g2901e4286ea_0_1043"/>
          <p:cNvSpPr txBox="1"/>
          <p:nvPr/>
        </p:nvSpPr>
        <p:spPr>
          <a:xfrm>
            <a:off x="314325" y="4752976"/>
            <a:ext cx="8526900" cy="1447800"/>
          </a:xfrm>
          <a:prstGeom prst="rect">
            <a:avLst/>
          </a:prstGeom>
          <a:noFill/>
          <a:ln w="222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7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857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40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8" name="Google Shape;108;g2901e4286ea_0_10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1323" y="6555323"/>
            <a:ext cx="309655" cy="30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901e4286ea_0_1043"/>
          <p:cNvSpPr txBox="1"/>
          <p:nvPr/>
        </p:nvSpPr>
        <p:spPr>
          <a:xfrm>
            <a:off x="-4676" y="266400"/>
            <a:ext cx="91488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200"/>
              <a:buFont typeface="Play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Notre projet</a:t>
            </a:r>
            <a:endParaRPr sz="30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0" name="Google Shape;110;g2901e4286ea_0_1043"/>
          <p:cNvSpPr txBox="1"/>
          <p:nvPr/>
        </p:nvSpPr>
        <p:spPr>
          <a:xfrm>
            <a:off x="0" y="6692869"/>
            <a:ext cx="8337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© COmind</a:t>
            </a:r>
            <a:endParaRPr sz="9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g2901e4286ea_0_1043"/>
          <p:cNvSpPr txBox="1"/>
          <p:nvPr/>
        </p:nvSpPr>
        <p:spPr>
          <a:xfrm>
            <a:off x="416859" y="3625354"/>
            <a:ext cx="170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lang="fr-FR" sz="1600" b="1" i="0" u="none" strike="noStrike" cap="none">
                <a:solidFill>
                  <a:srgbClr val="2AA7DA"/>
                </a:solidFill>
                <a:latin typeface="Arial"/>
                <a:ea typeface="Arial"/>
                <a:cs typeface="Arial"/>
                <a:sym typeface="Arial"/>
              </a:rPr>
              <a:t>Enjeux</a:t>
            </a:r>
            <a:endParaRPr sz="16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2" name="Google Shape;112;g2901e4286ea_0_1043"/>
          <p:cNvSpPr txBox="1"/>
          <p:nvPr/>
        </p:nvSpPr>
        <p:spPr>
          <a:xfrm>
            <a:off x="2182125" y="1356625"/>
            <a:ext cx="6651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L’idée de départ est née d’un constat concernant les personnes ayant des handicaps , particulièrement la communauté atteinte de surdité ou d’une déficience pour communiquer (qui utiliserait donc la langue des signes). En effet , dû à leur minorité, quasiment pas de solution sont développés pour mieux les intégrer à la société.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3" name="Google Shape;113;g2901e4286ea_0_1043"/>
          <p:cNvSpPr txBox="1"/>
          <p:nvPr/>
        </p:nvSpPr>
        <p:spPr>
          <a:xfrm>
            <a:off x="416859" y="1890105"/>
            <a:ext cx="170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lang="fr-FR" sz="1600" b="1" i="0" u="none" strike="noStrike" cap="none">
                <a:solidFill>
                  <a:srgbClr val="2AA7DA"/>
                </a:solidFill>
                <a:latin typeface="Arial"/>
                <a:ea typeface="Arial"/>
                <a:cs typeface="Arial"/>
                <a:sym typeface="Arial"/>
              </a:rPr>
              <a:t>Idée de départ</a:t>
            </a:r>
            <a:endParaRPr sz="16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4" name="Google Shape;114;g2901e4286ea_0_1043"/>
          <p:cNvSpPr txBox="1"/>
          <p:nvPr/>
        </p:nvSpPr>
        <p:spPr>
          <a:xfrm>
            <a:off x="416859" y="5296937"/>
            <a:ext cx="170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lang="fr-FR" sz="1600" b="1" i="0" u="none" strike="noStrike" cap="none">
                <a:solidFill>
                  <a:srgbClr val="2AA7DA"/>
                </a:solidFill>
                <a:latin typeface="Arial"/>
                <a:ea typeface="Arial"/>
                <a:cs typeface="Arial"/>
                <a:sym typeface="Arial"/>
              </a:rPr>
              <a:t>Raison d’être</a:t>
            </a:r>
            <a:endParaRPr sz="16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g2901e4286ea_0_1043"/>
          <p:cNvSpPr txBox="1"/>
          <p:nvPr/>
        </p:nvSpPr>
        <p:spPr>
          <a:xfrm>
            <a:off x="3806550" y="4753950"/>
            <a:ext cx="5034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lang="fr-FR">
                <a:solidFill>
                  <a:srgbClr val="434343"/>
                </a:solidFill>
                <a:highlight>
                  <a:schemeClr val="lt1"/>
                </a:highlight>
              </a:rPr>
              <a:t>La raison d'être de notre projet est d'offrir un monde où chaque individu, quels que soient ses moyens de communication, a la possibilité de se connecter, de s'exprimer et de partager, contribuant ainsi à une société plus inclusive et harmonieuse.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901e4286ea_0_1043"/>
          <p:cNvSpPr txBox="1"/>
          <p:nvPr/>
        </p:nvSpPr>
        <p:spPr>
          <a:xfrm>
            <a:off x="4753924" y="3046000"/>
            <a:ext cx="40791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lang="fr-FR">
                <a:solidFill>
                  <a:schemeClr val="dk1"/>
                </a:solidFill>
              </a:rPr>
              <a:t>Permettre leur intégration dans la vie quotidienne en leur permettant de communiquer comme s’ils entendaient ou parlaient.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901e4286ea_0_10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799" y="3256638"/>
            <a:ext cx="1010100" cy="10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901e4286ea_0_10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000" y="3232950"/>
            <a:ext cx="1119925" cy="10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901e4286ea_0_10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8638" y="4882763"/>
            <a:ext cx="1380425" cy="119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901e4286ea_0_10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1323" y="6555323"/>
            <a:ext cx="309655" cy="30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901e4286ea_0_1094"/>
          <p:cNvSpPr txBox="1"/>
          <p:nvPr/>
        </p:nvSpPr>
        <p:spPr>
          <a:xfrm>
            <a:off x="0" y="6692869"/>
            <a:ext cx="8337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© COmind</a:t>
            </a:r>
            <a:endParaRPr sz="9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6" name="Google Shape;126;g2901e4286ea_0_1094"/>
          <p:cNvSpPr txBox="1"/>
          <p:nvPr/>
        </p:nvSpPr>
        <p:spPr>
          <a:xfrm>
            <a:off x="0" y="270000"/>
            <a:ext cx="91488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200"/>
              <a:buFont typeface="Play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Nos early adopters</a:t>
            </a:r>
            <a:endParaRPr sz="30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7" name="Google Shape;127;g2901e4286ea_0_1094"/>
          <p:cNvSpPr txBox="1"/>
          <p:nvPr/>
        </p:nvSpPr>
        <p:spPr>
          <a:xfrm>
            <a:off x="188000" y="186813"/>
            <a:ext cx="8445600" cy="667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800" dirty="0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AA7DA"/>
              </a:buClr>
              <a:buSzPts val="1800"/>
              <a:buFont typeface="Noto Sans Symbols"/>
              <a:buChar char="▪"/>
            </a:pPr>
            <a:r>
              <a:rPr lang="fr-FR" sz="1800" dirty="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Les personnes sourdes </a:t>
            </a:r>
            <a:r>
              <a:rPr lang="fr-FR" sz="18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qui aspirent à une intégration sociale fluide, et la communauté malentendante qui cherche à accroître son autonomie en facilitant la communication quotidienne.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2AA7DA"/>
              </a:buClr>
              <a:buSzPts val="1800"/>
              <a:buFont typeface="Noto Sans Symbols"/>
              <a:buChar char="▪"/>
            </a:pPr>
            <a:r>
              <a:rPr lang="fr-FR" sz="1800" dirty="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Les médecins et infirmiers </a:t>
            </a:r>
            <a:r>
              <a:rPr lang="fr-FR" sz="18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qui ont besoin d'outils facilitant la communication avec des patients sourds, améliorant ainsi la qualité des soins. 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2AA7DA"/>
              </a:buClr>
              <a:buSzPts val="1800"/>
              <a:buFont typeface="Noto Sans Symbols"/>
              <a:buChar char="▪"/>
            </a:pPr>
            <a:r>
              <a:rPr lang="fr-FR" sz="1800" dirty="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Les enseignants </a:t>
            </a:r>
            <a:r>
              <a:rPr lang="fr-FR" sz="18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qui travaillent avec des étudiants malentendants recherchent des solutions pour enrichir les expériences d'apprentissage et promouvoir l'inclusion éducative. 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2AA7DA"/>
              </a:buClr>
              <a:buSzPts val="1800"/>
              <a:buFont typeface="Noto Sans Symbols"/>
              <a:buChar char="▪"/>
            </a:pPr>
            <a:r>
              <a:rPr lang="fr-FR" sz="1800" dirty="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Les ingénieurs et développeurs </a:t>
            </a:r>
            <a:r>
              <a:rPr lang="fr-FR" sz="18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qui cherchent à contribuer à des projets socialement </a:t>
            </a:r>
            <a:r>
              <a:rPr lang="fr-FR" sz="1800" dirty="0" err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impactants</a:t>
            </a:r>
            <a:r>
              <a:rPr lang="fr-FR" sz="18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, favorisant l'innovation dans le domaine de la reconnaissance gestuelle.  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2AA7DA"/>
              </a:buClr>
              <a:buSzPts val="1800"/>
              <a:buFont typeface="Noto Sans Symbols"/>
              <a:buChar char="▪"/>
            </a:pPr>
            <a:r>
              <a:rPr lang="fr-FR" sz="1800" dirty="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Les organisations </a:t>
            </a:r>
            <a:r>
              <a:rPr lang="fr-FR" sz="18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qui (axées sur l'accessibilité) ont besoin d'identifier des solutions innovantes pour promouvoir l'inclusion sociale et technologique. 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2300" dirty="0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01e4286ea_0_1146"/>
          <p:cNvSpPr txBox="1"/>
          <p:nvPr/>
        </p:nvSpPr>
        <p:spPr>
          <a:xfrm>
            <a:off x="314325" y="1187085"/>
            <a:ext cx="8526900" cy="5198700"/>
          </a:xfrm>
          <a:prstGeom prst="rect">
            <a:avLst/>
          </a:prstGeom>
          <a:noFill/>
          <a:ln w="222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7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34" name="Google Shape;134;g2901e4286ea_0_1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1323" y="6555323"/>
            <a:ext cx="309655" cy="30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901e4286ea_0_1146"/>
          <p:cNvSpPr txBox="1"/>
          <p:nvPr/>
        </p:nvSpPr>
        <p:spPr>
          <a:xfrm>
            <a:off x="0" y="6692869"/>
            <a:ext cx="8337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© COmind</a:t>
            </a:r>
            <a:endParaRPr sz="9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6" name="Google Shape;136;g2901e4286ea_0_1146"/>
          <p:cNvSpPr txBox="1"/>
          <p:nvPr/>
        </p:nvSpPr>
        <p:spPr>
          <a:xfrm>
            <a:off x="0" y="270013"/>
            <a:ext cx="91509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000"/>
              <a:buFont typeface="Calibri"/>
              <a:buNone/>
            </a:pPr>
            <a:r>
              <a:rPr lang="fr-FR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</a:t>
            </a: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iche d’observation du</a:t>
            </a:r>
            <a:r>
              <a:rPr lang="fr-FR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projet Visiodible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901e4286ea_0_1146"/>
          <p:cNvSpPr txBox="1"/>
          <p:nvPr/>
        </p:nvSpPr>
        <p:spPr>
          <a:xfrm>
            <a:off x="925038" y="3280603"/>
            <a:ext cx="3786300" cy="2524200"/>
          </a:xfrm>
          <a:prstGeom prst="rect">
            <a:avLst/>
          </a:prstGeom>
          <a:noFill/>
          <a:ln w="222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7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38" name="Google Shape;138;g2901e4286ea_0_1146"/>
          <p:cNvCxnSpPr/>
          <p:nvPr/>
        </p:nvCxnSpPr>
        <p:spPr>
          <a:xfrm>
            <a:off x="925038" y="3280603"/>
            <a:ext cx="3786300" cy="2524200"/>
          </a:xfrm>
          <a:prstGeom prst="straightConnector1">
            <a:avLst/>
          </a:prstGeom>
          <a:noFill/>
          <a:ln w="95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g2901e4286ea_0_1146"/>
          <p:cNvCxnSpPr/>
          <p:nvPr/>
        </p:nvCxnSpPr>
        <p:spPr>
          <a:xfrm flipH="1">
            <a:off x="924926" y="3280603"/>
            <a:ext cx="3786300" cy="2524200"/>
          </a:xfrm>
          <a:prstGeom prst="straightConnector1">
            <a:avLst/>
          </a:prstGeom>
          <a:noFill/>
          <a:ln w="95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g2901e4286ea_0_1146"/>
          <p:cNvSpPr txBox="1"/>
          <p:nvPr/>
        </p:nvSpPr>
        <p:spPr>
          <a:xfrm>
            <a:off x="5218434" y="3280603"/>
            <a:ext cx="34386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None/>
            </a:pPr>
            <a:r>
              <a:rPr lang="fr-FR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L'image dépeint des individus sourds et malentendants participant à des services administratifs. Ils interagissent en utilisant le langage des signes, tandis que des interprètes formés les assistent, illustrant la nécessité d'une communication inclusive.</a:t>
            </a:r>
            <a:endParaRPr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None/>
            </a:pP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1" name="Google Shape;141;g2901e4286ea_0_1146"/>
          <p:cNvSpPr txBox="1"/>
          <p:nvPr/>
        </p:nvSpPr>
        <p:spPr>
          <a:xfrm>
            <a:off x="846459" y="2509467"/>
            <a:ext cx="5905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None/>
            </a:pPr>
            <a:r>
              <a:rPr lang="fr-FR" sz="1600" b="1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1.   Expliquer ce que vous avez observé</a:t>
            </a:r>
            <a:endParaRPr sz="160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2" name="Google Shape;142;g2901e4286ea_0_1146"/>
          <p:cNvSpPr txBox="1"/>
          <p:nvPr/>
        </p:nvSpPr>
        <p:spPr>
          <a:xfrm>
            <a:off x="833718" y="1790016"/>
            <a:ext cx="30357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None/>
            </a:pPr>
            <a:r>
              <a:rPr lang="fr-FR" sz="14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Date</a:t>
            </a:r>
            <a:r>
              <a:rPr lang="fr-FR" sz="1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4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r>
              <a:rPr lang="fr-FR"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18</a:t>
            </a:r>
            <a:r>
              <a:rPr lang="fr-FR"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/</a:t>
            </a:r>
            <a:r>
              <a:rPr lang="fr-FR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09</a:t>
            </a:r>
            <a:r>
              <a:rPr lang="fr-FR"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/20</a:t>
            </a:r>
            <a:r>
              <a:rPr lang="fr-FR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3" name="Google Shape;143;g2901e4286ea_0_1146"/>
          <p:cNvSpPr txBox="1"/>
          <p:nvPr/>
        </p:nvSpPr>
        <p:spPr>
          <a:xfrm>
            <a:off x="4046925" y="1683788"/>
            <a:ext cx="46101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Lieu :</a:t>
            </a:r>
            <a:r>
              <a:rPr lang="fr-FR" sz="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      </a:t>
            </a:r>
            <a:r>
              <a:rPr lang="fr-FR" sz="1300">
                <a:solidFill>
                  <a:schemeClr val="dk1"/>
                </a:solidFill>
                <a:highlight>
                  <a:srgbClr val="FFFFFF"/>
                </a:highlight>
              </a:rPr>
              <a:t>Sous-préfecture de L'Haÿ les Roses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chemeClr val="dk1"/>
                </a:solidFill>
                <a:highlight>
                  <a:srgbClr val="FFFFFF"/>
                </a:highlight>
              </a:rPr>
              <a:t> (image obtenue sur leur page)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None/>
            </a:pPr>
            <a:r>
              <a:rPr lang="fr-FR" sz="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44" name="Google Shape;144;g2901e4286ea_0_1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925" y="3280600"/>
            <a:ext cx="3786300" cy="2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901e4286ea_0_1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1323" y="6555323"/>
            <a:ext cx="309655" cy="30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901e4286ea_0_1244"/>
          <p:cNvSpPr txBox="1"/>
          <p:nvPr/>
        </p:nvSpPr>
        <p:spPr>
          <a:xfrm>
            <a:off x="0" y="270013"/>
            <a:ext cx="91509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000"/>
              <a:buFont typeface="Calibri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Notre maquette d’intention</a:t>
            </a:r>
            <a:endParaRPr sz="32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1" name="Google Shape;151;g2901e4286ea_0_1244"/>
          <p:cNvSpPr txBox="1"/>
          <p:nvPr/>
        </p:nvSpPr>
        <p:spPr>
          <a:xfrm>
            <a:off x="0" y="6692869"/>
            <a:ext cx="8337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© COmind</a:t>
            </a:r>
            <a:endParaRPr sz="9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52" name="Google Shape;152;g2901e4286ea_0_1244"/>
          <p:cNvGrpSpPr/>
          <p:nvPr/>
        </p:nvGrpSpPr>
        <p:grpSpPr>
          <a:xfrm>
            <a:off x="1816473" y="1568745"/>
            <a:ext cx="5894090" cy="5064992"/>
            <a:chOff x="720947" y="1676400"/>
            <a:chExt cx="2286658" cy="4635300"/>
          </a:xfrm>
        </p:grpSpPr>
        <p:sp>
          <p:nvSpPr>
            <p:cNvPr id="153" name="Google Shape;153;g2901e4286ea_0_1244"/>
            <p:cNvSpPr txBox="1"/>
            <p:nvPr/>
          </p:nvSpPr>
          <p:spPr>
            <a:xfrm>
              <a:off x="720947" y="1676640"/>
              <a:ext cx="2286600" cy="4635000"/>
            </a:xfrm>
            <a:prstGeom prst="rect">
              <a:avLst/>
            </a:prstGeom>
            <a:noFill/>
            <a:ln w="22225" cap="flat" cmpd="sng">
              <a:solidFill>
                <a:srgbClr val="2AA7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Calibri"/>
                <a:buNone/>
              </a:pPr>
              <a:endParaRPr sz="1700" b="1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cxnSp>
          <p:nvCxnSpPr>
            <p:cNvPr id="154" name="Google Shape;154;g2901e4286ea_0_1244"/>
            <p:cNvCxnSpPr/>
            <p:nvPr/>
          </p:nvCxnSpPr>
          <p:spPr>
            <a:xfrm>
              <a:off x="723900" y="1676400"/>
              <a:ext cx="2283600" cy="4635300"/>
            </a:xfrm>
            <a:prstGeom prst="straightConnector1">
              <a:avLst/>
            </a:prstGeom>
            <a:noFill/>
            <a:ln w="9525" cap="flat" cmpd="sng">
              <a:solidFill>
                <a:srgbClr val="2AA7D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g2901e4286ea_0_1244"/>
            <p:cNvCxnSpPr/>
            <p:nvPr/>
          </p:nvCxnSpPr>
          <p:spPr>
            <a:xfrm flipH="1">
              <a:off x="721005" y="1676400"/>
              <a:ext cx="2286600" cy="4635300"/>
            </a:xfrm>
            <a:prstGeom prst="straightConnector1">
              <a:avLst/>
            </a:prstGeom>
            <a:noFill/>
            <a:ln w="9525" cap="flat" cmpd="sng">
              <a:solidFill>
                <a:srgbClr val="2AA7D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6" name="Google Shape;156;g2901e4286ea_0_1244"/>
          <p:cNvSpPr txBox="1"/>
          <p:nvPr/>
        </p:nvSpPr>
        <p:spPr>
          <a:xfrm>
            <a:off x="3267750" y="1136875"/>
            <a:ext cx="5486400" cy="48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Qu'en pensez-vous ?</a:t>
            </a:r>
            <a:endParaRPr sz="16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57" name="Google Shape;157;g2901e4286ea_0_1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525" y="1568725"/>
            <a:ext cx="5894176" cy="50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ce3ba835a_0_2"/>
          <p:cNvSpPr txBox="1"/>
          <p:nvPr/>
        </p:nvSpPr>
        <p:spPr>
          <a:xfrm>
            <a:off x="345750" y="1193250"/>
            <a:ext cx="83220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fr-FR" sz="1700">
                <a:latin typeface="Play"/>
                <a:ea typeface="Play"/>
                <a:cs typeface="Play"/>
                <a:sym typeface="Play"/>
              </a:rPr>
              <a:t>Percevez-vous VisioDible comme une solution utile pour faciliter la communication des personnes sourdes ?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1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fr-FR" sz="1700">
                <a:latin typeface="Play"/>
                <a:ea typeface="Play"/>
                <a:cs typeface="Play"/>
                <a:sym typeface="Play"/>
              </a:rPr>
              <a:t>Quelle est votre impression générale du nom "VisioDible" en termes de représentation du projet et de sa pertinence pour la communication inclusive ?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1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fr-FR" sz="17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700">
                <a:latin typeface="Play"/>
                <a:ea typeface="Play"/>
                <a:cs typeface="Play"/>
                <a:sym typeface="Play"/>
              </a:rPr>
              <a:t>Envisagez-vous la faisabilité de l'intégration de VisioDible dans votre quotidien ?</a:t>
            </a:r>
            <a:endParaRPr sz="17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4" name="Google Shape;164;g2ace3ba835a_0_2"/>
          <p:cNvSpPr txBox="1"/>
          <p:nvPr/>
        </p:nvSpPr>
        <p:spPr>
          <a:xfrm>
            <a:off x="0" y="270013"/>
            <a:ext cx="91509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000"/>
              <a:buFont typeface="Calibri"/>
              <a:buNone/>
            </a:pPr>
            <a:r>
              <a:rPr lang="fr-FR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Le public</a:t>
            </a:r>
            <a:endParaRPr sz="32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2901e4286ea_0_1209"/>
          <p:cNvGrpSpPr/>
          <p:nvPr/>
        </p:nvGrpSpPr>
        <p:grpSpPr>
          <a:xfrm>
            <a:off x="599136" y="1344361"/>
            <a:ext cx="920985" cy="953288"/>
            <a:chOff x="946719" y="2055035"/>
            <a:chExt cx="1014412" cy="1085132"/>
          </a:xfrm>
        </p:grpSpPr>
        <p:sp>
          <p:nvSpPr>
            <p:cNvPr id="170" name="Google Shape;170;g2901e4286ea_0_1209"/>
            <p:cNvSpPr txBox="1"/>
            <p:nvPr/>
          </p:nvSpPr>
          <p:spPr>
            <a:xfrm>
              <a:off x="946719" y="2066467"/>
              <a:ext cx="1014300" cy="1073700"/>
            </a:xfrm>
            <a:prstGeom prst="rect">
              <a:avLst/>
            </a:prstGeom>
            <a:noFill/>
            <a:ln w="22225" cap="flat" cmpd="sng">
              <a:solidFill>
                <a:srgbClr val="2AA7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Calibri"/>
                <a:buNone/>
              </a:pPr>
              <a:endParaRPr sz="1700" b="1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cxnSp>
          <p:nvCxnSpPr>
            <p:cNvPr id="171" name="Google Shape;171;g2901e4286ea_0_1209"/>
            <p:cNvCxnSpPr/>
            <p:nvPr/>
          </p:nvCxnSpPr>
          <p:spPr>
            <a:xfrm>
              <a:off x="946719" y="2055036"/>
              <a:ext cx="1014300" cy="1073700"/>
            </a:xfrm>
            <a:prstGeom prst="straightConnector1">
              <a:avLst/>
            </a:prstGeom>
            <a:noFill/>
            <a:ln w="9525" cap="flat" cmpd="sng">
              <a:solidFill>
                <a:srgbClr val="2AA7D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g2901e4286ea_0_1209"/>
            <p:cNvCxnSpPr/>
            <p:nvPr/>
          </p:nvCxnSpPr>
          <p:spPr>
            <a:xfrm flipH="1">
              <a:off x="946831" y="2055035"/>
              <a:ext cx="1014300" cy="1073700"/>
            </a:xfrm>
            <a:prstGeom prst="straightConnector1">
              <a:avLst/>
            </a:prstGeom>
            <a:noFill/>
            <a:ln w="9525" cap="flat" cmpd="sng">
              <a:solidFill>
                <a:srgbClr val="2AA7D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" name="Google Shape;173;g2901e4286ea_0_1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1323" y="6555323"/>
            <a:ext cx="309655" cy="30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901e4286ea_0_1209"/>
          <p:cNvSpPr txBox="1">
            <a:spLocks noGrp="1"/>
          </p:cNvSpPr>
          <p:nvPr>
            <p:ph type="ctrTitle"/>
          </p:nvPr>
        </p:nvSpPr>
        <p:spPr>
          <a:xfrm>
            <a:off x="4569662" y="3732121"/>
            <a:ext cx="9148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200"/>
              <a:buFont typeface="Play"/>
              <a:buNone/>
            </a:pPr>
            <a:r>
              <a:rPr lang="fr-FR" sz="3000">
                <a:solidFill>
                  <a:srgbClr val="2890BE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3000">
              <a:solidFill>
                <a:srgbClr val="2890BE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5" name="Google Shape;175;g2901e4286ea_0_1209"/>
          <p:cNvSpPr txBox="1"/>
          <p:nvPr/>
        </p:nvSpPr>
        <p:spPr>
          <a:xfrm>
            <a:off x="0" y="270000"/>
            <a:ext cx="91488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200"/>
              <a:buFont typeface="Play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Notre </a:t>
            </a:r>
            <a:r>
              <a:rPr lang="fr-FR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r>
              <a:rPr lang="fr-FR" sz="3200" baseline="30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ème</a:t>
            </a: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interview</a:t>
            </a:r>
            <a:endParaRPr sz="30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6" name="Google Shape;176;g2901e4286ea_0_1209"/>
          <p:cNvSpPr txBox="1"/>
          <p:nvPr/>
        </p:nvSpPr>
        <p:spPr>
          <a:xfrm>
            <a:off x="0" y="6692869"/>
            <a:ext cx="8337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© COmind</a:t>
            </a:r>
            <a:endParaRPr sz="9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7" name="Google Shape;177;g2901e4286ea_0_1209"/>
          <p:cNvSpPr/>
          <p:nvPr/>
        </p:nvSpPr>
        <p:spPr>
          <a:xfrm>
            <a:off x="1798412" y="1285483"/>
            <a:ext cx="64764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50" tIns="33675" rIns="67350" bIns="336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Prénom 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FAHS</a:t>
            </a:r>
            <a:r>
              <a:rPr lang="fr-FR" sz="12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        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Nom : 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DYLAN</a:t>
            </a:r>
            <a:r>
              <a:rPr lang="fr-FR" sz="1300" b="1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    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Critère 1 : 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Âge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25</a:t>
            </a:r>
            <a:r>
              <a:rPr lang="fr-FR" sz="14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       </a:t>
            </a: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Métier 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ingénieur consultant IT ch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ez mc2i</a:t>
            </a:r>
            <a:endParaRPr sz="13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8" name="Google Shape;178;g2901e4286ea_0_1209"/>
          <p:cNvSpPr/>
          <p:nvPr/>
        </p:nvSpPr>
        <p:spPr>
          <a:xfrm>
            <a:off x="231491" y="2782837"/>
            <a:ext cx="8360400" cy="3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50" tIns="33675" rIns="67350" bIns="336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Faisabilité techniques du projet VisioDible 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   - Exploration des aspects techniques du projet avec un ingénieur consultant IT.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Conception Pratique des Lunettes VisioDible :</a:t>
            </a:r>
            <a:endParaRPr sz="1300" b="1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  - </a:t>
            </a:r>
            <a:r>
              <a:rPr lang="fr-FR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Analyse des éléments pratiques nécessaires pour développer les lunettes intelligentes.</a:t>
            </a: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Impacts sur l'Inclusion en Entreprise :</a:t>
            </a:r>
            <a:endParaRPr sz="1300" b="1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 - Réflexion sur la manière dont VisioDible peut favoriser l'inclusion des personnes sourdes dans le contexte professionnel.</a:t>
            </a: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Promotion de l'Inclusion :</a:t>
            </a:r>
            <a:endParaRPr sz="1300" b="1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- Discussions sur le rôle des lunettes VisioDible dans la promotion de l'inclusion au sein des entreprises et organisations.</a:t>
            </a: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</a:t>
            </a:r>
            <a:endParaRPr sz="1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79" name="Google Shape;179;g2901e4286ea_0_1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24" y="1064525"/>
            <a:ext cx="1136152" cy="12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01e4286ea_0_1289"/>
          <p:cNvSpPr txBox="1"/>
          <p:nvPr/>
        </p:nvSpPr>
        <p:spPr>
          <a:xfrm>
            <a:off x="4351663" y="2317809"/>
            <a:ext cx="4478700" cy="1863900"/>
          </a:xfrm>
          <a:prstGeom prst="rect">
            <a:avLst/>
          </a:prstGeom>
          <a:noFill/>
          <a:ln w="222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7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5" name="Google Shape;185;g2901e4286ea_0_1289"/>
          <p:cNvSpPr txBox="1"/>
          <p:nvPr/>
        </p:nvSpPr>
        <p:spPr>
          <a:xfrm>
            <a:off x="262025" y="994775"/>
            <a:ext cx="8891400" cy="1117500"/>
          </a:xfrm>
          <a:prstGeom prst="rect">
            <a:avLst/>
          </a:prstGeom>
          <a:gradFill>
            <a:gsLst>
              <a:gs pos="0">
                <a:srgbClr val="00A5D6"/>
              </a:gs>
              <a:gs pos="100000">
                <a:srgbClr val="397AB7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fr-FR" sz="4400" b="0" i="0" u="none" strike="noStrike" cap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    </a:t>
            </a:r>
            <a:r>
              <a:rPr lang="fr-FR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Lara &amp; Olivia</a:t>
            </a:r>
            <a:r>
              <a:rPr lang="fr-FR" sz="3200" b="0" i="0" u="none" strike="noStrike" cap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-  </a:t>
            </a:r>
            <a:r>
              <a:rPr lang="fr-FR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Sourdes de naissance</a:t>
            </a:r>
            <a:endParaRPr sz="32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6" name="Google Shape;186;g2901e4286ea_0_1289"/>
          <p:cNvSpPr/>
          <p:nvPr/>
        </p:nvSpPr>
        <p:spPr>
          <a:xfrm>
            <a:off x="594116" y="4638840"/>
            <a:ext cx="79155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50" tIns="33675" rIns="67350" bIns="3367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fr-FR" sz="1600" b="0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« J</a:t>
            </a:r>
            <a:r>
              <a:rPr lang="fr-FR" sz="1600" i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’ai toujours un temps de retard quand il y a quelque chose d’important dis à l’oral </a:t>
            </a:r>
            <a:r>
              <a:rPr lang="fr-FR" sz="1600" b="0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»</a:t>
            </a:r>
            <a:endParaRPr sz="1600" b="1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-FR" sz="1600" b="0" i="1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« </a:t>
            </a:r>
            <a:r>
              <a:rPr lang="fr-FR" sz="1600" i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Je dois toujours me rattacher à ce qui est affiché pour comprendre</a:t>
            </a:r>
            <a:r>
              <a:rPr lang="fr-FR" sz="1600" b="0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»</a:t>
            </a:r>
            <a:endParaRPr sz="1600" b="1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0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« J</a:t>
            </a:r>
            <a:r>
              <a:rPr lang="fr-FR" sz="1600" i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 peux peux pas aborder les gens facilement.</a:t>
            </a:r>
            <a:r>
              <a:rPr lang="fr-FR" sz="1600" b="0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»</a:t>
            </a:r>
            <a:endParaRPr sz="1600" b="0" i="1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87" name="Google Shape;187;g2901e4286ea_0_1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3870" y="6553451"/>
            <a:ext cx="309655" cy="30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901e4286ea_0_1289"/>
          <p:cNvSpPr txBox="1"/>
          <p:nvPr/>
        </p:nvSpPr>
        <p:spPr>
          <a:xfrm>
            <a:off x="2547" y="6690997"/>
            <a:ext cx="8337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© COmind</a:t>
            </a:r>
            <a:endParaRPr sz="9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9" name="Google Shape;189;g2901e4286ea_0_1289"/>
          <p:cNvSpPr txBox="1"/>
          <p:nvPr/>
        </p:nvSpPr>
        <p:spPr>
          <a:xfrm>
            <a:off x="0" y="270000"/>
            <a:ext cx="91488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200"/>
              <a:buFont typeface="Play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Notre </a:t>
            </a:r>
            <a:r>
              <a:rPr lang="fr-FR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r>
              <a:rPr lang="fr-FR" sz="3200" baseline="30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ème</a:t>
            </a: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interview</a:t>
            </a:r>
            <a:endParaRPr sz="30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0" name="Google Shape;190;g2901e4286ea_0_1289"/>
          <p:cNvSpPr txBox="1"/>
          <p:nvPr/>
        </p:nvSpPr>
        <p:spPr>
          <a:xfrm>
            <a:off x="4478444" y="2317810"/>
            <a:ext cx="4257900" cy="18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400" tIns="37400" rIns="37400" bIns="374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Les besoins et attentes</a:t>
            </a:r>
            <a:endParaRPr sz="13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A7DA"/>
              </a:buClr>
              <a:buSzPts val="1300"/>
              <a:buFont typeface="Play"/>
              <a:buChar char="-"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Pouvoir communiquer facilement</a:t>
            </a:r>
            <a:endParaRPr sz="130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A7DA"/>
              </a:buClr>
              <a:buSzPts val="1300"/>
              <a:buFont typeface="Play"/>
              <a:buChar char="-"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Système permettant de pouvoir voir ce qu’elles n’entendent pas</a:t>
            </a:r>
            <a:endParaRPr sz="1300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A7DA"/>
              </a:buClr>
              <a:buSzPts val="1300"/>
              <a:buFont typeface="Play"/>
              <a:buChar char="-"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s’inclure</a:t>
            </a:r>
            <a:endParaRPr sz="1300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1" name="Google Shape;191;g2901e4286ea_0_1289"/>
          <p:cNvSpPr/>
          <p:nvPr/>
        </p:nvSpPr>
        <p:spPr>
          <a:xfrm>
            <a:off x="329600" y="2381275"/>
            <a:ext cx="3878400" cy="1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50" tIns="33675" rIns="67350" bIns="336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Age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16 ans/17 ans</a:t>
            </a:r>
            <a:endParaRPr sz="13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Formation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Lycéennes</a:t>
            </a:r>
            <a:endParaRPr sz="13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Activité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Étudiantes</a:t>
            </a:r>
            <a:endParaRPr sz="13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Situation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Célibataires</a:t>
            </a:r>
            <a:endParaRPr sz="13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Lieu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Boulogne Billancourt</a:t>
            </a:r>
            <a:endParaRPr sz="1300"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00A5D6"/>
                </a:solidFill>
                <a:latin typeface="Play"/>
                <a:ea typeface="Play"/>
                <a:cs typeface="Play"/>
                <a:sym typeface="Play"/>
              </a:rPr>
              <a:t>Trait de personnalité : </a:t>
            </a:r>
            <a:r>
              <a:rPr lang="fr-FR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Curieuses, déterminées, courageuses</a:t>
            </a: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ce3ba835a_0_9"/>
          <p:cNvSpPr txBox="1"/>
          <p:nvPr/>
        </p:nvSpPr>
        <p:spPr>
          <a:xfrm>
            <a:off x="0" y="270000"/>
            <a:ext cx="9148800" cy="609900"/>
          </a:xfrm>
          <a:prstGeom prst="rect">
            <a:avLst/>
          </a:prstGeom>
          <a:solidFill>
            <a:srgbClr val="2AA7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90BE"/>
              </a:buClr>
              <a:buSzPts val="3200"/>
              <a:buFont typeface="Play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Notre </a:t>
            </a:r>
            <a:r>
              <a:rPr lang="fr-FR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3ème interview</a:t>
            </a:r>
            <a:endParaRPr sz="30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8" name="Google Shape;198;g2ace3ba835a_0_9"/>
          <p:cNvSpPr txBox="1"/>
          <p:nvPr/>
        </p:nvSpPr>
        <p:spPr>
          <a:xfrm>
            <a:off x="262025" y="994775"/>
            <a:ext cx="8891400" cy="1117500"/>
          </a:xfrm>
          <a:prstGeom prst="rect">
            <a:avLst/>
          </a:prstGeom>
          <a:gradFill>
            <a:gsLst>
              <a:gs pos="0">
                <a:srgbClr val="00A5D6"/>
              </a:gs>
              <a:gs pos="100000">
                <a:srgbClr val="397AB7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fr-FR" sz="4400" b="0" i="0" u="none" strike="noStrike" cap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    </a:t>
            </a:r>
            <a:r>
              <a:rPr lang="fr-FR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Agnès Bo et Annie Risler</a:t>
            </a:r>
            <a:r>
              <a:rPr lang="fr-FR" sz="3200" b="0" i="0" u="none" strike="noStrike" cap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-  </a:t>
            </a:r>
            <a:r>
              <a:rPr lang="fr-FR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Groupe de Recherche Apprentissage et Langage INJS PARIS </a:t>
            </a:r>
            <a:endParaRPr sz="32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9" name="Google Shape;199;g2ace3ba835a_0_9"/>
          <p:cNvSpPr/>
          <p:nvPr/>
        </p:nvSpPr>
        <p:spPr>
          <a:xfrm>
            <a:off x="329600" y="2381275"/>
            <a:ext cx="6225600" cy="1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50" tIns="33675" rIns="67350" bIns="336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Age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Non communiqué</a:t>
            </a:r>
            <a:endParaRPr sz="13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Activité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 Orthophoniste, maître de conférence linguistique</a:t>
            </a:r>
            <a:endParaRPr sz="13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Situation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Mères de famille</a:t>
            </a:r>
            <a:endParaRPr sz="13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Lieu</a:t>
            </a:r>
            <a:r>
              <a:rPr lang="fr-FR" sz="1300" b="0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 :</a:t>
            </a:r>
            <a:r>
              <a:rPr lang="fr-FR" sz="1300" b="0" i="0" u="none" strike="noStrike" cap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fr-FR" sz="1300">
                <a:latin typeface="Play"/>
                <a:ea typeface="Play"/>
                <a:cs typeface="Play"/>
                <a:sym typeface="Play"/>
              </a:rPr>
              <a:t>Paris INJS</a:t>
            </a:r>
            <a:endParaRPr sz="1300"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>
                <a:solidFill>
                  <a:srgbClr val="00A5D6"/>
                </a:solidFill>
                <a:latin typeface="Play"/>
                <a:ea typeface="Play"/>
                <a:cs typeface="Play"/>
                <a:sym typeface="Play"/>
              </a:rPr>
              <a:t>Trait de personnalité : </a:t>
            </a:r>
            <a:r>
              <a:rPr lang="fr-FR" sz="1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Volontaires, bienveillantes</a:t>
            </a:r>
            <a:endParaRPr sz="13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0" name="Google Shape;200;g2ace3ba835a_0_9"/>
          <p:cNvSpPr txBox="1"/>
          <p:nvPr/>
        </p:nvSpPr>
        <p:spPr>
          <a:xfrm>
            <a:off x="4996500" y="2381275"/>
            <a:ext cx="4147500" cy="18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400" tIns="37400" rIns="37400" bIns="374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Les besoins et attentes</a:t>
            </a:r>
            <a:endParaRPr sz="13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A7DA"/>
              </a:buClr>
              <a:buSzPts val="1300"/>
              <a:buFont typeface="Play"/>
              <a:buChar char="-"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Comprendre le profil de la personne en question</a:t>
            </a:r>
            <a:endParaRPr sz="1300" b="0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A7DA"/>
              </a:buClr>
              <a:buSzPts val="1300"/>
              <a:buFont typeface="Play"/>
              <a:buChar char="-"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L’aider à échanger avec nous</a:t>
            </a:r>
            <a:endParaRPr sz="1300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A7DA"/>
              </a:buClr>
              <a:buSzPts val="1300"/>
              <a:buFont typeface="Play"/>
              <a:buChar char="-"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L’inclure</a:t>
            </a:r>
            <a:endParaRPr sz="1300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A7DA"/>
              </a:buClr>
              <a:buSzPts val="1300"/>
              <a:buFont typeface="Play"/>
              <a:buChar char="-"/>
            </a:pPr>
            <a:r>
              <a:rPr lang="fr-FR" sz="1300">
                <a:solidFill>
                  <a:srgbClr val="2AA7DA"/>
                </a:solidFill>
                <a:latin typeface="Play"/>
                <a:ea typeface="Play"/>
                <a:cs typeface="Play"/>
                <a:sym typeface="Play"/>
              </a:rPr>
              <a:t>Éviter les cas sévères de dépression du à l’isolement</a:t>
            </a:r>
            <a:endParaRPr sz="1300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1" name="Google Shape;201;g2ace3ba835a_0_9"/>
          <p:cNvSpPr txBox="1"/>
          <p:nvPr/>
        </p:nvSpPr>
        <p:spPr>
          <a:xfrm>
            <a:off x="840050" y="4636825"/>
            <a:ext cx="7970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“Certains lycéens sourds expriment de très grandes créativité linguistique évidente dans leurs utilisation de la langue des signes”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ace3ba835a_0_9"/>
          <p:cNvSpPr txBox="1"/>
          <p:nvPr/>
        </p:nvSpPr>
        <p:spPr>
          <a:xfrm>
            <a:off x="4996500" y="2442600"/>
            <a:ext cx="4057800" cy="1863900"/>
          </a:xfrm>
          <a:prstGeom prst="rect">
            <a:avLst/>
          </a:prstGeom>
          <a:noFill/>
          <a:ln w="22225" cap="flat" cmpd="sng">
            <a:solidFill>
              <a:srgbClr val="2AA7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1700" b="1" i="0" u="none" strike="noStrike" cap="none">
              <a:solidFill>
                <a:srgbClr val="2AA7DA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Affichage à l'écran (4:3)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Noto Sans Symbols</vt:lpstr>
      <vt:lpstr>Arial</vt:lpstr>
      <vt:lpstr>Play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Emotte</dc:creator>
  <cp:lastModifiedBy>Sika Junior N'GORAN</cp:lastModifiedBy>
  <cp:revision>1</cp:revision>
  <dcterms:created xsi:type="dcterms:W3CDTF">2020-10-10T04:46:29Z</dcterms:created>
  <dcterms:modified xsi:type="dcterms:W3CDTF">2024-10-20T23:57:10Z</dcterms:modified>
</cp:coreProperties>
</file>