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1868" r:id="rId5"/>
    <p:sldId id="4192" r:id="rId6"/>
    <p:sldId id="4195" r:id="rId7"/>
    <p:sldId id="1959" r:id="rId8"/>
    <p:sldId id="4196" r:id="rId9"/>
    <p:sldId id="4197" r:id="rId10"/>
    <p:sldId id="4201" r:id="rId11"/>
    <p:sldId id="4198" r:id="rId12"/>
    <p:sldId id="4199" r:id="rId13"/>
    <p:sldId id="4202" r:id="rId14"/>
    <p:sldId id="4203" r:id="rId15"/>
    <p:sldId id="4200" r:id="rId16"/>
    <p:sldId id="4204" r:id="rId17"/>
    <p:sldId id="4205" r:id="rId18"/>
    <p:sldId id="42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enda\AppData\Roaming\Microsoft\Excel\Joined_Datase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enda\AppData\Roaming\Microsoft\Excel\Joined_Dataset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zendatashastra01-my.sharepoint.com/personal/karthik_zendatashastra_com/Documents/Microsoft%20Teams%20Chat%20Files/State_VS_Store_Cou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[Joined_Dataset (version 1).xlsb]Northeast-Sales-trend!PivotTable5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Population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'Northeast-Sales-trend'!$B$3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'Northeast-Sales-trend'!$A$4:$A$7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'Northeast-Sales-trend'!$B$4:$B$7</c:f>
              <c:numCache>
                <c:formatCode>General</c:formatCode>
                <c:ptCount val="4"/>
                <c:pt idx="0">
                  <c:v>354843602</c:v>
                </c:pt>
                <c:pt idx="1">
                  <c:v>469862498</c:v>
                </c:pt>
                <c:pt idx="2">
                  <c:v>665515881</c:v>
                </c:pt>
                <c:pt idx="3">
                  <c:v>706135487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0-4B85-853F-E82318084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01529119"/>
        <c:axId val="1001529599"/>
      </c:barChart>
      <c:catAx>
        <c:axId val="100152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529599"/>
        <c:crosses val="autoZero"/>
        <c:auto val="1"/>
        <c:lblAlgn val="ctr"/>
        <c:lblOffset val="100"/>
        <c:noMultiLvlLbl val="0"/>
      </c:catAx>
      <c:valAx>
        <c:axId val="100152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52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Sales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4"/>
              <c:pt idx="0">
                <c:v>Midwest</c:v>
              </c:pt>
              <c:pt idx="1">
                <c:v>Northeast</c:v>
              </c:pt>
              <c:pt idx="2">
                <c:v>South</c:v>
              </c:pt>
              <c:pt idx="3">
                <c:v>West</c:v>
              </c:pt>
            </c:strLit>
          </c:cat>
          <c:val>
            <c:numLit>
              <c:formatCode>General</c:formatCode>
              <c:ptCount val="4"/>
              <c:pt idx="0">
                <c:v>16321923.599999998</c:v>
              </c:pt>
              <c:pt idx="1">
                <c:v>8751522.5799999945</c:v>
              </c:pt>
              <c:pt idx="2">
                <c:v>24566092.699999977</c:v>
              </c:pt>
              <c:pt idx="3">
                <c:v>26900118.10000002</c:v>
              </c:pt>
            </c:numLit>
          </c:val>
          <c:extLst>
            <c:ext xmlns:c16="http://schemas.microsoft.com/office/drawing/2014/chart" uri="{C3380CC4-5D6E-409C-BE32-E72D297353CC}">
              <c16:uniqueId val="{00000000-897A-4D0D-BA27-E9E1CCF1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25708511"/>
        <c:axId val="1125708991"/>
      </c:barChart>
      <c:catAx>
        <c:axId val="112570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708991"/>
        <c:crosses val="autoZero"/>
        <c:auto val="1"/>
        <c:lblAlgn val="ctr"/>
        <c:lblOffset val="100"/>
        <c:noMultiLvlLbl val="0"/>
      </c:catAx>
      <c:valAx>
        <c:axId val="112570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70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AD-48C3-8F28-FA2AC96448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AD-48C3-8F28-FA2AC96448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AD-48C3-8F28-FA2AC96448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AD-48C3-8F28-FA2AC96448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Distributor</c:v>
                </c:pt>
                <c:pt idx="1">
                  <c:v>In-Store</c:v>
                </c:pt>
                <c:pt idx="2">
                  <c:v>Online</c:v>
                </c:pt>
                <c:pt idx="3">
                  <c:v>Wholesale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273159</c:v>
                </c:pt>
                <c:pt idx="1">
                  <c:v>722467.70000000007</c:v>
                </c:pt>
                <c:pt idx="2">
                  <c:v>477837.3</c:v>
                </c:pt>
                <c:pt idx="3">
                  <c:v>214594.3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1DA-84FE-7C766A2A219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2019 Sales</a:t>
            </a:r>
          </a:p>
        </c:rich>
      </c:tx>
      <c:layout>
        <c:manualLayout>
          <c:xMode val="edge"/>
          <c:yMode val="edge"/>
          <c:x val="0.31091167297957073"/>
          <c:y val="3.4561410261045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4C0-4D23-A21D-5495AD3D7A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4C0-4D23-A21D-5495AD3D7A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4C0-4D23-A21D-5495AD3D7A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4C0-4D23-A21D-5495AD3D7A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Distributor</c:v>
                </c:pt>
                <c:pt idx="1">
                  <c:v>In-Store</c:v>
                </c:pt>
                <c:pt idx="2">
                  <c:v>Online</c:v>
                </c:pt>
                <c:pt idx="3">
                  <c:v>Wholesale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623544.88</c:v>
                </c:pt>
                <c:pt idx="1">
                  <c:v>1577669.1</c:v>
                </c:pt>
                <c:pt idx="2">
                  <c:v>992410.70000000007</c:v>
                </c:pt>
                <c:pt idx="3">
                  <c:v>567335.9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1-40B3-9C48-09404239320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6638357402823972"/>
          <c:y val="2.9624065938039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B6-4372-9292-297F850075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BB6-4372-9292-297F850075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BB6-4372-9292-297F850075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BB6-4372-9292-297F850075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Distributor</c:v>
                </c:pt>
                <c:pt idx="1">
                  <c:v>In-Store</c:v>
                </c:pt>
                <c:pt idx="2">
                  <c:v>Online</c:v>
                </c:pt>
                <c:pt idx="3">
                  <c:v>Wholesale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710990.6</c:v>
                </c:pt>
                <c:pt idx="1">
                  <c:v>1389593.4</c:v>
                </c:pt>
                <c:pt idx="2">
                  <c:v>810016.6</c:v>
                </c:pt>
                <c:pt idx="3">
                  <c:v>391903.1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E-4BD5-A270-2533C38B695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78941718733132"/>
          <c:y val="0.37625673879465815"/>
          <c:w val="0.25090485546660796"/>
          <c:h val="0.40414845777968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D4-46C4-9334-A5894C9947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D4-46C4-9334-A5894C9947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D4-46C4-9334-A5894C9947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D4-46C4-9334-A5894C9947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4271511.3</c:v>
                </c:pt>
                <c:pt idx="1">
                  <c:v>1688058.3</c:v>
                </c:pt>
                <c:pt idx="2">
                  <c:v>5734007.4000000004</c:v>
                </c:pt>
                <c:pt idx="3">
                  <c:v>6775937.7999999998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2-4C82-B6AA-13FCB6A9A15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2019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89C-47A8-8EDA-0E939D6BED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89C-47A8-8EDA-0E939D6BED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89C-47A8-8EDA-0E939D6BED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89C-47A8-8EDA-0E939D6BED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6704716.7999999998</c:v>
                </c:pt>
                <c:pt idx="1">
                  <c:v>3760960.58</c:v>
                </c:pt>
                <c:pt idx="2">
                  <c:v>10298422.6</c:v>
                </c:pt>
                <c:pt idx="3">
                  <c:v>10763107.800000001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5-4A73-8882-E43BD9316D8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058878228860982"/>
          <c:y val="2.7768333386173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2020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B7D-4A1C-963E-F2B8488B79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B7D-4A1C-963E-F2B8488B79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B7D-4A1C-963E-F2B8488B79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B7D-4A1C-963E-F2B8488B79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5345695.5</c:v>
                </c:pt>
                <c:pt idx="1">
                  <c:v>3302503.7</c:v>
                </c:pt>
                <c:pt idx="2">
                  <c:v>8533662.7000000011</c:v>
                </c:pt>
                <c:pt idx="3">
                  <c:v>9361072.5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6-4A46-93F3-068BBDF5201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310756905888484"/>
          <c:y val="0.38400835528015581"/>
          <c:w val="0.27681753278974519"/>
          <c:h val="0.37144305765820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 by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Team_x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Adam Hernandez</c:v>
                </c:pt>
                <c:pt idx="1">
                  <c:v>Anthony Berry</c:v>
                </c:pt>
                <c:pt idx="2">
                  <c:v>Anthony Torres</c:v>
                </c:pt>
                <c:pt idx="3">
                  <c:v>Carl Nguyen</c:v>
                </c:pt>
                <c:pt idx="4">
                  <c:v>Carlos Miller</c:v>
                </c:pt>
                <c:pt idx="5">
                  <c:v>Chris Armstrong</c:v>
                </c:pt>
                <c:pt idx="6">
                  <c:v>Donald Reynolds</c:v>
                </c:pt>
                <c:pt idx="7">
                  <c:v>Douglas Tucker</c:v>
                </c:pt>
                <c:pt idx="8">
                  <c:v>Frank Brown</c:v>
                </c:pt>
                <c:pt idx="9">
                  <c:v>George Lewis</c:v>
                </c:pt>
                <c:pt idx="10">
                  <c:v>Jerry Green</c:v>
                </c:pt>
                <c:pt idx="11">
                  <c:v>Joe Price</c:v>
                </c:pt>
                <c:pt idx="12">
                  <c:v>Jonathan Hawkins</c:v>
                </c:pt>
                <c:pt idx="13">
                  <c:v>Joshua Bennett</c:v>
                </c:pt>
                <c:pt idx="14">
                  <c:v>Joshua Little</c:v>
                </c:pt>
                <c:pt idx="15">
                  <c:v>Joshua Ryan</c:v>
                </c:pt>
                <c:pt idx="16">
                  <c:v>Keith Griffin</c:v>
                </c:pt>
                <c:pt idx="17">
                  <c:v>Nicholas Cunningham</c:v>
                </c:pt>
                <c:pt idx="18">
                  <c:v>Patrick Graham</c:v>
                </c:pt>
                <c:pt idx="19">
                  <c:v>Paul Holmes</c:v>
                </c:pt>
                <c:pt idx="20">
                  <c:v>Roger Alexander</c:v>
                </c:pt>
                <c:pt idx="21">
                  <c:v>Roy Rice</c:v>
                </c:pt>
                <c:pt idx="22">
                  <c:v>Samuel Fowler</c:v>
                </c:pt>
                <c:pt idx="23">
                  <c:v>Shawn Cook</c:v>
                </c:pt>
                <c:pt idx="24">
                  <c:v>Shawn Torres</c:v>
                </c:pt>
                <c:pt idx="25">
                  <c:v>Shawn Wallace</c:v>
                </c:pt>
                <c:pt idx="26">
                  <c:v>Stephen Payne</c:v>
                </c:pt>
                <c:pt idx="27">
                  <c:v>Todd Roberts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7-4782-92BF-9C6C9E48FD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Price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E7-4782-92BF-9C6C9E48FDE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E7-4782-92BF-9C6C9E48FDEE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CE7-4782-92BF-9C6C9E48FDEE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E7-4782-92BF-9C6C9E48FDEE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5CE7-4782-92BF-9C6C9E48FDEE}"/>
              </c:ext>
            </c:extLst>
          </c:dPt>
          <c:cat>
            <c:strRef>
              <c:f>Sheet1!$A$2:$A$29</c:f>
              <c:strCache>
                <c:ptCount val="28"/>
                <c:pt idx="0">
                  <c:v>Adam Hernandez</c:v>
                </c:pt>
                <c:pt idx="1">
                  <c:v>Anthony Berry</c:v>
                </c:pt>
                <c:pt idx="2">
                  <c:v>Anthony Torres</c:v>
                </c:pt>
                <c:pt idx="3">
                  <c:v>Carl Nguyen</c:v>
                </c:pt>
                <c:pt idx="4">
                  <c:v>Carlos Miller</c:v>
                </c:pt>
                <c:pt idx="5">
                  <c:v>Chris Armstrong</c:v>
                </c:pt>
                <c:pt idx="6">
                  <c:v>Donald Reynolds</c:v>
                </c:pt>
                <c:pt idx="7">
                  <c:v>Douglas Tucker</c:v>
                </c:pt>
                <c:pt idx="8">
                  <c:v>Frank Brown</c:v>
                </c:pt>
                <c:pt idx="9">
                  <c:v>George Lewis</c:v>
                </c:pt>
                <c:pt idx="10">
                  <c:v>Jerry Green</c:v>
                </c:pt>
                <c:pt idx="11">
                  <c:v>Joe Price</c:v>
                </c:pt>
                <c:pt idx="12">
                  <c:v>Jonathan Hawkins</c:v>
                </c:pt>
                <c:pt idx="13">
                  <c:v>Joshua Bennett</c:v>
                </c:pt>
                <c:pt idx="14">
                  <c:v>Joshua Little</c:v>
                </c:pt>
                <c:pt idx="15">
                  <c:v>Joshua Ryan</c:v>
                </c:pt>
                <c:pt idx="16">
                  <c:v>Keith Griffin</c:v>
                </c:pt>
                <c:pt idx="17">
                  <c:v>Nicholas Cunningham</c:v>
                </c:pt>
                <c:pt idx="18">
                  <c:v>Patrick Graham</c:v>
                </c:pt>
                <c:pt idx="19">
                  <c:v>Paul Holmes</c:v>
                </c:pt>
                <c:pt idx="20">
                  <c:v>Roger Alexander</c:v>
                </c:pt>
                <c:pt idx="21">
                  <c:v>Roy Rice</c:v>
                </c:pt>
                <c:pt idx="22">
                  <c:v>Samuel Fowler</c:v>
                </c:pt>
                <c:pt idx="23">
                  <c:v>Shawn Cook</c:v>
                </c:pt>
                <c:pt idx="24">
                  <c:v>Shawn Torres</c:v>
                </c:pt>
                <c:pt idx="25">
                  <c:v>Shawn Wallace</c:v>
                </c:pt>
                <c:pt idx="26">
                  <c:v>Stephen Payne</c:v>
                </c:pt>
                <c:pt idx="27">
                  <c:v>Todd Roberts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3024098.6</c:v>
                </c:pt>
                <c:pt idx="1">
                  <c:v>2765887.3</c:v>
                </c:pt>
                <c:pt idx="2">
                  <c:v>2713989.1</c:v>
                </c:pt>
                <c:pt idx="3">
                  <c:v>2949788.9</c:v>
                </c:pt>
                <c:pt idx="4">
                  <c:v>2273651.7000000002</c:v>
                </c:pt>
                <c:pt idx="5">
                  <c:v>2631672.9</c:v>
                </c:pt>
                <c:pt idx="6">
                  <c:v>3096244.2</c:v>
                </c:pt>
                <c:pt idx="7">
                  <c:v>2563724.1800000002</c:v>
                </c:pt>
                <c:pt idx="8">
                  <c:v>2506456.6</c:v>
                </c:pt>
                <c:pt idx="9">
                  <c:v>3039723</c:v>
                </c:pt>
                <c:pt idx="10">
                  <c:v>2691329.7</c:v>
                </c:pt>
                <c:pt idx="11">
                  <c:v>2822609.5</c:v>
                </c:pt>
                <c:pt idx="12">
                  <c:v>2693071.7</c:v>
                </c:pt>
                <c:pt idx="13">
                  <c:v>2515803.1</c:v>
                </c:pt>
                <c:pt idx="14">
                  <c:v>2991804.6</c:v>
                </c:pt>
                <c:pt idx="15">
                  <c:v>2709312.5</c:v>
                </c:pt>
                <c:pt idx="16">
                  <c:v>2656556.7000000002</c:v>
                </c:pt>
                <c:pt idx="17">
                  <c:v>2824552.5</c:v>
                </c:pt>
                <c:pt idx="18">
                  <c:v>2713299</c:v>
                </c:pt>
                <c:pt idx="19">
                  <c:v>2427450.2000000002</c:v>
                </c:pt>
                <c:pt idx="20">
                  <c:v>2666780.9</c:v>
                </c:pt>
                <c:pt idx="21">
                  <c:v>2885087</c:v>
                </c:pt>
                <c:pt idx="22">
                  <c:v>2859225</c:v>
                </c:pt>
                <c:pt idx="23">
                  <c:v>2878360.2</c:v>
                </c:pt>
                <c:pt idx="24">
                  <c:v>2310917.1</c:v>
                </c:pt>
                <c:pt idx="25">
                  <c:v>2658640.4</c:v>
                </c:pt>
                <c:pt idx="26">
                  <c:v>2677018.5</c:v>
                </c:pt>
                <c:pt idx="27">
                  <c:v>2992601.9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7-4782-92BF-9C6C9E48FD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Adam Hernandez</c:v>
                </c:pt>
                <c:pt idx="1">
                  <c:v>Anthony Berry</c:v>
                </c:pt>
                <c:pt idx="2">
                  <c:v>Anthony Torres</c:v>
                </c:pt>
                <c:pt idx="3">
                  <c:v>Carl Nguyen</c:v>
                </c:pt>
                <c:pt idx="4">
                  <c:v>Carlos Miller</c:v>
                </c:pt>
                <c:pt idx="5">
                  <c:v>Chris Armstrong</c:v>
                </c:pt>
                <c:pt idx="6">
                  <c:v>Donald Reynolds</c:v>
                </c:pt>
                <c:pt idx="7">
                  <c:v>Douglas Tucker</c:v>
                </c:pt>
                <c:pt idx="8">
                  <c:v>Frank Brown</c:v>
                </c:pt>
                <c:pt idx="9">
                  <c:v>George Lewis</c:v>
                </c:pt>
                <c:pt idx="10">
                  <c:v>Jerry Green</c:v>
                </c:pt>
                <c:pt idx="11">
                  <c:v>Joe Price</c:v>
                </c:pt>
                <c:pt idx="12">
                  <c:v>Jonathan Hawkins</c:v>
                </c:pt>
                <c:pt idx="13">
                  <c:v>Joshua Bennett</c:v>
                </c:pt>
                <c:pt idx="14">
                  <c:v>Joshua Little</c:v>
                </c:pt>
                <c:pt idx="15">
                  <c:v>Joshua Ryan</c:v>
                </c:pt>
                <c:pt idx="16">
                  <c:v>Keith Griffin</c:v>
                </c:pt>
                <c:pt idx="17">
                  <c:v>Nicholas Cunningham</c:v>
                </c:pt>
                <c:pt idx="18">
                  <c:v>Patrick Graham</c:v>
                </c:pt>
                <c:pt idx="19">
                  <c:v>Paul Holmes</c:v>
                </c:pt>
                <c:pt idx="20">
                  <c:v>Roger Alexander</c:v>
                </c:pt>
                <c:pt idx="21">
                  <c:v>Roy Rice</c:v>
                </c:pt>
                <c:pt idx="22">
                  <c:v>Samuel Fowler</c:v>
                </c:pt>
                <c:pt idx="23">
                  <c:v>Shawn Cook</c:v>
                </c:pt>
                <c:pt idx="24">
                  <c:v>Shawn Torres</c:v>
                </c:pt>
                <c:pt idx="25">
                  <c:v>Shawn Wallace</c:v>
                </c:pt>
                <c:pt idx="26">
                  <c:v>Stephen Payne</c:v>
                </c:pt>
                <c:pt idx="27">
                  <c:v>Todd Roberts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</c:numCache>
            </c:numRef>
          </c:val>
          <c:extLst>
            <c:ext xmlns:c16="http://schemas.microsoft.com/office/drawing/2014/chart" uri="{C3380CC4-5D6E-409C-BE32-E72D297353CC}">
              <c16:uniqueId val="{00000002-5CE7-4782-92BF-9C6C9E48F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3906128"/>
        <c:axId val="1273910928"/>
      </c:barChart>
      <c:catAx>
        <c:axId val="1273906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 team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910928"/>
        <c:crosses val="autoZero"/>
        <c:auto val="1"/>
        <c:lblAlgn val="ctr"/>
        <c:lblOffset val="100"/>
        <c:noMultiLvlLbl val="0"/>
      </c:catAx>
      <c:valAx>
        <c:axId val="127391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90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[State_VS_Store_Count.xlsx]Sheet1!$A$2:$A$46</cx:f>
        <cx:lvl ptCount="45">
          <cx:pt idx="0">Alabama</cx:pt>
          <cx:pt idx="1">Arizona</cx:pt>
          <cx:pt idx="2">Arkansas</cx:pt>
          <cx:pt idx="3">California</cx:pt>
          <cx:pt idx="4">Colorado</cx:pt>
          <cx:pt idx="5">Connecticut</cx:pt>
          <cx:pt idx="6">District of Columbia</cx:pt>
          <cx:pt idx="7">Florida</cx:pt>
          <cx:pt idx="8">Georgia</cx:pt>
          <cx:pt idx="9">Hawaii</cx:pt>
          <cx:pt idx="10">Idaho</cx:pt>
          <cx:pt idx="11">Illinois</cx:pt>
          <cx:pt idx="12">Indiana</cx:pt>
          <cx:pt idx="13">Iowa</cx:pt>
          <cx:pt idx="14">Kansas</cx:pt>
          <cx:pt idx="15">Kentucky</cx:pt>
          <cx:pt idx="16">Louisiana</cx:pt>
          <cx:pt idx="17">Maryland</cx:pt>
          <cx:pt idx="18">Massachusetts</cx:pt>
          <cx:pt idx="19">Michigan</cx:pt>
          <cx:pt idx="20">Minnesota</cx:pt>
          <cx:pt idx="21">Mississippi</cx:pt>
          <cx:pt idx="22">Missouri</cx:pt>
          <cx:pt idx="23">Montana</cx:pt>
          <cx:pt idx="24">Nebraska</cx:pt>
          <cx:pt idx="25">Nevada</cx:pt>
          <cx:pt idx="26">New Hampshire</cx:pt>
          <cx:pt idx="27">New Jersey</cx:pt>
          <cx:pt idx="28">New Mexico</cx:pt>
          <cx:pt idx="29">New York</cx:pt>
          <cx:pt idx="30">North Carolina</cx:pt>
          <cx:pt idx="31">North Dakota</cx:pt>
          <cx:pt idx="32">Ohio</cx:pt>
          <cx:pt idx="33">Oklahoma</cx:pt>
          <cx:pt idx="34">Oregon</cx:pt>
          <cx:pt idx="35">Pennsylvania</cx:pt>
          <cx:pt idx="36">Rhode Island</cx:pt>
          <cx:pt idx="37">South Carolina</cx:pt>
          <cx:pt idx="38">South Dakota</cx:pt>
          <cx:pt idx="39">Tennessee</cx:pt>
          <cx:pt idx="40">Texas</cx:pt>
          <cx:pt idx="41">Utah</cx:pt>
          <cx:pt idx="42">Virginia</cx:pt>
          <cx:pt idx="43">Washington</cx:pt>
          <cx:pt idx="44">Wisconsin</cx:pt>
        </cx:lvl>
      </cx:strDim>
      <cx:numDim type="size">
        <cx:f>[State_VS_Store_Count.xlsx]Sheet1!$B$2:$B$46</cx:f>
        <cx:lvl ptCount="45" formatCode="General">
          <cx:pt idx="0">77</cx:pt>
          <cx:pt idx="1">186</cx:pt>
          <cx:pt idx="2">14</cx:pt>
          <cx:pt idx="3">1565</cx:pt>
          <cx:pt idx="4">275</cx:pt>
          <cx:pt idx="5">184</cx:pt>
          <cx:pt idx="6">13</cx:pt>
          <cx:pt idx="7">530</cx:pt>
          <cx:pt idx="8">154</cx:pt>
          <cx:pt idx="9">19</cx:pt>
          <cx:pt idx="10">20</cx:pt>
          <cx:pt idx="11">580</cx:pt>
          <cx:pt idx="12">263</cx:pt>
          <cx:pt idx="13">69</cx:pt>
          <cx:pt idx="14">89</cx:pt>
          <cx:pt idx="15">50</cx:pt>
          <cx:pt idx="16">82</cx:pt>
          <cx:pt idx="17">54</cx:pt>
          <cx:pt idx="18">102</cx:pt>
          <cx:pt idx="19">124</cx:pt>
          <cx:pt idx="20">67</cx:pt>
          <cx:pt idx="21">18</cx:pt>
          <cx:pt idx="22">92</cx:pt>
          <cx:pt idx="23">24</cx:pt>
          <cx:pt idx="24">33</cx:pt>
          <cx:pt idx="25">150</cx:pt>
          <cx:pt idx="26">27</cx:pt>
          <cx:pt idx="27">136</cx:pt>
          <cx:pt idx="28">43</cx:pt>
          <cx:pt idx="29">374</cx:pt>
          <cx:pt idx="30">195</cx:pt>
          <cx:pt idx="31">22</cx:pt>
          <cx:pt idx="32">135</cx:pt>
          <cx:pt idx="33">97</cx:pt>
          <cx:pt idx="34">97</cx:pt>
          <cx:pt idx="35">54</cx:pt>
          <cx:pt idx="36">18</cx:pt>
          <cx:pt idx="37">64</cx:pt>
          <cx:pt idx="38">19</cx:pt>
          <cx:pt idx="39">128</cx:pt>
          <cx:pt idx="40">766</cx:pt>
          <cx:pt idx="41">68</cx:pt>
          <cx:pt idx="42">181</cx:pt>
          <cx:pt idx="43">163</cx:pt>
          <cx:pt idx="44">58</cx:pt>
        </cx:lvl>
      </cx:numDim>
    </cx:data>
  </cx:chartData>
  <cx:chart>
    <cx:title pos="t" align="ctr" overlay="0">
      <cx:tx>
        <cx:txData>
          <cx:v>No. of Stores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No. of Stores</a:t>
          </a:r>
        </a:p>
      </cx:txPr>
    </cx:title>
    <cx:plotArea>
      <cx:plotAreaRegion>
        <cx:series layoutId="sunburst" uniqueId="{3C19A8FB-5DF5-4C3B-A995-D74D08736418}">
          <cx:tx>
            <cx:txData>
              <cx:f>[State_VS_Store_Count.xlsx]Sheet1!$B$1</cx:f>
              <cx:v>Store Code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0.24737</cdr:x>
      <cdr:y>0.48585</cdr:y>
    </cdr:from>
    <cdr:to>
      <cdr:x>0.38696</cdr:x>
      <cdr:y>0.55953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6022DBB3-2963-2574-92CB-97AAF4F26C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97048" y="1318689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0.43021</cdr:x>
      <cdr:y>0.38743</cdr:y>
    </cdr:from>
    <cdr:to>
      <cdr:x>0.56979</cdr:x>
      <cdr:y>0.46111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B5F4839D-4A89-8B38-17D6-0A356956362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1907896" y="1051560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0.61237</cdr:x>
      <cdr:y>0.22572</cdr:y>
    </cdr:from>
    <cdr:to>
      <cdr:x>0.75196</cdr:x>
      <cdr:y>0.2994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68754A4C-D0C2-EE7C-A4E3-DB991116281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2715768" y="612648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0.81296</cdr:x>
      <cdr:y>0.20214</cdr:y>
    </cdr:from>
    <cdr:to>
      <cdr:x>0.95255</cdr:x>
      <cdr:y>0.27582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5B90BB84-E7C8-CEA1-B852-E21D42F4EE2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605365" y="548640"/>
          <a:ext cx="619048" cy="2000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0.23599</cdr:x>
      <cdr:y>0.42968</cdr:y>
    </cdr:from>
    <cdr:to>
      <cdr:x>0.37993</cdr:x>
      <cdr:y>0.5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9F095068-B6DB-8BB3-B356-B33D58B378A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014984" y="1221975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0.42803</cdr:x>
      <cdr:y>0.58517</cdr:y>
    </cdr:from>
    <cdr:to>
      <cdr:x>0.57197</cdr:x>
      <cdr:y>0.6555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D5EB813F-8FB9-7D32-DA5B-0205C8FDC3D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1840912" y="1664208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0.61444</cdr:x>
      <cdr:y>0.2315</cdr:y>
    </cdr:from>
    <cdr:to>
      <cdr:x>0.75837</cdr:x>
      <cdr:y>0.30182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F1793173-C242-D3F0-83D6-326608E17CC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2642616" y="658368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0.8068</cdr:x>
      <cdr:y>0.19054</cdr:y>
    </cdr:from>
    <cdr:to>
      <cdr:x>0.95074</cdr:x>
      <cdr:y>0.26086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A9303540-634D-9185-7BD1-ECF15E8587A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469958" y="541882"/>
          <a:ext cx="619048" cy="20000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0.18099</cdr:x>
      <cdr:y>0.12269</cdr:y>
    </cdr:from>
    <cdr:to>
      <cdr:x>0.20573</cdr:x>
      <cdr:y>0.20297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AD46D7F-D72D-87A8-D54E-07DD1F31322F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r="41702" b="8166"/>
        <a:stretch xmlns:a="http://schemas.openxmlformats.org/drawingml/2006/main"/>
      </cdr:blipFill>
      <cdr:spPr>
        <a:xfrm xmlns:a="http://schemas.openxmlformats.org/drawingml/2006/main" rot="16200000">
          <a:off x="1254767" y="640163"/>
          <a:ext cx="360894" cy="18366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0.21001</cdr:x>
      <cdr:y>0.12178</cdr:y>
    </cdr:from>
    <cdr:to>
      <cdr:x>0.23475</cdr:x>
      <cdr:y>0.20206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DF1EC891-F55A-B841-FAFE-4014332D5F6A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r="41702" b="8166"/>
        <a:stretch xmlns:a="http://schemas.openxmlformats.org/drawingml/2006/main"/>
      </cdr:blipFill>
      <cdr:spPr>
        <a:xfrm xmlns:a="http://schemas.openxmlformats.org/drawingml/2006/main" rot="16200000">
          <a:off x="1470159" y="636099"/>
          <a:ext cx="360894" cy="18366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0.24135</cdr:x>
      <cdr:y>0.04289</cdr:y>
    </cdr:from>
    <cdr:to>
      <cdr:x>0.2683</cdr:x>
      <cdr:y>0.18059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E6B93EF3-05B2-01EC-EF01-CDC46591DEB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1581912" y="402336"/>
          <a:ext cx="619048" cy="200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0.56712</cdr:x>
      <cdr:y>0.09421</cdr:y>
    </cdr:from>
    <cdr:to>
      <cdr:x>0.59379</cdr:x>
      <cdr:y>0.18017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BCE86554-805F-FF05-E4EA-FC810B8951DA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3"/>
        <a:srcRect xmlns:a="http://schemas.openxmlformats.org/drawingml/2006/main" t="-1" r="37575" b="1011"/>
        <a:stretch xmlns:a="http://schemas.openxmlformats.org/drawingml/2006/main"/>
      </cdr:blipFill>
      <cdr:spPr>
        <a:xfrm xmlns:a="http://schemas.openxmlformats.org/drawingml/2006/main" rot="16200000">
          <a:off x="4115198" y="517766"/>
          <a:ext cx="386442" cy="19797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0.62644</cdr:x>
      <cdr:y>0.05211</cdr:y>
    </cdr:from>
    <cdr:to>
      <cdr:x>0.65339</cdr:x>
      <cdr:y>0.20888</cdr:y>
    </cdr:to>
    <cdr:pic>
      <cdr:nvPicPr>
        <cdr:cNvPr id="7" name="chart">
          <a:extLst xmlns:a="http://schemas.openxmlformats.org/drawingml/2006/main">
            <a:ext uri="{FF2B5EF4-FFF2-40B4-BE49-F238E27FC236}">
              <a16:creationId xmlns:a16="http://schemas.microsoft.com/office/drawing/2014/main" id="{94976F06-6B73-94C1-4949-B3FF3682258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4397401" y="486632"/>
          <a:ext cx="704762" cy="2000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4F13B-DDB6-4E57-B875-834005CF8D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92EA3-1D85-475E-B921-D1B1CB2A4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1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6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19BE-E61A-72B3-DA6E-218D864EC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75A3-75F9-1EFB-731C-F720277F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5E9D-9ED3-D614-025A-34D30ADB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9A75-F591-94A5-0BAD-FAC2576A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2AF9-275D-864A-89D8-74245C8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4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3116-0A70-D125-68CF-F88AAD61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5D020-8003-9BE7-FBE8-FCE89A26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E176-7E30-C4E9-E8F4-0B02BC6D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35D2-1686-8CD8-DB0A-1ED4237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68ED-5883-66D0-E187-2F6CE37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0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1175F-2346-5C70-9B5B-9F2270264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E34D3-CC41-A03E-3EB3-55B5E32CA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C294-B058-7475-8F2B-8EAC425E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45FE-35D7-5E0E-9912-CB3C0D43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0608-5075-3F6B-21FD-76A0CD05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7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 shadeToTitle="1"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alpha val="15000"/>
                <a:lumMod val="43000"/>
                <a:lumOff val="57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87976D3-DD7D-4F17-B0F8-AF82C0C45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10284" y="158623"/>
            <a:ext cx="438009" cy="3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B4BA-C03F-B1A4-F760-7B174878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61DA-EF5A-8BD2-4A5D-22B5D1F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1F8-4D07-8391-F514-B6D03093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CE4A-251E-4BFA-6D6E-A8BCA3FD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6977-E00E-3128-AD03-CDED49B1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A45E-D05D-DCF8-8091-CA5D32A3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F825D-89DA-BCA7-A06C-BD6FA891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B936-4970-04CB-F48B-57E700D9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A518-23C9-A6C4-6AD1-8746473E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8140-F62E-A0EB-4088-9E036B27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FF76-C8B1-BB19-289C-18A2AA9C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5DF1-CC03-4B79-24B6-142D8DDA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6C9F-00DB-D557-4106-77559C129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4533-27CB-B500-928B-1A6AD93A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F76BD-F2C3-9B90-DF3C-78043199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B2793-A0F7-1B1A-528C-24AAF1F4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0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4B1B-1B8A-B6B9-529B-6DFF7203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6AC6-D4B9-62F8-33B6-B05ACB69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E2A3D-3B57-E275-97DE-9D0DD40C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8175A-D8F1-A48E-787B-C8DF13BFD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366CB-374E-8C5A-B102-7689DA462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14C3C-E41A-9055-8610-F6781D16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BC26F-5E93-FA45-359D-3FEFD72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6064B-E5C5-E765-4A80-12EFE31D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D74C-75E3-E751-F9D7-3A04BCF7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A0454-FD36-E6B6-A056-07727F29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C9206-AA89-4748-223C-2113470C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F4E3-B2CC-CB2E-A975-868C33D3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7FC12-5384-B134-F605-F099F60B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84FDE-03C8-E101-39E3-4A78B286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5F00-95D8-E63A-3253-B75C784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065D-3B69-4A8C-BDB2-6C2AE607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B520-2A16-09DA-CEFF-F5B4F1F4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BAA16-DDDD-322C-DE05-2C451C698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6B66-F403-7AA1-8736-A48D65AB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1CE93-6DEA-E88C-F105-CF055E5A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FB956-1BE3-D8B7-689D-CE3FD6B5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6D01-2A23-A8A9-ED6C-9A732371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52A96-2F87-26E3-0E8C-F79E26C7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1E74-E8E3-BE49-94A0-6B509E55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84EA-D5EF-9822-8045-AA0CDA39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1129-0685-5B63-85D4-D7A50321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88817-40E7-5691-F9BF-304F07D9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9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E1B17-1B6B-E494-60DE-DFB1F94E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54AB-E803-D22A-47F0-8B3F2DD5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3B33-6C90-50B8-01DE-9F5C7CCA0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80373-B1A0-4BCE-89B7-D91C7EFA58AE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54-033F-85E3-BF33-D063DBBED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8F55-DEAB-0EFD-22BA-64FDE052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24606-93BA-4097-AE99-7A7A2FB86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contact@zendatashastra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9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mailto:contact@zendatashastra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microsoft.com/office/2014/relationships/chartEx" Target="../charts/chartEx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3.png"/><Relationship Id="rId7" Type="http://schemas.openxmlformats.org/officeDocument/2006/relationships/chart" Target="../charts/chart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4.svg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58B78EC-596E-4987-BEF9-F7554F53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70" y="345706"/>
            <a:ext cx="1333887" cy="1249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EECE4-5752-4282-A3AB-0C7300024D9C}"/>
              </a:ext>
            </a:extLst>
          </p:cNvPr>
          <p:cNvSpPr txBox="1"/>
          <p:nvPr/>
        </p:nvSpPr>
        <p:spPr>
          <a:xfrm>
            <a:off x="4569776" y="1668170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DCAFF"/>
                </a:solidFill>
              </a:rPr>
              <a:t>Zen Data Shastra</a:t>
            </a:r>
            <a:endParaRPr lang="en-IN" sz="2800" b="1" dirty="0">
              <a:solidFill>
                <a:srgbClr val="7DCA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4C3F6-E510-4704-B779-A95B4872DCF0}"/>
              </a:ext>
            </a:extLst>
          </p:cNvPr>
          <p:cNvSpPr/>
          <p:nvPr/>
        </p:nvSpPr>
        <p:spPr>
          <a:xfrm>
            <a:off x="2956560" y="2621280"/>
            <a:ext cx="111760" cy="169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DF55C-B0B9-416C-B37E-395B78EF5FF3}"/>
              </a:ext>
            </a:extLst>
          </p:cNvPr>
          <p:cNvSpPr txBox="1"/>
          <p:nvPr/>
        </p:nvSpPr>
        <p:spPr>
          <a:xfrm>
            <a:off x="3302000" y="2931490"/>
            <a:ext cx="201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Mock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74F09-CF13-4009-9A21-50CB6D2F5FC7}"/>
              </a:ext>
            </a:extLst>
          </p:cNvPr>
          <p:cNvSpPr txBox="1"/>
          <p:nvPr/>
        </p:nvSpPr>
        <p:spPr>
          <a:xfrm>
            <a:off x="3302000" y="3405428"/>
            <a:ext cx="255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Findings and Solution</a:t>
            </a:r>
            <a:endParaRPr lang="en-IN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BC538-869D-4713-AA63-9355D907A879}"/>
              </a:ext>
            </a:extLst>
          </p:cNvPr>
          <p:cNvSpPr txBox="1"/>
          <p:nvPr/>
        </p:nvSpPr>
        <p:spPr>
          <a:xfrm>
            <a:off x="4991848" y="5106567"/>
            <a:ext cx="2208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DAB202A-7D6B-4103-8E9E-3E7B03E7525B}" type="datetime4">
              <a:rPr lang="en-US" sz="2000" smtClean="0"/>
              <a:t>September 23, 2024</a:t>
            </a:fld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8CFAE-A946-4E80-BDF2-67F328FDBDE2}"/>
              </a:ext>
            </a:extLst>
          </p:cNvPr>
          <p:cNvSpPr txBox="1"/>
          <p:nvPr/>
        </p:nvSpPr>
        <p:spPr>
          <a:xfrm>
            <a:off x="2150306" y="6508387"/>
            <a:ext cx="823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This document and its attachments are confidential. Any unauthorized sharing, copying or disclosure of any material is strictly forbidden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34739-8E76-47CB-8313-C6DC977FA2D5}"/>
              </a:ext>
            </a:extLst>
          </p:cNvPr>
          <p:cNvSpPr txBox="1"/>
          <p:nvPr/>
        </p:nvSpPr>
        <p:spPr>
          <a:xfrm>
            <a:off x="3523440" y="6231388"/>
            <a:ext cx="493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Reach out to us at </a:t>
            </a:r>
            <a:r>
              <a:rPr lang="en-IN" sz="1200" dirty="0">
                <a:hlinkClick r:id="rId4"/>
              </a:rPr>
              <a:t>contact@zendatashastra.com</a:t>
            </a:r>
            <a:r>
              <a:rPr lang="en-IN" sz="1200" dirty="0"/>
              <a:t> | +91- 898-212-0281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869B6-FE4C-4C92-AE76-5545501FCCE3}"/>
              </a:ext>
            </a:extLst>
          </p:cNvPr>
          <p:cNvSpPr/>
          <p:nvPr/>
        </p:nvSpPr>
        <p:spPr>
          <a:xfrm>
            <a:off x="11471564" y="138547"/>
            <a:ext cx="628072" cy="480290"/>
          </a:xfrm>
          <a:prstGeom prst="rect">
            <a:avLst/>
          </a:prstGeom>
          <a:solidFill>
            <a:srgbClr val="FE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3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8975-C507-5060-45A2-D3CD012C40FD}"/>
              </a:ext>
            </a:extLst>
          </p:cNvPr>
          <p:cNvSpPr txBox="1"/>
          <p:nvPr/>
        </p:nvSpPr>
        <p:spPr>
          <a:xfrm>
            <a:off x="4030531" y="8979"/>
            <a:ext cx="413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Findings</a:t>
            </a:r>
          </a:p>
        </p:txBody>
      </p:sp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CC4B35-7A12-C6D7-3DB5-D03CAD15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97" y="2121097"/>
            <a:ext cx="9103804" cy="451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C3103-2C63-DF7B-85BA-223827D870FB}"/>
              </a:ext>
            </a:extLst>
          </p:cNvPr>
          <p:cNvSpPr txBox="1"/>
          <p:nvPr/>
        </p:nvSpPr>
        <p:spPr>
          <a:xfrm>
            <a:off x="749808" y="669357"/>
            <a:ext cx="442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Insights</a:t>
            </a:r>
            <a:r>
              <a:rPr lang="en-IN"/>
              <a:t>:</a:t>
            </a:r>
          </a:p>
          <a:p>
            <a:r>
              <a:rPr lang="en-IN"/>
              <a:t>The average discount applied on customers’ purchases irrespective of the Sales contributing to the company is same for all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6FB9A-7281-C46D-1FC5-02ADF21B8EAC}"/>
              </a:ext>
            </a:extLst>
          </p:cNvPr>
          <p:cNvSpPr txBox="1"/>
          <p:nvPr/>
        </p:nvSpPr>
        <p:spPr>
          <a:xfrm>
            <a:off x="5794248" y="669357"/>
            <a:ext cx="442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Solution proposed</a:t>
            </a:r>
            <a:r>
              <a:rPr lang="en-IN"/>
              <a:t>:</a:t>
            </a:r>
          </a:p>
          <a:p>
            <a:r>
              <a:rPr lang="en-IN"/>
              <a:t>Identification of customers yielding higher revenue to the company and optimising discounts for them.</a:t>
            </a:r>
          </a:p>
        </p:txBody>
      </p:sp>
    </p:spTree>
    <p:extLst>
      <p:ext uri="{BB962C8B-B14F-4D97-AF65-F5344CB8AC3E}">
        <p14:creationId xmlns:p14="http://schemas.microsoft.com/office/powerpoint/2010/main" val="20129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people in the office">
            <a:extLst>
              <a:ext uri="{FF2B5EF4-FFF2-40B4-BE49-F238E27FC236}">
                <a16:creationId xmlns:a16="http://schemas.microsoft.com/office/drawing/2014/main" id="{0DFA7E9F-B449-20BD-44E9-35BAC6FB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87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AD029F-DEC0-472B-AD28-C3568A4791B6}"/>
              </a:ext>
            </a:extLst>
          </p:cNvPr>
          <p:cNvSpPr/>
          <p:nvPr/>
        </p:nvSpPr>
        <p:spPr>
          <a:xfrm>
            <a:off x="-1" y="-1"/>
            <a:ext cx="6287783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3B57-F808-4A2B-BBFB-A7A5614354B4}"/>
              </a:ext>
            </a:extLst>
          </p:cNvPr>
          <p:cNvSpPr/>
          <p:nvPr/>
        </p:nvSpPr>
        <p:spPr>
          <a:xfrm>
            <a:off x="-2" y="2791495"/>
            <a:ext cx="50654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solidFill>
                  <a:schemeClr val="bg1"/>
                </a:solidFill>
                <a:ea typeface="等线" panose="02010600030101010101" pitchFamily="2" charset="-122"/>
              </a:rPr>
              <a:t>Recommendations</a:t>
            </a:r>
            <a:endParaRPr lang="en-US" sz="4000" b="1" i="1">
              <a:solidFill>
                <a:schemeClr val="bg1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44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C4D979-D02C-CAF0-2C73-4C8E8147529B}"/>
              </a:ext>
            </a:extLst>
          </p:cNvPr>
          <p:cNvSpPr txBox="1"/>
          <p:nvPr/>
        </p:nvSpPr>
        <p:spPr>
          <a:xfrm>
            <a:off x="7496945" y="5117851"/>
            <a:ext cx="1088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/>
              <a:t>       - Female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F8975-C507-5060-45A2-D3CD012C40FD}"/>
              </a:ext>
            </a:extLst>
          </p:cNvPr>
          <p:cNvSpPr txBox="1"/>
          <p:nvPr/>
        </p:nvSpPr>
        <p:spPr>
          <a:xfrm>
            <a:off x="4030531" y="0"/>
            <a:ext cx="4130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Male and Female Staff Metrics</a:t>
            </a:r>
          </a:p>
        </p:txBody>
      </p:sp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383FD56-F10F-B145-DAF9-F02E1F3B8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323534"/>
              </p:ext>
            </p:extLst>
          </p:nvPr>
        </p:nvGraphicFramePr>
        <p:xfrm>
          <a:off x="0" y="2374530"/>
          <a:ext cx="7422527" cy="449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823CB3-7E69-4A9F-54EC-581E7112D6A0}"/>
              </a:ext>
            </a:extLst>
          </p:cNvPr>
          <p:cNvSpPr txBox="1"/>
          <p:nvPr/>
        </p:nvSpPr>
        <p:spPr>
          <a:xfrm>
            <a:off x="7496945" y="4622292"/>
            <a:ext cx="1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</a:t>
            </a:r>
            <a:r>
              <a:rPr lang="en-IN" sz="1100"/>
              <a:t> - Male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356EA7-8403-0F9D-A21E-6CCD9F07B4AB}"/>
              </a:ext>
            </a:extLst>
          </p:cNvPr>
          <p:cNvSpPr/>
          <p:nvPr/>
        </p:nvSpPr>
        <p:spPr>
          <a:xfrm>
            <a:off x="7579241" y="4806958"/>
            <a:ext cx="162929" cy="7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119A4-37A0-5C23-848C-D1C56C040C63}"/>
              </a:ext>
            </a:extLst>
          </p:cNvPr>
          <p:cNvSpPr/>
          <p:nvPr/>
        </p:nvSpPr>
        <p:spPr>
          <a:xfrm>
            <a:off x="7579241" y="5248656"/>
            <a:ext cx="162929" cy="733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61A16-63DD-9BB7-7E00-1BBEF7D4DECE}"/>
              </a:ext>
            </a:extLst>
          </p:cNvPr>
          <p:cNvSpPr txBox="1"/>
          <p:nvPr/>
        </p:nvSpPr>
        <p:spPr>
          <a:xfrm>
            <a:off x="426575" y="1141533"/>
            <a:ext cx="437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/>
              <a:t>Insight:</a:t>
            </a:r>
          </a:p>
          <a:p>
            <a:r>
              <a:rPr lang="en-IN" sz="1600"/>
              <a:t>The Sales in those Stores where there were Females in the teams, had higher sales on an average in comparison to stores with Male teams.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3427C-F011-B802-7FD4-34915E945876}"/>
              </a:ext>
            </a:extLst>
          </p:cNvPr>
          <p:cNvSpPr txBox="1"/>
          <p:nvPr/>
        </p:nvSpPr>
        <p:spPr>
          <a:xfrm>
            <a:off x="8585081" y="3144963"/>
            <a:ext cx="299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Average Sales over 3 years of time:</a:t>
            </a:r>
          </a:p>
          <a:p>
            <a:endParaRPr lang="en-IN"/>
          </a:p>
          <a:p>
            <a:r>
              <a:rPr lang="en-IN"/>
              <a:t>Male teams: 2.71 M</a:t>
            </a:r>
          </a:p>
          <a:p>
            <a:r>
              <a:rPr lang="en-IN"/>
              <a:t>Female teams: 2.81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F363DC-4F1F-98DF-BD25-0BD15001B1A5}"/>
              </a:ext>
            </a:extLst>
          </p:cNvPr>
          <p:cNvSpPr txBox="1"/>
          <p:nvPr/>
        </p:nvSpPr>
        <p:spPr>
          <a:xfrm>
            <a:off x="5524750" y="1186465"/>
            <a:ext cx="4434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/>
              <a:t>Recommendation:</a:t>
            </a:r>
          </a:p>
          <a:p>
            <a:r>
              <a:rPr lang="en-IN" sz="1600"/>
              <a:t>Increasing Gender Diversity by including female staffs in various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6312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8975-C507-5060-45A2-D3CD012C40FD}"/>
              </a:ext>
            </a:extLst>
          </p:cNvPr>
          <p:cNvSpPr txBox="1"/>
          <p:nvPr/>
        </p:nvSpPr>
        <p:spPr>
          <a:xfrm>
            <a:off x="4030531" y="98114"/>
            <a:ext cx="4130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Order and Delivery Demographics</a:t>
            </a:r>
          </a:p>
        </p:txBody>
      </p:sp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A3A485A0-4A93-F58C-471A-BD0AA273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278" y="2880581"/>
            <a:ext cx="5553727" cy="32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072AE-9DF8-A2D6-038A-6C7739CFB9FF}"/>
              </a:ext>
            </a:extLst>
          </p:cNvPr>
          <p:cNvSpPr txBox="1"/>
          <p:nvPr/>
        </p:nvSpPr>
        <p:spPr>
          <a:xfrm>
            <a:off x="426575" y="1227737"/>
            <a:ext cx="462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Insights</a:t>
            </a:r>
            <a:r>
              <a:rPr lang="en-IN"/>
              <a:t>:</a:t>
            </a:r>
          </a:p>
          <a:p>
            <a:r>
              <a:rPr lang="en-IN"/>
              <a:t>The Delivery Delay is approximately 21 days for all channels across all regions and has been the same throughout the years.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98EE5-B7A0-5099-73D2-BCD12993B5AE}"/>
              </a:ext>
            </a:extLst>
          </p:cNvPr>
          <p:cNvSpPr txBox="1"/>
          <p:nvPr/>
        </p:nvSpPr>
        <p:spPr>
          <a:xfrm>
            <a:off x="6431135" y="1227737"/>
            <a:ext cx="462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Recommendation</a:t>
            </a:r>
            <a:r>
              <a:rPr lang="en-IN"/>
              <a:t>:</a:t>
            </a:r>
          </a:p>
          <a:p>
            <a:r>
              <a:rPr lang="en-IN"/>
              <a:t>Reduce the duration of delivery in order to ensure customer satisfaction and loyalty.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38836E-52E2-5EF4-311C-2D36E92C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50" y="3888221"/>
            <a:ext cx="5403959" cy="14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5278CF-BCF8-857A-D39C-DB22E102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50" y="3021349"/>
            <a:ext cx="3334636" cy="7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626C4F6-EDD6-253D-17F2-67A7D6FB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50" y="5416415"/>
            <a:ext cx="2387155" cy="121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people in the office">
            <a:extLst>
              <a:ext uri="{FF2B5EF4-FFF2-40B4-BE49-F238E27FC236}">
                <a16:creationId xmlns:a16="http://schemas.microsoft.com/office/drawing/2014/main" id="{0DFA7E9F-B449-20BD-44E9-35BAC6FB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87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AD029F-DEC0-472B-AD28-C3568A4791B6}"/>
              </a:ext>
            </a:extLst>
          </p:cNvPr>
          <p:cNvSpPr/>
          <p:nvPr/>
        </p:nvSpPr>
        <p:spPr>
          <a:xfrm>
            <a:off x="-1" y="-1"/>
            <a:ext cx="6287783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3B57-F808-4A2B-BBFB-A7A5614354B4}"/>
              </a:ext>
            </a:extLst>
          </p:cNvPr>
          <p:cNvSpPr/>
          <p:nvPr/>
        </p:nvSpPr>
        <p:spPr>
          <a:xfrm>
            <a:off x="128016" y="3044279"/>
            <a:ext cx="3105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solidFill>
                  <a:schemeClr val="bg1"/>
                </a:solidFill>
                <a:ea typeface="等线" panose="02010600030101010101" pitchFamily="2" charset="-122"/>
              </a:rPr>
              <a:t>Questions?</a:t>
            </a:r>
            <a:endParaRPr lang="en-US" sz="4000" b="1" i="1">
              <a:solidFill>
                <a:schemeClr val="bg1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45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444E3-3225-3843-9C0F-CFA997017424}"/>
              </a:ext>
            </a:extLst>
          </p:cNvPr>
          <p:cNvSpPr txBox="1"/>
          <p:nvPr/>
        </p:nvSpPr>
        <p:spPr>
          <a:xfrm>
            <a:off x="4873516" y="3105835"/>
            <a:ext cx="2445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C5788-15AA-21D0-61F9-EBD70984C958}"/>
              </a:ext>
            </a:extLst>
          </p:cNvPr>
          <p:cNvSpPr txBox="1"/>
          <p:nvPr/>
        </p:nvSpPr>
        <p:spPr>
          <a:xfrm>
            <a:off x="2150306" y="6508387"/>
            <a:ext cx="823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This document and its attachments are confidential. Any unauthorized sharing, copying or disclosure of any material is strictly forbidden</a:t>
            </a:r>
            <a:endParaRPr lang="en-IN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B7E43-49AC-277F-6D2D-2B3FA5FA3F30}"/>
              </a:ext>
            </a:extLst>
          </p:cNvPr>
          <p:cNvSpPr txBox="1"/>
          <p:nvPr/>
        </p:nvSpPr>
        <p:spPr>
          <a:xfrm>
            <a:off x="3523440" y="6231388"/>
            <a:ext cx="493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Reach out to us at </a:t>
            </a:r>
            <a:r>
              <a:rPr lang="en-IN" sz="1200">
                <a:hlinkClick r:id="rId2"/>
              </a:rPr>
              <a:t>contact@zendatashastra.com</a:t>
            </a:r>
            <a:r>
              <a:rPr lang="en-IN" sz="1200"/>
              <a:t> | +91- 898-212-0281</a:t>
            </a:r>
          </a:p>
        </p:txBody>
      </p:sp>
      <p:pic>
        <p:nvPicPr>
          <p:cNvPr id="5" name="Graphic 4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04D239E2-B8F2-9514-AE94-07E314FAD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9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people in the office">
            <a:extLst>
              <a:ext uri="{FF2B5EF4-FFF2-40B4-BE49-F238E27FC236}">
                <a16:creationId xmlns:a16="http://schemas.microsoft.com/office/drawing/2014/main" id="{0DFA7E9F-B449-20BD-44E9-35BAC6FB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87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AD029F-DEC0-472B-AD28-C3568A4791B6}"/>
              </a:ext>
            </a:extLst>
          </p:cNvPr>
          <p:cNvSpPr/>
          <p:nvPr/>
        </p:nvSpPr>
        <p:spPr>
          <a:xfrm>
            <a:off x="1" y="0"/>
            <a:ext cx="6287783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3B57-F808-4A2B-BBFB-A7A5614354B4}"/>
              </a:ext>
            </a:extLst>
          </p:cNvPr>
          <p:cNvSpPr/>
          <p:nvPr/>
        </p:nvSpPr>
        <p:spPr>
          <a:xfrm>
            <a:off x="3422409" y="256659"/>
            <a:ext cx="2738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AGENDA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12212-FB49-4500-A8AB-DB60F9369E02}"/>
              </a:ext>
            </a:extLst>
          </p:cNvPr>
          <p:cNvSpPr/>
          <p:nvPr/>
        </p:nvSpPr>
        <p:spPr>
          <a:xfrm>
            <a:off x="5626511" y="149421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D8E09-A134-4E76-B0CD-31E969E33B0D}"/>
              </a:ext>
            </a:extLst>
          </p:cNvPr>
          <p:cNvSpPr/>
          <p:nvPr/>
        </p:nvSpPr>
        <p:spPr>
          <a:xfrm>
            <a:off x="5642029" y="20967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D78CB-813F-4263-8AA7-9B1AB0E66758}"/>
              </a:ext>
            </a:extLst>
          </p:cNvPr>
          <p:cNvSpPr/>
          <p:nvPr/>
        </p:nvSpPr>
        <p:spPr>
          <a:xfrm>
            <a:off x="5634425" y="269919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483DC7-CB5F-468B-A7E1-636C3BA9B3D5}"/>
              </a:ext>
            </a:extLst>
          </p:cNvPr>
          <p:cNvSpPr/>
          <p:nvPr/>
        </p:nvSpPr>
        <p:spPr>
          <a:xfrm>
            <a:off x="6400811" y="1534013"/>
            <a:ext cx="3945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u="sng" dirty="0">
                <a:latin typeface="Calibri" panose="020F0502020204030204"/>
              </a:rPr>
              <a:t>Executive Summary</a:t>
            </a:r>
          </a:p>
          <a:p>
            <a:pPr algn="l"/>
            <a:endParaRPr lang="en-US" sz="2000" b="1" u="sng" dirty="0">
              <a:latin typeface="Calibri" panose="020F0502020204030204"/>
            </a:endParaRPr>
          </a:p>
          <a:p>
            <a:pPr algn="l"/>
            <a:r>
              <a:rPr lang="en-US" sz="2000" b="1" u="sng" dirty="0">
                <a:latin typeface="Calibri" panose="020F0502020204030204"/>
              </a:rPr>
              <a:t>Insights: Findings and Solutions</a:t>
            </a:r>
          </a:p>
          <a:p>
            <a:pPr algn="l"/>
            <a:endParaRPr lang="en-US" sz="2000" b="1" u="sng" dirty="0">
              <a:latin typeface="Calibri" panose="020F0502020204030204"/>
            </a:endParaRPr>
          </a:p>
          <a:p>
            <a:pPr algn="l"/>
            <a:r>
              <a:rPr lang="en-US" sz="2000" b="1" u="sng" dirty="0">
                <a:latin typeface="Calibri" panose="020F0502020204030204"/>
              </a:rPr>
              <a:t>Recommendations</a:t>
            </a:r>
          </a:p>
          <a:p>
            <a:pPr algn="l"/>
            <a:endParaRPr lang="en-US" sz="2000" b="1" u="sng" dirty="0">
              <a:latin typeface="Calibri" panose="020F0502020204030204"/>
            </a:endParaRPr>
          </a:p>
          <a:p>
            <a:pPr algn="l"/>
            <a:r>
              <a:rPr lang="en-US" sz="2000" b="1" u="sng" dirty="0">
                <a:latin typeface="Calibri" panose="020F0502020204030204"/>
              </a:rPr>
              <a:t>Questions?</a:t>
            </a:r>
          </a:p>
          <a:p>
            <a:pPr algn="l"/>
            <a:endParaRPr lang="en-US" sz="2000" b="1" u="sng" dirty="0"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6B2FC-CD1B-4CE2-B8E4-78D1DD67F706}"/>
              </a:ext>
            </a:extLst>
          </p:cNvPr>
          <p:cNvSpPr/>
          <p:nvPr/>
        </p:nvSpPr>
        <p:spPr>
          <a:xfrm>
            <a:off x="5642029" y="3301692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/>
                <a:cs typeface="+mn-cs"/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people in the office">
            <a:extLst>
              <a:ext uri="{FF2B5EF4-FFF2-40B4-BE49-F238E27FC236}">
                <a16:creationId xmlns:a16="http://schemas.microsoft.com/office/drawing/2014/main" id="{0DFA7E9F-B449-20BD-44E9-35BAC6FB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87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AD029F-DEC0-472B-AD28-C3568A4791B6}"/>
              </a:ext>
            </a:extLst>
          </p:cNvPr>
          <p:cNvSpPr/>
          <p:nvPr/>
        </p:nvSpPr>
        <p:spPr>
          <a:xfrm>
            <a:off x="1" y="0"/>
            <a:ext cx="6287783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3B57-F808-4A2B-BBFB-A7A5614354B4}"/>
              </a:ext>
            </a:extLst>
          </p:cNvPr>
          <p:cNvSpPr/>
          <p:nvPr/>
        </p:nvSpPr>
        <p:spPr>
          <a:xfrm>
            <a:off x="0" y="2766675"/>
            <a:ext cx="5385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ea typeface="等线" panose="02010600030101010101" pitchFamily="2" charset="-122"/>
              </a:rPr>
              <a:t>Executive Summary</a:t>
            </a:r>
            <a:endParaRPr lang="en-US" sz="4000" b="1" i="1" dirty="0">
              <a:solidFill>
                <a:schemeClr val="bg1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52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8975-C507-5060-45A2-D3CD012C40FD}"/>
              </a:ext>
            </a:extLst>
          </p:cNvPr>
          <p:cNvSpPr txBox="1"/>
          <p:nvPr/>
        </p:nvSpPr>
        <p:spPr>
          <a:xfrm>
            <a:off x="4030529" y="5445"/>
            <a:ext cx="413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Executive Summary</a:t>
            </a:r>
          </a:p>
        </p:txBody>
      </p:sp>
      <p:sp>
        <p:nvSpPr>
          <p:cNvPr id="14" name="TextBox 13" descr="t">
            <a:extLst>
              <a:ext uri="{FF2B5EF4-FFF2-40B4-BE49-F238E27FC236}">
                <a16:creationId xmlns:a16="http://schemas.microsoft.com/office/drawing/2014/main" id="{0899A67F-A035-2903-65DF-D664F083943C}"/>
              </a:ext>
            </a:extLst>
          </p:cNvPr>
          <p:cNvSpPr txBox="1"/>
          <p:nvPr/>
        </p:nvSpPr>
        <p:spPr>
          <a:xfrm>
            <a:off x="417922" y="688764"/>
            <a:ext cx="11356149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>
                <a:solidFill>
                  <a:schemeClr val="accent1"/>
                </a:solidFill>
              </a:rPr>
              <a:t>What is our Problem Statement?</a:t>
            </a:r>
            <a:endParaRPr lang="en-IN" sz="1600" b="1"/>
          </a:p>
          <a:p>
            <a:pPr lvl="1"/>
            <a:r>
              <a:rPr lang="en-US" sz="1600"/>
              <a:t>A retail store aims to </a:t>
            </a:r>
            <a:r>
              <a:rPr lang="en-US" sz="1600" b="1"/>
              <a:t>increase sales by 5% </a:t>
            </a:r>
            <a:r>
              <a:rPr lang="en-US" sz="1600"/>
              <a:t>and </a:t>
            </a:r>
            <a:r>
              <a:rPr lang="en-US" sz="1600" b="1"/>
              <a:t>improve customer loyalty </a:t>
            </a:r>
            <a:r>
              <a:rPr lang="en-US" sz="1600"/>
              <a:t>by understanding drivers of decline and identifying clearly defined targets (for both sales and customer loyalty)</a:t>
            </a:r>
          </a:p>
          <a:p>
            <a:pPr lvl="1"/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IN" sz="1600" b="1">
                <a:solidFill>
                  <a:schemeClr val="accent1"/>
                </a:solidFill>
              </a:rPr>
              <a:t>What are we going to do?</a:t>
            </a:r>
          </a:p>
          <a:p>
            <a:pPr lvl="1"/>
            <a:r>
              <a:rPr lang="en-US" sz="1600"/>
              <a:t>Sales per year:</a:t>
            </a:r>
          </a:p>
          <a:p>
            <a:pPr lvl="1"/>
            <a:r>
              <a:rPr lang="en-US" sz="1600"/>
              <a:t>2018 – 18.69 M</a:t>
            </a:r>
          </a:p>
          <a:p>
            <a:pPr lvl="1"/>
            <a:r>
              <a:rPr lang="en-US" sz="1600"/>
              <a:t>2019 – 31. 25 M</a:t>
            </a:r>
          </a:p>
          <a:p>
            <a:pPr lvl="1"/>
            <a:r>
              <a:rPr lang="en-US" sz="1600"/>
              <a:t>2020 – 26.54 M</a:t>
            </a:r>
          </a:p>
          <a:p>
            <a:pPr lvl="1"/>
            <a:endParaRPr lang="en-US" sz="1600"/>
          </a:p>
          <a:p>
            <a:pPr lvl="1"/>
            <a:r>
              <a:rPr lang="en-US" sz="1600"/>
              <a:t>To Increase by 5%:</a:t>
            </a:r>
          </a:p>
          <a:p>
            <a:pPr lvl="1"/>
            <a:r>
              <a:rPr lang="en-US" sz="1600"/>
              <a:t>Sales: 27.87 M</a:t>
            </a:r>
          </a:p>
          <a:p>
            <a:pPr lvl="1"/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IN" sz="1600" b="1">
                <a:solidFill>
                  <a:schemeClr val="accent1"/>
                </a:solidFill>
              </a:rPr>
              <a:t>What is our Project plan?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Exploratory Data Analysis(EDA)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Getting Insights and understanding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Proposing Solutions and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1">
              <a:solidFill>
                <a:schemeClr val="accent1"/>
              </a:solidFill>
            </a:endParaRPr>
          </a:p>
          <a:p>
            <a:pPr marL="342900" indent="-342900">
              <a:buAutoNum type="arabicPeriod" startAt="3"/>
            </a:pPr>
            <a:r>
              <a:rPr lang="en-IN" sz="1600" b="1">
                <a:solidFill>
                  <a:schemeClr val="accent1"/>
                </a:solidFill>
              </a:rPr>
              <a:t>What do we propose?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Set-up of In-store stores in North-East region, specifically </a:t>
            </a:r>
            <a:r>
              <a:rPr lang="en-IN" sz="1600" b="1">
                <a:solidFill>
                  <a:schemeClr val="accent1"/>
                </a:solidFill>
              </a:rPr>
              <a:t> </a:t>
            </a:r>
            <a:r>
              <a:rPr lang="en-IN" sz="1600"/>
              <a:t>in States with least number of stores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Optimisation of discounts for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Bringing Gender Diversity in Sales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Decrease the Delivery time</a:t>
            </a:r>
          </a:p>
        </p:txBody>
      </p:sp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9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people in the office">
            <a:extLst>
              <a:ext uri="{FF2B5EF4-FFF2-40B4-BE49-F238E27FC236}">
                <a16:creationId xmlns:a16="http://schemas.microsoft.com/office/drawing/2014/main" id="{0DFA7E9F-B449-20BD-44E9-35BAC6FB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87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AD029F-DEC0-472B-AD28-C3568A4791B6}"/>
              </a:ext>
            </a:extLst>
          </p:cNvPr>
          <p:cNvSpPr/>
          <p:nvPr/>
        </p:nvSpPr>
        <p:spPr>
          <a:xfrm>
            <a:off x="0" y="-1"/>
            <a:ext cx="6287783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3B57-F808-4A2B-BBFB-A7A5614354B4}"/>
              </a:ext>
            </a:extLst>
          </p:cNvPr>
          <p:cNvSpPr/>
          <p:nvPr/>
        </p:nvSpPr>
        <p:spPr>
          <a:xfrm>
            <a:off x="145456" y="2764063"/>
            <a:ext cx="23519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solidFill>
                  <a:schemeClr val="bg1"/>
                </a:solidFill>
                <a:ea typeface="等线" panose="02010600030101010101" pitchFamily="2" charset="-122"/>
              </a:rPr>
              <a:t>Insight</a:t>
            </a:r>
            <a:r>
              <a:rPr lang="en-US" sz="4400" b="1" dirty="0">
                <a:solidFill>
                  <a:schemeClr val="bg1"/>
                </a:solidFill>
                <a:ea typeface="等线" panose="02010600030101010101" pitchFamily="2" charset="-122"/>
              </a:rPr>
              <a:t> 1</a:t>
            </a:r>
            <a:endParaRPr lang="en-US" sz="4000" b="1" i="1" dirty="0">
              <a:solidFill>
                <a:schemeClr val="bg1"/>
              </a:solidFill>
              <a:ea typeface="等线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BEE92-F418-AB71-18C6-A7057BAFB6F1}"/>
              </a:ext>
            </a:extLst>
          </p:cNvPr>
          <p:cNvSpPr txBox="1"/>
          <p:nvPr/>
        </p:nvSpPr>
        <p:spPr>
          <a:xfrm>
            <a:off x="7211568" y="2951341"/>
            <a:ext cx="501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For Increasing of Sales</a:t>
            </a:r>
          </a:p>
        </p:txBody>
      </p:sp>
    </p:spTree>
    <p:extLst>
      <p:ext uri="{BB962C8B-B14F-4D97-AF65-F5344CB8AC3E}">
        <p14:creationId xmlns:p14="http://schemas.microsoft.com/office/powerpoint/2010/main" val="183953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8975-C507-5060-45A2-D3CD012C40FD}"/>
              </a:ext>
            </a:extLst>
          </p:cNvPr>
          <p:cNvSpPr txBox="1"/>
          <p:nvPr/>
        </p:nvSpPr>
        <p:spPr>
          <a:xfrm>
            <a:off x="4030531" y="211206"/>
            <a:ext cx="413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Findings</a:t>
            </a:r>
          </a:p>
        </p:txBody>
      </p:sp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1F8950-CEC9-57FA-39E6-7F19D67EF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922755"/>
              </p:ext>
            </p:extLst>
          </p:nvPr>
        </p:nvGraphicFramePr>
        <p:xfrm>
          <a:off x="679632" y="3630167"/>
          <a:ext cx="4434840" cy="2714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FFC84D-36D9-41EB-AF3C-1C28F86FF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35403"/>
              </p:ext>
            </p:extLst>
          </p:nvPr>
        </p:nvGraphicFramePr>
        <p:xfrm>
          <a:off x="5312665" y="3630167"/>
          <a:ext cx="4300873" cy="284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B1CB85-3470-E4D6-0483-D8FC61630A36}"/>
              </a:ext>
            </a:extLst>
          </p:cNvPr>
          <p:cNvSpPr txBox="1"/>
          <p:nvPr/>
        </p:nvSpPr>
        <p:spPr>
          <a:xfrm>
            <a:off x="1331831" y="1289304"/>
            <a:ext cx="4300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It was observed that the sales of North-East region was not in relation with population of North-east region.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no. of stores in the region is less with maximum 20 stores in a state and total of 46 stores in the entire region.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8417-273E-5443-5699-DA75A91E96DC}"/>
              </a:ext>
            </a:extLst>
          </p:cNvPr>
          <p:cNvSpPr txBox="1"/>
          <p:nvPr/>
        </p:nvSpPr>
        <p:spPr>
          <a:xfrm>
            <a:off x="1331831" y="1001689"/>
            <a:ext cx="196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/>
              <a:t>Insight</a:t>
            </a:r>
            <a:r>
              <a:rPr lang="en-IN" sz="1400" b="1" u="sng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1800-96FB-FC4D-70B6-BF6B9C8AFC80}"/>
              </a:ext>
            </a:extLst>
          </p:cNvPr>
          <p:cNvSpPr txBox="1"/>
          <p:nvPr/>
        </p:nvSpPr>
        <p:spPr>
          <a:xfrm>
            <a:off x="6446520" y="1001689"/>
            <a:ext cx="443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/>
              <a:t>Solution Proposed: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B3E19-C78A-CB2D-3A77-1ADA03365A9B}"/>
              </a:ext>
            </a:extLst>
          </p:cNvPr>
          <p:cNvSpPr txBox="1"/>
          <p:nvPr/>
        </p:nvSpPr>
        <p:spPr>
          <a:xfrm>
            <a:off x="6446520" y="1289304"/>
            <a:ext cx="4300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Increase the number of Stores in the states of North-East region where the stores are less compared to other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Profits from South and West regions can be utilized to setup new stores in the North-East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9C3C-0A1A-BBA0-DDC8-2CA70559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35369"/>
              </p:ext>
            </p:extLst>
          </p:nvPr>
        </p:nvGraphicFramePr>
        <p:xfrm>
          <a:off x="9976104" y="4108955"/>
          <a:ext cx="1808480" cy="188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1151539140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800638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No. 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4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North-East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Mid-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6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25566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r>
                        <a:rPr lang="en-IN" sz="1200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7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6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8975-C507-5060-45A2-D3CD012C40FD}"/>
              </a:ext>
            </a:extLst>
          </p:cNvPr>
          <p:cNvSpPr txBox="1"/>
          <p:nvPr/>
        </p:nvSpPr>
        <p:spPr>
          <a:xfrm>
            <a:off x="2496849" y="359724"/>
            <a:ext cx="7198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Store Status for Top Revenue generating Regions</a:t>
            </a:r>
          </a:p>
        </p:txBody>
      </p:sp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AE4F3-565F-94FE-1D47-EDDE5C1649C5}"/>
              </a:ext>
            </a:extLst>
          </p:cNvPr>
          <p:cNvSpPr txBox="1"/>
          <p:nvPr/>
        </p:nvSpPr>
        <p:spPr>
          <a:xfrm>
            <a:off x="630936" y="1764791"/>
            <a:ext cx="405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In West Region, California has the highest Sales and our insight is, out of 127 stores in West Region, 74 Stores are solely present in California(58.2%).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EDA5-AE09-7504-CF1E-FC71E031C4C5}"/>
              </a:ext>
            </a:extLst>
          </p:cNvPr>
          <p:cNvSpPr txBox="1"/>
          <p:nvPr/>
        </p:nvSpPr>
        <p:spPr>
          <a:xfrm>
            <a:off x="7016182" y="1764792"/>
            <a:ext cx="4050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/>
              <a:t>In South Region, Texas has the highest Sales and our insight is, out of 116 stores in South Region, 38 Stores are present in Texas(32.7%).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D1C27818-3909-383A-2C10-E714403C82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7368236"/>
                  </p:ext>
                </p:extLst>
              </p:nvPr>
            </p:nvGraphicFramePr>
            <p:xfrm>
              <a:off x="3727703" y="3234297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D1C27818-3909-383A-2C10-E714403C82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7703" y="3234297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1C5EB7-2749-4881-4C3F-BB49C2FA2A18}"/>
              </a:ext>
            </a:extLst>
          </p:cNvPr>
          <p:cNvSpPr txBox="1"/>
          <p:nvPr/>
        </p:nvSpPr>
        <p:spPr>
          <a:xfrm>
            <a:off x="630936" y="3410712"/>
            <a:ext cx="390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16.12 M Sales is from California across the West region where the Sales is 26.90 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37DFF-8841-9CAD-0C1B-D3E907513091}"/>
              </a:ext>
            </a:extLst>
          </p:cNvPr>
          <p:cNvSpPr txBox="1"/>
          <p:nvPr/>
        </p:nvSpPr>
        <p:spPr>
          <a:xfrm>
            <a:off x="7345366" y="3410712"/>
            <a:ext cx="3721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/>
              <a:t>7.85M Sales is from Texas across the South Region where the sales is 24.56M.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CFCEFB-DFE4-525F-9D80-CAFCB5E8938D}"/>
              </a:ext>
            </a:extLst>
          </p:cNvPr>
          <p:cNvSpPr txBox="1"/>
          <p:nvPr/>
        </p:nvSpPr>
        <p:spPr>
          <a:xfrm>
            <a:off x="630936" y="4605897"/>
            <a:ext cx="293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59.9% Sales are from California under West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BDB04-DCE7-8E1B-5FD6-3A2BF9F67F0F}"/>
              </a:ext>
            </a:extLst>
          </p:cNvPr>
          <p:cNvSpPr txBox="1"/>
          <p:nvPr/>
        </p:nvSpPr>
        <p:spPr>
          <a:xfrm>
            <a:off x="8838124" y="4605897"/>
            <a:ext cx="2228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/>
              <a:t>31.9% Sales are from Texas under South region</a:t>
            </a:r>
          </a:p>
        </p:txBody>
      </p:sp>
    </p:spTree>
    <p:extLst>
      <p:ext uri="{BB962C8B-B14F-4D97-AF65-F5344CB8AC3E}">
        <p14:creationId xmlns:p14="http://schemas.microsoft.com/office/powerpoint/2010/main" val="3526865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5F9122-D30D-6282-579C-29AE7DDA1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6851"/>
            <a:ext cx="426575" cy="426575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09938EA-521B-BBAB-AA09-43251202B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538352"/>
              </p:ext>
            </p:extLst>
          </p:nvPr>
        </p:nvGraphicFramePr>
        <p:xfrm>
          <a:off x="-523005" y="955575"/>
          <a:ext cx="3649052" cy="257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E53C745-62F8-836D-10A4-D528771FF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898101"/>
              </p:ext>
            </p:extLst>
          </p:nvPr>
        </p:nvGraphicFramePr>
        <p:xfrm>
          <a:off x="1663075" y="955575"/>
          <a:ext cx="3778504" cy="257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3DC6E62-1DAD-B923-45C5-72A27BB5D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880488"/>
              </p:ext>
            </p:extLst>
          </p:nvPr>
        </p:nvGraphicFramePr>
        <p:xfrm>
          <a:off x="4465593" y="955575"/>
          <a:ext cx="3778504" cy="257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FFA5436-2931-5327-E11D-31036B40E2A1}"/>
              </a:ext>
            </a:extLst>
          </p:cNvPr>
          <p:cNvSpPr txBox="1"/>
          <p:nvPr/>
        </p:nvSpPr>
        <p:spPr>
          <a:xfrm>
            <a:off x="426575" y="528875"/>
            <a:ext cx="480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Sales according to NORTH-EAST REGION: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8BA5FC2-894D-8002-FD9F-3473C1A85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682212"/>
              </p:ext>
            </p:extLst>
          </p:nvPr>
        </p:nvGraphicFramePr>
        <p:xfrm>
          <a:off x="-384192" y="4059283"/>
          <a:ext cx="3188546" cy="262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4C52ED4-F0C9-BECB-5C71-BC35178A6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724618"/>
              </p:ext>
            </p:extLst>
          </p:nvPr>
        </p:nvGraphicFramePr>
        <p:xfrm>
          <a:off x="1866614" y="4113867"/>
          <a:ext cx="3188546" cy="257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55D2921-4AC3-D6D4-DD7B-5BC718F3D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301868"/>
              </p:ext>
            </p:extLst>
          </p:nvPr>
        </p:nvGraphicFramePr>
        <p:xfrm>
          <a:off x="4669131" y="4059283"/>
          <a:ext cx="3258717" cy="2798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95F0DC00-8778-6EA5-3770-88B103BDA403}"/>
              </a:ext>
            </a:extLst>
          </p:cNvPr>
          <p:cNvSpPr txBox="1"/>
          <p:nvPr/>
        </p:nvSpPr>
        <p:spPr>
          <a:xfrm>
            <a:off x="8430768" y="1034672"/>
            <a:ext cx="3334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Sales in North-East Region through Online Channel keeps decreasing every year.</a:t>
            </a:r>
          </a:p>
          <a:p>
            <a:r>
              <a:rPr lang="en-IN" sz="1600"/>
              <a:t>2018-2019: 2%</a:t>
            </a:r>
          </a:p>
          <a:p>
            <a:r>
              <a:rPr lang="en-IN" sz="1600"/>
              <a:t>2019-2020: 2%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DBA488-9A03-5B39-D1E1-025F6915EF7B}"/>
              </a:ext>
            </a:extLst>
          </p:cNvPr>
          <p:cNvSpPr txBox="1"/>
          <p:nvPr/>
        </p:nvSpPr>
        <p:spPr>
          <a:xfrm>
            <a:off x="8430768" y="2844224"/>
            <a:ext cx="333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But Overall Sales in North-East Region is gradually increasing.</a:t>
            </a:r>
            <a:br>
              <a:rPr lang="en-IN" sz="1600"/>
            </a:br>
            <a:r>
              <a:rPr lang="en-IN" sz="1600"/>
              <a:t>2018-2019: 2.8%</a:t>
            </a:r>
          </a:p>
          <a:p>
            <a:r>
              <a:rPr lang="en-IN" sz="1600"/>
              <a:t>2019-2020: 0.5%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60398-19DF-FF45-0B37-3F78A2B20270}"/>
              </a:ext>
            </a:extLst>
          </p:cNvPr>
          <p:cNvSpPr txBox="1"/>
          <p:nvPr/>
        </p:nvSpPr>
        <p:spPr>
          <a:xfrm>
            <a:off x="8430768" y="4438332"/>
            <a:ext cx="3464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/>
              <a:t>We can infer from this, that the population from northeast region prefers in-store channel more compared to other channels.</a:t>
            </a:r>
          </a:p>
          <a:p>
            <a:r>
              <a:rPr lang="en-IN" sz="1600"/>
              <a:t>Hence, in-store channels has higher potential of yielding more revenue.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8EB2C1-880B-F21C-7968-A1A6186C0BE3}"/>
              </a:ext>
            </a:extLst>
          </p:cNvPr>
          <p:cNvSpPr txBox="1"/>
          <p:nvPr/>
        </p:nvSpPr>
        <p:spPr>
          <a:xfrm>
            <a:off x="358457" y="3644443"/>
            <a:ext cx="431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Total Sales according to Channels:</a:t>
            </a:r>
          </a:p>
        </p:txBody>
      </p:sp>
    </p:spTree>
    <p:extLst>
      <p:ext uri="{BB962C8B-B14F-4D97-AF65-F5344CB8AC3E}">
        <p14:creationId xmlns:p14="http://schemas.microsoft.com/office/powerpoint/2010/main" val="749824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photo people in the office">
            <a:extLst>
              <a:ext uri="{FF2B5EF4-FFF2-40B4-BE49-F238E27FC236}">
                <a16:creationId xmlns:a16="http://schemas.microsoft.com/office/drawing/2014/main" id="{0DFA7E9F-B449-20BD-44E9-35BAC6FB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87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AD029F-DEC0-472B-AD28-C3568A4791B6}"/>
              </a:ext>
            </a:extLst>
          </p:cNvPr>
          <p:cNvSpPr/>
          <p:nvPr/>
        </p:nvSpPr>
        <p:spPr>
          <a:xfrm>
            <a:off x="0" y="-1"/>
            <a:ext cx="6287783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63B57-F808-4A2B-BBFB-A7A5614354B4}"/>
              </a:ext>
            </a:extLst>
          </p:cNvPr>
          <p:cNvSpPr/>
          <p:nvPr/>
        </p:nvSpPr>
        <p:spPr>
          <a:xfrm>
            <a:off x="145456" y="2764063"/>
            <a:ext cx="23519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>
                <a:solidFill>
                  <a:schemeClr val="bg1"/>
                </a:solidFill>
                <a:ea typeface="等线" panose="02010600030101010101" pitchFamily="2" charset="-122"/>
              </a:rPr>
              <a:t>Insight 2</a:t>
            </a:r>
            <a:endParaRPr lang="en-US" sz="4000" b="1" i="1">
              <a:solidFill>
                <a:schemeClr val="bg1"/>
              </a:solidFill>
              <a:ea typeface="等线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BEE92-F418-AB71-18C6-A7057BAFB6F1}"/>
              </a:ext>
            </a:extLst>
          </p:cNvPr>
          <p:cNvSpPr txBox="1"/>
          <p:nvPr/>
        </p:nvSpPr>
        <p:spPr>
          <a:xfrm>
            <a:off x="6854952" y="2890390"/>
            <a:ext cx="501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For Increasing of Customer Loyalty</a:t>
            </a:r>
          </a:p>
        </p:txBody>
      </p:sp>
    </p:spTree>
    <p:extLst>
      <p:ext uri="{BB962C8B-B14F-4D97-AF65-F5344CB8AC3E}">
        <p14:creationId xmlns:p14="http://schemas.microsoft.com/office/powerpoint/2010/main" val="82429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cb5df6-0a7d-42b1-b64b-54ce9cdd50d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5CB9236427549B260E4539239BC89" ma:contentTypeVersion="6" ma:contentTypeDescription="Create a new document." ma:contentTypeScope="" ma:versionID="83cacf235d918a212729ead852997d98">
  <xsd:schema xmlns:xsd="http://www.w3.org/2001/XMLSchema" xmlns:xs="http://www.w3.org/2001/XMLSchema" xmlns:p="http://schemas.microsoft.com/office/2006/metadata/properties" xmlns:ns3="79cb5df6-0a7d-42b1-b64b-54ce9cdd50d3" targetNamespace="http://schemas.microsoft.com/office/2006/metadata/properties" ma:root="true" ma:fieldsID="bdbee2c2228f550338c3c0c462a4ff9d" ns3:_="">
    <xsd:import namespace="79cb5df6-0a7d-42b1-b64b-54ce9cdd50d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b5df6-0a7d-42b1-b64b-54ce9cdd50d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E867C-44A6-410B-A156-58D5E1ECF2B7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9cb5df6-0a7d-42b1-b64b-54ce9cdd50d3"/>
  </ds:schemaRefs>
</ds:datastoreItem>
</file>

<file path=customXml/itemProps2.xml><?xml version="1.0" encoding="utf-8"?>
<ds:datastoreItem xmlns:ds="http://schemas.openxmlformats.org/officeDocument/2006/customXml" ds:itemID="{45C69578-0E8C-4CF0-AE2A-6FD35D1054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0CE9C-5B75-49E2-B8D4-B16BB76B9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cb5df6-0a7d-42b1-b64b-54ce9cdd50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743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Sinha</dc:creator>
  <cp:lastModifiedBy>Karthik Sarma Dhulipati</cp:lastModifiedBy>
  <cp:revision>1</cp:revision>
  <dcterms:created xsi:type="dcterms:W3CDTF">2024-09-23T06:52:06Z</dcterms:created>
  <dcterms:modified xsi:type="dcterms:W3CDTF">2024-09-23T15:15:10Z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0x010100F3A5CB9236427549B260E4539239BC89</vt:lpwstr>
  </property>
</Properties>
</file>