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80" r:id="rId4"/>
    <p:sldId id="259" r:id="rId5"/>
    <p:sldId id="260" r:id="rId6"/>
    <p:sldId id="261" r:id="rId7"/>
    <p:sldId id="262" r:id="rId8"/>
    <p:sldId id="283" r:id="rId9"/>
    <p:sldId id="284"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336E5-8E61-4058-B089-536787D833AB}" v="2" dt="2025-09-01T03:18:41.828"/>
    <p1510:client id="{A5760463-C9E3-D4AA-34F1-C81488FEB6E8}" v="638" dt="2025-09-01T02:44:50.022"/>
    <p1510:client id="{FC3959D2-982E-4F95-2BA7-02E159C3D1B4}" v="260" dt="2025-08-31T17:07:06.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RAJ GYAWALI" userId="S::luc14122714892022@kfaltd.com::56f3798b-8e18-4e1d-b42f-efdbc4067fc7" providerId="AD" clId="Web-{724336E5-8E61-4058-B089-536787D833AB}"/>
    <pc:docChg chg="delSld">
      <pc:chgData name="NABRAJ GYAWALI" userId="S::luc14122714892022@kfaltd.com::56f3798b-8e18-4e1d-b42f-efdbc4067fc7" providerId="AD" clId="Web-{724336E5-8E61-4058-B089-536787D833AB}" dt="2025-09-01T03:18:41.828" v="1"/>
      <pc:docMkLst>
        <pc:docMk/>
      </pc:docMkLst>
      <pc:sldChg chg="del">
        <pc:chgData name="NABRAJ GYAWALI" userId="S::luc14122714892022@kfaltd.com::56f3798b-8e18-4e1d-b42f-efdbc4067fc7" providerId="AD" clId="Web-{724336E5-8E61-4058-B089-536787D833AB}" dt="2025-09-01T03:18:37.563" v="0"/>
        <pc:sldMkLst>
          <pc:docMk/>
          <pc:sldMk cId="3210272132" sldId="281"/>
        </pc:sldMkLst>
      </pc:sldChg>
      <pc:sldChg chg="del">
        <pc:chgData name="NABRAJ GYAWALI" userId="S::luc14122714892022@kfaltd.com::56f3798b-8e18-4e1d-b42f-efdbc4067fc7" providerId="AD" clId="Web-{724336E5-8E61-4058-B089-536787D833AB}" dt="2025-09-01T03:18:41.828" v="1"/>
        <pc:sldMkLst>
          <pc:docMk/>
          <pc:sldMk cId="3749618301" sldId="282"/>
        </pc:sldMkLst>
      </pc:sldChg>
    </pc:docChg>
  </pc:docChgLst>
  <pc:docChgLst>
    <pc:chgData name="NABRAJ GYAWALI" userId="S::luc14122714892022@kfaltd.com::56f3798b-8e18-4e1d-b42f-efdbc4067fc7" providerId="AD" clId="Web-{A5760463-C9E3-D4AA-34F1-C81488FEB6E8}"/>
    <pc:docChg chg="addSld modSld">
      <pc:chgData name="NABRAJ GYAWALI" userId="S::luc14122714892022@kfaltd.com::56f3798b-8e18-4e1d-b42f-efdbc4067fc7" providerId="AD" clId="Web-{A5760463-C9E3-D4AA-34F1-C81488FEB6E8}" dt="2025-09-01T02:44:26.099" v="328" actId="20577"/>
      <pc:docMkLst>
        <pc:docMk/>
      </pc:docMkLst>
      <pc:sldChg chg="modSp">
        <pc:chgData name="NABRAJ GYAWALI" userId="S::luc14122714892022@kfaltd.com::56f3798b-8e18-4e1d-b42f-efdbc4067fc7" providerId="AD" clId="Web-{A5760463-C9E3-D4AA-34F1-C81488FEB6E8}" dt="2025-09-01T02:29:44.923" v="4" actId="20577"/>
        <pc:sldMkLst>
          <pc:docMk/>
          <pc:sldMk cId="0" sldId="256"/>
        </pc:sldMkLst>
        <pc:spChg chg="mod">
          <ac:chgData name="NABRAJ GYAWALI" userId="S::luc14122714892022@kfaltd.com::56f3798b-8e18-4e1d-b42f-efdbc4067fc7" providerId="AD" clId="Web-{A5760463-C9E3-D4AA-34F1-C81488FEB6E8}" dt="2025-09-01T02:29:44.923" v="4" actId="20577"/>
          <ac:spMkLst>
            <pc:docMk/>
            <pc:sldMk cId="0" sldId="256"/>
            <ac:spMk id="6" creationId="{00000000-0000-0000-0000-000000000000}"/>
          </ac:spMkLst>
        </pc:spChg>
      </pc:sldChg>
      <pc:sldChg chg="delSp modSp">
        <pc:chgData name="NABRAJ GYAWALI" userId="S::luc14122714892022@kfaltd.com::56f3798b-8e18-4e1d-b42f-efdbc4067fc7" providerId="AD" clId="Web-{A5760463-C9E3-D4AA-34F1-C81488FEB6E8}" dt="2025-09-01T02:40:20.198" v="223" actId="20577"/>
        <pc:sldMkLst>
          <pc:docMk/>
          <pc:sldMk cId="0" sldId="262"/>
        </pc:sldMkLst>
        <pc:spChg chg="mod">
          <ac:chgData name="NABRAJ GYAWALI" userId="S::luc14122714892022@kfaltd.com::56f3798b-8e18-4e1d-b42f-efdbc4067fc7" providerId="AD" clId="Web-{A5760463-C9E3-D4AA-34F1-C81488FEB6E8}" dt="2025-09-01T02:34:02.324" v="45" actId="14100"/>
          <ac:spMkLst>
            <pc:docMk/>
            <pc:sldMk cId="0" sldId="262"/>
            <ac:spMk id="4" creationId="{00000000-0000-0000-0000-000000000000}"/>
          </ac:spMkLst>
        </pc:spChg>
        <pc:spChg chg="mod">
          <ac:chgData name="NABRAJ GYAWALI" userId="S::luc14122714892022@kfaltd.com::56f3798b-8e18-4e1d-b42f-efdbc4067fc7" providerId="AD" clId="Web-{A5760463-C9E3-D4AA-34F1-C81488FEB6E8}" dt="2025-09-01T02:34:33.028" v="49" actId="14100"/>
          <ac:spMkLst>
            <pc:docMk/>
            <pc:sldMk cId="0" sldId="262"/>
            <ac:spMk id="5" creationId="{00000000-0000-0000-0000-000000000000}"/>
          </ac:spMkLst>
        </pc:spChg>
        <pc:spChg chg="del">
          <ac:chgData name="NABRAJ GYAWALI" userId="S::luc14122714892022@kfaltd.com::56f3798b-8e18-4e1d-b42f-efdbc4067fc7" providerId="AD" clId="Web-{A5760463-C9E3-D4AA-34F1-C81488FEB6E8}" dt="2025-09-01T02:33:46.120" v="42"/>
          <ac:spMkLst>
            <pc:docMk/>
            <pc:sldMk cId="0" sldId="262"/>
            <ac:spMk id="6" creationId="{00000000-0000-0000-0000-000000000000}"/>
          </ac:spMkLst>
        </pc:spChg>
        <pc:spChg chg="del">
          <ac:chgData name="NABRAJ GYAWALI" userId="S::luc14122714892022@kfaltd.com::56f3798b-8e18-4e1d-b42f-efdbc4067fc7" providerId="AD" clId="Web-{A5760463-C9E3-D4AA-34F1-C81488FEB6E8}" dt="2025-09-01T02:33:42.745" v="41"/>
          <ac:spMkLst>
            <pc:docMk/>
            <pc:sldMk cId="0" sldId="262"/>
            <ac:spMk id="7" creationId="{00000000-0000-0000-0000-000000000000}"/>
          </ac:spMkLst>
        </pc:spChg>
        <pc:spChg chg="del">
          <ac:chgData name="NABRAJ GYAWALI" userId="S::luc14122714892022@kfaltd.com::56f3798b-8e18-4e1d-b42f-efdbc4067fc7" providerId="AD" clId="Web-{A5760463-C9E3-D4AA-34F1-C81488FEB6E8}" dt="2025-09-01T02:33:51.417" v="44"/>
          <ac:spMkLst>
            <pc:docMk/>
            <pc:sldMk cId="0" sldId="262"/>
            <ac:spMk id="10" creationId="{00000000-0000-0000-0000-000000000000}"/>
          </ac:spMkLst>
        </pc:spChg>
        <pc:spChg chg="del">
          <ac:chgData name="NABRAJ GYAWALI" userId="S::luc14122714892022@kfaltd.com::56f3798b-8e18-4e1d-b42f-efdbc4067fc7" providerId="AD" clId="Web-{A5760463-C9E3-D4AA-34F1-C81488FEB6E8}" dt="2025-09-01T02:33:48.870" v="43"/>
          <ac:spMkLst>
            <pc:docMk/>
            <pc:sldMk cId="0" sldId="262"/>
            <ac:spMk id="11" creationId="{00000000-0000-0000-0000-000000000000}"/>
          </ac:spMkLst>
        </pc:spChg>
        <pc:spChg chg="mod">
          <ac:chgData name="NABRAJ GYAWALI" userId="S::luc14122714892022@kfaltd.com::56f3798b-8e18-4e1d-b42f-efdbc4067fc7" providerId="AD" clId="Web-{A5760463-C9E3-D4AA-34F1-C81488FEB6E8}" dt="2025-09-01T02:34:25.372" v="48" actId="14100"/>
          <ac:spMkLst>
            <pc:docMk/>
            <pc:sldMk cId="0" sldId="262"/>
            <ac:spMk id="12" creationId="{00000000-0000-0000-0000-000000000000}"/>
          </ac:spMkLst>
        </pc:spChg>
        <pc:spChg chg="mod">
          <ac:chgData name="NABRAJ GYAWALI" userId="S::luc14122714892022@kfaltd.com::56f3798b-8e18-4e1d-b42f-efdbc4067fc7" providerId="AD" clId="Web-{A5760463-C9E3-D4AA-34F1-C81488FEB6E8}" dt="2025-09-01T02:34:14.918" v="47" actId="14100"/>
          <ac:spMkLst>
            <pc:docMk/>
            <pc:sldMk cId="0" sldId="262"/>
            <ac:spMk id="13" creationId="{00000000-0000-0000-0000-000000000000}"/>
          </ac:spMkLst>
        </pc:spChg>
        <pc:spChg chg="del mod">
          <ac:chgData name="NABRAJ GYAWALI" userId="S::luc14122714892022@kfaltd.com::56f3798b-8e18-4e1d-b42f-efdbc4067fc7" providerId="AD" clId="Web-{A5760463-C9E3-D4AA-34F1-C81488FEB6E8}" dt="2025-09-01T02:33:40.105" v="40"/>
          <ac:spMkLst>
            <pc:docMk/>
            <pc:sldMk cId="0" sldId="262"/>
            <ac:spMk id="14" creationId="{00000000-0000-0000-0000-000000000000}"/>
          </ac:spMkLst>
        </pc:spChg>
        <pc:spChg chg="del mod">
          <ac:chgData name="NABRAJ GYAWALI" userId="S::luc14122714892022@kfaltd.com::56f3798b-8e18-4e1d-b42f-efdbc4067fc7" providerId="AD" clId="Web-{A5760463-C9E3-D4AA-34F1-C81488FEB6E8}" dt="2025-09-01T02:33:28.995" v="36"/>
          <ac:spMkLst>
            <pc:docMk/>
            <pc:sldMk cId="0" sldId="262"/>
            <ac:spMk id="15" creationId="{00000000-0000-0000-0000-000000000000}"/>
          </ac:spMkLst>
        </pc:spChg>
        <pc:spChg chg="mod">
          <ac:chgData name="NABRAJ GYAWALI" userId="S::luc14122714892022@kfaltd.com::56f3798b-8e18-4e1d-b42f-efdbc4067fc7" providerId="AD" clId="Web-{A5760463-C9E3-D4AA-34F1-C81488FEB6E8}" dt="2025-09-01T02:40:00.041" v="209" actId="20577"/>
          <ac:spMkLst>
            <pc:docMk/>
            <pc:sldMk cId="0" sldId="262"/>
            <ac:spMk id="16" creationId="{00000000-0000-0000-0000-000000000000}"/>
          </ac:spMkLst>
        </pc:spChg>
        <pc:spChg chg="mod">
          <ac:chgData name="NABRAJ GYAWALI" userId="S::luc14122714892022@kfaltd.com::56f3798b-8e18-4e1d-b42f-efdbc4067fc7" providerId="AD" clId="Web-{A5760463-C9E3-D4AA-34F1-C81488FEB6E8}" dt="2025-09-01T02:40:20.198" v="223" actId="20577"/>
          <ac:spMkLst>
            <pc:docMk/>
            <pc:sldMk cId="0" sldId="262"/>
            <ac:spMk id="18" creationId="{00000000-0000-0000-0000-000000000000}"/>
          </ac:spMkLst>
        </pc:spChg>
      </pc:sldChg>
      <pc:sldChg chg="add replId">
        <pc:chgData name="NABRAJ GYAWALI" userId="S::luc14122714892022@kfaltd.com::56f3798b-8e18-4e1d-b42f-efdbc4067fc7" providerId="AD" clId="Web-{A5760463-C9E3-D4AA-34F1-C81488FEB6E8}" dt="2025-09-01T02:32:59.134" v="23"/>
        <pc:sldMkLst>
          <pc:docMk/>
          <pc:sldMk cId="3210272132" sldId="281"/>
        </pc:sldMkLst>
      </pc:sldChg>
      <pc:sldChg chg="add replId">
        <pc:chgData name="NABRAJ GYAWALI" userId="S::luc14122714892022@kfaltd.com::56f3798b-8e18-4e1d-b42f-efdbc4067fc7" providerId="AD" clId="Web-{A5760463-C9E3-D4AA-34F1-C81488FEB6E8}" dt="2025-09-01T02:33:14.353" v="24"/>
        <pc:sldMkLst>
          <pc:docMk/>
          <pc:sldMk cId="3749618301" sldId="282"/>
        </pc:sldMkLst>
      </pc:sldChg>
      <pc:sldChg chg="modSp add replId">
        <pc:chgData name="NABRAJ GYAWALI" userId="S::luc14122714892022@kfaltd.com::56f3798b-8e18-4e1d-b42f-efdbc4067fc7" providerId="AD" clId="Web-{A5760463-C9E3-D4AA-34F1-C81488FEB6E8}" dt="2025-09-01T02:41:57.952" v="245" actId="20577"/>
        <pc:sldMkLst>
          <pc:docMk/>
          <pc:sldMk cId="2922973545" sldId="283"/>
        </pc:sldMkLst>
        <pc:spChg chg="mod">
          <ac:chgData name="NABRAJ GYAWALI" userId="S::luc14122714892022@kfaltd.com::56f3798b-8e18-4e1d-b42f-efdbc4067fc7" providerId="AD" clId="Web-{A5760463-C9E3-D4AA-34F1-C81488FEB6E8}" dt="2025-09-01T02:41:52.921" v="243" actId="20577"/>
          <ac:spMkLst>
            <pc:docMk/>
            <pc:sldMk cId="2922973545" sldId="283"/>
            <ac:spMk id="16" creationId="{433F33CA-13BC-1A4C-C4C9-6018AECBAA96}"/>
          </ac:spMkLst>
        </pc:spChg>
        <pc:spChg chg="mod">
          <ac:chgData name="NABRAJ GYAWALI" userId="S::luc14122714892022@kfaltd.com::56f3798b-8e18-4e1d-b42f-efdbc4067fc7" providerId="AD" clId="Web-{A5760463-C9E3-D4AA-34F1-C81488FEB6E8}" dt="2025-09-01T02:41:57.952" v="245" actId="20577"/>
          <ac:spMkLst>
            <pc:docMk/>
            <pc:sldMk cId="2922973545" sldId="283"/>
            <ac:spMk id="17" creationId="{D2FE468E-0B84-B4F2-41EC-6546E1CC6C63}"/>
          </ac:spMkLst>
        </pc:spChg>
        <pc:spChg chg="mod">
          <ac:chgData name="NABRAJ GYAWALI" userId="S::luc14122714892022@kfaltd.com::56f3798b-8e18-4e1d-b42f-efdbc4067fc7" providerId="AD" clId="Web-{A5760463-C9E3-D4AA-34F1-C81488FEB6E8}" dt="2025-09-01T02:40:38.980" v="227" actId="20577"/>
          <ac:spMkLst>
            <pc:docMk/>
            <pc:sldMk cId="2922973545" sldId="283"/>
            <ac:spMk id="18" creationId="{10A141DC-AE32-967D-ACE4-D0CFF9B2AEAE}"/>
          </ac:spMkLst>
        </pc:spChg>
      </pc:sldChg>
      <pc:sldChg chg="modSp add replId">
        <pc:chgData name="NABRAJ GYAWALI" userId="S::luc14122714892022@kfaltd.com::56f3798b-8e18-4e1d-b42f-efdbc4067fc7" providerId="AD" clId="Web-{A5760463-C9E3-D4AA-34F1-C81488FEB6E8}" dt="2025-09-01T02:44:26.099" v="328" actId="20577"/>
        <pc:sldMkLst>
          <pc:docMk/>
          <pc:sldMk cId="570418615" sldId="284"/>
        </pc:sldMkLst>
        <pc:spChg chg="mod">
          <ac:chgData name="NABRAJ GYAWALI" userId="S::luc14122714892022@kfaltd.com::56f3798b-8e18-4e1d-b42f-efdbc4067fc7" providerId="AD" clId="Web-{A5760463-C9E3-D4AA-34F1-C81488FEB6E8}" dt="2025-09-01T02:44:26.099" v="328" actId="20577"/>
          <ac:spMkLst>
            <pc:docMk/>
            <pc:sldMk cId="570418615" sldId="284"/>
            <ac:spMk id="16" creationId="{D40507F0-BE17-BF45-35C9-6F0B482C311E}"/>
          </ac:spMkLst>
        </pc:spChg>
        <pc:spChg chg="mod">
          <ac:chgData name="NABRAJ GYAWALI" userId="S::luc14122714892022@kfaltd.com::56f3798b-8e18-4e1d-b42f-efdbc4067fc7" providerId="AD" clId="Web-{A5760463-C9E3-D4AA-34F1-C81488FEB6E8}" dt="2025-09-01T02:43:12.174" v="265" actId="20577"/>
          <ac:spMkLst>
            <pc:docMk/>
            <pc:sldMk cId="570418615" sldId="284"/>
            <ac:spMk id="17" creationId="{372730BE-0C1C-751A-53CD-31E53375D459}"/>
          </ac:spMkLst>
        </pc:spChg>
        <pc:spChg chg="mod">
          <ac:chgData name="NABRAJ GYAWALI" userId="S::luc14122714892022@kfaltd.com::56f3798b-8e18-4e1d-b42f-efdbc4067fc7" providerId="AD" clId="Web-{A5760463-C9E3-D4AA-34F1-C81488FEB6E8}" dt="2025-09-01T02:42:43.595" v="257" actId="20577"/>
          <ac:spMkLst>
            <pc:docMk/>
            <pc:sldMk cId="570418615" sldId="284"/>
            <ac:spMk id="18" creationId="{B10C7CDB-CD09-1353-AD16-C9A7D8F8A8DF}"/>
          </ac:spMkLst>
        </pc:spChg>
      </pc:sldChg>
    </pc:docChg>
  </pc:docChgLst>
  <pc:docChgLst>
    <pc:chgData name="NABRAJ GYAWALI" userId="S::luc14122714892022@kfaltd.com::56f3798b-8e18-4e1d-b42f-efdbc4067fc7" providerId="AD" clId="Web-{FC3959D2-982E-4F95-2BA7-02E159C3D1B4}"/>
    <pc:docChg chg="addSld delSld modSld">
      <pc:chgData name="NABRAJ GYAWALI" userId="S::luc14122714892022@kfaltd.com::56f3798b-8e18-4e1d-b42f-efdbc4067fc7" providerId="AD" clId="Web-{FC3959D2-982E-4F95-2BA7-02E159C3D1B4}" dt="2025-08-31T17:07:06.073" v="172"/>
      <pc:docMkLst>
        <pc:docMk/>
      </pc:docMkLst>
      <pc:sldChg chg="addSp delSp modSp">
        <pc:chgData name="NABRAJ GYAWALI" userId="S::luc14122714892022@kfaltd.com::56f3798b-8e18-4e1d-b42f-efdbc4067fc7" providerId="AD" clId="Web-{FC3959D2-982E-4F95-2BA7-02E159C3D1B4}" dt="2025-08-31T17:06:41.010" v="171" actId="14100"/>
        <pc:sldMkLst>
          <pc:docMk/>
          <pc:sldMk cId="0" sldId="256"/>
        </pc:sldMkLst>
        <pc:spChg chg="mod">
          <ac:chgData name="NABRAJ GYAWALI" userId="S::luc14122714892022@kfaltd.com::56f3798b-8e18-4e1d-b42f-efdbc4067fc7" providerId="AD" clId="Web-{FC3959D2-982E-4F95-2BA7-02E159C3D1B4}" dt="2025-08-31T17:06:41.010" v="171" actId="14100"/>
          <ac:spMkLst>
            <pc:docMk/>
            <pc:sldMk cId="0" sldId="256"/>
            <ac:spMk id="6" creationId="{00000000-0000-0000-0000-000000000000}"/>
          </ac:spMkLst>
        </pc:spChg>
        <pc:spChg chg="add del mod">
          <ac:chgData name="NABRAJ GYAWALI" userId="S::luc14122714892022@kfaltd.com::56f3798b-8e18-4e1d-b42f-efdbc4067fc7" providerId="AD" clId="Web-{FC3959D2-982E-4F95-2BA7-02E159C3D1B4}" dt="2025-08-31T16:40:45.932" v="27"/>
          <ac:spMkLst>
            <pc:docMk/>
            <pc:sldMk cId="0" sldId="256"/>
            <ac:spMk id="7" creationId="{00000000-0000-0000-0000-000000000000}"/>
          </ac:spMkLst>
        </pc:spChg>
        <pc:spChg chg="add del mod">
          <ac:chgData name="NABRAJ GYAWALI" userId="S::luc14122714892022@kfaltd.com::56f3798b-8e18-4e1d-b42f-efdbc4067fc7" providerId="AD" clId="Web-{FC3959D2-982E-4F95-2BA7-02E159C3D1B4}" dt="2025-08-31T16:40:33.229" v="22"/>
          <ac:spMkLst>
            <pc:docMk/>
            <pc:sldMk cId="0" sldId="256"/>
            <ac:spMk id="8" creationId="{00000000-0000-0000-0000-000000000000}"/>
          </ac:spMkLst>
        </pc:spChg>
        <pc:spChg chg="add del">
          <ac:chgData name="NABRAJ GYAWALI" userId="S::luc14122714892022@kfaltd.com::56f3798b-8e18-4e1d-b42f-efdbc4067fc7" providerId="AD" clId="Web-{FC3959D2-982E-4F95-2BA7-02E159C3D1B4}" dt="2025-08-31T16:40:49.463" v="28"/>
          <ac:spMkLst>
            <pc:docMk/>
            <pc:sldMk cId="0" sldId="256"/>
            <ac:spMk id="9" creationId="{00000000-0000-0000-0000-000000000000}"/>
          </ac:spMkLst>
        </pc:spChg>
        <pc:spChg chg="add del mod">
          <ac:chgData name="NABRAJ GYAWALI" userId="S::luc14122714892022@kfaltd.com::56f3798b-8e18-4e1d-b42f-efdbc4067fc7" providerId="AD" clId="Web-{FC3959D2-982E-4F95-2BA7-02E159C3D1B4}" dt="2025-08-31T16:40:58.307" v="32"/>
          <ac:spMkLst>
            <pc:docMk/>
            <pc:sldMk cId="0" sldId="256"/>
            <ac:spMk id="10" creationId="{00000000-0000-0000-0000-000000000000}"/>
          </ac:spMkLst>
        </pc:spChg>
        <pc:spChg chg="add del">
          <ac:chgData name="NABRAJ GYAWALI" userId="S::luc14122714892022@kfaltd.com::56f3798b-8e18-4e1d-b42f-efdbc4067fc7" providerId="AD" clId="Web-{FC3959D2-982E-4F95-2BA7-02E159C3D1B4}" dt="2025-08-31T16:40:35.588" v="23"/>
          <ac:spMkLst>
            <pc:docMk/>
            <pc:sldMk cId="0" sldId="256"/>
            <ac:spMk id="11" creationId="{00000000-0000-0000-0000-000000000000}"/>
          </ac:spMkLst>
        </pc:spChg>
        <pc:spChg chg="add del">
          <ac:chgData name="NABRAJ GYAWALI" userId="S::luc14122714892022@kfaltd.com::56f3798b-8e18-4e1d-b42f-efdbc4067fc7" providerId="AD" clId="Web-{FC3959D2-982E-4F95-2BA7-02E159C3D1B4}" dt="2025-08-31T16:41:05.635" v="33"/>
          <ac:spMkLst>
            <pc:docMk/>
            <pc:sldMk cId="0" sldId="256"/>
            <ac:spMk id="12" creationId="{00000000-0000-0000-0000-000000000000}"/>
          </ac:spMkLst>
        </pc:spChg>
      </pc:sldChg>
      <pc:sldChg chg="del">
        <pc:chgData name="NABRAJ GYAWALI" userId="S::luc14122714892022@kfaltd.com::56f3798b-8e18-4e1d-b42f-efdbc4067fc7" providerId="AD" clId="Web-{FC3959D2-982E-4F95-2BA7-02E159C3D1B4}" dt="2025-08-31T17:07:06.073" v="172"/>
        <pc:sldMkLst>
          <pc:docMk/>
          <pc:sldMk cId="0" sldId="258"/>
        </pc:sldMkLst>
      </pc:sldChg>
      <pc:sldChg chg="modSp">
        <pc:chgData name="NABRAJ GYAWALI" userId="S::luc14122714892022@kfaltd.com::56f3798b-8e18-4e1d-b42f-efdbc4067fc7" providerId="AD" clId="Web-{FC3959D2-982E-4F95-2BA7-02E159C3D1B4}" dt="2025-08-31T17:00:45.879" v="136" actId="20577"/>
        <pc:sldMkLst>
          <pc:docMk/>
          <pc:sldMk cId="0" sldId="270"/>
        </pc:sldMkLst>
        <pc:spChg chg="mod">
          <ac:chgData name="NABRAJ GYAWALI" userId="S::luc14122714892022@kfaltd.com::56f3798b-8e18-4e1d-b42f-efdbc4067fc7" providerId="AD" clId="Web-{FC3959D2-982E-4F95-2BA7-02E159C3D1B4}" dt="2025-08-31T17:00:45.879" v="136" actId="20577"/>
          <ac:spMkLst>
            <pc:docMk/>
            <pc:sldMk cId="0" sldId="270"/>
            <ac:spMk id="15" creationId="{00000000-0000-0000-0000-000000000000}"/>
          </ac:spMkLst>
        </pc:spChg>
      </pc:sldChg>
      <pc:sldChg chg="modSp">
        <pc:chgData name="NABRAJ GYAWALI" userId="S::luc14122714892022@kfaltd.com::56f3798b-8e18-4e1d-b42f-efdbc4067fc7" providerId="AD" clId="Web-{FC3959D2-982E-4F95-2BA7-02E159C3D1B4}" dt="2025-08-31T16:59:32.065" v="124" actId="20577"/>
        <pc:sldMkLst>
          <pc:docMk/>
          <pc:sldMk cId="0" sldId="274"/>
        </pc:sldMkLst>
        <pc:spChg chg="mod">
          <ac:chgData name="NABRAJ GYAWALI" userId="S::luc14122714892022@kfaltd.com::56f3798b-8e18-4e1d-b42f-efdbc4067fc7" providerId="AD" clId="Web-{FC3959D2-982E-4F95-2BA7-02E159C3D1B4}" dt="2025-08-31T16:59:32.065" v="124" actId="20577"/>
          <ac:spMkLst>
            <pc:docMk/>
            <pc:sldMk cId="0" sldId="274"/>
            <ac:spMk id="11" creationId="{00000000-0000-0000-0000-000000000000}"/>
          </ac:spMkLst>
        </pc:spChg>
      </pc:sldChg>
      <pc:sldChg chg="delSp modSp">
        <pc:chgData name="NABRAJ GYAWALI" userId="S::luc14122714892022@kfaltd.com::56f3798b-8e18-4e1d-b42f-efdbc4067fc7" providerId="AD" clId="Web-{FC3959D2-982E-4F95-2BA7-02E159C3D1B4}" dt="2025-08-31T17:03:52.335" v="146"/>
        <pc:sldMkLst>
          <pc:docMk/>
          <pc:sldMk cId="0" sldId="279"/>
        </pc:sldMkLst>
        <pc:spChg chg="del mod">
          <ac:chgData name="NABRAJ GYAWALI" userId="S::luc14122714892022@kfaltd.com::56f3798b-8e18-4e1d-b42f-efdbc4067fc7" providerId="AD" clId="Web-{FC3959D2-982E-4F95-2BA7-02E159C3D1B4}" dt="2025-08-31T17:03:38.257" v="141"/>
          <ac:spMkLst>
            <pc:docMk/>
            <pc:sldMk cId="0" sldId="279"/>
            <ac:spMk id="20" creationId="{00000000-0000-0000-0000-000000000000}"/>
          </ac:spMkLst>
        </pc:spChg>
        <pc:spChg chg="del">
          <ac:chgData name="NABRAJ GYAWALI" userId="S::luc14122714892022@kfaltd.com::56f3798b-8e18-4e1d-b42f-efdbc4067fc7" providerId="AD" clId="Web-{FC3959D2-982E-4F95-2BA7-02E159C3D1B4}" dt="2025-08-31T17:03:26.850" v="137"/>
          <ac:spMkLst>
            <pc:docMk/>
            <pc:sldMk cId="0" sldId="279"/>
            <ac:spMk id="21" creationId="{00000000-0000-0000-0000-000000000000}"/>
          </ac:spMkLst>
        </pc:spChg>
        <pc:spChg chg="del mod">
          <ac:chgData name="NABRAJ GYAWALI" userId="S::luc14122714892022@kfaltd.com::56f3798b-8e18-4e1d-b42f-efdbc4067fc7" providerId="AD" clId="Web-{FC3959D2-982E-4F95-2BA7-02E159C3D1B4}" dt="2025-08-31T17:03:52.335" v="146"/>
          <ac:spMkLst>
            <pc:docMk/>
            <pc:sldMk cId="0" sldId="279"/>
            <ac:spMk id="23" creationId="{00000000-0000-0000-0000-000000000000}"/>
          </ac:spMkLst>
        </pc:spChg>
        <pc:spChg chg="del">
          <ac:chgData name="NABRAJ GYAWALI" userId="S::luc14122714892022@kfaltd.com::56f3798b-8e18-4e1d-b42f-efdbc4067fc7" providerId="AD" clId="Web-{FC3959D2-982E-4F95-2BA7-02E159C3D1B4}" dt="2025-08-31T17:03:40.351" v="142"/>
          <ac:spMkLst>
            <pc:docMk/>
            <pc:sldMk cId="0" sldId="279"/>
            <ac:spMk id="24" creationId="{00000000-0000-0000-0000-000000000000}"/>
          </ac:spMkLst>
        </pc:spChg>
      </pc:sldChg>
      <pc:sldChg chg="add del replId">
        <pc:chgData name="NABRAJ GYAWALI" userId="S::luc14122714892022@kfaltd.com::56f3798b-8e18-4e1d-b42f-efdbc4067fc7" providerId="AD" clId="Web-{FC3959D2-982E-4F95-2BA7-02E159C3D1B4}" dt="2025-08-31T16:40:21.697" v="21"/>
        <pc:sldMkLst>
          <pc:docMk/>
          <pc:sldMk cId="1145747856" sldId="280"/>
        </pc:sldMkLst>
      </pc:sldChg>
      <pc:sldChg chg="delSp modSp add replId">
        <pc:chgData name="NABRAJ GYAWALI" userId="S::luc14122714892022@kfaltd.com::56f3798b-8e18-4e1d-b42f-efdbc4067fc7" providerId="AD" clId="Web-{FC3959D2-982E-4F95-2BA7-02E159C3D1B4}" dt="2025-08-31T16:44:38.670" v="98"/>
        <pc:sldMkLst>
          <pc:docMk/>
          <pc:sldMk cId="1558462251" sldId="280"/>
        </pc:sldMkLst>
        <pc:spChg chg="mod">
          <ac:chgData name="NABRAJ GYAWALI" userId="S::luc14122714892022@kfaltd.com::56f3798b-8e18-4e1d-b42f-efdbc4067fc7" providerId="AD" clId="Web-{FC3959D2-982E-4F95-2BA7-02E159C3D1B4}" dt="2025-08-31T16:43:54.904" v="81" actId="20577"/>
          <ac:spMkLst>
            <pc:docMk/>
            <pc:sldMk cId="1558462251" sldId="280"/>
            <ac:spMk id="4" creationId="{C02F933C-CA3C-5189-2A90-A5C2D45A5A4D}"/>
          </ac:spMkLst>
        </pc:spChg>
        <pc:spChg chg="mod">
          <ac:chgData name="NABRAJ GYAWALI" userId="S::luc14122714892022@kfaltd.com::56f3798b-8e18-4e1d-b42f-efdbc4067fc7" providerId="AD" clId="Web-{FC3959D2-982E-4F95-2BA7-02E159C3D1B4}" dt="2025-08-31T16:42:41.043" v="44" actId="20577"/>
          <ac:spMkLst>
            <pc:docMk/>
            <pc:sldMk cId="1558462251" sldId="280"/>
            <ac:spMk id="5" creationId="{502CC581-8677-ADFC-36DE-B156BB86716D}"/>
          </ac:spMkLst>
        </pc:spChg>
        <pc:spChg chg="mod">
          <ac:chgData name="NABRAJ GYAWALI" userId="S::luc14122714892022@kfaltd.com::56f3798b-8e18-4e1d-b42f-efdbc4067fc7" providerId="AD" clId="Web-{FC3959D2-982E-4F95-2BA7-02E159C3D1B4}" dt="2025-08-31T16:43:58.685" v="83" actId="20577"/>
          <ac:spMkLst>
            <pc:docMk/>
            <pc:sldMk cId="1558462251" sldId="280"/>
            <ac:spMk id="7" creationId="{0D3B23AE-0DC4-76EB-F283-46C560814E6E}"/>
          </ac:spMkLst>
        </pc:spChg>
        <pc:spChg chg="mod">
          <ac:chgData name="NABRAJ GYAWALI" userId="S::luc14122714892022@kfaltd.com::56f3798b-8e18-4e1d-b42f-efdbc4067fc7" providerId="AD" clId="Web-{FC3959D2-982E-4F95-2BA7-02E159C3D1B4}" dt="2025-08-31T16:43:01.325" v="57" actId="20577"/>
          <ac:spMkLst>
            <pc:docMk/>
            <pc:sldMk cId="1558462251" sldId="280"/>
            <ac:spMk id="8" creationId="{4F6BA215-0A7C-49BD-CB68-B86A79D7F75D}"/>
          </ac:spMkLst>
        </pc:spChg>
        <pc:spChg chg="mod">
          <ac:chgData name="NABRAJ GYAWALI" userId="S::luc14122714892022@kfaltd.com::56f3798b-8e18-4e1d-b42f-efdbc4067fc7" providerId="AD" clId="Web-{FC3959D2-982E-4F95-2BA7-02E159C3D1B4}" dt="2025-08-31T16:44:01.779" v="85" actId="20577"/>
          <ac:spMkLst>
            <pc:docMk/>
            <pc:sldMk cId="1558462251" sldId="280"/>
            <ac:spMk id="10" creationId="{D44F669F-14EC-9A09-3949-16DFFA975CB3}"/>
          </ac:spMkLst>
        </pc:spChg>
        <pc:spChg chg="mod">
          <ac:chgData name="NABRAJ GYAWALI" userId="S::luc14122714892022@kfaltd.com::56f3798b-8e18-4e1d-b42f-efdbc4067fc7" providerId="AD" clId="Web-{FC3959D2-982E-4F95-2BA7-02E159C3D1B4}" dt="2025-08-31T16:43:18.231" v="67" actId="20577"/>
          <ac:spMkLst>
            <pc:docMk/>
            <pc:sldMk cId="1558462251" sldId="280"/>
            <ac:spMk id="11" creationId="{E5687684-B503-777D-66A3-641D5A3F21E1}"/>
          </ac:spMkLst>
        </pc:spChg>
        <pc:spChg chg="mod">
          <ac:chgData name="NABRAJ GYAWALI" userId="S::luc14122714892022@kfaltd.com::56f3798b-8e18-4e1d-b42f-efdbc4067fc7" providerId="AD" clId="Web-{FC3959D2-982E-4F95-2BA7-02E159C3D1B4}" dt="2025-08-31T16:44:10.029" v="88" actId="20577"/>
          <ac:spMkLst>
            <pc:docMk/>
            <pc:sldMk cId="1558462251" sldId="280"/>
            <ac:spMk id="13" creationId="{D66E69DE-0F50-3453-4FF2-F2D63A5D6200}"/>
          </ac:spMkLst>
        </pc:spChg>
        <pc:spChg chg="mod">
          <ac:chgData name="NABRAJ GYAWALI" userId="S::luc14122714892022@kfaltd.com::56f3798b-8e18-4e1d-b42f-efdbc4067fc7" providerId="AD" clId="Web-{FC3959D2-982E-4F95-2BA7-02E159C3D1B4}" dt="2025-08-31T16:43:33.106" v="74" actId="20577"/>
          <ac:spMkLst>
            <pc:docMk/>
            <pc:sldMk cId="1558462251" sldId="280"/>
            <ac:spMk id="14" creationId="{50AFB020-B4BD-F818-99C5-5C03D39CA998}"/>
          </ac:spMkLst>
        </pc:spChg>
        <pc:spChg chg="del mod">
          <ac:chgData name="NABRAJ GYAWALI" userId="S::luc14122714892022@kfaltd.com::56f3798b-8e18-4e1d-b42f-efdbc4067fc7" providerId="AD" clId="Web-{FC3959D2-982E-4F95-2BA7-02E159C3D1B4}" dt="2025-08-31T16:44:17.873" v="91"/>
          <ac:spMkLst>
            <pc:docMk/>
            <pc:sldMk cId="1558462251" sldId="280"/>
            <ac:spMk id="16" creationId="{920415B0-53DB-4EC6-C903-DFDE811A31B0}"/>
          </ac:spMkLst>
        </pc:spChg>
        <pc:spChg chg="del mod">
          <ac:chgData name="NABRAJ GYAWALI" userId="S::luc14122714892022@kfaltd.com::56f3798b-8e18-4e1d-b42f-efdbc4067fc7" providerId="AD" clId="Web-{FC3959D2-982E-4F95-2BA7-02E159C3D1B4}" dt="2025-08-31T16:44:32.873" v="95"/>
          <ac:spMkLst>
            <pc:docMk/>
            <pc:sldMk cId="1558462251" sldId="280"/>
            <ac:spMk id="17" creationId="{434DDC37-48F7-8EFF-AED3-C3ADA7E5FBDF}"/>
          </ac:spMkLst>
        </pc:spChg>
        <pc:spChg chg="del mod">
          <ac:chgData name="NABRAJ GYAWALI" userId="S::luc14122714892022@kfaltd.com::56f3798b-8e18-4e1d-b42f-efdbc4067fc7" providerId="AD" clId="Web-{FC3959D2-982E-4F95-2BA7-02E159C3D1B4}" dt="2025-08-31T16:44:24.170" v="94"/>
          <ac:spMkLst>
            <pc:docMk/>
            <pc:sldMk cId="1558462251" sldId="280"/>
            <ac:spMk id="19" creationId="{B51AE18F-62F6-93FF-CB90-37156E600F20}"/>
          </ac:spMkLst>
        </pc:spChg>
        <pc:spChg chg="del mod">
          <ac:chgData name="NABRAJ GYAWALI" userId="S::luc14122714892022@kfaltd.com::56f3798b-8e18-4e1d-b42f-efdbc4067fc7" providerId="AD" clId="Web-{FC3959D2-982E-4F95-2BA7-02E159C3D1B4}" dt="2025-08-31T16:44:34.686" v="96"/>
          <ac:spMkLst>
            <pc:docMk/>
            <pc:sldMk cId="1558462251" sldId="280"/>
            <ac:spMk id="20" creationId="{91FE1BC0-BF91-9C67-FD96-BFD269CC9C74}"/>
          </ac:spMkLst>
        </pc:spChg>
        <pc:picChg chg="del">
          <ac:chgData name="NABRAJ GYAWALI" userId="S::luc14122714892022@kfaltd.com::56f3798b-8e18-4e1d-b42f-efdbc4067fc7" providerId="AD" clId="Web-{FC3959D2-982E-4F95-2BA7-02E159C3D1B4}" dt="2025-08-31T16:44:38.670" v="98"/>
          <ac:picMkLst>
            <pc:docMk/>
            <pc:sldMk cId="1558462251" sldId="280"/>
            <ac:picMk id="15" creationId="{139BB5BF-8FF0-B04B-41C3-1F4134252D87}"/>
          </ac:picMkLst>
        </pc:picChg>
        <pc:picChg chg="del">
          <ac:chgData name="NABRAJ GYAWALI" userId="S::luc14122714892022@kfaltd.com::56f3798b-8e18-4e1d-b42f-efdbc4067fc7" providerId="AD" clId="Web-{FC3959D2-982E-4F95-2BA7-02E159C3D1B4}" dt="2025-08-31T16:44:36.608" v="97"/>
          <ac:picMkLst>
            <pc:docMk/>
            <pc:sldMk cId="1558462251" sldId="280"/>
            <ac:picMk id="18" creationId="{CD04031B-E543-9EE6-4C84-56AF2AE79045}"/>
          </ac:picMkLst>
        </pc:picChg>
      </pc:sldChg>
      <pc:sldChg chg="add del replId">
        <pc:chgData name="NABRAJ GYAWALI" userId="S::luc14122714892022@kfaltd.com::56f3798b-8e18-4e1d-b42f-efdbc4067fc7" providerId="AD" clId="Web-{FC3959D2-982E-4F95-2BA7-02E159C3D1B4}" dt="2025-08-31T16:45:33.218" v="100"/>
        <pc:sldMkLst>
          <pc:docMk/>
          <pc:sldMk cId="4041920021"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611188"/>
          </a:xfrm>
          <a:prstGeom prst="rect">
            <a:avLst/>
          </a:prstGeom>
        </p:spPr>
        <p:txBody>
          <a:bodyPr vert="horz" lIns="91440" tIns="45720" rIns="91440" bIns="45720" rtlCol="0"/>
          <a:lstStyle>
            <a:lvl1pPr algn="r">
              <a:defRPr sz="1200"/>
            </a:lvl1pPr>
          </a:lstStyle>
          <a:p>
            <a:fld id="{0F8544C0-17DE-4C6A-AAB0-44A85451E6CC}" type="datetimeFigureOut">
              <a:t>8/31/2025</a:t>
            </a:fld>
            <a:endParaRPr lang="en-US"/>
          </a:p>
        </p:txBody>
      </p:sp>
      <p:sp>
        <p:nvSpPr>
          <p:cNvPr id="4" name="Slide Image Placeholder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5867400"/>
            <a:ext cx="5486400" cy="48006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580813"/>
            <a:ext cx="2971800" cy="6111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11580813"/>
            <a:ext cx="2971800" cy="611187"/>
          </a:xfrm>
          <a:prstGeom prst="rect">
            <a:avLst/>
          </a:prstGeom>
        </p:spPr>
        <p:txBody>
          <a:bodyPr vert="horz" lIns="91440" tIns="45720" rIns="91440" bIns="45720" rtlCol="0" anchor="b"/>
          <a:lstStyle>
            <a:lvl1pPr algn="r">
              <a:defRPr sz="1200"/>
            </a:lvl1pPr>
          </a:lstStyle>
          <a:p>
            <a:fld id="{191CB845-C08A-408C-ABB3-F24CB7261592}" type="slidenum">
              <a:t>‹#›</a:t>
            </a:fld>
            <a:endParaRPr lang="en-US"/>
          </a:p>
        </p:txBody>
      </p:sp>
    </p:spTree>
    <p:extLst>
      <p:ext uri="{BB962C8B-B14F-4D97-AF65-F5344CB8AC3E}">
        <p14:creationId xmlns:p14="http://schemas.microsoft.com/office/powerpoint/2010/main" val="5693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50563-7D85-D015-92E2-FB6A26C74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4781B7-22D6-49A5-1312-11942ABD9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6581D7-484D-65BD-338C-DE219B2124D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44CFB8E-D4C1-3322-0BAB-A6E5095DCC67}"/>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4089483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A946A-73EE-D906-E1DC-DFCBE3B77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BB860D-2FF0-8C46-3DF7-B0A41832BF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05C438-DF55-01F1-697F-8AF2C0D47DE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CD84D87-567A-16DC-B833-1F9D9DC25EF9}"/>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672451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8DFD8-D570-BA97-3258-F424076C26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4A7D06-7085-EC36-F295-4F55438E6C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95ABE-9CEF-131B-1DE7-F03F5F10CC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2B3BC4F-8ED2-C264-5BDC-12B03F0908AF}"/>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63239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3.png"/><Relationship Id="rId7"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7.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4.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3-d2nf7r98bjvh7rlj081g.png"/>
          <p:cNvPicPr>
            <a:picLocks noChangeAspect="1"/>
          </p:cNvPicPr>
          <p:nvPr/>
        </p:nvPicPr>
        <p:blipFill>
          <a:blip r:embed="rId3"/>
          <a:srcRect l="77" r="77"/>
          <a:stretch/>
        </p:blipFill>
        <p:spPr>
          <a:xfrm>
            <a:off x="-26035" y="-5715"/>
            <a:ext cx="2477135" cy="6856730"/>
          </a:xfrm>
          <a:prstGeom prst="rect">
            <a:avLst/>
          </a:prstGeom>
        </p:spPr>
      </p:pic>
      <p:pic>
        <p:nvPicPr>
          <p:cNvPr id="3" name="Image 1" descr="https://kimi-img.moonshot.cn/pub/slides/slides_tmpl/image/25-08-27-20:02:53-d2nf7r98bjvh7rlj0840.png"/>
          <p:cNvPicPr>
            <a:picLocks noChangeAspect="1"/>
          </p:cNvPicPr>
          <p:nvPr/>
        </p:nvPicPr>
        <p:blipFill>
          <a:blip r:embed="rId4"/>
          <a:srcRect b="5326"/>
          <a:stretch/>
        </p:blipFill>
        <p:spPr>
          <a:xfrm>
            <a:off x="6716395" y="0"/>
            <a:ext cx="5475605" cy="6851015"/>
          </a:xfrm>
          <a:prstGeom prst="rect">
            <a:avLst/>
          </a:prstGeom>
        </p:spPr>
      </p:pic>
      <p:pic>
        <p:nvPicPr>
          <p:cNvPr id="4" name="Image 2" descr="https://kimi-img.moonshot.cn/pub/slides/slides_tmpl/image/25-08-27-20:02:52-d2nf7r18bjvh7rlj07vg.png"/>
          <p:cNvPicPr>
            <a:picLocks noChangeAspect="1"/>
          </p:cNvPicPr>
          <p:nvPr/>
        </p:nvPicPr>
        <p:blipFill>
          <a:blip r:embed="rId5"/>
          <a:stretch>
            <a:fillRect/>
          </a:stretch>
        </p:blipFill>
        <p:spPr>
          <a:xfrm>
            <a:off x="6549540" y="3975735"/>
            <a:ext cx="590400" cy="590400"/>
          </a:xfrm>
          <a:prstGeom prst="rect">
            <a:avLst/>
          </a:prstGeom>
        </p:spPr>
      </p:pic>
      <p:pic>
        <p:nvPicPr>
          <p:cNvPr id="5" name="Image 3" descr="https://kimi-img.moonshot.cn/pub/slides/slides_tmpl/image/25-08-27-20:02:52-d2nf7r18bjvh7rlj07vg.png"/>
          <p:cNvPicPr>
            <a:picLocks noChangeAspect="1"/>
          </p:cNvPicPr>
          <p:nvPr/>
        </p:nvPicPr>
        <p:blipFill>
          <a:blip r:embed="rId5"/>
          <a:stretch>
            <a:fillRect/>
          </a:stretch>
        </p:blipFill>
        <p:spPr>
          <a:xfrm>
            <a:off x="1113155" y="826135"/>
            <a:ext cx="859790" cy="859790"/>
          </a:xfrm>
          <a:prstGeom prst="rect">
            <a:avLst/>
          </a:prstGeom>
        </p:spPr>
      </p:pic>
      <p:sp>
        <p:nvSpPr>
          <p:cNvPr id="6" name="Text 0"/>
          <p:cNvSpPr/>
          <p:nvPr/>
        </p:nvSpPr>
        <p:spPr>
          <a:xfrm>
            <a:off x="1117442" y="1923416"/>
            <a:ext cx="6916260" cy="1008537"/>
          </a:xfrm>
          <a:prstGeom prst="rect">
            <a:avLst/>
          </a:prstGeom>
          <a:noFill/>
          <a:ln/>
        </p:spPr>
        <p:txBody>
          <a:bodyPr wrap="square" lIns="91440" tIns="45720" rIns="91440" bIns="45720" rtlCol="0" anchor="t"/>
          <a:lstStyle/>
          <a:p>
            <a:pPr algn="just">
              <a:lnSpc>
                <a:spcPct val="120000"/>
              </a:lnSpc>
            </a:pPr>
            <a:r>
              <a:rPr lang="en-US" sz="4800" b="1">
                <a:latin typeface="Microsoft Sans Serif"/>
                <a:ea typeface="Microsoft Sans Serif"/>
                <a:cs typeface="Microsoft Sans Serif"/>
              </a:rPr>
              <a:t>Optimal Route Finder</a:t>
            </a:r>
          </a:p>
        </p:txBody>
      </p:sp>
      <p:sp>
        <p:nvSpPr>
          <p:cNvPr id="13" name="Shape 7"/>
          <p:cNvSpPr/>
          <p:nvPr/>
        </p:nvSpPr>
        <p:spPr>
          <a:xfrm>
            <a:off x="1788795" y="5076825"/>
            <a:ext cx="153670" cy="153670"/>
          </a:xfrm>
          <a:prstGeom prst="star4">
            <a:avLst>
              <a:gd name="adj" fmla="val 10416"/>
            </a:avLst>
          </a:prstGeom>
          <a:solidFill>
            <a:srgbClr val="FFBB59"/>
          </a:solidFill>
          <a:ln/>
        </p:spPr>
      </p:sp>
      <p:sp>
        <p:nvSpPr>
          <p:cNvPr id="14" name="Text 8"/>
          <p:cNvSpPr/>
          <p:nvPr/>
        </p:nvSpPr>
        <p:spPr>
          <a:xfrm>
            <a:off x="1788795" y="5076825"/>
            <a:ext cx="153670" cy="15367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5" name="Shape 9"/>
          <p:cNvSpPr/>
          <p:nvPr/>
        </p:nvSpPr>
        <p:spPr>
          <a:xfrm>
            <a:off x="1261745" y="4424680"/>
            <a:ext cx="153670" cy="153670"/>
          </a:xfrm>
          <a:prstGeom prst="star4">
            <a:avLst>
              <a:gd name="adj" fmla="val 10416"/>
            </a:avLst>
          </a:prstGeom>
          <a:solidFill>
            <a:srgbClr val="FFBB59"/>
          </a:solidFill>
          <a:ln/>
        </p:spPr>
      </p:sp>
      <p:sp>
        <p:nvSpPr>
          <p:cNvPr id="16" name="Text 10"/>
          <p:cNvSpPr/>
          <p:nvPr/>
        </p:nvSpPr>
        <p:spPr>
          <a:xfrm>
            <a:off x="1261745" y="4424680"/>
            <a:ext cx="153670" cy="15367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7" name="Shape 11"/>
          <p:cNvSpPr/>
          <p:nvPr/>
        </p:nvSpPr>
        <p:spPr>
          <a:xfrm>
            <a:off x="1610995" y="509112"/>
            <a:ext cx="8640000" cy="0"/>
          </a:xfrm>
          <a:prstGeom prst="line">
            <a:avLst/>
          </a:prstGeom>
          <a:noFill/>
          <a:ln w="15875">
            <a:solidFill>
              <a:srgbClr val="000000"/>
            </a:solidFill>
            <a:prstDash val="sysDot"/>
            <a:headEnd type="none"/>
            <a:tailEnd type="none"/>
          </a:ln>
        </p:spPr>
      </p:sp>
      <p:sp>
        <p:nvSpPr>
          <p:cNvPr id="18" name="Shape 12"/>
          <p:cNvSpPr/>
          <p:nvPr/>
        </p:nvSpPr>
        <p:spPr>
          <a:xfrm>
            <a:off x="2355215" y="6550025"/>
            <a:ext cx="8894445" cy="0"/>
          </a:xfrm>
          <a:prstGeom prst="line">
            <a:avLst/>
          </a:prstGeom>
          <a:noFill/>
          <a:ln w="15875">
            <a:solidFill>
              <a:srgbClr val="000000"/>
            </a:solidFill>
            <a:prstDash val="sysDot"/>
            <a:headEnd type="none"/>
            <a:tailEnd type="none"/>
          </a:ln>
        </p:spPr>
      </p:sp>
      <p:sp>
        <p:nvSpPr>
          <p:cNvPr id="19" name="Shape 13"/>
          <p:cNvSpPr/>
          <p:nvPr/>
        </p:nvSpPr>
        <p:spPr>
          <a:xfrm>
            <a:off x="11774805" y="1237615"/>
            <a:ext cx="0" cy="4104005"/>
          </a:xfrm>
          <a:prstGeom prst="line">
            <a:avLst/>
          </a:prstGeom>
          <a:noFill/>
          <a:ln w="19050">
            <a:solidFill>
              <a:srgbClr val="000000"/>
            </a:solidFill>
            <a:prstDash val="solid"/>
            <a:headEnd type="none"/>
            <a:tailEnd type="none"/>
          </a:ln>
        </p:spPr>
      </p:sp>
      <p:sp>
        <p:nvSpPr>
          <p:cNvPr id="20" name="Shape 14"/>
          <p:cNvSpPr/>
          <p:nvPr/>
        </p:nvSpPr>
        <p:spPr>
          <a:xfrm flipV="1">
            <a:off x="586105" y="2072640"/>
            <a:ext cx="0" cy="4104005"/>
          </a:xfrm>
          <a:prstGeom prst="line">
            <a:avLst/>
          </a:prstGeom>
          <a:noFill/>
          <a:ln w="19050">
            <a:solidFill>
              <a:srgbClr val="000000"/>
            </a:solidFill>
            <a:prstDash val="solid"/>
            <a:headEnd type="none"/>
            <a:tailEnd type="none"/>
          </a:ln>
        </p:spPr>
      </p:sp>
      <p:pic>
        <p:nvPicPr>
          <p:cNvPr id="21" name="Image 4" descr="https://kimi-img.moonshot.cn/pub/slides/slides_tmpl/image/25-08-27-20:02:52-d2nf7r18bjvh7rlj07v0.png"/>
          <p:cNvPicPr>
            <a:picLocks noChangeAspect="1"/>
          </p:cNvPicPr>
          <p:nvPr/>
        </p:nvPicPr>
        <p:blipFill>
          <a:blip r:embed="rId6"/>
          <a:stretch>
            <a:fillRect/>
          </a:stretch>
        </p:blipFill>
        <p:spPr>
          <a:xfrm>
            <a:off x="551180" y="337820"/>
            <a:ext cx="902335" cy="298450"/>
          </a:xfrm>
          <a:prstGeom prst="rect">
            <a:avLst/>
          </a:prstGeom>
        </p:spPr>
      </p:pic>
      <p:pic>
        <p:nvPicPr>
          <p:cNvPr id="22" name="Image 5" descr="https://kimi-img.moonshot.cn/pub/slides/slides_tmpl/image/25-08-27-20:02:52-d2nf7r18bjvh7rlj07ug.png"/>
          <p:cNvPicPr>
            <a:picLocks noChangeAspect="1"/>
          </p:cNvPicPr>
          <p:nvPr/>
        </p:nvPicPr>
        <p:blipFill>
          <a:blip r:embed="rId7"/>
          <a:stretch>
            <a:fillRect/>
          </a:stretch>
        </p:blipFill>
        <p:spPr>
          <a:xfrm>
            <a:off x="10459720" y="354330"/>
            <a:ext cx="1334770" cy="304800"/>
          </a:xfrm>
          <a:prstGeom prst="rect">
            <a:avLst/>
          </a:prstGeom>
        </p:spPr>
      </p:pic>
      <p:pic>
        <p:nvPicPr>
          <p:cNvPr id="23" name="Image 6" descr="https://kimi-img.moonshot.cn/pub/slides/slides_tmpl/image/25-08-27-20:02:53-d2nf7r98bjvh7rlj080g.png"/>
          <p:cNvPicPr>
            <a:picLocks noChangeAspect="1"/>
          </p:cNvPicPr>
          <p:nvPr/>
        </p:nvPicPr>
        <p:blipFill>
          <a:blip r:embed="rId8"/>
          <a:stretch>
            <a:fillRect/>
          </a:stretch>
        </p:blipFill>
        <p:spPr>
          <a:xfrm>
            <a:off x="457200" y="1196340"/>
            <a:ext cx="207010" cy="719455"/>
          </a:xfrm>
          <a:prstGeom prst="rect">
            <a:avLst/>
          </a:prstGeom>
        </p:spPr>
      </p:pic>
      <p:pic>
        <p:nvPicPr>
          <p:cNvPr id="24" name="Image 7" descr="https://kimi-img.moonshot.cn/pub/slides/slides_tmpl/image/25-08-27-20:02:53-d2nf7r98bjvh7rlj080g.png"/>
          <p:cNvPicPr>
            <a:picLocks noChangeAspect="1"/>
          </p:cNvPicPr>
          <p:nvPr/>
        </p:nvPicPr>
        <p:blipFill>
          <a:blip r:embed="rId8"/>
          <a:stretch>
            <a:fillRect/>
          </a:stretch>
        </p:blipFill>
        <p:spPr>
          <a:xfrm>
            <a:off x="11654790" y="5469890"/>
            <a:ext cx="207010" cy="719455"/>
          </a:xfrm>
          <a:prstGeom prst="rect">
            <a:avLst/>
          </a:prstGeom>
        </p:spPr>
      </p:pic>
      <p:pic>
        <p:nvPicPr>
          <p:cNvPr id="25" name="Image 8" descr="https://kimi-img.moonshot.cn/pub/slides/slides_tmpl/image/25-08-27-20:02:53-d2nf7r98bjvh7rlj0800.png"/>
          <p:cNvPicPr>
            <a:picLocks noChangeAspect="1"/>
          </p:cNvPicPr>
          <p:nvPr/>
        </p:nvPicPr>
        <p:blipFill>
          <a:blip r:embed="rId9"/>
          <a:stretch>
            <a:fillRect/>
          </a:stretch>
        </p:blipFill>
        <p:spPr>
          <a:xfrm>
            <a:off x="9287510" y="4267835"/>
            <a:ext cx="1456690" cy="1840865"/>
          </a:xfrm>
          <a:prstGeom prst="rect">
            <a:avLst/>
          </a:prstGeom>
        </p:spPr>
      </p:pic>
      <p:pic>
        <p:nvPicPr>
          <p:cNvPr id="26" name="Image 9" descr="https://kimi-img.moonshot.cn/pub/slides/slides_tmpl/image/25-08-27-20:02:52-d2nf7r18bjvh7rlj07ug.png"/>
          <p:cNvPicPr>
            <a:picLocks noChangeAspect="1"/>
          </p:cNvPicPr>
          <p:nvPr/>
        </p:nvPicPr>
        <p:blipFill>
          <a:blip r:embed="rId7"/>
          <a:stretch>
            <a:fillRect/>
          </a:stretch>
        </p:blipFill>
        <p:spPr>
          <a:xfrm>
            <a:off x="771525" y="6377305"/>
            <a:ext cx="1334770" cy="304800"/>
          </a:xfrm>
          <a:prstGeom prst="rect">
            <a:avLst/>
          </a:prstGeom>
        </p:spPr>
      </p:pic>
      <p:pic>
        <p:nvPicPr>
          <p:cNvPr id="27" name="Image 10" descr="https://kimi-img.moonshot.cn/pub/slides/slides_tmpl/image/25-08-27-20:02:53-d2nf7r98bjvh7rlj0810.png"/>
          <p:cNvPicPr>
            <a:picLocks noChangeAspect="1"/>
          </p:cNvPicPr>
          <p:nvPr/>
        </p:nvPicPr>
        <p:blipFill>
          <a:blip r:embed="rId10"/>
          <a:stretch>
            <a:fillRect/>
          </a:stretch>
        </p:blipFill>
        <p:spPr>
          <a:xfrm>
            <a:off x="6191885" y="2215515"/>
            <a:ext cx="3242945" cy="1664335"/>
          </a:xfrm>
          <a:prstGeom prst="rect">
            <a:avLst/>
          </a:prstGeom>
        </p:spPr>
      </p:pic>
      <p:pic>
        <p:nvPicPr>
          <p:cNvPr id="28" name="Image 11" descr="https://kimi-img.moonshot.cn/pub/slides/slides_tmpl/image/25-08-27-20:02:53-d2nf7r98bjvh7rlj0820.png"/>
          <p:cNvPicPr>
            <a:picLocks noChangeAspect="1"/>
          </p:cNvPicPr>
          <p:nvPr/>
        </p:nvPicPr>
        <p:blipFill>
          <a:blip r:embed="rId11"/>
          <a:stretch>
            <a:fillRect/>
          </a:stretch>
        </p:blipFill>
        <p:spPr>
          <a:xfrm>
            <a:off x="11474450" y="6356350"/>
            <a:ext cx="353695" cy="298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03</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Traffic Model</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0.png"/>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p:cNvPicPr>
            <a:picLocks noChangeAspect="1"/>
          </p:cNvPicPr>
          <p:nvPr/>
        </p:nvPicPr>
        <p:blipFill>
          <a:blip r:embed="rId4"/>
          <a:stretch>
            <a:fillRect/>
          </a:stretch>
        </p:blipFill>
        <p:spPr>
          <a:xfrm>
            <a:off x="594360" y="369570"/>
            <a:ext cx="670560" cy="682625"/>
          </a:xfrm>
          <a:prstGeom prst="rect">
            <a:avLst/>
          </a:prstGeom>
        </p:spPr>
      </p:pic>
      <p:sp>
        <p:nvSpPr>
          <p:cNvPr id="4" name="Text 0"/>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Dynamic Traffic Penalties</a:t>
            </a:r>
            <a:endParaRPr lang="en-US" sz="1600"/>
          </a:p>
        </p:txBody>
      </p:sp>
      <p:sp>
        <p:nvSpPr>
          <p:cNvPr id="5" name="Shape 1"/>
          <p:cNvSpPr/>
          <p:nvPr/>
        </p:nvSpPr>
        <p:spPr>
          <a:xfrm>
            <a:off x="960755" y="1238885"/>
            <a:ext cx="2736850" cy="795607"/>
          </a:xfrm>
          <a:custGeom>
            <a:avLst/>
            <a:gdLst/>
            <a:ahLst/>
            <a:cxnLst/>
            <a:rect l="l" t="t" r="r" b="b"/>
            <a:pathLst>
              <a:path w="2736850" h="795607">
                <a:moveTo>
                  <a:pt x="0" y="154960"/>
                </a:moveTo>
                <a:lnTo>
                  <a:pt x="0" y="150656"/>
                </a:lnTo>
                <a:cubicBezTo>
                  <a:pt x="-1905" y="66002"/>
                  <a:pt x="73660" y="-2152"/>
                  <a:pt x="133985" y="0"/>
                </a:cubicBezTo>
                <a:lnTo>
                  <a:pt x="137160" y="0"/>
                </a:lnTo>
                <a:lnTo>
                  <a:pt x="2492375" y="0"/>
                </a:lnTo>
                <a:lnTo>
                  <a:pt x="2736850" y="563884"/>
                </a:lnTo>
                <a:lnTo>
                  <a:pt x="228600" y="563884"/>
                </a:lnTo>
                <a:lnTo>
                  <a:pt x="222885" y="563884"/>
                </a:lnTo>
                <a:lnTo>
                  <a:pt x="217170" y="563166"/>
                </a:lnTo>
                <a:cubicBezTo>
                  <a:pt x="99060" y="561014"/>
                  <a:pt x="1905" y="703061"/>
                  <a:pt x="1270" y="795607"/>
                </a:cubicBezTo>
                <a:cubicBezTo>
                  <a:pt x="1270" y="796324"/>
                  <a:pt x="0" y="778389"/>
                  <a:pt x="0" y="776237"/>
                </a:cubicBezTo>
                <a:lnTo>
                  <a:pt x="0" y="775519"/>
                </a:lnTo>
                <a:lnTo>
                  <a:pt x="0" y="775519"/>
                </a:lnTo>
                <a:lnTo>
                  <a:pt x="0" y="775519"/>
                </a:lnTo>
                <a:lnTo>
                  <a:pt x="0" y="775519"/>
                </a:lnTo>
                <a:lnTo>
                  <a:pt x="0" y="154960"/>
                </a:lnTo>
                <a:close/>
              </a:path>
            </a:pathLst>
          </a:custGeom>
          <a:gradFill flip="none" rotWithShape="1">
            <a:gsLst>
              <a:gs pos="0">
                <a:srgbClr val="6EAA2E"/>
              </a:gs>
              <a:gs pos="23000">
                <a:srgbClr val="6EAA2E"/>
              </a:gs>
              <a:gs pos="82000">
                <a:srgbClr val="92D050"/>
              </a:gs>
              <a:gs pos="100000">
                <a:srgbClr val="C9E828"/>
              </a:gs>
            </a:gsLst>
            <a:lin ang="13500000" scaled="1"/>
          </a:gradFill>
          <a:ln/>
        </p:spPr>
      </p:sp>
      <p:sp>
        <p:nvSpPr>
          <p:cNvPr id="6" name="Text 2"/>
          <p:cNvSpPr/>
          <p:nvPr/>
        </p:nvSpPr>
        <p:spPr>
          <a:xfrm>
            <a:off x="960755" y="1238885"/>
            <a:ext cx="2736850" cy="795607"/>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7" name="Shape 3"/>
          <p:cNvSpPr/>
          <p:nvPr/>
        </p:nvSpPr>
        <p:spPr>
          <a:xfrm>
            <a:off x="960755" y="1802769"/>
            <a:ext cx="4372610" cy="1763391"/>
          </a:xfrm>
          <a:prstGeom prst="roundRect">
            <a:avLst>
              <a:gd name="adj" fmla="val 12393"/>
            </a:avLst>
          </a:prstGeom>
          <a:solidFill>
            <a:srgbClr val="FFFFFF"/>
          </a:solidFill>
          <a:ln w="19050">
            <a:gradFill flip="none" rotWithShape="1">
              <a:gsLst>
                <a:gs pos="0">
                  <a:srgbClr val="BEE396"/>
                </a:gs>
                <a:gs pos="84000">
                  <a:srgbClr val="92D050"/>
                </a:gs>
                <a:gs pos="100000">
                  <a:srgbClr val="92D050"/>
                </a:gs>
              </a:gsLst>
              <a:lin ang="16200000" scaled="1"/>
            </a:gradFill>
            <a:prstDash val="solid"/>
          </a:ln>
        </p:spPr>
      </p:sp>
      <p:sp>
        <p:nvSpPr>
          <p:cNvPr id="8" name="Text 4"/>
          <p:cNvSpPr/>
          <p:nvPr/>
        </p:nvSpPr>
        <p:spPr>
          <a:xfrm>
            <a:off x="960755" y="1802769"/>
            <a:ext cx="4372610" cy="1763391"/>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9" name="Text 5"/>
          <p:cNvSpPr/>
          <p:nvPr/>
        </p:nvSpPr>
        <p:spPr>
          <a:xfrm>
            <a:off x="1192530" y="1288415"/>
            <a:ext cx="2245360" cy="584200"/>
          </a:xfrm>
          <a:prstGeom prst="rect">
            <a:avLst/>
          </a:prstGeom>
          <a:noFill/>
          <a:ln/>
        </p:spPr>
        <p:txBody>
          <a:bodyPr wrap="square" lIns="91440" tIns="45720" rIns="91440" bIns="45720" rtlCol="0" anchor="t">
            <a:spAutoFit/>
          </a:bodyPr>
          <a:lstStyle/>
          <a:p>
            <a:pPr marL="0" indent="0" algn="l">
              <a:lnSpc>
                <a:spcPct val="100000"/>
              </a:lnSpc>
              <a:buNone/>
            </a:pPr>
            <a:r>
              <a:rPr lang="en-US" sz="1600" b="1">
                <a:solidFill>
                  <a:srgbClr val="FFFFFF"/>
                </a:solidFill>
                <a:latin typeface="Microsoft Sans Serif" pitchFamily="34" charset="0"/>
                <a:ea typeface="Microsoft Sans Serif" pitchFamily="34" charset="-122"/>
                <a:cs typeface="Microsoft Sans Serif" pitchFamily="34" charset="-120"/>
              </a:rPr>
              <a:t>Random Traffic Penalties</a:t>
            </a:r>
            <a:endParaRPr lang="en-US" sz="1600"/>
          </a:p>
        </p:txBody>
      </p:sp>
      <p:sp>
        <p:nvSpPr>
          <p:cNvPr id="10" name="Text 6"/>
          <p:cNvSpPr/>
          <p:nvPr/>
        </p:nvSpPr>
        <p:spPr>
          <a:xfrm>
            <a:off x="1106805" y="1875790"/>
            <a:ext cx="4050030" cy="14605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000000"/>
                </a:solidFill>
                <a:latin typeface="Microsoft Sans Serif" pitchFamily="34" charset="0"/>
                <a:ea typeface="Microsoft Sans Serif" pitchFamily="34" charset="-122"/>
                <a:cs typeface="Microsoft Sans Serif" pitchFamily="34" charset="-120"/>
              </a:rPr>
              <a:t>Our traffic model assigns random penalties to approximately 20% of edges, simulating real-world traffic conditions. These penalties can be small, medium, or large, affecting edge weights dynamically.</a:t>
            </a:r>
            <a:endParaRPr lang="en-US" sz="1600"/>
          </a:p>
        </p:txBody>
      </p:sp>
      <p:sp>
        <p:nvSpPr>
          <p:cNvPr id="11" name="Shape 7"/>
          <p:cNvSpPr/>
          <p:nvPr/>
        </p:nvSpPr>
        <p:spPr>
          <a:xfrm>
            <a:off x="6467475" y="1238885"/>
            <a:ext cx="2736850" cy="795607"/>
          </a:xfrm>
          <a:custGeom>
            <a:avLst/>
            <a:gdLst/>
            <a:ahLst/>
            <a:cxnLst/>
            <a:rect l="l" t="t" r="r" b="b"/>
            <a:pathLst>
              <a:path w="2736850" h="795607">
                <a:moveTo>
                  <a:pt x="0" y="154960"/>
                </a:moveTo>
                <a:lnTo>
                  <a:pt x="0" y="150656"/>
                </a:lnTo>
                <a:cubicBezTo>
                  <a:pt x="-1905" y="66002"/>
                  <a:pt x="73660" y="-2152"/>
                  <a:pt x="133985" y="0"/>
                </a:cubicBezTo>
                <a:lnTo>
                  <a:pt x="137160" y="0"/>
                </a:lnTo>
                <a:lnTo>
                  <a:pt x="2492375" y="0"/>
                </a:lnTo>
                <a:lnTo>
                  <a:pt x="2736850" y="563884"/>
                </a:lnTo>
                <a:lnTo>
                  <a:pt x="228600" y="563884"/>
                </a:lnTo>
                <a:lnTo>
                  <a:pt x="222885" y="563884"/>
                </a:lnTo>
                <a:lnTo>
                  <a:pt x="217170" y="563166"/>
                </a:lnTo>
                <a:cubicBezTo>
                  <a:pt x="99060" y="561014"/>
                  <a:pt x="1905" y="703061"/>
                  <a:pt x="1270" y="795607"/>
                </a:cubicBezTo>
                <a:cubicBezTo>
                  <a:pt x="1270" y="796324"/>
                  <a:pt x="0" y="778389"/>
                  <a:pt x="0" y="776237"/>
                </a:cubicBezTo>
                <a:lnTo>
                  <a:pt x="0" y="775519"/>
                </a:lnTo>
                <a:lnTo>
                  <a:pt x="0" y="775519"/>
                </a:lnTo>
                <a:lnTo>
                  <a:pt x="0" y="775519"/>
                </a:lnTo>
                <a:lnTo>
                  <a:pt x="0" y="775519"/>
                </a:lnTo>
                <a:lnTo>
                  <a:pt x="0" y="154960"/>
                </a:lnTo>
                <a:close/>
              </a:path>
            </a:pathLst>
          </a:custGeom>
          <a:gradFill flip="none" rotWithShape="1">
            <a:gsLst>
              <a:gs pos="0">
                <a:srgbClr val="6EAA2E"/>
              </a:gs>
              <a:gs pos="23000">
                <a:srgbClr val="6EAA2E"/>
              </a:gs>
              <a:gs pos="82000">
                <a:srgbClr val="92D050"/>
              </a:gs>
              <a:gs pos="100000">
                <a:srgbClr val="C9E828"/>
              </a:gs>
            </a:gsLst>
            <a:lin ang="13500000" scaled="1"/>
          </a:gradFill>
          <a:ln/>
        </p:spPr>
      </p:sp>
      <p:sp>
        <p:nvSpPr>
          <p:cNvPr id="12" name="Text 8"/>
          <p:cNvSpPr/>
          <p:nvPr/>
        </p:nvSpPr>
        <p:spPr>
          <a:xfrm>
            <a:off x="6467475" y="1238885"/>
            <a:ext cx="2736850" cy="795607"/>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3" name="Shape 9"/>
          <p:cNvSpPr/>
          <p:nvPr/>
        </p:nvSpPr>
        <p:spPr>
          <a:xfrm>
            <a:off x="6467475" y="1802769"/>
            <a:ext cx="4372610" cy="1763391"/>
          </a:xfrm>
          <a:prstGeom prst="roundRect">
            <a:avLst>
              <a:gd name="adj" fmla="val 12393"/>
            </a:avLst>
          </a:prstGeom>
          <a:solidFill>
            <a:srgbClr val="FFFFFF"/>
          </a:solidFill>
          <a:ln w="19050">
            <a:gradFill flip="none" rotWithShape="1">
              <a:gsLst>
                <a:gs pos="0">
                  <a:srgbClr val="BEE396"/>
                </a:gs>
                <a:gs pos="84000">
                  <a:srgbClr val="92D050"/>
                </a:gs>
                <a:gs pos="100000">
                  <a:srgbClr val="92D050"/>
                </a:gs>
              </a:gsLst>
              <a:lin ang="16200000" scaled="1"/>
            </a:gradFill>
            <a:prstDash val="solid"/>
          </a:ln>
        </p:spPr>
      </p:sp>
      <p:sp>
        <p:nvSpPr>
          <p:cNvPr id="14" name="Text 10"/>
          <p:cNvSpPr/>
          <p:nvPr/>
        </p:nvSpPr>
        <p:spPr>
          <a:xfrm>
            <a:off x="6467475" y="1802769"/>
            <a:ext cx="4372610" cy="1763391"/>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5" name="Text 11"/>
          <p:cNvSpPr/>
          <p:nvPr/>
        </p:nvSpPr>
        <p:spPr>
          <a:xfrm>
            <a:off x="6699250" y="1288415"/>
            <a:ext cx="2245360" cy="279400"/>
          </a:xfrm>
          <a:prstGeom prst="rect">
            <a:avLst/>
          </a:prstGeom>
          <a:noFill/>
          <a:ln/>
        </p:spPr>
        <p:txBody>
          <a:bodyPr wrap="square" lIns="91440" tIns="45720" rIns="91440" bIns="45720" rtlCol="0" anchor="t">
            <a:spAutoFit/>
          </a:bodyPr>
          <a:lstStyle/>
          <a:p>
            <a:pPr marL="0" indent="0" algn="l">
              <a:lnSpc>
                <a:spcPct val="100000"/>
              </a:lnSpc>
              <a:buNone/>
            </a:pPr>
            <a:r>
              <a:rPr lang="en-US" sz="1600" b="1">
                <a:solidFill>
                  <a:srgbClr val="FFFFFF"/>
                </a:solidFill>
                <a:latin typeface="Microsoft Sans Serif" pitchFamily="34" charset="0"/>
                <a:ea typeface="Microsoft Sans Serif" pitchFamily="34" charset="-122"/>
                <a:cs typeface="Microsoft Sans Serif" pitchFamily="34" charset="-120"/>
              </a:rPr>
              <a:t>Adaptive Algorithms</a:t>
            </a:r>
            <a:endParaRPr lang="en-US" sz="1600"/>
          </a:p>
        </p:txBody>
      </p:sp>
      <p:sp>
        <p:nvSpPr>
          <p:cNvPr id="16" name="Text 12"/>
          <p:cNvSpPr/>
          <p:nvPr/>
        </p:nvSpPr>
        <p:spPr>
          <a:xfrm>
            <a:off x="6613525" y="1875790"/>
            <a:ext cx="4050030" cy="14605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000000"/>
                </a:solidFill>
                <a:latin typeface="Microsoft Sans Serif" pitchFamily="34" charset="0"/>
                <a:ea typeface="Microsoft Sans Serif" pitchFamily="34" charset="-122"/>
                <a:cs typeface="Microsoft Sans Serif" pitchFamily="34" charset="-120"/>
              </a:rPr>
              <a:t>Algorithms like A* adapt to these changes, recalculating paths based on updated edge weights. This demonstrates the practical value of heuristic algorithms in dynamic environments.</a:t>
            </a:r>
            <a:endParaRPr lang="en-US" sz="1600"/>
          </a:p>
        </p:txBody>
      </p:sp>
      <p:sp>
        <p:nvSpPr>
          <p:cNvPr id="17" name="Shape 13"/>
          <p:cNvSpPr/>
          <p:nvPr/>
        </p:nvSpPr>
        <p:spPr>
          <a:xfrm>
            <a:off x="960755" y="3804285"/>
            <a:ext cx="2736850" cy="795607"/>
          </a:xfrm>
          <a:custGeom>
            <a:avLst/>
            <a:gdLst/>
            <a:ahLst/>
            <a:cxnLst/>
            <a:rect l="l" t="t" r="r" b="b"/>
            <a:pathLst>
              <a:path w="2736850" h="795607">
                <a:moveTo>
                  <a:pt x="0" y="154960"/>
                </a:moveTo>
                <a:lnTo>
                  <a:pt x="0" y="150656"/>
                </a:lnTo>
                <a:cubicBezTo>
                  <a:pt x="-1905" y="66002"/>
                  <a:pt x="73660" y="-2152"/>
                  <a:pt x="133985" y="0"/>
                </a:cubicBezTo>
                <a:lnTo>
                  <a:pt x="137160" y="0"/>
                </a:lnTo>
                <a:lnTo>
                  <a:pt x="2492375" y="0"/>
                </a:lnTo>
                <a:lnTo>
                  <a:pt x="2736850" y="563884"/>
                </a:lnTo>
                <a:lnTo>
                  <a:pt x="228600" y="563884"/>
                </a:lnTo>
                <a:lnTo>
                  <a:pt x="222885" y="563884"/>
                </a:lnTo>
                <a:lnTo>
                  <a:pt x="217170" y="563166"/>
                </a:lnTo>
                <a:cubicBezTo>
                  <a:pt x="99060" y="561014"/>
                  <a:pt x="1905" y="703061"/>
                  <a:pt x="1270" y="795607"/>
                </a:cubicBezTo>
                <a:cubicBezTo>
                  <a:pt x="1270" y="796324"/>
                  <a:pt x="0" y="778389"/>
                  <a:pt x="0" y="776237"/>
                </a:cubicBezTo>
                <a:lnTo>
                  <a:pt x="0" y="775519"/>
                </a:lnTo>
                <a:lnTo>
                  <a:pt x="0" y="775519"/>
                </a:lnTo>
                <a:lnTo>
                  <a:pt x="0" y="775519"/>
                </a:lnTo>
                <a:lnTo>
                  <a:pt x="0" y="775519"/>
                </a:lnTo>
                <a:lnTo>
                  <a:pt x="0" y="154960"/>
                </a:lnTo>
                <a:close/>
              </a:path>
            </a:pathLst>
          </a:custGeom>
          <a:gradFill flip="none" rotWithShape="1">
            <a:gsLst>
              <a:gs pos="0">
                <a:srgbClr val="6EAA2E"/>
              </a:gs>
              <a:gs pos="23000">
                <a:srgbClr val="6EAA2E"/>
              </a:gs>
              <a:gs pos="82000">
                <a:srgbClr val="92D050"/>
              </a:gs>
              <a:gs pos="100000">
                <a:srgbClr val="C9E828"/>
              </a:gs>
            </a:gsLst>
            <a:lin ang="13500000" scaled="1"/>
          </a:gradFill>
          <a:ln/>
        </p:spPr>
      </p:sp>
      <p:sp>
        <p:nvSpPr>
          <p:cNvPr id="18" name="Text 14"/>
          <p:cNvSpPr/>
          <p:nvPr/>
        </p:nvSpPr>
        <p:spPr>
          <a:xfrm>
            <a:off x="960755" y="3804285"/>
            <a:ext cx="2736850" cy="795607"/>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9" name="Shape 15"/>
          <p:cNvSpPr/>
          <p:nvPr/>
        </p:nvSpPr>
        <p:spPr>
          <a:xfrm>
            <a:off x="960755" y="4368169"/>
            <a:ext cx="4372610" cy="1763391"/>
          </a:xfrm>
          <a:prstGeom prst="roundRect">
            <a:avLst>
              <a:gd name="adj" fmla="val 12393"/>
            </a:avLst>
          </a:prstGeom>
          <a:solidFill>
            <a:srgbClr val="FFFFFF"/>
          </a:solidFill>
          <a:ln w="19050">
            <a:gradFill flip="none" rotWithShape="1">
              <a:gsLst>
                <a:gs pos="0">
                  <a:srgbClr val="BEE396"/>
                </a:gs>
                <a:gs pos="84000">
                  <a:srgbClr val="92D050"/>
                </a:gs>
                <a:gs pos="100000">
                  <a:srgbClr val="92D050"/>
                </a:gs>
              </a:gsLst>
              <a:lin ang="16200000" scaled="1"/>
            </a:gradFill>
            <a:prstDash val="solid"/>
          </a:ln>
        </p:spPr>
      </p:sp>
      <p:sp>
        <p:nvSpPr>
          <p:cNvPr id="20" name="Text 16"/>
          <p:cNvSpPr/>
          <p:nvPr/>
        </p:nvSpPr>
        <p:spPr>
          <a:xfrm>
            <a:off x="960755" y="4368169"/>
            <a:ext cx="4372610" cy="1763391"/>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1" name="Text 17"/>
          <p:cNvSpPr/>
          <p:nvPr/>
        </p:nvSpPr>
        <p:spPr>
          <a:xfrm>
            <a:off x="1192530" y="3853815"/>
            <a:ext cx="2245360" cy="584200"/>
          </a:xfrm>
          <a:prstGeom prst="rect">
            <a:avLst/>
          </a:prstGeom>
          <a:noFill/>
          <a:ln/>
        </p:spPr>
        <p:txBody>
          <a:bodyPr wrap="square" lIns="91440" tIns="45720" rIns="91440" bIns="45720" rtlCol="0" anchor="t">
            <a:spAutoFit/>
          </a:bodyPr>
          <a:lstStyle/>
          <a:p>
            <a:pPr marL="0" indent="0" algn="l">
              <a:lnSpc>
                <a:spcPct val="100000"/>
              </a:lnSpc>
              <a:buNone/>
            </a:pPr>
            <a:r>
              <a:rPr lang="en-US" sz="1600" b="1">
                <a:solidFill>
                  <a:srgbClr val="FFFFFF"/>
                </a:solidFill>
                <a:latin typeface="Microsoft Sans Serif" pitchFamily="34" charset="0"/>
                <a:ea typeface="Microsoft Sans Serif" pitchFamily="34" charset="-122"/>
                <a:cs typeface="Microsoft Sans Serif" pitchFamily="34" charset="-120"/>
              </a:rPr>
              <a:t>Impact on Path Choice</a:t>
            </a:r>
            <a:endParaRPr lang="en-US" sz="1600"/>
          </a:p>
        </p:txBody>
      </p:sp>
      <p:sp>
        <p:nvSpPr>
          <p:cNvPr id="22" name="Text 18"/>
          <p:cNvSpPr/>
          <p:nvPr/>
        </p:nvSpPr>
        <p:spPr>
          <a:xfrm>
            <a:off x="1106805" y="4441190"/>
            <a:ext cx="4050030" cy="14605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000000"/>
                </a:solidFill>
                <a:latin typeface="Microsoft Sans Serif" pitchFamily="34" charset="0"/>
                <a:ea typeface="Microsoft Sans Serif" pitchFamily="34" charset="-122"/>
                <a:cs typeface="Microsoft Sans Serif" pitchFamily="34" charset="-120"/>
              </a:rPr>
              <a:t>These dynamic penalties significantly influence the shortest path. For example, the optimal route from Home to the Mall might differ from Home to the Park due to varying traffic conditions.</a:t>
            </a:r>
            <a:endParaRPr lang="en-US" sz="1600"/>
          </a:p>
        </p:txBody>
      </p:sp>
      <p:sp>
        <p:nvSpPr>
          <p:cNvPr id="23" name="Shape 19"/>
          <p:cNvSpPr/>
          <p:nvPr/>
        </p:nvSpPr>
        <p:spPr>
          <a:xfrm>
            <a:off x="6467475" y="3804285"/>
            <a:ext cx="2736850" cy="795607"/>
          </a:xfrm>
          <a:custGeom>
            <a:avLst/>
            <a:gdLst/>
            <a:ahLst/>
            <a:cxnLst/>
            <a:rect l="l" t="t" r="r" b="b"/>
            <a:pathLst>
              <a:path w="2736850" h="795607">
                <a:moveTo>
                  <a:pt x="0" y="154960"/>
                </a:moveTo>
                <a:lnTo>
                  <a:pt x="0" y="150656"/>
                </a:lnTo>
                <a:cubicBezTo>
                  <a:pt x="-1905" y="66002"/>
                  <a:pt x="73660" y="-2152"/>
                  <a:pt x="133985" y="0"/>
                </a:cubicBezTo>
                <a:lnTo>
                  <a:pt x="137160" y="0"/>
                </a:lnTo>
                <a:lnTo>
                  <a:pt x="2492375" y="0"/>
                </a:lnTo>
                <a:lnTo>
                  <a:pt x="2736850" y="563884"/>
                </a:lnTo>
                <a:lnTo>
                  <a:pt x="228600" y="563884"/>
                </a:lnTo>
                <a:lnTo>
                  <a:pt x="222885" y="563884"/>
                </a:lnTo>
                <a:lnTo>
                  <a:pt x="217170" y="563166"/>
                </a:lnTo>
                <a:cubicBezTo>
                  <a:pt x="99060" y="561014"/>
                  <a:pt x="1905" y="703061"/>
                  <a:pt x="1270" y="795607"/>
                </a:cubicBezTo>
                <a:cubicBezTo>
                  <a:pt x="1270" y="796324"/>
                  <a:pt x="0" y="778389"/>
                  <a:pt x="0" y="776237"/>
                </a:cubicBezTo>
                <a:lnTo>
                  <a:pt x="0" y="775519"/>
                </a:lnTo>
                <a:lnTo>
                  <a:pt x="0" y="775519"/>
                </a:lnTo>
                <a:lnTo>
                  <a:pt x="0" y="775519"/>
                </a:lnTo>
                <a:lnTo>
                  <a:pt x="0" y="775519"/>
                </a:lnTo>
                <a:lnTo>
                  <a:pt x="0" y="154960"/>
                </a:lnTo>
                <a:close/>
              </a:path>
            </a:pathLst>
          </a:custGeom>
          <a:gradFill flip="none" rotWithShape="1">
            <a:gsLst>
              <a:gs pos="0">
                <a:srgbClr val="6EAA2E"/>
              </a:gs>
              <a:gs pos="23000">
                <a:srgbClr val="6EAA2E"/>
              </a:gs>
              <a:gs pos="82000">
                <a:srgbClr val="92D050"/>
              </a:gs>
              <a:gs pos="100000">
                <a:srgbClr val="C9E828"/>
              </a:gs>
            </a:gsLst>
            <a:lin ang="13500000" scaled="1"/>
          </a:gradFill>
          <a:ln/>
        </p:spPr>
      </p:sp>
      <p:sp>
        <p:nvSpPr>
          <p:cNvPr id="24" name="Text 20"/>
          <p:cNvSpPr/>
          <p:nvPr/>
        </p:nvSpPr>
        <p:spPr>
          <a:xfrm>
            <a:off x="6467475" y="3804285"/>
            <a:ext cx="2736850" cy="795607"/>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5" name="Shape 21"/>
          <p:cNvSpPr/>
          <p:nvPr/>
        </p:nvSpPr>
        <p:spPr>
          <a:xfrm>
            <a:off x="6467475" y="4368169"/>
            <a:ext cx="4372610" cy="1763391"/>
          </a:xfrm>
          <a:prstGeom prst="roundRect">
            <a:avLst>
              <a:gd name="adj" fmla="val 12393"/>
            </a:avLst>
          </a:prstGeom>
          <a:solidFill>
            <a:srgbClr val="FFFFFF"/>
          </a:solidFill>
          <a:ln w="19050">
            <a:gradFill flip="none" rotWithShape="1">
              <a:gsLst>
                <a:gs pos="0">
                  <a:srgbClr val="BEE396"/>
                </a:gs>
                <a:gs pos="84000">
                  <a:srgbClr val="92D050"/>
                </a:gs>
                <a:gs pos="100000">
                  <a:srgbClr val="92D050"/>
                </a:gs>
              </a:gsLst>
              <a:lin ang="16200000" scaled="1"/>
            </a:gradFill>
            <a:prstDash val="solid"/>
          </a:ln>
        </p:spPr>
      </p:sp>
      <p:sp>
        <p:nvSpPr>
          <p:cNvPr id="26" name="Text 22"/>
          <p:cNvSpPr/>
          <p:nvPr/>
        </p:nvSpPr>
        <p:spPr>
          <a:xfrm>
            <a:off x="6467475" y="4368169"/>
            <a:ext cx="4372610" cy="1763391"/>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7" name="Text 23"/>
          <p:cNvSpPr/>
          <p:nvPr/>
        </p:nvSpPr>
        <p:spPr>
          <a:xfrm>
            <a:off x="6699250" y="3853815"/>
            <a:ext cx="2245360" cy="279400"/>
          </a:xfrm>
          <a:prstGeom prst="rect">
            <a:avLst/>
          </a:prstGeom>
          <a:noFill/>
          <a:ln/>
        </p:spPr>
        <p:txBody>
          <a:bodyPr wrap="square" lIns="91440" tIns="45720" rIns="91440" bIns="45720" rtlCol="0" anchor="t">
            <a:spAutoFit/>
          </a:bodyPr>
          <a:lstStyle/>
          <a:p>
            <a:pPr marL="0" indent="0" algn="l">
              <a:lnSpc>
                <a:spcPct val="100000"/>
              </a:lnSpc>
              <a:buNone/>
            </a:pPr>
            <a:r>
              <a:rPr lang="en-US" sz="1600" b="1">
                <a:solidFill>
                  <a:srgbClr val="FFFFFF"/>
                </a:solidFill>
                <a:latin typeface="Microsoft Sans Serif" pitchFamily="34" charset="0"/>
                <a:ea typeface="Microsoft Sans Serif" pitchFamily="34" charset="-122"/>
                <a:cs typeface="Microsoft Sans Serif" pitchFamily="34" charset="-120"/>
              </a:rPr>
              <a:t>Real-Time Updates</a:t>
            </a:r>
            <a:endParaRPr lang="en-US" sz="1600"/>
          </a:p>
        </p:txBody>
      </p:sp>
      <p:sp>
        <p:nvSpPr>
          <p:cNvPr id="28" name="Text 24"/>
          <p:cNvSpPr/>
          <p:nvPr/>
        </p:nvSpPr>
        <p:spPr>
          <a:xfrm>
            <a:off x="6613525" y="4441190"/>
            <a:ext cx="4050030" cy="11684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000000"/>
                </a:solidFill>
                <a:latin typeface="Microsoft Sans Serif" pitchFamily="34" charset="0"/>
                <a:ea typeface="Microsoft Sans Serif" pitchFamily="34" charset="-122"/>
                <a:cs typeface="Microsoft Sans Serif" pitchFamily="34" charset="-120"/>
              </a:rPr>
              <a:t>The traffic model updates edge weights in real time, ensuring that the navigation system reflects current traffic conditions and provides the most accurate route recommendations.</a:t>
            </a:r>
            <a:endParaRPr lang="en-US" sz="1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04</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Visualiser</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Shape 0"/>
          <p:cNvSpPr/>
          <p:nvPr/>
        </p:nvSpPr>
        <p:spPr>
          <a:xfrm flipV="1">
            <a:off x="971055" y="748041"/>
            <a:ext cx="292595" cy="291454"/>
          </a:xfrm>
          <a:prstGeom prst="plaque">
            <a:avLst>
              <a:gd name="adj" fmla="val 50000"/>
            </a:avLst>
          </a:prstGeom>
          <a:solidFill>
            <a:srgbClr val="000000"/>
          </a:solidFill>
          <a:ln/>
        </p:spPr>
      </p:sp>
      <p:sp>
        <p:nvSpPr>
          <p:cNvPr id="3" name="Text 1"/>
          <p:cNvSpPr/>
          <p:nvPr/>
        </p:nvSpPr>
        <p:spPr>
          <a:xfrm>
            <a:off x="971055" y="748041"/>
            <a:ext cx="292595" cy="291454"/>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4" name="Shape 2"/>
          <p:cNvSpPr/>
          <p:nvPr/>
        </p:nvSpPr>
        <p:spPr>
          <a:xfrm flipV="1">
            <a:off x="594360" y="380365"/>
            <a:ext cx="438309" cy="436889"/>
          </a:xfrm>
          <a:prstGeom prst="plaque">
            <a:avLst>
              <a:gd name="adj" fmla="val 50000"/>
            </a:avLst>
          </a:prstGeom>
          <a:solidFill>
            <a:srgbClr val="000000"/>
          </a:solidFill>
          <a:ln/>
        </p:spPr>
      </p:sp>
      <p:sp>
        <p:nvSpPr>
          <p:cNvPr id="5" name="Text 3"/>
          <p:cNvSpPr/>
          <p:nvPr/>
        </p:nvSpPr>
        <p:spPr>
          <a:xfrm>
            <a:off x="594360" y="380365"/>
            <a:ext cx="438309" cy="436889"/>
          </a:xfrm>
          <a:prstGeom prst="rect">
            <a:avLst/>
          </a:prstGeom>
          <a:noFill/>
          <a:ln/>
        </p:spPr>
        <p:txBody>
          <a:bodyPr wrap="square" lIns="45720" tIns="91440" rIns="91440" bIns="45720" rtlCol="0" anchor="ctr"/>
          <a:lstStyle/>
          <a:p>
            <a:pPr marL="0" indent="0">
              <a:lnSpc>
                <a:spcPct val="100000"/>
              </a:lnSpc>
              <a:buNone/>
            </a:pPr>
            <a:endParaRPr lang="en-US" sz="1600"/>
          </a:p>
        </p:txBody>
      </p:sp>
      <p:pic>
        <p:nvPicPr>
          <p:cNvPr id="6" name="Image 0" descr="https://kimi-img.moonshot.cn/pub/slides/slides_tmpl/image/25-08-27-20:02:56-d2nf7s18bjvh7rlj08fg.png"/>
          <p:cNvPicPr>
            <a:picLocks noChangeAspect="1"/>
          </p:cNvPicPr>
          <p:nvPr/>
        </p:nvPicPr>
        <p:blipFill>
          <a:blip r:embed="rId3"/>
          <a:srcRect l="21" r="21"/>
          <a:stretch/>
        </p:blipFill>
        <p:spPr>
          <a:xfrm>
            <a:off x="0" y="-3810"/>
            <a:ext cx="12205335" cy="6875145"/>
          </a:xfrm>
          <a:prstGeom prst="rect">
            <a:avLst/>
          </a:prstGeom>
        </p:spPr>
      </p:pic>
      <p:pic>
        <p:nvPicPr>
          <p:cNvPr id="7" name="Image 1" descr="https://kimi-img.moonshot.cn/pub/slides/slides_tmpl/image/25-08-27-20:02:57-d2nf7s98bjvh7rlj08hg.png"/>
          <p:cNvPicPr>
            <a:picLocks noChangeAspect="1"/>
          </p:cNvPicPr>
          <p:nvPr/>
        </p:nvPicPr>
        <p:blipFill>
          <a:blip r:embed="rId4"/>
          <a:srcRect/>
          <a:stretch/>
        </p:blipFill>
        <p:spPr>
          <a:xfrm>
            <a:off x="7056755" y="1439545"/>
            <a:ext cx="4297680" cy="4297680"/>
          </a:xfrm>
          <a:prstGeom prst="rect">
            <a:avLst/>
          </a:prstGeom>
        </p:spPr>
      </p:pic>
      <p:sp>
        <p:nvSpPr>
          <p:cNvPr id="8" name="Text 4"/>
          <p:cNvSpPr/>
          <p:nvPr/>
        </p:nvSpPr>
        <p:spPr>
          <a:xfrm>
            <a:off x="1075690" y="1915795"/>
            <a:ext cx="5085080" cy="558800"/>
          </a:xfrm>
          <a:prstGeom prst="rect">
            <a:avLst/>
          </a:prstGeom>
          <a:noFill/>
          <a:ln/>
        </p:spPr>
        <p:txBody>
          <a:bodyPr wrap="square" lIns="91440" tIns="45720" rIns="91440" bIns="45720" rtlCol="0" anchor="t">
            <a:spAutoFit/>
          </a:bodyPr>
          <a:lstStyle/>
          <a:p>
            <a:pPr marL="0" indent="0" algn="just">
              <a:lnSpc>
                <a:spcPct val="100000"/>
              </a:lnSpc>
              <a:buNone/>
            </a:pPr>
            <a:r>
              <a:rPr lang="en-US" sz="3200" b="1">
                <a:solidFill>
                  <a:srgbClr val="2B2F36"/>
                </a:solidFill>
                <a:latin typeface="Microsoft Sans Serif" pitchFamily="34" charset="0"/>
                <a:ea typeface="Microsoft Sans Serif" pitchFamily="34" charset="-122"/>
                <a:cs typeface="Microsoft Sans Serif" pitchFamily="34" charset="-120"/>
              </a:rPr>
              <a:t>Tk Canvas Features</a:t>
            </a:r>
            <a:endParaRPr lang="en-US" sz="1600"/>
          </a:p>
        </p:txBody>
      </p:sp>
      <p:sp>
        <p:nvSpPr>
          <p:cNvPr id="9" name="Text 5"/>
          <p:cNvSpPr/>
          <p:nvPr/>
        </p:nvSpPr>
        <p:spPr>
          <a:xfrm>
            <a:off x="1111250" y="3197225"/>
            <a:ext cx="5109845" cy="3169920"/>
          </a:xfrm>
          <a:prstGeom prst="rect">
            <a:avLst/>
          </a:prstGeom>
          <a:noFill/>
          <a:ln/>
        </p:spPr>
        <p:txBody>
          <a:bodyPr wrap="square" lIns="91440" tIns="45720" rIns="91440" bIns="45720" rtlCol="0" anchor="t">
            <a:spAutoFit/>
          </a:bodyPr>
          <a:lstStyle/>
          <a:p>
            <a:pPr marL="0" indent="0" algn="l">
              <a:lnSpc>
                <a:spcPct val="130000"/>
              </a:lnSpc>
              <a:buNone/>
            </a:pPr>
            <a:r>
              <a:rPr lang="en-US" sz="2000">
                <a:solidFill>
                  <a:srgbClr val="2B2F36"/>
                </a:solidFill>
                <a:latin typeface="Microsoft Sans Serif" pitchFamily="34" charset="0"/>
                <a:ea typeface="Microsoft Sans Serif" pitchFamily="34" charset="-122"/>
                <a:cs typeface="Microsoft Sans Serif" pitchFamily="34" charset="-120"/>
              </a:rPr>
              <a:t>The Tk Canvas visualiser offers an interactive map with zoom (Ctrl+Wheel) and pan (right-drag) capabilities. It displays curved, colour-coded edges to represent traffic conditions and animates up to ten explored paths simultaneously, providing an intuitive understanding of algorithm behaviour.</a:t>
            </a:r>
            <a:endParaRPr lang="en-US" sz="1600"/>
          </a:p>
        </p:txBody>
      </p:sp>
      <p:sp>
        <p:nvSpPr>
          <p:cNvPr id="10" name="Text 6"/>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Interactive Map Canvas</a:t>
            </a:r>
            <a:endParaRPr 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05</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UI Controls</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0.png"/>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p:cNvPicPr>
            <a:picLocks noChangeAspect="1"/>
          </p:cNvPicPr>
          <p:nvPr/>
        </p:nvPicPr>
        <p:blipFill>
          <a:blip r:embed="rId4"/>
          <a:stretch>
            <a:fillRect/>
          </a:stretch>
        </p:blipFill>
        <p:spPr>
          <a:xfrm>
            <a:off x="594360" y="369570"/>
            <a:ext cx="670560" cy="682625"/>
          </a:xfrm>
          <a:prstGeom prst="rect">
            <a:avLst/>
          </a:prstGeom>
        </p:spPr>
      </p:pic>
      <p:sp>
        <p:nvSpPr>
          <p:cNvPr id="4" name="Shape 0"/>
          <p:cNvSpPr/>
          <p:nvPr/>
        </p:nvSpPr>
        <p:spPr>
          <a:xfrm>
            <a:off x="-6985" y="1494790"/>
            <a:ext cx="12206605" cy="1126490"/>
          </a:xfrm>
          <a:prstGeom prst="roundRect">
            <a:avLst>
              <a:gd name="adj" fmla="val 0"/>
            </a:avLst>
          </a:prstGeom>
          <a:gradFill flip="none" rotWithShape="1">
            <a:gsLst>
              <a:gs pos="0">
                <a:srgbClr val="6EAA2E"/>
              </a:gs>
              <a:gs pos="53000">
                <a:srgbClr val="92D050"/>
              </a:gs>
              <a:gs pos="91000">
                <a:srgbClr val="C9E828"/>
              </a:gs>
              <a:gs pos="100000">
                <a:srgbClr val="C9E828"/>
              </a:gs>
            </a:gsLst>
            <a:lin ang="13500000" scaled="1"/>
          </a:gradFill>
          <a:ln/>
        </p:spPr>
      </p:sp>
      <p:sp>
        <p:nvSpPr>
          <p:cNvPr id="5" name="Text 1"/>
          <p:cNvSpPr/>
          <p:nvPr/>
        </p:nvSpPr>
        <p:spPr>
          <a:xfrm>
            <a:off x="-6985" y="1494790"/>
            <a:ext cx="12206605" cy="112649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6" name="Shape 2"/>
          <p:cNvSpPr/>
          <p:nvPr/>
        </p:nvSpPr>
        <p:spPr>
          <a:xfrm>
            <a:off x="1092200" y="1925320"/>
            <a:ext cx="4359910" cy="4023360"/>
          </a:xfrm>
          <a:prstGeom prst="roundRect">
            <a:avLst>
              <a:gd name="adj" fmla="val 3066"/>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7" name="Text 3"/>
          <p:cNvSpPr/>
          <p:nvPr/>
        </p:nvSpPr>
        <p:spPr>
          <a:xfrm>
            <a:off x="1092200" y="1925320"/>
            <a:ext cx="4359910" cy="402336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8" name="Text 4"/>
          <p:cNvSpPr/>
          <p:nvPr/>
        </p:nvSpPr>
        <p:spPr>
          <a:xfrm>
            <a:off x="1326515" y="2209800"/>
            <a:ext cx="3891915" cy="4191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9711E"/>
                </a:solidFill>
                <a:latin typeface="Microsoft Sans Serif" pitchFamily="34" charset="0"/>
                <a:ea typeface="Microsoft Sans Serif" pitchFamily="34" charset="-122"/>
                <a:cs typeface="Microsoft Sans Serif" pitchFamily="34" charset="-120"/>
              </a:rPr>
              <a:t>User Interface Elements</a:t>
            </a:r>
            <a:endParaRPr lang="en-US" sz="1600"/>
          </a:p>
        </p:txBody>
      </p:sp>
      <p:sp>
        <p:nvSpPr>
          <p:cNvPr id="9" name="Text 5"/>
          <p:cNvSpPr/>
          <p:nvPr/>
        </p:nvSpPr>
        <p:spPr>
          <a:xfrm>
            <a:off x="1307465" y="3155315"/>
            <a:ext cx="3893185" cy="2048510"/>
          </a:xfrm>
          <a:prstGeom prst="rect">
            <a:avLst/>
          </a:prstGeom>
          <a:noFill/>
          <a:ln/>
        </p:spPr>
        <p:txBody>
          <a:bodyPr wrap="square" lIns="91440" tIns="45720" rIns="91440" bIns="45720" rtlCol="0" anchor="t">
            <a:spAutoFit/>
          </a:bodyPr>
          <a:lstStyle/>
          <a:p>
            <a:pPr marL="0" indent="0" algn="l">
              <a:lnSpc>
                <a:spcPct val="140000"/>
              </a:lnSpc>
              <a:buNone/>
            </a:pPr>
            <a:r>
              <a:rPr lang="en-US" sz="1600">
                <a:solidFill>
                  <a:srgbClr val="000000"/>
                </a:solidFill>
                <a:latin typeface="Microsoft Sans Serif" pitchFamily="34" charset="0"/>
                <a:ea typeface="Microsoft Sans Serif" pitchFamily="34" charset="-122"/>
                <a:cs typeface="Microsoft Sans Serif" pitchFamily="34" charset="-120"/>
              </a:rPr>
              <a:t>The UI includes combo boxes for selecting start and goal locations, run buttons for each algorithm, and sliders for adjusting traffic intensity. These controls enable users to experiment quickly without modifying the code.</a:t>
            </a:r>
            <a:endParaRPr lang="en-US" sz="1600"/>
          </a:p>
        </p:txBody>
      </p:sp>
      <p:sp>
        <p:nvSpPr>
          <p:cNvPr id="10" name="Shape 6"/>
          <p:cNvSpPr/>
          <p:nvPr/>
        </p:nvSpPr>
        <p:spPr>
          <a:xfrm>
            <a:off x="1307465" y="3101340"/>
            <a:ext cx="3893185" cy="0"/>
          </a:xfrm>
          <a:prstGeom prst="line">
            <a:avLst/>
          </a:prstGeom>
          <a:noFill/>
          <a:ln w="19050">
            <a:solidFill>
              <a:srgbClr val="49711E"/>
            </a:solidFill>
            <a:prstDash val="solid"/>
            <a:headEnd type="none"/>
            <a:tailEnd type="none"/>
          </a:ln>
        </p:spPr>
      </p:sp>
      <p:sp>
        <p:nvSpPr>
          <p:cNvPr id="11" name="Shape 7"/>
          <p:cNvSpPr/>
          <p:nvPr/>
        </p:nvSpPr>
        <p:spPr>
          <a:xfrm>
            <a:off x="5913120" y="1925320"/>
            <a:ext cx="4359910" cy="4023360"/>
          </a:xfrm>
          <a:prstGeom prst="roundRect">
            <a:avLst>
              <a:gd name="adj" fmla="val 3066"/>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12" name="Text 8"/>
          <p:cNvSpPr/>
          <p:nvPr/>
        </p:nvSpPr>
        <p:spPr>
          <a:xfrm>
            <a:off x="5913120" y="1925320"/>
            <a:ext cx="4359910" cy="402336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3" name="Text 9"/>
          <p:cNvSpPr/>
          <p:nvPr/>
        </p:nvSpPr>
        <p:spPr>
          <a:xfrm>
            <a:off x="6147435" y="2209800"/>
            <a:ext cx="3891915" cy="8763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9711E"/>
                </a:solidFill>
                <a:latin typeface="Microsoft Sans Serif" pitchFamily="34" charset="0"/>
                <a:ea typeface="Microsoft Sans Serif" pitchFamily="34" charset="-122"/>
                <a:cs typeface="Microsoft Sans Serif" pitchFamily="34" charset="-120"/>
              </a:rPr>
              <a:t>Save and Load Functionality</a:t>
            </a:r>
            <a:endParaRPr lang="en-US" sz="1600"/>
          </a:p>
        </p:txBody>
      </p:sp>
      <p:sp>
        <p:nvSpPr>
          <p:cNvPr id="14" name="Text 10"/>
          <p:cNvSpPr/>
          <p:nvPr/>
        </p:nvSpPr>
        <p:spPr>
          <a:xfrm>
            <a:off x="6128385" y="3155315"/>
            <a:ext cx="3893185" cy="2048510"/>
          </a:xfrm>
          <a:prstGeom prst="rect">
            <a:avLst/>
          </a:prstGeom>
          <a:noFill/>
          <a:ln/>
        </p:spPr>
        <p:txBody>
          <a:bodyPr wrap="square" lIns="91440" tIns="45720" rIns="91440" bIns="45720" rtlCol="0" anchor="t">
            <a:spAutoFit/>
          </a:bodyPr>
          <a:lstStyle/>
          <a:p>
            <a:pPr marL="0" indent="0" algn="l">
              <a:lnSpc>
                <a:spcPct val="140000"/>
              </a:lnSpc>
              <a:buNone/>
            </a:pPr>
            <a:r>
              <a:rPr lang="en-US" sz="1600">
                <a:solidFill>
                  <a:srgbClr val="000000"/>
                </a:solidFill>
                <a:latin typeface="Microsoft Sans Serif" pitchFamily="34" charset="0"/>
                <a:ea typeface="Microsoft Sans Serif" pitchFamily="34" charset="-122"/>
                <a:cs typeface="Microsoft Sans Serif" pitchFamily="34" charset="-120"/>
              </a:rPr>
              <a:t>Users can save and load custom maps using JSON export/import. This feature allows educators to create and share specific scenarios, enhancing the tool's versatility for classroom demonstrations.</a:t>
            </a:r>
            <a:endParaRPr lang="en-US" sz="1600"/>
          </a:p>
        </p:txBody>
      </p:sp>
      <p:sp>
        <p:nvSpPr>
          <p:cNvPr id="15" name="Shape 11"/>
          <p:cNvSpPr/>
          <p:nvPr/>
        </p:nvSpPr>
        <p:spPr>
          <a:xfrm>
            <a:off x="6128385" y="3101340"/>
            <a:ext cx="3893185" cy="0"/>
          </a:xfrm>
          <a:prstGeom prst="line">
            <a:avLst/>
          </a:prstGeom>
          <a:noFill/>
          <a:ln w="19050">
            <a:solidFill>
              <a:srgbClr val="49711E"/>
            </a:solidFill>
            <a:prstDash val="solid"/>
            <a:headEnd type="none"/>
            <a:tailEnd type="none"/>
          </a:ln>
        </p:spPr>
      </p:sp>
      <p:sp>
        <p:nvSpPr>
          <p:cNvPr id="16" name="Text 12"/>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Buttons, Sliders &amp; Save/Load</a:t>
            </a:r>
            <a:endParaRPr 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06</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Connectivity</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5">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0.png"/>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p:cNvPicPr>
            <a:picLocks noChangeAspect="1"/>
          </p:cNvPicPr>
          <p:nvPr/>
        </p:nvPicPr>
        <p:blipFill>
          <a:blip r:embed="rId4"/>
          <a:stretch>
            <a:fillRect/>
          </a:stretch>
        </p:blipFill>
        <p:spPr>
          <a:xfrm>
            <a:off x="594360" y="369570"/>
            <a:ext cx="670560" cy="682625"/>
          </a:xfrm>
          <a:prstGeom prst="rect">
            <a:avLst/>
          </a:prstGeom>
        </p:spPr>
      </p:pic>
      <p:sp>
        <p:nvSpPr>
          <p:cNvPr id="4" name="Shape 0"/>
          <p:cNvSpPr/>
          <p:nvPr/>
        </p:nvSpPr>
        <p:spPr>
          <a:xfrm>
            <a:off x="1139190" y="1641475"/>
            <a:ext cx="3119120" cy="4194175"/>
          </a:xfrm>
          <a:prstGeom prst="roundRect">
            <a:avLst>
              <a:gd name="adj" fmla="val 0"/>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5" name="Text 1"/>
          <p:cNvSpPr/>
          <p:nvPr/>
        </p:nvSpPr>
        <p:spPr>
          <a:xfrm>
            <a:off x="1139190" y="1641475"/>
            <a:ext cx="3119120" cy="419417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6" name="Text 2"/>
          <p:cNvSpPr/>
          <p:nvPr/>
        </p:nvSpPr>
        <p:spPr>
          <a:xfrm>
            <a:off x="1365885" y="1803400"/>
            <a:ext cx="2655570" cy="6572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6EAA2E"/>
                </a:solidFill>
                <a:latin typeface="Microsoft Sans Serif" pitchFamily="34" charset="0"/>
                <a:ea typeface="Microsoft Sans Serif" pitchFamily="34" charset="-122"/>
                <a:cs typeface="Microsoft Sans Serif" pitchFamily="34" charset="-120"/>
              </a:rPr>
              <a:t>MST and k-Nearest Edges</a:t>
            </a:r>
            <a:endParaRPr lang="en-US" sz="1600"/>
          </a:p>
        </p:txBody>
      </p:sp>
      <p:sp>
        <p:nvSpPr>
          <p:cNvPr id="7" name="Text 3"/>
          <p:cNvSpPr/>
          <p:nvPr/>
        </p:nvSpPr>
        <p:spPr>
          <a:xfrm>
            <a:off x="1346835" y="2470785"/>
            <a:ext cx="2694940" cy="2414693"/>
          </a:xfrm>
          <a:prstGeom prst="rect">
            <a:avLst/>
          </a:prstGeom>
          <a:noFill/>
          <a:ln/>
        </p:spPr>
        <p:txBody>
          <a:bodyPr wrap="square" lIns="91440" tIns="45720" rIns="91440" bIns="45720" rtlCol="0" anchor="t">
            <a:spAutoFit/>
          </a:bodyPr>
          <a:lstStyle/>
          <a:p>
            <a:pPr marL="0" indent="0" algn="l">
              <a:lnSpc>
                <a:spcPct val="140000"/>
              </a:lnSpc>
              <a:buNone/>
            </a:pPr>
            <a:r>
              <a:rPr lang="en-US" sz="1400">
                <a:solidFill>
                  <a:srgbClr val="000000"/>
                </a:solidFill>
                <a:latin typeface="Microsoft Sans Serif" pitchFamily="34" charset="0"/>
                <a:ea typeface="Microsoft Sans Serif" pitchFamily="34" charset="-122"/>
                <a:cs typeface="Microsoft Sans Serif" pitchFamily="34" charset="-120"/>
              </a:rPr>
              <a:t>We ensure graph connectivity using a Minimum Spanning Tree (MST) and k-nearest edges. This construction guarantees that all landmarks are reachable, forming a connected graph for reliable navigation.</a:t>
            </a:r>
            <a:endParaRPr lang="en-US" sz="1600"/>
          </a:p>
        </p:txBody>
      </p:sp>
      <p:sp>
        <p:nvSpPr>
          <p:cNvPr id="8" name="Shape 4"/>
          <p:cNvSpPr/>
          <p:nvPr/>
        </p:nvSpPr>
        <p:spPr>
          <a:xfrm>
            <a:off x="1151255" y="5075555"/>
            <a:ext cx="3107690" cy="761365"/>
          </a:xfrm>
          <a:prstGeom prst="rtTriangle">
            <a:avLst/>
          </a:prstGeom>
          <a:solidFill>
            <a:srgbClr val="92D050"/>
          </a:solidFill>
          <a:ln/>
        </p:spPr>
      </p:sp>
      <p:sp>
        <p:nvSpPr>
          <p:cNvPr id="9" name="Text 5"/>
          <p:cNvSpPr/>
          <p:nvPr/>
        </p:nvSpPr>
        <p:spPr>
          <a:xfrm>
            <a:off x="1151255" y="5075555"/>
            <a:ext cx="3107690" cy="76136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0" name="Shape 6"/>
          <p:cNvSpPr/>
          <p:nvPr/>
        </p:nvSpPr>
        <p:spPr>
          <a:xfrm flipH="1">
            <a:off x="1150620" y="4772025"/>
            <a:ext cx="3107690" cy="1064895"/>
          </a:xfrm>
          <a:prstGeom prst="rtTriangle">
            <a:avLst/>
          </a:prstGeom>
          <a:solidFill>
            <a:srgbClr val="92D050"/>
          </a:solidFill>
          <a:ln/>
        </p:spPr>
      </p:sp>
      <p:sp>
        <p:nvSpPr>
          <p:cNvPr id="11" name="Text 7"/>
          <p:cNvSpPr/>
          <p:nvPr/>
        </p:nvSpPr>
        <p:spPr>
          <a:xfrm>
            <a:off x="1150620" y="4772025"/>
            <a:ext cx="3107690" cy="106489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2" name="Shape 8"/>
          <p:cNvSpPr/>
          <p:nvPr/>
        </p:nvSpPr>
        <p:spPr>
          <a:xfrm>
            <a:off x="4580890" y="1641475"/>
            <a:ext cx="3119120" cy="4194175"/>
          </a:xfrm>
          <a:prstGeom prst="roundRect">
            <a:avLst>
              <a:gd name="adj" fmla="val 0"/>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13" name="Text 9"/>
          <p:cNvSpPr/>
          <p:nvPr/>
        </p:nvSpPr>
        <p:spPr>
          <a:xfrm>
            <a:off x="4580890" y="1641475"/>
            <a:ext cx="3119120" cy="419417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4" name="Text 10"/>
          <p:cNvSpPr/>
          <p:nvPr/>
        </p:nvSpPr>
        <p:spPr>
          <a:xfrm>
            <a:off x="4807585" y="1803400"/>
            <a:ext cx="2655570" cy="3143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6EAA2E"/>
                </a:solidFill>
                <a:latin typeface="Microsoft Sans Serif" pitchFamily="34" charset="0"/>
                <a:ea typeface="Microsoft Sans Serif" pitchFamily="34" charset="-122"/>
                <a:cs typeface="Microsoft Sans Serif" pitchFamily="34" charset="-120"/>
              </a:rPr>
              <a:t>Auto-Bridge Routine</a:t>
            </a:r>
            <a:endParaRPr lang="en-US" sz="1600"/>
          </a:p>
        </p:txBody>
      </p:sp>
      <p:sp>
        <p:nvSpPr>
          <p:cNvPr id="15" name="Text 11"/>
          <p:cNvSpPr/>
          <p:nvPr/>
        </p:nvSpPr>
        <p:spPr>
          <a:xfrm>
            <a:off x="4788535" y="2470785"/>
            <a:ext cx="2694940" cy="2168222"/>
          </a:xfrm>
          <a:prstGeom prst="rect">
            <a:avLst/>
          </a:prstGeom>
          <a:noFill/>
          <a:ln/>
        </p:spPr>
        <p:txBody>
          <a:bodyPr wrap="square" lIns="91440" tIns="45720" rIns="91440" bIns="45720" rtlCol="0" anchor="t">
            <a:spAutoFit/>
          </a:bodyPr>
          <a:lstStyle/>
          <a:p>
            <a:pPr>
              <a:lnSpc>
                <a:spcPct val="140000"/>
              </a:lnSpc>
            </a:pPr>
            <a:r>
              <a:rPr lang="en-US" sz="1400">
                <a:solidFill>
                  <a:srgbClr val="000000"/>
                </a:solidFill>
                <a:latin typeface="Microsoft Sans Serif"/>
                <a:ea typeface="Microsoft Sans Serif"/>
                <a:cs typeface="Microsoft Sans Serif"/>
              </a:rPr>
              <a:t>An auto-bridge routine adds edges if North Park and Airport fall into separate components. This prevents user frustration during live demos by ensuring every run produces a valid path.</a:t>
            </a:r>
            <a:endParaRPr lang="en-US" sz="1600">
              <a:latin typeface="Microsoft Sans Serif"/>
              <a:ea typeface="Microsoft Sans Serif"/>
              <a:cs typeface="Microsoft Sans Serif"/>
            </a:endParaRPr>
          </a:p>
        </p:txBody>
      </p:sp>
      <p:sp>
        <p:nvSpPr>
          <p:cNvPr id="16" name="Shape 12"/>
          <p:cNvSpPr/>
          <p:nvPr/>
        </p:nvSpPr>
        <p:spPr>
          <a:xfrm>
            <a:off x="4592955" y="5075555"/>
            <a:ext cx="3107690" cy="761365"/>
          </a:xfrm>
          <a:prstGeom prst="rtTriangle">
            <a:avLst/>
          </a:prstGeom>
          <a:solidFill>
            <a:srgbClr val="92D050"/>
          </a:solidFill>
          <a:ln/>
        </p:spPr>
      </p:sp>
      <p:sp>
        <p:nvSpPr>
          <p:cNvPr id="17" name="Text 13"/>
          <p:cNvSpPr/>
          <p:nvPr/>
        </p:nvSpPr>
        <p:spPr>
          <a:xfrm>
            <a:off x="4592955" y="5075555"/>
            <a:ext cx="3107690" cy="76136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8" name="Shape 14"/>
          <p:cNvSpPr/>
          <p:nvPr/>
        </p:nvSpPr>
        <p:spPr>
          <a:xfrm flipH="1">
            <a:off x="4592320" y="4772025"/>
            <a:ext cx="3107690" cy="1064895"/>
          </a:xfrm>
          <a:prstGeom prst="rtTriangle">
            <a:avLst/>
          </a:prstGeom>
          <a:solidFill>
            <a:srgbClr val="92D050"/>
          </a:solidFill>
          <a:ln/>
        </p:spPr>
      </p:sp>
      <p:sp>
        <p:nvSpPr>
          <p:cNvPr id="19" name="Text 15"/>
          <p:cNvSpPr/>
          <p:nvPr/>
        </p:nvSpPr>
        <p:spPr>
          <a:xfrm>
            <a:off x="4592320" y="4772025"/>
            <a:ext cx="3107690" cy="106489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0" name="Shape 16"/>
          <p:cNvSpPr/>
          <p:nvPr/>
        </p:nvSpPr>
        <p:spPr>
          <a:xfrm>
            <a:off x="8022590" y="1641475"/>
            <a:ext cx="3119120" cy="4194175"/>
          </a:xfrm>
          <a:prstGeom prst="roundRect">
            <a:avLst>
              <a:gd name="adj" fmla="val 0"/>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21" name="Text 17"/>
          <p:cNvSpPr/>
          <p:nvPr/>
        </p:nvSpPr>
        <p:spPr>
          <a:xfrm>
            <a:off x="8022590" y="1641475"/>
            <a:ext cx="3119120" cy="419417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2" name="Text 18"/>
          <p:cNvSpPr/>
          <p:nvPr/>
        </p:nvSpPr>
        <p:spPr>
          <a:xfrm>
            <a:off x="8249285" y="1803400"/>
            <a:ext cx="2655570" cy="6572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6EAA2E"/>
                </a:solidFill>
                <a:latin typeface="Microsoft Sans Serif" pitchFamily="34" charset="0"/>
                <a:ea typeface="Microsoft Sans Serif" pitchFamily="34" charset="-122"/>
                <a:cs typeface="Microsoft Sans Serif" pitchFamily="34" charset="-120"/>
              </a:rPr>
              <a:t>Robust Graph Structure</a:t>
            </a:r>
            <a:endParaRPr lang="en-US" sz="1600"/>
          </a:p>
        </p:txBody>
      </p:sp>
      <p:sp>
        <p:nvSpPr>
          <p:cNvPr id="23" name="Text 19"/>
          <p:cNvSpPr/>
          <p:nvPr/>
        </p:nvSpPr>
        <p:spPr>
          <a:xfrm>
            <a:off x="8230235" y="2470785"/>
            <a:ext cx="2694940" cy="2112856"/>
          </a:xfrm>
          <a:prstGeom prst="rect">
            <a:avLst/>
          </a:prstGeom>
          <a:noFill/>
          <a:ln/>
        </p:spPr>
        <p:txBody>
          <a:bodyPr wrap="square" lIns="91440" tIns="45720" rIns="91440" bIns="45720" rtlCol="0" anchor="t">
            <a:spAutoFit/>
          </a:bodyPr>
          <a:lstStyle/>
          <a:p>
            <a:pPr marL="0" indent="0" algn="l">
              <a:lnSpc>
                <a:spcPct val="140000"/>
              </a:lnSpc>
              <a:buNone/>
            </a:pPr>
            <a:r>
              <a:rPr lang="en-US" sz="1400">
                <a:solidFill>
                  <a:srgbClr val="000000"/>
                </a:solidFill>
                <a:latin typeface="Microsoft Sans Serif" pitchFamily="34" charset="0"/>
                <a:ea typeface="Microsoft Sans Serif" pitchFamily="34" charset="-122"/>
                <a:cs typeface="Microsoft Sans Serif" pitchFamily="34" charset="-120"/>
              </a:rPr>
              <a:t>This approach ensures that the graph remains robust and navigable, even if users modify landmarks or edges. It provides a reliable foundation for all path-finding algorithms.</a:t>
            </a:r>
            <a:endParaRPr lang="en-US" sz="1600"/>
          </a:p>
        </p:txBody>
      </p:sp>
      <p:sp>
        <p:nvSpPr>
          <p:cNvPr id="24" name="Shape 20"/>
          <p:cNvSpPr/>
          <p:nvPr/>
        </p:nvSpPr>
        <p:spPr>
          <a:xfrm>
            <a:off x="8034655" y="5075555"/>
            <a:ext cx="3107690" cy="761365"/>
          </a:xfrm>
          <a:prstGeom prst="rtTriangle">
            <a:avLst/>
          </a:prstGeom>
          <a:solidFill>
            <a:srgbClr val="92D050"/>
          </a:solidFill>
          <a:ln/>
        </p:spPr>
      </p:sp>
      <p:sp>
        <p:nvSpPr>
          <p:cNvPr id="25" name="Text 21"/>
          <p:cNvSpPr/>
          <p:nvPr/>
        </p:nvSpPr>
        <p:spPr>
          <a:xfrm>
            <a:off x="8034655" y="5075555"/>
            <a:ext cx="3107690" cy="76136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6" name="Shape 22"/>
          <p:cNvSpPr/>
          <p:nvPr/>
        </p:nvSpPr>
        <p:spPr>
          <a:xfrm flipH="1">
            <a:off x="8034020" y="4772025"/>
            <a:ext cx="3107690" cy="1064895"/>
          </a:xfrm>
          <a:prstGeom prst="rtTriangle">
            <a:avLst/>
          </a:prstGeom>
          <a:solidFill>
            <a:srgbClr val="92D050"/>
          </a:solidFill>
          <a:ln/>
        </p:spPr>
      </p:sp>
      <p:sp>
        <p:nvSpPr>
          <p:cNvPr id="27" name="Text 23"/>
          <p:cNvSpPr/>
          <p:nvPr/>
        </p:nvSpPr>
        <p:spPr>
          <a:xfrm>
            <a:off x="8034020" y="4772025"/>
            <a:ext cx="3107690" cy="106489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8" name="Text 24"/>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Ensuring Reachability</a:t>
            </a:r>
            <a:endParaRPr lang="en-US"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6">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07</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Demo Modes</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7">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0.png"/>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p:cNvPicPr>
            <a:picLocks noChangeAspect="1"/>
          </p:cNvPicPr>
          <p:nvPr/>
        </p:nvPicPr>
        <p:blipFill>
          <a:blip r:embed="rId4"/>
          <a:stretch>
            <a:fillRect/>
          </a:stretch>
        </p:blipFill>
        <p:spPr>
          <a:xfrm>
            <a:off x="594360" y="369570"/>
            <a:ext cx="670560" cy="682625"/>
          </a:xfrm>
          <a:prstGeom prst="rect">
            <a:avLst/>
          </a:prstGeom>
        </p:spPr>
      </p:pic>
      <p:sp>
        <p:nvSpPr>
          <p:cNvPr id="4" name="Shape 0"/>
          <p:cNvSpPr/>
          <p:nvPr/>
        </p:nvSpPr>
        <p:spPr>
          <a:xfrm flipV="1">
            <a:off x="-12700" y="1188720"/>
            <a:ext cx="12204700" cy="2362835"/>
          </a:xfrm>
          <a:prstGeom prst="rect">
            <a:avLst/>
          </a:prstGeom>
          <a:gradFill flip="none" rotWithShape="1">
            <a:gsLst>
              <a:gs pos="0">
                <a:srgbClr val="6EAA2E"/>
              </a:gs>
              <a:gs pos="20000">
                <a:srgbClr val="6EAA2E"/>
              </a:gs>
              <a:gs pos="62000">
                <a:srgbClr val="6EAA2E"/>
              </a:gs>
              <a:gs pos="98000">
                <a:srgbClr val="C9E828"/>
              </a:gs>
              <a:gs pos="100000">
                <a:srgbClr val="E4F414"/>
              </a:gs>
            </a:gsLst>
            <a:lin ang="13500000" scaled="1"/>
          </a:gradFill>
          <a:ln/>
        </p:spPr>
      </p:sp>
      <p:sp>
        <p:nvSpPr>
          <p:cNvPr id="5" name="Text 1"/>
          <p:cNvSpPr/>
          <p:nvPr/>
        </p:nvSpPr>
        <p:spPr>
          <a:xfrm>
            <a:off x="-12700" y="1188720"/>
            <a:ext cx="12204700" cy="236283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6" name="Shape 2"/>
          <p:cNvSpPr/>
          <p:nvPr/>
        </p:nvSpPr>
        <p:spPr>
          <a:xfrm>
            <a:off x="772160" y="1636395"/>
            <a:ext cx="3249253" cy="4178935"/>
          </a:xfrm>
          <a:prstGeom prst="round2DiagRect">
            <a:avLst>
              <a:gd name="adj1" fmla="val 7758"/>
              <a:gd name="adj2" fmla="val 0"/>
            </a:avLst>
          </a:prstGeom>
          <a:solidFill>
            <a:srgbClr val="FFFFFF"/>
          </a:solidFill>
          <a:ln w="19050">
            <a:gradFill flip="none" rotWithShape="1">
              <a:gsLst>
                <a:gs pos="0">
                  <a:srgbClr val="6EAA2E"/>
                </a:gs>
                <a:gs pos="100000">
                  <a:srgbClr val="92D050"/>
                </a:gs>
              </a:gsLst>
              <a:lin ang="2700000" scaled="1"/>
            </a:gradFill>
            <a:prstDash val="solid"/>
          </a:ln>
        </p:spPr>
      </p:sp>
      <p:sp>
        <p:nvSpPr>
          <p:cNvPr id="7" name="Text 3"/>
          <p:cNvSpPr/>
          <p:nvPr/>
        </p:nvSpPr>
        <p:spPr>
          <a:xfrm>
            <a:off x="772160" y="1636395"/>
            <a:ext cx="3249253" cy="417893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8" name="Text 4"/>
          <p:cNvSpPr/>
          <p:nvPr/>
        </p:nvSpPr>
        <p:spPr>
          <a:xfrm>
            <a:off x="1009462" y="1937385"/>
            <a:ext cx="2844654" cy="755650"/>
          </a:xfrm>
          <a:prstGeom prst="rect">
            <a:avLst/>
          </a:prstGeom>
          <a:noFill/>
          <a:ln/>
        </p:spPr>
        <p:txBody>
          <a:bodyPr wrap="square" lIns="91440" tIns="45720" rIns="91440" bIns="45720" rtlCol="0" anchor="t">
            <a:spAutoFit/>
          </a:bodyPr>
          <a:lstStyle/>
          <a:p>
            <a:pPr marL="0" indent="0" algn="l">
              <a:lnSpc>
                <a:spcPct val="100000"/>
              </a:lnSpc>
              <a:buNone/>
            </a:pPr>
            <a:r>
              <a:rPr lang="en-US" sz="2000" b="1">
                <a:solidFill>
                  <a:srgbClr val="49711E"/>
                </a:solidFill>
                <a:latin typeface="Microsoft Sans Serif" pitchFamily="34" charset="0"/>
                <a:ea typeface="Microsoft Sans Serif" pitchFamily="34" charset="-122"/>
                <a:cs typeface="Microsoft Sans Serif" pitchFamily="34" charset="-120"/>
              </a:rPr>
              <a:t>Demo Mode Capabilities</a:t>
            </a:r>
            <a:endParaRPr lang="en-US" sz="1600"/>
          </a:p>
        </p:txBody>
      </p:sp>
      <p:sp>
        <p:nvSpPr>
          <p:cNvPr id="9" name="Text 5"/>
          <p:cNvSpPr/>
          <p:nvPr/>
        </p:nvSpPr>
        <p:spPr>
          <a:xfrm>
            <a:off x="1009462" y="2700655"/>
            <a:ext cx="2766293" cy="2891790"/>
          </a:xfrm>
          <a:prstGeom prst="rect">
            <a:avLst/>
          </a:prstGeom>
          <a:noFill/>
          <a:ln/>
        </p:spPr>
        <p:txBody>
          <a:bodyPr wrap="square" lIns="91440" tIns="45720" rIns="91440" bIns="45720" rtlCol="0" anchor="t"/>
          <a:lstStyle/>
          <a:p>
            <a:pPr marL="0" indent="0" algn="l">
              <a:lnSpc>
                <a:spcPct val="120000"/>
              </a:lnSpc>
              <a:buNone/>
            </a:pPr>
            <a:r>
              <a:rPr lang="en-US" sz="1600">
                <a:solidFill>
                  <a:srgbClr val="000000"/>
                </a:solidFill>
                <a:latin typeface="Microsoft Sans Serif" pitchFamily="34" charset="0"/>
                <a:ea typeface="Microsoft Sans Serif" pitchFamily="34" charset="-122"/>
                <a:cs typeface="Microsoft Sans Serif" pitchFamily="34" charset="-120"/>
              </a:rPr>
              <a:t>Demo mode caps iterations to prevent UI freezes, making it safe for showcasing exponential growth in Brute-Force searches. It allows educators to demonstrate algorithm behaviour without crashing the interface.</a:t>
            </a:r>
            <a:endParaRPr lang="en-US" sz="1600"/>
          </a:p>
        </p:txBody>
      </p:sp>
      <p:sp>
        <p:nvSpPr>
          <p:cNvPr id="10" name="Text 6"/>
          <p:cNvSpPr/>
          <p:nvPr/>
        </p:nvSpPr>
        <p:spPr>
          <a:xfrm>
            <a:off x="4239895" y="1532890"/>
            <a:ext cx="6523990" cy="361950"/>
          </a:xfrm>
          <a:prstGeom prst="rect">
            <a:avLst/>
          </a:prstGeom>
          <a:noFill/>
          <a:ln/>
        </p:spPr>
        <p:txBody>
          <a:bodyPr wrap="square" lIns="91440" tIns="45720" rIns="91440" bIns="45720" rtlCol="0" anchor="t">
            <a:spAutoFit/>
          </a:bodyPr>
          <a:lstStyle/>
          <a:p>
            <a:pPr marL="0" indent="0" algn="just">
              <a:lnSpc>
                <a:spcPct val="100000"/>
              </a:lnSpc>
              <a:buNone/>
            </a:pPr>
            <a:r>
              <a:rPr lang="en-US" sz="2000" b="1">
                <a:solidFill>
                  <a:srgbClr val="FFFFFF"/>
                </a:solidFill>
                <a:latin typeface="Microsoft Sans Serif" pitchFamily="34" charset="0"/>
                <a:ea typeface="Microsoft Sans Serif" pitchFamily="34" charset="-122"/>
                <a:cs typeface="Microsoft Sans Serif" pitchFamily="34" charset="-120"/>
              </a:rPr>
              <a:t>Full Mode Features</a:t>
            </a:r>
            <a:endParaRPr lang="en-US" sz="1600"/>
          </a:p>
        </p:txBody>
      </p:sp>
      <p:sp>
        <p:nvSpPr>
          <p:cNvPr id="11" name="Text 7"/>
          <p:cNvSpPr/>
          <p:nvPr/>
        </p:nvSpPr>
        <p:spPr>
          <a:xfrm>
            <a:off x="4231005" y="1976120"/>
            <a:ext cx="7204075" cy="914400"/>
          </a:xfrm>
          <a:prstGeom prst="rect">
            <a:avLst/>
          </a:prstGeom>
          <a:noFill/>
          <a:ln/>
        </p:spPr>
        <p:txBody>
          <a:bodyPr wrap="square" lIns="91440" tIns="45720" rIns="91440" bIns="45720" rtlCol="0" anchor="t">
            <a:spAutoFit/>
          </a:bodyPr>
          <a:lstStyle/>
          <a:p>
            <a:pPr marL="0" indent="0" algn="l">
              <a:lnSpc>
                <a:spcPct val="120000"/>
              </a:lnSpc>
              <a:buNone/>
            </a:pPr>
            <a:r>
              <a:rPr lang="en-US" sz="1600">
                <a:solidFill>
                  <a:srgbClr val="FFFFFF"/>
                </a:solidFill>
                <a:latin typeface="Microsoft Sans Serif" pitchFamily="34" charset="0"/>
                <a:ea typeface="Microsoft Sans Serif" pitchFamily="34" charset="-122"/>
                <a:cs typeface="Microsoft Sans Serif" pitchFamily="34" charset="-120"/>
              </a:rPr>
              <a:t>Full mode runs unrestricted, enabling thorough benchmarking and detailed analysis of algorithm performance. It provides a comprehensive view of each algorithm's capabilities.</a:t>
            </a:r>
            <a:endParaRPr lang="en-US" sz="1600"/>
          </a:p>
        </p:txBody>
      </p:sp>
      <p:sp>
        <p:nvSpPr>
          <p:cNvPr id="12" name="Shape 8"/>
          <p:cNvSpPr/>
          <p:nvPr/>
        </p:nvSpPr>
        <p:spPr>
          <a:xfrm flipH="1" flipV="1">
            <a:off x="4414520" y="4022725"/>
            <a:ext cx="2697480" cy="76200"/>
          </a:xfrm>
          <a:prstGeom prst="parallelogram">
            <a:avLst/>
          </a:prstGeom>
          <a:gradFill flip="none" rotWithShape="1">
            <a:gsLst>
              <a:gs pos="0">
                <a:srgbClr val="92D050"/>
              </a:gs>
              <a:gs pos="29000">
                <a:srgbClr val="92D050"/>
              </a:gs>
              <a:gs pos="100000">
                <a:srgbClr val="FFFF00">
                  <a:alpha val="0"/>
                </a:srgbClr>
              </a:gs>
            </a:gsLst>
            <a:lin ang="13500000" scaled="1"/>
          </a:gradFill>
          <a:ln/>
        </p:spPr>
      </p:sp>
      <p:sp>
        <p:nvSpPr>
          <p:cNvPr id="13" name="Text 9"/>
          <p:cNvSpPr/>
          <p:nvPr/>
        </p:nvSpPr>
        <p:spPr>
          <a:xfrm>
            <a:off x="4414520" y="4022725"/>
            <a:ext cx="2697480" cy="7620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4" name="Text 10"/>
          <p:cNvSpPr/>
          <p:nvPr/>
        </p:nvSpPr>
        <p:spPr>
          <a:xfrm>
            <a:off x="4336415" y="3649345"/>
            <a:ext cx="3361690" cy="3143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49711E"/>
                </a:solidFill>
                <a:latin typeface="Microsoft Sans Serif" pitchFamily="34" charset="0"/>
                <a:ea typeface="Microsoft Sans Serif" pitchFamily="34" charset="-122"/>
                <a:cs typeface="Microsoft Sans Serif" pitchFamily="34" charset="-120"/>
              </a:rPr>
              <a:t>Balanced Exploration</a:t>
            </a:r>
            <a:endParaRPr lang="en-US" sz="1600"/>
          </a:p>
        </p:txBody>
      </p:sp>
      <p:sp>
        <p:nvSpPr>
          <p:cNvPr id="15" name="Text 11"/>
          <p:cNvSpPr/>
          <p:nvPr/>
        </p:nvSpPr>
        <p:spPr>
          <a:xfrm>
            <a:off x="4336415" y="4153535"/>
            <a:ext cx="3267710" cy="14605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000000"/>
                </a:solidFill>
                <a:latin typeface="Microsoft Sans Serif" pitchFamily="34" charset="0"/>
                <a:ea typeface="Microsoft Sans Serif" pitchFamily="34" charset="-122"/>
                <a:cs typeface="Microsoft Sans Serif" pitchFamily="34" charset="-120"/>
              </a:rPr>
              <a:t>This dual-mode approach balances safety and thoroughness, allowing users to explore both the practical and theoretical aspects of path-finding algorithms.</a:t>
            </a:r>
            <a:endParaRPr lang="en-US" sz="1600"/>
          </a:p>
        </p:txBody>
      </p:sp>
      <p:sp>
        <p:nvSpPr>
          <p:cNvPr id="16" name="Shape 12"/>
          <p:cNvSpPr/>
          <p:nvPr/>
        </p:nvSpPr>
        <p:spPr>
          <a:xfrm flipH="1" flipV="1">
            <a:off x="8366760" y="4022725"/>
            <a:ext cx="2697480" cy="76200"/>
          </a:xfrm>
          <a:prstGeom prst="parallelogram">
            <a:avLst/>
          </a:prstGeom>
          <a:gradFill flip="none" rotWithShape="1">
            <a:gsLst>
              <a:gs pos="0">
                <a:srgbClr val="92D050"/>
              </a:gs>
              <a:gs pos="29000">
                <a:srgbClr val="92D050"/>
              </a:gs>
              <a:gs pos="100000">
                <a:srgbClr val="FFFF00">
                  <a:alpha val="0"/>
                </a:srgbClr>
              </a:gs>
            </a:gsLst>
            <a:lin ang="13500000" scaled="1"/>
          </a:gradFill>
          <a:ln/>
        </p:spPr>
      </p:sp>
      <p:sp>
        <p:nvSpPr>
          <p:cNvPr id="17" name="Text 13"/>
          <p:cNvSpPr/>
          <p:nvPr/>
        </p:nvSpPr>
        <p:spPr>
          <a:xfrm>
            <a:off x="8366760" y="4022725"/>
            <a:ext cx="2697480" cy="7620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8" name="Text 14"/>
          <p:cNvSpPr/>
          <p:nvPr/>
        </p:nvSpPr>
        <p:spPr>
          <a:xfrm>
            <a:off x="8288655" y="3649345"/>
            <a:ext cx="3361690" cy="3143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49711E"/>
                </a:solidFill>
                <a:latin typeface="Microsoft Sans Serif" pitchFamily="34" charset="0"/>
                <a:ea typeface="Microsoft Sans Serif" pitchFamily="34" charset="-122"/>
                <a:cs typeface="Microsoft Sans Serif" pitchFamily="34" charset="-120"/>
              </a:rPr>
              <a:t>Flexible Experimentation</a:t>
            </a:r>
            <a:endParaRPr lang="en-US" sz="1600"/>
          </a:p>
        </p:txBody>
      </p:sp>
      <p:sp>
        <p:nvSpPr>
          <p:cNvPr id="19" name="Text 15"/>
          <p:cNvSpPr/>
          <p:nvPr/>
        </p:nvSpPr>
        <p:spPr>
          <a:xfrm>
            <a:off x="8288655" y="4153535"/>
            <a:ext cx="3267710" cy="14605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000000"/>
                </a:solidFill>
                <a:latin typeface="Microsoft Sans Serif" pitchFamily="34" charset="0"/>
                <a:ea typeface="Microsoft Sans Serif" pitchFamily="34" charset="-122"/>
                <a:cs typeface="Microsoft Sans Serif" pitchFamily="34" charset="-120"/>
              </a:rPr>
              <a:t>Users can switch between modes to suit their needs, whether for quick demonstrations or in-depth analysis, enhancing the tool's flexibility for various use cases.</a:t>
            </a:r>
            <a:endParaRPr lang="en-US" sz="1600"/>
          </a:p>
        </p:txBody>
      </p:sp>
      <p:sp>
        <p:nvSpPr>
          <p:cNvPr id="20" name="Text 16"/>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Demo vs Full Mode</a:t>
            </a:r>
            <a:endParaRPr lang="en-US"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cg.png"/>
          <p:cNvPicPr>
            <a:picLocks noChangeAspect="1"/>
          </p:cNvPicPr>
          <p:nvPr/>
        </p:nvPicPr>
        <p:blipFill>
          <a:blip r:embed="rId3"/>
          <a:srcRect l="22" r="22"/>
          <a:stretch/>
        </p:blipFill>
        <p:spPr>
          <a:xfrm>
            <a:off x="568325" y="925830"/>
            <a:ext cx="11619865" cy="5927725"/>
          </a:xfrm>
          <a:prstGeom prst="rect">
            <a:avLst/>
          </a:prstGeom>
        </p:spPr>
      </p:pic>
      <p:pic>
        <p:nvPicPr>
          <p:cNvPr id="3" name="Image 1" descr="https://kimi-img.moonshot.cn/pub/slides/slides_tmpl/image/25-08-27-20:02:54-d2nf7rh8bjvh7rlj088g.png"/>
          <p:cNvPicPr>
            <a:picLocks noChangeAspect="1"/>
          </p:cNvPicPr>
          <p:nvPr/>
        </p:nvPicPr>
        <p:blipFill>
          <a:blip r:embed="rId4"/>
          <a:stretch>
            <a:fillRect/>
          </a:stretch>
        </p:blipFill>
        <p:spPr>
          <a:xfrm>
            <a:off x="6254115" y="1260475"/>
            <a:ext cx="25400" cy="584200"/>
          </a:xfrm>
          <a:prstGeom prst="rect">
            <a:avLst/>
          </a:prstGeom>
        </p:spPr>
      </p:pic>
      <p:sp>
        <p:nvSpPr>
          <p:cNvPr id="4" name="Text 0"/>
          <p:cNvSpPr/>
          <p:nvPr/>
        </p:nvSpPr>
        <p:spPr>
          <a:xfrm>
            <a:off x="5268595" y="1203325"/>
            <a:ext cx="1041400" cy="558800"/>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pitchFamily="34" charset="0"/>
                <a:ea typeface="Microsoft Sans Serif" pitchFamily="34" charset="-122"/>
                <a:cs typeface="Microsoft Sans Serif" pitchFamily="34" charset="-120"/>
              </a:rPr>
              <a:t>01</a:t>
            </a:r>
            <a:endParaRPr lang="en-US" sz="1600"/>
          </a:p>
        </p:txBody>
      </p:sp>
      <p:sp>
        <p:nvSpPr>
          <p:cNvPr id="5" name="Text 1"/>
          <p:cNvSpPr/>
          <p:nvPr/>
        </p:nvSpPr>
        <p:spPr>
          <a:xfrm>
            <a:off x="6335395" y="1308735"/>
            <a:ext cx="5547360" cy="4191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04040"/>
                </a:solidFill>
                <a:latin typeface="Microsoft Sans Serif" pitchFamily="34" charset="0"/>
                <a:ea typeface="Microsoft Sans Serif" pitchFamily="34" charset="-122"/>
                <a:cs typeface="Microsoft Sans Serif" pitchFamily="34" charset="-120"/>
              </a:rPr>
              <a:t>Graph Model</a:t>
            </a:r>
            <a:endParaRPr lang="en-US" sz="1600"/>
          </a:p>
        </p:txBody>
      </p:sp>
      <p:pic>
        <p:nvPicPr>
          <p:cNvPr id="6" name="Image 2" descr="https://kimi-img.moonshot.cn/pub/slides/slides_tmpl/image/25-08-27-20:02:54-d2nf7rh8bjvh7rlj088g.png"/>
          <p:cNvPicPr>
            <a:picLocks noChangeAspect="1"/>
          </p:cNvPicPr>
          <p:nvPr/>
        </p:nvPicPr>
        <p:blipFill>
          <a:blip r:embed="rId4"/>
          <a:stretch>
            <a:fillRect/>
          </a:stretch>
        </p:blipFill>
        <p:spPr>
          <a:xfrm>
            <a:off x="6254115" y="2096135"/>
            <a:ext cx="25400" cy="584200"/>
          </a:xfrm>
          <a:prstGeom prst="rect">
            <a:avLst/>
          </a:prstGeom>
        </p:spPr>
      </p:pic>
      <p:sp>
        <p:nvSpPr>
          <p:cNvPr id="7" name="Text 2"/>
          <p:cNvSpPr/>
          <p:nvPr/>
        </p:nvSpPr>
        <p:spPr>
          <a:xfrm>
            <a:off x="5268595" y="2038985"/>
            <a:ext cx="1041400" cy="558800"/>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pitchFamily="34" charset="0"/>
                <a:ea typeface="Microsoft Sans Serif" pitchFamily="34" charset="-122"/>
                <a:cs typeface="Microsoft Sans Serif" pitchFamily="34" charset="-120"/>
              </a:rPr>
              <a:t>02</a:t>
            </a:r>
            <a:endParaRPr lang="en-US" sz="1600"/>
          </a:p>
        </p:txBody>
      </p:sp>
      <p:sp>
        <p:nvSpPr>
          <p:cNvPr id="8" name="Text 3"/>
          <p:cNvSpPr/>
          <p:nvPr/>
        </p:nvSpPr>
        <p:spPr>
          <a:xfrm>
            <a:off x="6335395" y="2144395"/>
            <a:ext cx="5598160" cy="4191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04040"/>
                </a:solidFill>
                <a:latin typeface="Microsoft Sans Serif" pitchFamily="34" charset="0"/>
                <a:ea typeface="Microsoft Sans Serif" pitchFamily="34" charset="-122"/>
                <a:cs typeface="Microsoft Sans Serif" pitchFamily="34" charset="-120"/>
              </a:rPr>
              <a:t>Algorithms</a:t>
            </a:r>
            <a:endParaRPr lang="en-US" sz="1600"/>
          </a:p>
        </p:txBody>
      </p:sp>
      <p:pic>
        <p:nvPicPr>
          <p:cNvPr id="9" name="Image 3" descr="https://kimi-img.moonshot.cn/pub/slides/slides_tmpl/image/25-08-27-20:02:54-d2nf7rh8bjvh7rlj088g.png"/>
          <p:cNvPicPr>
            <a:picLocks noChangeAspect="1"/>
          </p:cNvPicPr>
          <p:nvPr/>
        </p:nvPicPr>
        <p:blipFill>
          <a:blip r:embed="rId4"/>
          <a:stretch>
            <a:fillRect/>
          </a:stretch>
        </p:blipFill>
        <p:spPr>
          <a:xfrm>
            <a:off x="6254115" y="2931795"/>
            <a:ext cx="25400" cy="584200"/>
          </a:xfrm>
          <a:prstGeom prst="rect">
            <a:avLst/>
          </a:prstGeom>
        </p:spPr>
      </p:pic>
      <p:sp>
        <p:nvSpPr>
          <p:cNvPr id="10" name="Text 4"/>
          <p:cNvSpPr/>
          <p:nvPr/>
        </p:nvSpPr>
        <p:spPr>
          <a:xfrm>
            <a:off x="5268595" y="2874645"/>
            <a:ext cx="1041400" cy="558800"/>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pitchFamily="34" charset="0"/>
                <a:ea typeface="Microsoft Sans Serif" pitchFamily="34" charset="-122"/>
                <a:cs typeface="Microsoft Sans Serif" pitchFamily="34" charset="-120"/>
              </a:rPr>
              <a:t>03</a:t>
            </a:r>
            <a:endParaRPr lang="en-US" sz="1600"/>
          </a:p>
        </p:txBody>
      </p:sp>
      <p:sp>
        <p:nvSpPr>
          <p:cNvPr id="11" name="Text 5"/>
          <p:cNvSpPr/>
          <p:nvPr/>
        </p:nvSpPr>
        <p:spPr>
          <a:xfrm>
            <a:off x="6335395" y="2980055"/>
            <a:ext cx="5547360" cy="4191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04040"/>
                </a:solidFill>
                <a:latin typeface="Microsoft Sans Serif" pitchFamily="34" charset="0"/>
                <a:ea typeface="Microsoft Sans Serif" pitchFamily="34" charset="-122"/>
                <a:cs typeface="Microsoft Sans Serif" pitchFamily="34" charset="-120"/>
              </a:rPr>
              <a:t>Traffic Model</a:t>
            </a:r>
            <a:endParaRPr lang="en-US" sz="1600"/>
          </a:p>
        </p:txBody>
      </p:sp>
      <p:pic>
        <p:nvPicPr>
          <p:cNvPr id="12" name="Image 4" descr="https://kimi-img.moonshot.cn/pub/slides/slides_tmpl/image/25-08-27-20:02:54-d2nf7rh8bjvh7rlj088g.png"/>
          <p:cNvPicPr>
            <a:picLocks noChangeAspect="1"/>
          </p:cNvPicPr>
          <p:nvPr/>
        </p:nvPicPr>
        <p:blipFill>
          <a:blip r:embed="rId4"/>
          <a:stretch>
            <a:fillRect/>
          </a:stretch>
        </p:blipFill>
        <p:spPr>
          <a:xfrm>
            <a:off x="6254115" y="3767455"/>
            <a:ext cx="25400" cy="584200"/>
          </a:xfrm>
          <a:prstGeom prst="rect">
            <a:avLst/>
          </a:prstGeom>
        </p:spPr>
      </p:pic>
      <p:sp>
        <p:nvSpPr>
          <p:cNvPr id="13" name="Text 6"/>
          <p:cNvSpPr/>
          <p:nvPr/>
        </p:nvSpPr>
        <p:spPr>
          <a:xfrm>
            <a:off x="5268595" y="3710305"/>
            <a:ext cx="1041400" cy="558800"/>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pitchFamily="34" charset="0"/>
                <a:ea typeface="Microsoft Sans Serif" pitchFamily="34" charset="-122"/>
                <a:cs typeface="Microsoft Sans Serif" pitchFamily="34" charset="-120"/>
              </a:rPr>
              <a:t>04</a:t>
            </a:r>
            <a:endParaRPr lang="en-US" sz="1600"/>
          </a:p>
        </p:txBody>
      </p:sp>
      <p:sp>
        <p:nvSpPr>
          <p:cNvPr id="14" name="Text 7"/>
          <p:cNvSpPr/>
          <p:nvPr/>
        </p:nvSpPr>
        <p:spPr>
          <a:xfrm>
            <a:off x="6335395" y="3815715"/>
            <a:ext cx="5598160" cy="4191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04040"/>
                </a:solidFill>
                <a:latin typeface="Microsoft Sans Serif" pitchFamily="34" charset="0"/>
                <a:ea typeface="Microsoft Sans Serif" pitchFamily="34" charset="-122"/>
                <a:cs typeface="Microsoft Sans Serif" pitchFamily="34" charset="-120"/>
              </a:rPr>
              <a:t>Visualiser</a:t>
            </a:r>
            <a:endParaRPr lang="en-US" sz="1600"/>
          </a:p>
        </p:txBody>
      </p:sp>
      <p:pic>
        <p:nvPicPr>
          <p:cNvPr id="15" name="Image 5" descr="https://kimi-img.moonshot.cn/pub/slides/slides_tmpl/image/25-08-27-20:02:54-d2nf7rh8bjvh7rlj088g.png"/>
          <p:cNvPicPr>
            <a:picLocks noChangeAspect="1"/>
          </p:cNvPicPr>
          <p:nvPr/>
        </p:nvPicPr>
        <p:blipFill>
          <a:blip r:embed="rId4"/>
          <a:stretch>
            <a:fillRect/>
          </a:stretch>
        </p:blipFill>
        <p:spPr>
          <a:xfrm>
            <a:off x="6254115" y="4603115"/>
            <a:ext cx="25400" cy="584200"/>
          </a:xfrm>
          <a:prstGeom prst="rect">
            <a:avLst/>
          </a:prstGeom>
        </p:spPr>
      </p:pic>
      <p:sp>
        <p:nvSpPr>
          <p:cNvPr id="16" name="Text 8"/>
          <p:cNvSpPr/>
          <p:nvPr/>
        </p:nvSpPr>
        <p:spPr>
          <a:xfrm>
            <a:off x="5268595" y="4545965"/>
            <a:ext cx="1041400" cy="558800"/>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pitchFamily="34" charset="0"/>
                <a:ea typeface="Microsoft Sans Serif" pitchFamily="34" charset="-122"/>
                <a:cs typeface="Microsoft Sans Serif" pitchFamily="34" charset="-120"/>
              </a:rPr>
              <a:t>05</a:t>
            </a:r>
            <a:endParaRPr lang="en-US" sz="1600"/>
          </a:p>
        </p:txBody>
      </p:sp>
      <p:sp>
        <p:nvSpPr>
          <p:cNvPr id="17" name="Text 9"/>
          <p:cNvSpPr/>
          <p:nvPr/>
        </p:nvSpPr>
        <p:spPr>
          <a:xfrm>
            <a:off x="6335395" y="4651375"/>
            <a:ext cx="5547360" cy="4191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04040"/>
                </a:solidFill>
                <a:latin typeface="Microsoft Sans Serif" pitchFamily="34" charset="0"/>
                <a:ea typeface="Microsoft Sans Serif" pitchFamily="34" charset="-122"/>
                <a:cs typeface="Microsoft Sans Serif" pitchFamily="34" charset="-120"/>
              </a:rPr>
              <a:t>UI Controls</a:t>
            </a:r>
            <a:endParaRPr lang="en-US" sz="1600"/>
          </a:p>
        </p:txBody>
      </p:sp>
      <p:pic>
        <p:nvPicPr>
          <p:cNvPr id="18" name="Image 6" descr="https://kimi-img.moonshot.cn/pub/slides/slides_tmpl/image/25-08-27-20:02:54-d2nf7rh8bjvh7rlj088g.png"/>
          <p:cNvPicPr>
            <a:picLocks noChangeAspect="1"/>
          </p:cNvPicPr>
          <p:nvPr/>
        </p:nvPicPr>
        <p:blipFill>
          <a:blip r:embed="rId4"/>
          <a:stretch>
            <a:fillRect/>
          </a:stretch>
        </p:blipFill>
        <p:spPr>
          <a:xfrm>
            <a:off x="6254115" y="5438775"/>
            <a:ext cx="25400" cy="584200"/>
          </a:xfrm>
          <a:prstGeom prst="rect">
            <a:avLst/>
          </a:prstGeom>
        </p:spPr>
      </p:pic>
      <p:sp>
        <p:nvSpPr>
          <p:cNvPr id="19" name="Text 10"/>
          <p:cNvSpPr/>
          <p:nvPr/>
        </p:nvSpPr>
        <p:spPr>
          <a:xfrm>
            <a:off x="5268595" y="5381625"/>
            <a:ext cx="1041400" cy="558800"/>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pitchFamily="34" charset="0"/>
                <a:ea typeface="Microsoft Sans Serif" pitchFamily="34" charset="-122"/>
                <a:cs typeface="Microsoft Sans Serif" pitchFamily="34" charset="-120"/>
              </a:rPr>
              <a:t>06</a:t>
            </a:r>
            <a:endParaRPr lang="en-US" sz="1600"/>
          </a:p>
        </p:txBody>
      </p:sp>
      <p:sp>
        <p:nvSpPr>
          <p:cNvPr id="20" name="Text 11"/>
          <p:cNvSpPr/>
          <p:nvPr/>
        </p:nvSpPr>
        <p:spPr>
          <a:xfrm>
            <a:off x="6335395" y="5487035"/>
            <a:ext cx="5598160" cy="4191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04040"/>
                </a:solidFill>
                <a:latin typeface="Microsoft Sans Serif" pitchFamily="34" charset="0"/>
                <a:ea typeface="Microsoft Sans Serif" pitchFamily="34" charset="-122"/>
                <a:cs typeface="Microsoft Sans Serif" pitchFamily="34" charset="-120"/>
              </a:rPr>
              <a:t>Connectivity</a:t>
            </a:r>
            <a:endParaRPr lang="en-US" sz="1600"/>
          </a:p>
        </p:txBody>
      </p:sp>
      <p:pic>
        <p:nvPicPr>
          <p:cNvPr id="21" name="Image 7" descr="https://kimi-img.moonshot.cn/pub/slides/slides_tmpl/image/25-08-27-20:02:54-d2nf7rh8bjvh7rlj089g.png"/>
          <p:cNvPicPr>
            <a:picLocks noChangeAspect="1"/>
          </p:cNvPicPr>
          <p:nvPr/>
        </p:nvPicPr>
        <p:blipFill>
          <a:blip r:embed="rId5"/>
          <a:stretch>
            <a:fillRect/>
          </a:stretch>
        </p:blipFill>
        <p:spPr>
          <a:xfrm>
            <a:off x="771525" y="2096135"/>
            <a:ext cx="3980815" cy="2121535"/>
          </a:xfrm>
          <a:prstGeom prst="rect">
            <a:avLst/>
          </a:prstGeom>
        </p:spPr>
      </p:pic>
      <p:pic>
        <p:nvPicPr>
          <p:cNvPr id="22" name="Image 8" descr="https://kimi-img.moonshot.cn/pub/slides/slides_tmpl/image/25-08-27-20:02:53-d2nf7r98bjvh7rlj080g.png"/>
          <p:cNvPicPr>
            <a:picLocks noChangeAspect="1"/>
          </p:cNvPicPr>
          <p:nvPr/>
        </p:nvPicPr>
        <p:blipFill>
          <a:blip r:embed="rId6"/>
          <a:stretch>
            <a:fillRect/>
          </a:stretch>
        </p:blipFill>
        <p:spPr>
          <a:xfrm>
            <a:off x="444500" y="344805"/>
            <a:ext cx="170180" cy="592455"/>
          </a:xfrm>
          <a:prstGeom prst="rect">
            <a:avLst/>
          </a:prstGeom>
        </p:spPr>
      </p:pic>
      <p:pic>
        <p:nvPicPr>
          <p:cNvPr id="23" name="Image 9" descr="https://kimi-img.moonshot.cn/pub/slides/slides_tmpl/image/25-08-27-20:02:52-d2nf7r18bjvh7rlj07ug.png"/>
          <p:cNvPicPr>
            <a:picLocks noChangeAspect="1"/>
          </p:cNvPicPr>
          <p:nvPr/>
        </p:nvPicPr>
        <p:blipFill>
          <a:blip r:embed="rId7"/>
          <a:stretch>
            <a:fillRect/>
          </a:stretch>
        </p:blipFill>
        <p:spPr>
          <a:xfrm>
            <a:off x="771525" y="6377305"/>
            <a:ext cx="1334770" cy="304800"/>
          </a:xfrm>
          <a:prstGeom prst="rect">
            <a:avLst/>
          </a:prstGeom>
        </p:spPr>
      </p:pic>
      <p:sp>
        <p:nvSpPr>
          <p:cNvPr id="24" name="Text 12"/>
          <p:cNvSpPr/>
          <p:nvPr/>
        </p:nvSpPr>
        <p:spPr>
          <a:xfrm>
            <a:off x="796290" y="2680335"/>
            <a:ext cx="3617595" cy="539115"/>
          </a:xfrm>
          <a:prstGeom prst="rect">
            <a:avLst/>
          </a:prstGeom>
          <a:noFill/>
          <a:ln/>
        </p:spPr>
        <p:txBody>
          <a:bodyPr wrap="square" lIns="0" tIns="0" rIns="0" bIns="0" rtlCol="0" anchor="ctr"/>
          <a:lstStyle/>
          <a:p>
            <a:pPr marL="0" indent="0" algn="ctr">
              <a:lnSpc>
                <a:spcPct val="100000"/>
              </a:lnSpc>
              <a:buNone/>
            </a:pPr>
            <a:r>
              <a:rPr lang="en-US" sz="4800" b="1">
                <a:solidFill>
                  <a:srgbClr val="000000"/>
                </a:solidFill>
                <a:latin typeface="Microsoft Sans Serif" pitchFamily="34" charset="0"/>
                <a:ea typeface="Microsoft Sans Serif" pitchFamily="34" charset="-122"/>
                <a:cs typeface="Microsoft Sans Serif" pitchFamily="34" charset="-120"/>
              </a:rPr>
              <a:t>CONTENTS</a:t>
            </a:r>
            <a:endParaRPr 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8">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08</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Example Run</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19">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dg.png"/>
          <p:cNvPicPr>
            <a:picLocks noChangeAspect="1"/>
          </p:cNvPicPr>
          <p:nvPr/>
        </p:nvPicPr>
        <p:blipFill>
          <a:blip r:embed="rId3"/>
          <a:srcRect l="6" r="6"/>
          <a:stretch/>
        </p:blipFill>
        <p:spPr>
          <a:xfrm>
            <a:off x="898525" y="786130"/>
            <a:ext cx="10605770" cy="6071870"/>
          </a:xfrm>
          <a:prstGeom prst="rect">
            <a:avLst/>
          </a:prstGeom>
        </p:spPr>
      </p:pic>
      <p:sp>
        <p:nvSpPr>
          <p:cNvPr id="3" name="Shape 0"/>
          <p:cNvSpPr/>
          <p:nvPr/>
        </p:nvSpPr>
        <p:spPr>
          <a:xfrm>
            <a:off x="6689725" y="1536700"/>
            <a:ext cx="3867150" cy="3867150"/>
          </a:xfrm>
          <a:prstGeom prst="ellipse">
            <a:avLst/>
          </a:prstGeom>
          <a:solidFill>
            <a:srgbClr val="92D050"/>
          </a:solidFill>
          <a:ln/>
        </p:spPr>
      </p:sp>
      <p:sp>
        <p:nvSpPr>
          <p:cNvPr id="4" name="Text 1"/>
          <p:cNvSpPr/>
          <p:nvPr/>
        </p:nvSpPr>
        <p:spPr>
          <a:xfrm>
            <a:off x="6689725" y="1536700"/>
            <a:ext cx="3867150" cy="3867150"/>
          </a:xfrm>
          <a:prstGeom prst="rect">
            <a:avLst/>
          </a:prstGeom>
          <a:noFill/>
          <a:ln/>
        </p:spPr>
        <p:txBody>
          <a:bodyPr wrap="square" lIns="45720" tIns="91440" rIns="91440" bIns="45720" rtlCol="0" anchor="ctr"/>
          <a:lstStyle/>
          <a:p>
            <a:pPr marL="0" indent="0">
              <a:lnSpc>
                <a:spcPct val="100000"/>
              </a:lnSpc>
              <a:buNone/>
            </a:pPr>
            <a:endParaRPr lang="en-US" sz="1600"/>
          </a:p>
        </p:txBody>
      </p:sp>
      <p:pic>
        <p:nvPicPr>
          <p:cNvPr id="5" name="Image 1" descr="https://kimi-img.moonshot.cn/pub/slides/slides_tmpl/image/25-08-27-20:02:55-d2nf7rp8bjvh7rlj08e0.png"/>
          <p:cNvPicPr>
            <a:picLocks noChangeAspect="1"/>
          </p:cNvPicPr>
          <p:nvPr/>
        </p:nvPicPr>
        <p:blipFill>
          <a:blip r:embed="rId4"/>
          <a:srcRect l="16" r="32"/>
          <a:stretch/>
        </p:blipFill>
        <p:spPr>
          <a:xfrm>
            <a:off x="6600825" y="1448435"/>
            <a:ext cx="3923665" cy="3923665"/>
          </a:xfrm>
          <a:prstGeom prst="rect">
            <a:avLst/>
          </a:prstGeom>
        </p:spPr>
      </p:pic>
      <p:sp>
        <p:nvSpPr>
          <p:cNvPr id="6" name="Shape 2"/>
          <p:cNvSpPr/>
          <p:nvPr/>
        </p:nvSpPr>
        <p:spPr>
          <a:xfrm flipV="1">
            <a:off x="971055" y="748041"/>
            <a:ext cx="292595" cy="291454"/>
          </a:xfrm>
          <a:prstGeom prst="plaque">
            <a:avLst>
              <a:gd name="adj" fmla="val 50000"/>
            </a:avLst>
          </a:prstGeom>
          <a:solidFill>
            <a:srgbClr val="000000"/>
          </a:solidFill>
          <a:ln/>
        </p:spPr>
      </p:sp>
      <p:sp>
        <p:nvSpPr>
          <p:cNvPr id="7" name="Text 3"/>
          <p:cNvSpPr/>
          <p:nvPr/>
        </p:nvSpPr>
        <p:spPr>
          <a:xfrm>
            <a:off x="971055" y="748041"/>
            <a:ext cx="292595" cy="291454"/>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8" name="Shape 4"/>
          <p:cNvSpPr/>
          <p:nvPr/>
        </p:nvSpPr>
        <p:spPr>
          <a:xfrm flipV="1">
            <a:off x="594360" y="380365"/>
            <a:ext cx="438309" cy="436889"/>
          </a:xfrm>
          <a:prstGeom prst="plaque">
            <a:avLst>
              <a:gd name="adj" fmla="val 50000"/>
            </a:avLst>
          </a:prstGeom>
          <a:solidFill>
            <a:srgbClr val="000000"/>
          </a:solidFill>
          <a:ln/>
        </p:spPr>
      </p:sp>
      <p:sp>
        <p:nvSpPr>
          <p:cNvPr id="9" name="Text 5"/>
          <p:cNvSpPr/>
          <p:nvPr/>
        </p:nvSpPr>
        <p:spPr>
          <a:xfrm>
            <a:off x="594360" y="380365"/>
            <a:ext cx="438309" cy="436889"/>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0" name="Text 6"/>
          <p:cNvSpPr/>
          <p:nvPr/>
        </p:nvSpPr>
        <p:spPr>
          <a:xfrm>
            <a:off x="1060450" y="2174558"/>
            <a:ext cx="5080000" cy="419100"/>
          </a:xfrm>
          <a:prstGeom prst="rect">
            <a:avLst/>
          </a:prstGeom>
          <a:noFill/>
          <a:ln/>
        </p:spPr>
        <p:txBody>
          <a:bodyPr wrap="square" lIns="91440" tIns="45720" rIns="91440" bIns="45720" rtlCol="0" anchor="t">
            <a:spAutoFit/>
          </a:bodyPr>
          <a:lstStyle/>
          <a:p>
            <a:pPr marL="0" indent="0" algn="just">
              <a:lnSpc>
                <a:spcPct val="100000"/>
              </a:lnSpc>
              <a:buNone/>
            </a:pPr>
            <a:r>
              <a:rPr lang="en-US" sz="2400" b="1">
                <a:solidFill>
                  <a:srgbClr val="2B2F36"/>
                </a:solidFill>
                <a:latin typeface="Microsoft Sans Serif" pitchFamily="34" charset="0"/>
                <a:ea typeface="Microsoft Sans Serif" pitchFamily="34" charset="-122"/>
                <a:cs typeface="Microsoft Sans Serif" pitchFamily="34" charset="-120"/>
              </a:rPr>
              <a:t>Concrete Scenario Walkthrough</a:t>
            </a:r>
            <a:endParaRPr lang="en-US" sz="1600"/>
          </a:p>
        </p:txBody>
      </p:sp>
      <p:sp>
        <p:nvSpPr>
          <p:cNvPr id="11" name="Text 7"/>
          <p:cNvSpPr/>
          <p:nvPr/>
        </p:nvSpPr>
        <p:spPr>
          <a:xfrm>
            <a:off x="1111250" y="2892108"/>
            <a:ext cx="5080000" cy="2450030"/>
          </a:xfrm>
          <a:prstGeom prst="rect">
            <a:avLst/>
          </a:prstGeom>
          <a:noFill/>
          <a:ln/>
        </p:spPr>
        <p:txBody>
          <a:bodyPr wrap="square" lIns="91440" tIns="45720" rIns="91440" bIns="45720" rtlCol="0" anchor="t">
            <a:spAutoFit/>
          </a:bodyPr>
          <a:lstStyle/>
          <a:p>
            <a:pPr>
              <a:lnSpc>
                <a:spcPct val="130000"/>
              </a:lnSpc>
            </a:pPr>
            <a:r>
              <a:rPr lang="en-US" sz="2000">
                <a:solidFill>
                  <a:srgbClr val="2B2F36"/>
                </a:solidFill>
                <a:latin typeface="Microsoft Sans Serif"/>
                <a:ea typeface="Microsoft Sans Serif"/>
                <a:cs typeface="Microsoft Sans Serif"/>
              </a:rPr>
              <a:t>In this example, we select West Gate as the start and Airport as the goal. Running A*, Dijkstra, and Brute-Force in sequence, we compare the explored nodes, final path lengths, and runtime, grounding abstract algorithms in a familiar Kathmandu journey.</a:t>
            </a:r>
            <a:endParaRPr lang="en-US" sz="1600">
              <a:latin typeface="Microsoft Sans Serif"/>
              <a:ea typeface="Microsoft Sans Serif"/>
              <a:cs typeface="Microsoft Sans Serif"/>
            </a:endParaRPr>
          </a:p>
        </p:txBody>
      </p:sp>
      <p:sp>
        <p:nvSpPr>
          <p:cNvPr id="12" name="Text 8"/>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Home to Airport Trace</a:t>
            </a:r>
            <a:endParaRPr lang="en-US" sz="1600"/>
          </a:p>
        </p:txBody>
      </p:sp>
      <p:pic>
        <p:nvPicPr>
          <p:cNvPr id="13" name="Image 2" descr="https://kimi-img.moonshot.cn/pub/slides/slides_tmpl/image/25-08-27-20:02:55-d2nf7rp8bjvh7rlj08d0.png"/>
          <p:cNvPicPr>
            <a:picLocks noChangeAspect="1"/>
          </p:cNvPicPr>
          <p:nvPr/>
        </p:nvPicPr>
        <p:blipFill>
          <a:blip r:embed="rId5"/>
          <a:stretch>
            <a:fillRect/>
          </a:stretch>
        </p:blipFill>
        <p:spPr>
          <a:xfrm>
            <a:off x="6774762" y="2815590"/>
            <a:ext cx="4645025" cy="24993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0">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09</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Metrics Panel</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1">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0.png"/>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p:cNvPicPr>
            <a:picLocks noChangeAspect="1"/>
          </p:cNvPicPr>
          <p:nvPr/>
        </p:nvPicPr>
        <p:blipFill>
          <a:blip r:embed="rId4"/>
          <a:stretch>
            <a:fillRect/>
          </a:stretch>
        </p:blipFill>
        <p:spPr>
          <a:xfrm>
            <a:off x="594360" y="369570"/>
            <a:ext cx="670560" cy="682625"/>
          </a:xfrm>
          <a:prstGeom prst="rect">
            <a:avLst/>
          </a:prstGeom>
        </p:spPr>
      </p:pic>
      <p:sp>
        <p:nvSpPr>
          <p:cNvPr id="4" name="Shape 0"/>
          <p:cNvSpPr/>
          <p:nvPr/>
        </p:nvSpPr>
        <p:spPr>
          <a:xfrm>
            <a:off x="1692275" y="1971040"/>
            <a:ext cx="9264015" cy="3397885"/>
          </a:xfrm>
          <a:prstGeom prst="roundRect">
            <a:avLst>
              <a:gd name="adj" fmla="val 10344"/>
            </a:avLst>
          </a:prstGeom>
          <a:solidFill>
            <a:srgbClr val="FFFFFF"/>
          </a:solidFill>
          <a:ln w="19050">
            <a:gradFill flip="none" rotWithShape="1">
              <a:gsLst>
                <a:gs pos="0">
                  <a:srgbClr val="E9F6DB"/>
                </a:gs>
                <a:gs pos="100000">
                  <a:srgbClr val="92D050"/>
                </a:gs>
              </a:gsLst>
              <a:lin ang="2700000" scaled="1"/>
            </a:gradFill>
            <a:prstDash val="solid"/>
          </a:ln>
        </p:spPr>
      </p:sp>
      <p:sp>
        <p:nvSpPr>
          <p:cNvPr id="5" name="Text 1"/>
          <p:cNvSpPr/>
          <p:nvPr/>
        </p:nvSpPr>
        <p:spPr>
          <a:xfrm>
            <a:off x="1692275" y="1971040"/>
            <a:ext cx="9264015" cy="339788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6" name="Shape 2"/>
          <p:cNvSpPr/>
          <p:nvPr/>
        </p:nvSpPr>
        <p:spPr>
          <a:xfrm>
            <a:off x="1000760" y="1432560"/>
            <a:ext cx="4312285" cy="4312285"/>
          </a:xfrm>
          <a:prstGeom prst="ellipse">
            <a:avLst/>
          </a:prstGeom>
          <a:gradFill flip="none" rotWithShape="1">
            <a:gsLst>
              <a:gs pos="0">
                <a:srgbClr val="6EAA2E"/>
              </a:gs>
              <a:gs pos="67000">
                <a:srgbClr val="92D050"/>
              </a:gs>
              <a:gs pos="99000">
                <a:srgbClr val="FFFF00"/>
              </a:gs>
              <a:gs pos="100000">
                <a:srgbClr val="FFFF00"/>
              </a:gs>
            </a:gsLst>
            <a:lin ang="13500000" scaled="1"/>
          </a:gradFill>
          <a:ln/>
        </p:spPr>
      </p:sp>
      <p:sp>
        <p:nvSpPr>
          <p:cNvPr id="7" name="Text 3"/>
          <p:cNvSpPr/>
          <p:nvPr/>
        </p:nvSpPr>
        <p:spPr>
          <a:xfrm>
            <a:off x="1000760" y="1432560"/>
            <a:ext cx="4312285" cy="431228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8" name="Text 4"/>
          <p:cNvSpPr/>
          <p:nvPr/>
        </p:nvSpPr>
        <p:spPr>
          <a:xfrm>
            <a:off x="1649095" y="2257425"/>
            <a:ext cx="3015615" cy="3143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FFFFFF"/>
                </a:solidFill>
                <a:latin typeface="Microsoft Sans Serif" pitchFamily="34" charset="0"/>
                <a:ea typeface="Microsoft Sans Serif" pitchFamily="34" charset="-122"/>
                <a:cs typeface="Microsoft Sans Serif" pitchFamily="34" charset="-120"/>
              </a:rPr>
              <a:t>Live Metrics Display</a:t>
            </a:r>
            <a:endParaRPr lang="en-US" sz="1600"/>
          </a:p>
        </p:txBody>
      </p:sp>
      <p:sp>
        <p:nvSpPr>
          <p:cNvPr id="9" name="Text 5"/>
          <p:cNvSpPr/>
          <p:nvPr/>
        </p:nvSpPr>
        <p:spPr>
          <a:xfrm>
            <a:off x="1649095" y="2929255"/>
            <a:ext cx="3015615" cy="23368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FFFFFF"/>
                </a:solidFill>
                <a:latin typeface="Microsoft Sans Serif" pitchFamily="34" charset="0"/>
                <a:ea typeface="Microsoft Sans Serif" pitchFamily="34" charset="-122"/>
                <a:cs typeface="Microsoft Sans Serif" pitchFamily="34" charset="-120"/>
              </a:rPr>
              <a:t>The metrics panel shows real-time performance stats, including nodes expanded, path cost, runtime, and memory usage for each algorithm. These numbers update instantly after every run, enabling quantitative comparison.</a:t>
            </a:r>
            <a:endParaRPr lang="en-US" sz="1600"/>
          </a:p>
        </p:txBody>
      </p:sp>
      <p:sp>
        <p:nvSpPr>
          <p:cNvPr id="10" name="Text 6"/>
          <p:cNvSpPr/>
          <p:nvPr/>
        </p:nvSpPr>
        <p:spPr>
          <a:xfrm>
            <a:off x="5633085" y="2340293"/>
            <a:ext cx="4644000" cy="876300"/>
          </a:xfrm>
          <a:prstGeom prst="rect">
            <a:avLst/>
          </a:prstGeom>
          <a:noFill/>
          <a:ln/>
        </p:spPr>
        <p:txBody>
          <a:bodyPr wrap="square" lIns="91440" tIns="45720" rIns="91440" bIns="45720" rtlCol="0" anchor="t">
            <a:spAutoFit/>
          </a:bodyPr>
          <a:lstStyle/>
          <a:p>
            <a:pPr marL="0" indent="0" algn="just">
              <a:lnSpc>
                <a:spcPct val="100000"/>
              </a:lnSpc>
              <a:buNone/>
            </a:pPr>
            <a:r>
              <a:rPr lang="en-US" sz="2400" b="1">
                <a:solidFill>
                  <a:srgbClr val="000000"/>
                </a:solidFill>
                <a:latin typeface="Microsoft Sans Serif" pitchFamily="34" charset="0"/>
                <a:ea typeface="Microsoft Sans Serif" pitchFamily="34" charset="-122"/>
                <a:cs typeface="Microsoft Sans Serif" pitchFamily="34" charset="-120"/>
              </a:rPr>
              <a:t>Reinforcing Algorithm Efficiency</a:t>
            </a:r>
            <a:endParaRPr lang="en-US" sz="1600"/>
          </a:p>
        </p:txBody>
      </p:sp>
      <p:sp>
        <p:nvSpPr>
          <p:cNvPr id="11" name="Text 7"/>
          <p:cNvSpPr/>
          <p:nvPr/>
        </p:nvSpPr>
        <p:spPr>
          <a:xfrm>
            <a:off x="5633085" y="2951480"/>
            <a:ext cx="4888865" cy="2139950"/>
          </a:xfrm>
          <a:prstGeom prst="rect">
            <a:avLst/>
          </a:prstGeom>
          <a:noFill/>
          <a:ln/>
        </p:spPr>
        <p:txBody>
          <a:bodyPr wrap="square" lIns="91440" tIns="45720" rIns="91440" bIns="45720" rtlCol="0" anchor="t">
            <a:spAutoFit/>
          </a:bodyPr>
          <a:lstStyle/>
          <a:p>
            <a:pPr marL="0" indent="0" algn="l">
              <a:lnSpc>
                <a:spcPct val="130000"/>
              </a:lnSpc>
              <a:buNone/>
            </a:pPr>
            <a:r>
              <a:rPr lang="en-US" sz="1800">
                <a:solidFill>
                  <a:srgbClr val="000000"/>
                </a:solidFill>
                <a:latin typeface="Microsoft Sans Serif" pitchFamily="34" charset="0"/>
                <a:ea typeface="Microsoft Sans Serif" pitchFamily="34" charset="-122"/>
                <a:cs typeface="Microsoft Sans Serif" pitchFamily="34" charset="-120"/>
              </a:rPr>
              <a:t>These metrics reinforce lessons on algorithmic efficiency and trade-offs. Users can clearly see how different algorithms perform under various conditions, making it easier to understand their strengths and weaknesses.</a:t>
            </a:r>
            <a:endParaRPr lang="en-US" sz="1600"/>
          </a:p>
        </p:txBody>
      </p:sp>
      <p:sp>
        <p:nvSpPr>
          <p:cNvPr id="12" name="Text 8"/>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Real-Time Performance Stats</a:t>
            </a:r>
            <a:endParaRPr lang="en-US" sz="16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2">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10</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Takeaways</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3">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0.png"/>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p:cNvPicPr>
            <a:picLocks noChangeAspect="1"/>
          </p:cNvPicPr>
          <p:nvPr/>
        </p:nvPicPr>
        <p:blipFill>
          <a:blip r:embed="rId4"/>
          <a:stretch>
            <a:fillRect/>
          </a:stretch>
        </p:blipFill>
        <p:spPr>
          <a:xfrm>
            <a:off x="594360" y="369570"/>
            <a:ext cx="670560" cy="682625"/>
          </a:xfrm>
          <a:prstGeom prst="rect">
            <a:avLst/>
          </a:prstGeom>
        </p:spPr>
      </p:pic>
      <p:sp>
        <p:nvSpPr>
          <p:cNvPr id="4" name="Shape 0"/>
          <p:cNvSpPr/>
          <p:nvPr/>
        </p:nvSpPr>
        <p:spPr>
          <a:xfrm>
            <a:off x="1086485" y="1710055"/>
            <a:ext cx="3119120" cy="4194175"/>
          </a:xfrm>
          <a:prstGeom prst="roundRect">
            <a:avLst>
              <a:gd name="adj" fmla="val 4788"/>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5" name="Text 1"/>
          <p:cNvSpPr/>
          <p:nvPr/>
        </p:nvSpPr>
        <p:spPr>
          <a:xfrm>
            <a:off x="1086485" y="1710055"/>
            <a:ext cx="3119120" cy="419417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6" name="Text 2"/>
          <p:cNvSpPr/>
          <p:nvPr/>
        </p:nvSpPr>
        <p:spPr>
          <a:xfrm>
            <a:off x="1313180" y="2498090"/>
            <a:ext cx="2655570" cy="3143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6EAA2E"/>
                </a:solidFill>
                <a:latin typeface="Microsoft Sans Serif" pitchFamily="34" charset="0"/>
                <a:ea typeface="Microsoft Sans Serif" pitchFamily="34" charset="-122"/>
                <a:cs typeface="Microsoft Sans Serif" pitchFamily="34" charset="-120"/>
              </a:rPr>
              <a:t>A* Efficiency</a:t>
            </a:r>
            <a:endParaRPr lang="en-US" sz="1600"/>
          </a:p>
        </p:txBody>
      </p:sp>
      <p:sp>
        <p:nvSpPr>
          <p:cNvPr id="7" name="Text 3"/>
          <p:cNvSpPr/>
          <p:nvPr/>
        </p:nvSpPr>
        <p:spPr>
          <a:xfrm>
            <a:off x="1294130" y="3165475"/>
            <a:ext cx="2694940" cy="1920240"/>
          </a:xfrm>
          <a:prstGeom prst="rect">
            <a:avLst/>
          </a:prstGeom>
          <a:noFill/>
          <a:ln/>
        </p:spPr>
        <p:txBody>
          <a:bodyPr wrap="square" lIns="91440" tIns="45720" rIns="91440" bIns="45720" rtlCol="0" anchor="t">
            <a:spAutoFit/>
          </a:bodyPr>
          <a:lstStyle/>
          <a:p>
            <a:pPr marL="0" indent="0" algn="l">
              <a:lnSpc>
                <a:spcPct val="150000"/>
              </a:lnSpc>
              <a:buNone/>
            </a:pPr>
            <a:r>
              <a:rPr lang="en-US" sz="1400">
                <a:solidFill>
                  <a:srgbClr val="000000"/>
                </a:solidFill>
                <a:latin typeface="Microsoft Sans Serif" pitchFamily="34" charset="0"/>
                <a:ea typeface="Microsoft Sans Serif" pitchFamily="34" charset="-122"/>
                <a:cs typeface="Microsoft Sans Serif" pitchFamily="34" charset="-120"/>
              </a:rPr>
              <a:t>A* is 20–50× faster than Dijkstra on sparse graphs, demonstrating the power of heuristic functions in speeding up path-finding while maintaining accuracy.</a:t>
            </a:r>
            <a:endParaRPr lang="en-US" sz="1600"/>
          </a:p>
        </p:txBody>
      </p:sp>
      <p:sp>
        <p:nvSpPr>
          <p:cNvPr id="8" name="Text 4"/>
          <p:cNvSpPr/>
          <p:nvPr/>
        </p:nvSpPr>
        <p:spPr>
          <a:xfrm>
            <a:off x="1363980" y="1902460"/>
            <a:ext cx="722630" cy="628650"/>
          </a:xfrm>
          <a:prstGeom prst="rect">
            <a:avLst/>
          </a:prstGeom>
          <a:noFill/>
          <a:ln/>
        </p:spPr>
        <p:txBody>
          <a:bodyPr wrap="square" lIns="91440" tIns="45720" rIns="91440" bIns="45720" rtlCol="0" anchor="t">
            <a:spAutoFit/>
          </a:bodyPr>
          <a:lstStyle/>
          <a:p>
            <a:pPr marL="0" indent="0" algn="l">
              <a:lnSpc>
                <a:spcPct val="100000"/>
              </a:lnSpc>
              <a:buNone/>
            </a:pPr>
            <a:r>
              <a:rPr lang="en-US" sz="3600" b="1">
                <a:solidFill>
                  <a:srgbClr val="6EAA2E"/>
                </a:solidFill>
                <a:latin typeface="Microsoft Sans Serif" pitchFamily="34" charset="0"/>
                <a:ea typeface="Microsoft Sans Serif" pitchFamily="34" charset="-122"/>
                <a:cs typeface="Microsoft Sans Serif" pitchFamily="34" charset="-120"/>
              </a:rPr>
              <a:t>01</a:t>
            </a:r>
            <a:endParaRPr lang="en-US" sz="1600"/>
          </a:p>
        </p:txBody>
      </p:sp>
      <p:sp>
        <p:nvSpPr>
          <p:cNvPr id="9" name="Shape 5"/>
          <p:cNvSpPr/>
          <p:nvPr/>
        </p:nvSpPr>
        <p:spPr>
          <a:xfrm>
            <a:off x="4500880" y="1710055"/>
            <a:ext cx="3119120" cy="4194175"/>
          </a:xfrm>
          <a:prstGeom prst="roundRect">
            <a:avLst>
              <a:gd name="adj" fmla="val 4788"/>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10" name="Text 6"/>
          <p:cNvSpPr/>
          <p:nvPr/>
        </p:nvSpPr>
        <p:spPr>
          <a:xfrm>
            <a:off x="4500880" y="1710055"/>
            <a:ext cx="3119120" cy="419417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1" name="Text 7"/>
          <p:cNvSpPr/>
          <p:nvPr/>
        </p:nvSpPr>
        <p:spPr>
          <a:xfrm>
            <a:off x="4727575" y="2498090"/>
            <a:ext cx="2655570" cy="3143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6EAA2E"/>
                </a:solidFill>
                <a:latin typeface="Microsoft Sans Serif" pitchFamily="34" charset="0"/>
                <a:ea typeface="Microsoft Sans Serif" pitchFamily="34" charset="-122"/>
                <a:cs typeface="Microsoft Sans Serif" pitchFamily="34" charset="-120"/>
              </a:rPr>
              <a:t>Traffic Impact</a:t>
            </a:r>
            <a:endParaRPr lang="en-US" sz="1600"/>
          </a:p>
        </p:txBody>
      </p:sp>
      <p:sp>
        <p:nvSpPr>
          <p:cNvPr id="12" name="Text 8"/>
          <p:cNvSpPr/>
          <p:nvPr/>
        </p:nvSpPr>
        <p:spPr>
          <a:xfrm>
            <a:off x="4708525" y="3165475"/>
            <a:ext cx="2694940" cy="1920240"/>
          </a:xfrm>
          <a:prstGeom prst="rect">
            <a:avLst/>
          </a:prstGeom>
          <a:noFill/>
          <a:ln/>
        </p:spPr>
        <p:txBody>
          <a:bodyPr wrap="square" lIns="91440" tIns="45720" rIns="91440" bIns="45720" rtlCol="0" anchor="t">
            <a:spAutoFit/>
          </a:bodyPr>
          <a:lstStyle/>
          <a:p>
            <a:pPr marL="0" indent="0" algn="l">
              <a:lnSpc>
                <a:spcPct val="150000"/>
              </a:lnSpc>
              <a:buNone/>
            </a:pPr>
            <a:r>
              <a:rPr lang="en-US" sz="1400">
                <a:solidFill>
                  <a:srgbClr val="000000"/>
                </a:solidFill>
                <a:latin typeface="Microsoft Sans Serif" pitchFamily="34" charset="0"/>
                <a:ea typeface="Microsoft Sans Serif" pitchFamily="34" charset="-122"/>
                <a:cs typeface="Microsoft Sans Serif" pitchFamily="34" charset="-120"/>
              </a:rPr>
              <a:t>Traffic conditions significantly shift optimal routes, highlighting the importance of adaptive algorithms that can handle dynamic environments effectively.</a:t>
            </a:r>
            <a:endParaRPr lang="en-US" sz="1600"/>
          </a:p>
        </p:txBody>
      </p:sp>
      <p:sp>
        <p:nvSpPr>
          <p:cNvPr id="13" name="Text 9"/>
          <p:cNvSpPr/>
          <p:nvPr/>
        </p:nvSpPr>
        <p:spPr>
          <a:xfrm>
            <a:off x="4778375" y="1902460"/>
            <a:ext cx="912495" cy="628650"/>
          </a:xfrm>
          <a:prstGeom prst="rect">
            <a:avLst/>
          </a:prstGeom>
          <a:noFill/>
          <a:ln/>
        </p:spPr>
        <p:txBody>
          <a:bodyPr wrap="square" lIns="91440" tIns="45720" rIns="91440" bIns="45720" rtlCol="0" anchor="t">
            <a:spAutoFit/>
          </a:bodyPr>
          <a:lstStyle/>
          <a:p>
            <a:pPr marL="0" indent="0" algn="l">
              <a:lnSpc>
                <a:spcPct val="100000"/>
              </a:lnSpc>
              <a:buNone/>
            </a:pPr>
            <a:r>
              <a:rPr lang="en-US" sz="3600" b="1">
                <a:solidFill>
                  <a:srgbClr val="6EAA2E"/>
                </a:solidFill>
                <a:latin typeface="Microsoft Sans Serif" pitchFamily="34" charset="0"/>
                <a:ea typeface="Microsoft Sans Serif" pitchFamily="34" charset="-122"/>
                <a:cs typeface="Microsoft Sans Serif" pitchFamily="34" charset="-120"/>
              </a:rPr>
              <a:t>02</a:t>
            </a:r>
            <a:endParaRPr lang="en-US" sz="1600"/>
          </a:p>
        </p:txBody>
      </p:sp>
      <p:sp>
        <p:nvSpPr>
          <p:cNvPr id="14" name="Shape 10"/>
          <p:cNvSpPr/>
          <p:nvPr/>
        </p:nvSpPr>
        <p:spPr>
          <a:xfrm>
            <a:off x="7915275" y="1710055"/>
            <a:ext cx="3119120" cy="4194175"/>
          </a:xfrm>
          <a:prstGeom prst="roundRect">
            <a:avLst>
              <a:gd name="adj" fmla="val 4788"/>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15" name="Text 11"/>
          <p:cNvSpPr/>
          <p:nvPr/>
        </p:nvSpPr>
        <p:spPr>
          <a:xfrm>
            <a:off x="7915275" y="1710055"/>
            <a:ext cx="3119120" cy="419417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6" name="Text 12"/>
          <p:cNvSpPr/>
          <p:nvPr/>
        </p:nvSpPr>
        <p:spPr>
          <a:xfrm>
            <a:off x="8141970" y="2498090"/>
            <a:ext cx="2655570" cy="6572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6EAA2E"/>
                </a:solidFill>
                <a:latin typeface="Microsoft Sans Serif" pitchFamily="34" charset="0"/>
                <a:ea typeface="Microsoft Sans Serif" pitchFamily="34" charset="-122"/>
                <a:cs typeface="Microsoft Sans Serif" pitchFamily="34" charset="-120"/>
              </a:rPr>
              <a:t>Brute-Force Limitations</a:t>
            </a:r>
            <a:endParaRPr lang="en-US" sz="1600"/>
          </a:p>
        </p:txBody>
      </p:sp>
      <p:sp>
        <p:nvSpPr>
          <p:cNvPr id="17" name="Text 13"/>
          <p:cNvSpPr/>
          <p:nvPr/>
        </p:nvSpPr>
        <p:spPr>
          <a:xfrm>
            <a:off x="8122920" y="3165475"/>
            <a:ext cx="2694940" cy="2240280"/>
          </a:xfrm>
          <a:prstGeom prst="rect">
            <a:avLst/>
          </a:prstGeom>
          <a:noFill/>
          <a:ln/>
        </p:spPr>
        <p:txBody>
          <a:bodyPr wrap="square" lIns="91440" tIns="45720" rIns="91440" bIns="45720" rtlCol="0" anchor="t">
            <a:spAutoFit/>
          </a:bodyPr>
          <a:lstStyle/>
          <a:p>
            <a:pPr marL="0" indent="0" algn="l">
              <a:lnSpc>
                <a:spcPct val="150000"/>
              </a:lnSpc>
              <a:buNone/>
            </a:pPr>
            <a:r>
              <a:rPr lang="en-US" sz="1400">
                <a:solidFill>
                  <a:srgbClr val="000000"/>
                </a:solidFill>
                <a:latin typeface="Microsoft Sans Serif" pitchFamily="34" charset="0"/>
                <a:ea typeface="Microsoft Sans Serif" pitchFamily="34" charset="-122"/>
                <a:cs typeface="Microsoft Sans Serif" pitchFamily="34" charset="-120"/>
              </a:rPr>
              <a:t>Brute-Force remains exponential but is safely demonstrable with capped iterations. This tool is ideal for CS classrooms, providing hands-on experience with various algorithms.</a:t>
            </a:r>
            <a:endParaRPr lang="en-US" sz="1600"/>
          </a:p>
        </p:txBody>
      </p:sp>
      <p:sp>
        <p:nvSpPr>
          <p:cNvPr id="18" name="Text 14"/>
          <p:cNvSpPr/>
          <p:nvPr/>
        </p:nvSpPr>
        <p:spPr>
          <a:xfrm>
            <a:off x="8192770" y="1902460"/>
            <a:ext cx="912495" cy="628650"/>
          </a:xfrm>
          <a:prstGeom prst="rect">
            <a:avLst/>
          </a:prstGeom>
          <a:noFill/>
          <a:ln/>
        </p:spPr>
        <p:txBody>
          <a:bodyPr wrap="square" lIns="91440" tIns="45720" rIns="91440" bIns="45720" rtlCol="0" anchor="t">
            <a:spAutoFit/>
          </a:bodyPr>
          <a:lstStyle/>
          <a:p>
            <a:pPr marL="0" indent="0" algn="l">
              <a:lnSpc>
                <a:spcPct val="100000"/>
              </a:lnSpc>
              <a:buNone/>
            </a:pPr>
            <a:r>
              <a:rPr lang="en-US" sz="3600" b="1">
                <a:solidFill>
                  <a:srgbClr val="6EAA2E"/>
                </a:solidFill>
                <a:latin typeface="Microsoft Sans Serif" pitchFamily="34" charset="0"/>
                <a:ea typeface="Microsoft Sans Serif" pitchFamily="34" charset="-122"/>
                <a:cs typeface="Microsoft Sans Serif" pitchFamily="34" charset="-120"/>
              </a:rPr>
              <a:t>03</a:t>
            </a:r>
            <a:endParaRPr lang="en-US" sz="1600"/>
          </a:p>
        </p:txBody>
      </p:sp>
      <p:sp>
        <p:nvSpPr>
          <p:cNvPr id="19" name="Text 15"/>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Key Insights &amp; Q&amp;A</a:t>
            </a:r>
            <a:endParaRPr lang="en-US" sz="1600"/>
          </a:p>
        </p:txBody>
      </p:sp>
      <p:sp>
        <p:nvSpPr>
          <p:cNvPr id="20" name="Text 16"/>
          <p:cNvSpPr/>
          <p:nvPr/>
        </p:nvSpPr>
        <p:spPr>
          <a:xfrm>
            <a:off x="781050" y="638175"/>
            <a:ext cx="4064000" cy="314325"/>
          </a:xfrm>
          <a:prstGeom prst="rect">
            <a:avLst/>
          </a:prstGeom>
          <a:noFill/>
          <a:ln/>
        </p:spPr>
        <p:txBody>
          <a:bodyPr wrap="square" lIns="91440" tIns="45720" rIns="91440" bIns="45720" rtlCol="0" anchor="t">
            <a:spAutoFit/>
          </a:bodyPr>
          <a:lstStyle/>
          <a:p>
            <a:pPr marL="0" indent="0" algn="l">
              <a:lnSpc>
                <a:spcPct val="100000"/>
              </a:lnSpc>
              <a:buNone/>
            </a:pPr>
            <a:r>
              <a:rPr lang="en-US" sz="1800">
                <a:solidFill>
                  <a:srgbClr val="000000"/>
                </a:solidFill>
                <a:latin typeface="Microsoft Sans Serif" pitchFamily="34" charset="0"/>
                <a:ea typeface="Microsoft Sans Serif" pitchFamily="34" charset="-122"/>
                <a:cs typeface="Microsoft Sans Serif" pitchFamily="34" charset="-120"/>
              </a:rPr>
              <a:t> </a:t>
            </a:r>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4">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g.png"/>
          <p:cNvPicPr>
            <a:picLocks noChangeAspect="1"/>
          </p:cNvPicPr>
          <p:nvPr/>
        </p:nvPicPr>
        <p:blipFill>
          <a:blip r:embed="rId3"/>
          <a:srcRect l="26" r="26"/>
          <a:stretch/>
        </p:blipFill>
        <p:spPr>
          <a:xfrm>
            <a:off x="-24130" y="8255"/>
            <a:ext cx="12234545" cy="6849745"/>
          </a:xfrm>
          <a:prstGeom prst="rect">
            <a:avLst/>
          </a:prstGeom>
        </p:spPr>
      </p:pic>
      <p:sp>
        <p:nvSpPr>
          <p:cNvPr id="3" name="Text 0"/>
          <p:cNvSpPr/>
          <p:nvPr/>
        </p:nvSpPr>
        <p:spPr>
          <a:xfrm>
            <a:off x="1709420" y="2432050"/>
            <a:ext cx="8542020" cy="1414780"/>
          </a:xfrm>
          <a:prstGeom prst="rect">
            <a:avLst/>
          </a:prstGeom>
          <a:noFill/>
          <a:ln/>
        </p:spPr>
        <p:txBody>
          <a:bodyPr wrap="square" lIns="91440" tIns="45720" rIns="91440" bIns="45720" rtlCol="0" anchor="t"/>
          <a:lstStyle/>
          <a:p>
            <a:pPr marL="0" indent="0" algn="ctr">
              <a:lnSpc>
                <a:spcPct val="120000"/>
              </a:lnSpc>
              <a:buNone/>
            </a:pPr>
            <a:r>
              <a:rPr lang="en-US" sz="9600" b="1">
                <a:solidFill>
                  <a:srgbClr val="000000"/>
                </a:solidFill>
                <a:latin typeface="Microsoft Sans Serif" pitchFamily="34" charset="0"/>
                <a:ea typeface="Microsoft Sans Serif" pitchFamily="34" charset="-122"/>
                <a:cs typeface="Microsoft Sans Serif" pitchFamily="34" charset="-120"/>
              </a:rPr>
              <a:t>THANK YOU</a:t>
            </a:r>
            <a:endParaRPr lang="en-US" sz="1600"/>
          </a:p>
        </p:txBody>
      </p:sp>
      <p:sp>
        <p:nvSpPr>
          <p:cNvPr id="4" name="Shape 1"/>
          <p:cNvSpPr/>
          <p:nvPr/>
        </p:nvSpPr>
        <p:spPr>
          <a:xfrm>
            <a:off x="1788795" y="5076825"/>
            <a:ext cx="153670" cy="153670"/>
          </a:xfrm>
          <a:prstGeom prst="star4">
            <a:avLst>
              <a:gd name="adj" fmla="val 10416"/>
            </a:avLst>
          </a:prstGeom>
          <a:solidFill>
            <a:srgbClr val="FFBB59"/>
          </a:solidFill>
          <a:ln/>
        </p:spPr>
      </p:sp>
      <p:sp>
        <p:nvSpPr>
          <p:cNvPr id="5" name="Text 2"/>
          <p:cNvSpPr/>
          <p:nvPr/>
        </p:nvSpPr>
        <p:spPr>
          <a:xfrm>
            <a:off x="1788795" y="5076825"/>
            <a:ext cx="153670" cy="15367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6" name="Shape 3"/>
          <p:cNvSpPr/>
          <p:nvPr/>
        </p:nvSpPr>
        <p:spPr>
          <a:xfrm>
            <a:off x="1261745" y="4424680"/>
            <a:ext cx="153670" cy="153670"/>
          </a:xfrm>
          <a:prstGeom prst="star4">
            <a:avLst>
              <a:gd name="adj" fmla="val 10416"/>
            </a:avLst>
          </a:prstGeom>
          <a:solidFill>
            <a:srgbClr val="FFBB59"/>
          </a:solidFill>
          <a:ln/>
        </p:spPr>
      </p:sp>
      <p:sp>
        <p:nvSpPr>
          <p:cNvPr id="7" name="Text 4"/>
          <p:cNvSpPr/>
          <p:nvPr/>
        </p:nvSpPr>
        <p:spPr>
          <a:xfrm>
            <a:off x="1261745" y="4424680"/>
            <a:ext cx="153670" cy="153670"/>
          </a:xfrm>
          <a:prstGeom prst="rect">
            <a:avLst/>
          </a:prstGeom>
          <a:noFill/>
          <a:ln/>
        </p:spPr>
        <p:txBody>
          <a:bodyPr wrap="square" lIns="45720" tIns="91440" rIns="91440" bIns="45720" rtlCol="0" anchor="ctr"/>
          <a:lstStyle/>
          <a:p>
            <a:pPr marL="0" indent="0">
              <a:lnSpc>
                <a:spcPct val="100000"/>
              </a:lnSpc>
              <a:buNone/>
            </a:pPr>
            <a:endParaRPr lang="en-US" sz="1600"/>
          </a:p>
        </p:txBody>
      </p:sp>
      <p:pic>
        <p:nvPicPr>
          <p:cNvPr id="8" name="Image 1" descr="https://kimi-img.moonshot.cn/pub/slides/slides_tmpl/image/25-08-27-20:02:53-d2nf7r98bjvh7rlj0800.png"/>
          <p:cNvPicPr>
            <a:picLocks noChangeAspect="1"/>
          </p:cNvPicPr>
          <p:nvPr/>
        </p:nvPicPr>
        <p:blipFill>
          <a:blip r:embed="rId4"/>
          <a:stretch>
            <a:fillRect/>
          </a:stretch>
        </p:blipFill>
        <p:spPr>
          <a:xfrm>
            <a:off x="9655810" y="4407535"/>
            <a:ext cx="1456690" cy="1840865"/>
          </a:xfrm>
          <a:prstGeom prst="rect">
            <a:avLst/>
          </a:prstGeom>
        </p:spPr>
      </p:pic>
      <p:sp>
        <p:nvSpPr>
          <p:cNvPr id="9" name="Shape 5"/>
          <p:cNvSpPr/>
          <p:nvPr/>
        </p:nvSpPr>
        <p:spPr>
          <a:xfrm>
            <a:off x="1610995" y="509270"/>
            <a:ext cx="8639810" cy="0"/>
          </a:xfrm>
          <a:prstGeom prst="line">
            <a:avLst/>
          </a:prstGeom>
          <a:noFill/>
          <a:ln w="15875">
            <a:solidFill>
              <a:srgbClr val="000000"/>
            </a:solidFill>
            <a:prstDash val="sysDot"/>
            <a:headEnd type="none"/>
            <a:tailEnd type="none"/>
          </a:ln>
        </p:spPr>
      </p:sp>
      <p:sp>
        <p:nvSpPr>
          <p:cNvPr id="10" name="Shape 6"/>
          <p:cNvSpPr/>
          <p:nvPr/>
        </p:nvSpPr>
        <p:spPr>
          <a:xfrm>
            <a:off x="2355215" y="6550025"/>
            <a:ext cx="8894445" cy="0"/>
          </a:xfrm>
          <a:prstGeom prst="line">
            <a:avLst/>
          </a:prstGeom>
          <a:noFill/>
          <a:ln w="15875">
            <a:solidFill>
              <a:srgbClr val="000000"/>
            </a:solidFill>
            <a:prstDash val="sysDot"/>
            <a:headEnd type="none"/>
            <a:tailEnd type="none"/>
          </a:ln>
        </p:spPr>
      </p:sp>
      <p:sp>
        <p:nvSpPr>
          <p:cNvPr id="11" name="Shape 7"/>
          <p:cNvSpPr/>
          <p:nvPr/>
        </p:nvSpPr>
        <p:spPr>
          <a:xfrm>
            <a:off x="11774805" y="1237615"/>
            <a:ext cx="0" cy="4104005"/>
          </a:xfrm>
          <a:prstGeom prst="line">
            <a:avLst/>
          </a:prstGeom>
          <a:noFill/>
          <a:ln w="19050">
            <a:solidFill>
              <a:srgbClr val="000000"/>
            </a:solidFill>
            <a:prstDash val="solid"/>
            <a:headEnd type="none"/>
            <a:tailEnd type="none"/>
          </a:ln>
        </p:spPr>
      </p:sp>
      <p:sp>
        <p:nvSpPr>
          <p:cNvPr id="12" name="Shape 8"/>
          <p:cNvSpPr/>
          <p:nvPr/>
        </p:nvSpPr>
        <p:spPr>
          <a:xfrm flipV="1">
            <a:off x="586105" y="2072640"/>
            <a:ext cx="0" cy="4104005"/>
          </a:xfrm>
          <a:prstGeom prst="line">
            <a:avLst/>
          </a:prstGeom>
          <a:noFill/>
          <a:ln w="19050">
            <a:solidFill>
              <a:srgbClr val="000000"/>
            </a:solidFill>
            <a:prstDash val="solid"/>
            <a:headEnd type="none"/>
            <a:tailEnd type="none"/>
          </a:ln>
        </p:spPr>
      </p:sp>
      <p:pic>
        <p:nvPicPr>
          <p:cNvPr id="13"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4"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5"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6"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7"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8"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9" name="Image 8" descr="https://kimi-img.moonshot.cn/pub/slides/slides_tmpl/image/25-08-27-20:02:53-d2nf7r98bjvh7rlj0810.png"/>
          <p:cNvPicPr>
            <a:picLocks noChangeAspect="1"/>
          </p:cNvPicPr>
          <p:nvPr/>
        </p:nvPicPr>
        <p:blipFill>
          <a:blip r:embed="rId9"/>
          <a:stretch>
            <a:fillRect/>
          </a:stretch>
        </p:blipFill>
        <p:spPr>
          <a:xfrm>
            <a:off x="7780020" y="3117215"/>
            <a:ext cx="3242945" cy="1664335"/>
          </a:xfrm>
          <a:prstGeom prst="rect">
            <a:avLst/>
          </a:prstGeom>
        </p:spPr>
      </p:pic>
      <p:sp>
        <p:nvSpPr>
          <p:cNvPr id="22" name="Text 11"/>
          <p:cNvSpPr/>
          <p:nvPr/>
        </p:nvSpPr>
        <p:spPr>
          <a:xfrm>
            <a:off x="3610779" y="5517515"/>
            <a:ext cx="1945191" cy="45720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5" name="Text 14"/>
          <p:cNvSpPr/>
          <p:nvPr/>
        </p:nvSpPr>
        <p:spPr>
          <a:xfrm>
            <a:off x="6636031" y="5517515"/>
            <a:ext cx="1945191" cy="457200"/>
          </a:xfrm>
          <a:prstGeom prst="rect">
            <a:avLst/>
          </a:prstGeom>
          <a:noFill/>
          <a:ln/>
        </p:spPr>
        <p:txBody>
          <a:bodyPr wrap="square" lIns="45720" tIns="91440" rIns="91440" bIns="45720" rtlCol="0" anchor="ctr"/>
          <a:lstStyle/>
          <a:p>
            <a:pPr marL="0" indent="0">
              <a:lnSpc>
                <a:spcPct val="100000"/>
              </a:lnSpc>
              <a:buNone/>
            </a:pPr>
            <a:endParaRPr lang="en-US"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19569EA-757C-93D7-017B-593B699A7B81}"/>
            </a:ext>
          </a:extLst>
        </p:cNvPr>
        <p:cNvGrpSpPr/>
        <p:nvPr/>
      </p:nvGrpSpPr>
      <p:grpSpPr>
        <a:xfrm>
          <a:off x="0" y="0"/>
          <a:ext cx="0" cy="0"/>
          <a:chOff x="0" y="0"/>
          <a:chExt cx="0" cy="0"/>
        </a:xfrm>
      </p:grpSpPr>
      <p:pic>
        <p:nvPicPr>
          <p:cNvPr id="2" name="Image 0" descr="https://kimi-img.moonshot.cn/pub/slides/slides_tmpl/image/25-08-27-20:02:55-d2nf7rp8bjvh7rlj08cg.png">
            <a:extLst>
              <a:ext uri="{FF2B5EF4-FFF2-40B4-BE49-F238E27FC236}">
                <a16:creationId xmlns:a16="http://schemas.microsoft.com/office/drawing/2014/main" id="{5C965183-5FF3-6897-822F-E853E51B6EF4}"/>
              </a:ext>
            </a:extLst>
          </p:cNvPr>
          <p:cNvPicPr>
            <a:picLocks noChangeAspect="1"/>
          </p:cNvPicPr>
          <p:nvPr/>
        </p:nvPicPr>
        <p:blipFill>
          <a:blip r:embed="rId3"/>
          <a:srcRect l="22" r="22"/>
          <a:stretch/>
        </p:blipFill>
        <p:spPr>
          <a:xfrm>
            <a:off x="568325" y="925830"/>
            <a:ext cx="11619865" cy="5927725"/>
          </a:xfrm>
          <a:prstGeom prst="rect">
            <a:avLst/>
          </a:prstGeom>
        </p:spPr>
      </p:pic>
      <p:pic>
        <p:nvPicPr>
          <p:cNvPr id="3" name="Image 1" descr="https://kimi-img.moonshot.cn/pub/slides/slides_tmpl/image/25-08-27-20:02:54-d2nf7rh8bjvh7rlj088g.png">
            <a:extLst>
              <a:ext uri="{FF2B5EF4-FFF2-40B4-BE49-F238E27FC236}">
                <a16:creationId xmlns:a16="http://schemas.microsoft.com/office/drawing/2014/main" id="{744ACE9A-8D12-DB50-83AD-858E3810F4AD}"/>
              </a:ext>
            </a:extLst>
          </p:cNvPr>
          <p:cNvPicPr>
            <a:picLocks noChangeAspect="1"/>
          </p:cNvPicPr>
          <p:nvPr/>
        </p:nvPicPr>
        <p:blipFill>
          <a:blip r:embed="rId4"/>
          <a:stretch>
            <a:fillRect/>
          </a:stretch>
        </p:blipFill>
        <p:spPr>
          <a:xfrm>
            <a:off x="6254115" y="1260475"/>
            <a:ext cx="25400" cy="584200"/>
          </a:xfrm>
          <a:prstGeom prst="rect">
            <a:avLst/>
          </a:prstGeom>
        </p:spPr>
      </p:pic>
      <p:sp>
        <p:nvSpPr>
          <p:cNvPr id="4" name="Text 0">
            <a:extLst>
              <a:ext uri="{FF2B5EF4-FFF2-40B4-BE49-F238E27FC236}">
                <a16:creationId xmlns:a16="http://schemas.microsoft.com/office/drawing/2014/main" id="{C02F933C-CA3C-5189-2A90-A5C2D45A5A4D}"/>
              </a:ext>
            </a:extLst>
          </p:cNvPr>
          <p:cNvSpPr/>
          <p:nvPr/>
        </p:nvSpPr>
        <p:spPr>
          <a:xfrm>
            <a:off x="5268595" y="1203325"/>
            <a:ext cx="1041400" cy="584775"/>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a:ea typeface="Microsoft Sans Serif"/>
                <a:cs typeface="Microsoft Sans Serif"/>
              </a:rPr>
              <a:t>07</a:t>
            </a:r>
            <a:endParaRPr lang="en-US" sz="1600"/>
          </a:p>
        </p:txBody>
      </p:sp>
      <p:sp>
        <p:nvSpPr>
          <p:cNvPr id="5" name="Text 1">
            <a:extLst>
              <a:ext uri="{FF2B5EF4-FFF2-40B4-BE49-F238E27FC236}">
                <a16:creationId xmlns:a16="http://schemas.microsoft.com/office/drawing/2014/main" id="{502CC581-8677-ADFC-36DE-B156BB86716D}"/>
              </a:ext>
            </a:extLst>
          </p:cNvPr>
          <p:cNvSpPr/>
          <p:nvPr/>
        </p:nvSpPr>
        <p:spPr>
          <a:xfrm>
            <a:off x="6335395" y="1308735"/>
            <a:ext cx="5547360" cy="461665"/>
          </a:xfrm>
          <a:prstGeom prst="rect">
            <a:avLst/>
          </a:prstGeom>
          <a:noFill/>
          <a:ln/>
        </p:spPr>
        <p:txBody>
          <a:bodyPr wrap="square" lIns="91440" tIns="45720" rIns="91440" bIns="45720" rtlCol="0" anchor="t">
            <a:spAutoFit/>
          </a:bodyPr>
          <a:lstStyle/>
          <a:p>
            <a:r>
              <a:rPr lang="en-US" sz="2400" b="1">
                <a:solidFill>
                  <a:srgbClr val="404040"/>
                </a:solidFill>
                <a:latin typeface="Microsoft Sans Serif"/>
                <a:ea typeface="Microsoft Sans Serif"/>
                <a:cs typeface="Microsoft Sans Serif"/>
              </a:rPr>
              <a:t>Demo Modes</a:t>
            </a:r>
          </a:p>
        </p:txBody>
      </p:sp>
      <p:pic>
        <p:nvPicPr>
          <p:cNvPr id="6" name="Image 2" descr="https://kimi-img.moonshot.cn/pub/slides/slides_tmpl/image/25-08-27-20:02:54-d2nf7rh8bjvh7rlj088g.png">
            <a:extLst>
              <a:ext uri="{FF2B5EF4-FFF2-40B4-BE49-F238E27FC236}">
                <a16:creationId xmlns:a16="http://schemas.microsoft.com/office/drawing/2014/main" id="{5AD7967C-F3F0-6F24-2C13-AEF43890B7A4}"/>
              </a:ext>
            </a:extLst>
          </p:cNvPr>
          <p:cNvPicPr>
            <a:picLocks noChangeAspect="1"/>
          </p:cNvPicPr>
          <p:nvPr/>
        </p:nvPicPr>
        <p:blipFill>
          <a:blip r:embed="rId4"/>
          <a:stretch>
            <a:fillRect/>
          </a:stretch>
        </p:blipFill>
        <p:spPr>
          <a:xfrm>
            <a:off x="6254115" y="2096135"/>
            <a:ext cx="25400" cy="584200"/>
          </a:xfrm>
          <a:prstGeom prst="rect">
            <a:avLst/>
          </a:prstGeom>
        </p:spPr>
      </p:pic>
      <p:sp>
        <p:nvSpPr>
          <p:cNvPr id="7" name="Text 2">
            <a:extLst>
              <a:ext uri="{FF2B5EF4-FFF2-40B4-BE49-F238E27FC236}">
                <a16:creationId xmlns:a16="http://schemas.microsoft.com/office/drawing/2014/main" id="{0D3B23AE-0DC4-76EB-F283-46C560814E6E}"/>
              </a:ext>
            </a:extLst>
          </p:cNvPr>
          <p:cNvSpPr/>
          <p:nvPr/>
        </p:nvSpPr>
        <p:spPr>
          <a:xfrm>
            <a:off x="5268595" y="2038985"/>
            <a:ext cx="1041400" cy="584775"/>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a:ea typeface="Microsoft Sans Serif"/>
                <a:cs typeface="Microsoft Sans Serif"/>
              </a:rPr>
              <a:t>08</a:t>
            </a:r>
            <a:endParaRPr lang="en-US" sz="1600"/>
          </a:p>
        </p:txBody>
      </p:sp>
      <p:sp>
        <p:nvSpPr>
          <p:cNvPr id="8" name="Text 3">
            <a:extLst>
              <a:ext uri="{FF2B5EF4-FFF2-40B4-BE49-F238E27FC236}">
                <a16:creationId xmlns:a16="http://schemas.microsoft.com/office/drawing/2014/main" id="{4F6BA215-0A7C-49BD-CB68-B86A79D7F75D}"/>
              </a:ext>
            </a:extLst>
          </p:cNvPr>
          <p:cNvSpPr/>
          <p:nvPr/>
        </p:nvSpPr>
        <p:spPr>
          <a:xfrm>
            <a:off x="6335395" y="2144395"/>
            <a:ext cx="5598160" cy="461665"/>
          </a:xfrm>
          <a:prstGeom prst="rect">
            <a:avLst/>
          </a:prstGeom>
          <a:noFill/>
          <a:ln/>
        </p:spPr>
        <p:txBody>
          <a:bodyPr wrap="square" lIns="91440" tIns="45720" rIns="91440" bIns="45720" rtlCol="0" anchor="t">
            <a:spAutoFit/>
          </a:bodyPr>
          <a:lstStyle/>
          <a:p>
            <a:r>
              <a:rPr lang="en-US" sz="2400" b="1">
                <a:solidFill>
                  <a:srgbClr val="404040"/>
                </a:solidFill>
                <a:latin typeface="Microsoft Sans Serif"/>
                <a:ea typeface="Microsoft Sans Serif"/>
                <a:cs typeface="Microsoft Sans Serif"/>
              </a:rPr>
              <a:t>Example Run</a:t>
            </a:r>
          </a:p>
        </p:txBody>
      </p:sp>
      <p:pic>
        <p:nvPicPr>
          <p:cNvPr id="9" name="Image 3" descr="https://kimi-img.moonshot.cn/pub/slides/slides_tmpl/image/25-08-27-20:02:54-d2nf7rh8bjvh7rlj088g.png">
            <a:extLst>
              <a:ext uri="{FF2B5EF4-FFF2-40B4-BE49-F238E27FC236}">
                <a16:creationId xmlns:a16="http://schemas.microsoft.com/office/drawing/2014/main" id="{7EB9D8E5-C70D-E4B8-FDAA-727790996476}"/>
              </a:ext>
            </a:extLst>
          </p:cNvPr>
          <p:cNvPicPr>
            <a:picLocks noChangeAspect="1"/>
          </p:cNvPicPr>
          <p:nvPr/>
        </p:nvPicPr>
        <p:blipFill>
          <a:blip r:embed="rId4"/>
          <a:stretch>
            <a:fillRect/>
          </a:stretch>
        </p:blipFill>
        <p:spPr>
          <a:xfrm>
            <a:off x="6254115" y="2931795"/>
            <a:ext cx="25400" cy="584200"/>
          </a:xfrm>
          <a:prstGeom prst="rect">
            <a:avLst/>
          </a:prstGeom>
        </p:spPr>
      </p:pic>
      <p:sp>
        <p:nvSpPr>
          <p:cNvPr id="10" name="Text 4">
            <a:extLst>
              <a:ext uri="{FF2B5EF4-FFF2-40B4-BE49-F238E27FC236}">
                <a16:creationId xmlns:a16="http://schemas.microsoft.com/office/drawing/2014/main" id="{D44F669F-14EC-9A09-3949-16DFFA975CB3}"/>
              </a:ext>
            </a:extLst>
          </p:cNvPr>
          <p:cNvSpPr/>
          <p:nvPr/>
        </p:nvSpPr>
        <p:spPr>
          <a:xfrm>
            <a:off x="5268595" y="2874645"/>
            <a:ext cx="1041400" cy="584775"/>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a:ea typeface="Microsoft Sans Serif"/>
                <a:cs typeface="Microsoft Sans Serif"/>
              </a:rPr>
              <a:t>09</a:t>
            </a:r>
            <a:endParaRPr lang="en-US" sz="1600"/>
          </a:p>
        </p:txBody>
      </p:sp>
      <p:sp>
        <p:nvSpPr>
          <p:cNvPr id="11" name="Text 5">
            <a:extLst>
              <a:ext uri="{FF2B5EF4-FFF2-40B4-BE49-F238E27FC236}">
                <a16:creationId xmlns:a16="http://schemas.microsoft.com/office/drawing/2014/main" id="{E5687684-B503-777D-66A3-641D5A3F21E1}"/>
              </a:ext>
            </a:extLst>
          </p:cNvPr>
          <p:cNvSpPr/>
          <p:nvPr/>
        </p:nvSpPr>
        <p:spPr>
          <a:xfrm>
            <a:off x="6335395" y="2980055"/>
            <a:ext cx="5547360" cy="461665"/>
          </a:xfrm>
          <a:prstGeom prst="rect">
            <a:avLst/>
          </a:prstGeom>
          <a:noFill/>
          <a:ln/>
        </p:spPr>
        <p:txBody>
          <a:bodyPr wrap="square" lIns="91440" tIns="45720" rIns="91440" bIns="45720" rtlCol="0" anchor="t">
            <a:spAutoFit/>
          </a:bodyPr>
          <a:lstStyle/>
          <a:p>
            <a:r>
              <a:rPr lang="en-US" sz="2400" b="1">
                <a:solidFill>
                  <a:srgbClr val="404040"/>
                </a:solidFill>
                <a:latin typeface="Microsoft Sans Serif"/>
                <a:ea typeface="Microsoft Sans Serif"/>
                <a:cs typeface="Microsoft Sans Serif"/>
              </a:rPr>
              <a:t>Matrics Panel</a:t>
            </a:r>
          </a:p>
        </p:txBody>
      </p:sp>
      <p:pic>
        <p:nvPicPr>
          <p:cNvPr id="12" name="Image 4" descr="https://kimi-img.moonshot.cn/pub/slides/slides_tmpl/image/25-08-27-20:02:54-d2nf7rh8bjvh7rlj088g.png">
            <a:extLst>
              <a:ext uri="{FF2B5EF4-FFF2-40B4-BE49-F238E27FC236}">
                <a16:creationId xmlns:a16="http://schemas.microsoft.com/office/drawing/2014/main" id="{7782DEB3-8BB5-A2A8-06A4-8E9193576F08}"/>
              </a:ext>
            </a:extLst>
          </p:cNvPr>
          <p:cNvPicPr>
            <a:picLocks noChangeAspect="1"/>
          </p:cNvPicPr>
          <p:nvPr/>
        </p:nvPicPr>
        <p:blipFill>
          <a:blip r:embed="rId4"/>
          <a:stretch>
            <a:fillRect/>
          </a:stretch>
        </p:blipFill>
        <p:spPr>
          <a:xfrm>
            <a:off x="6254115" y="3767455"/>
            <a:ext cx="25400" cy="584200"/>
          </a:xfrm>
          <a:prstGeom prst="rect">
            <a:avLst/>
          </a:prstGeom>
        </p:spPr>
      </p:pic>
      <p:sp>
        <p:nvSpPr>
          <p:cNvPr id="13" name="Text 6">
            <a:extLst>
              <a:ext uri="{FF2B5EF4-FFF2-40B4-BE49-F238E27FC236}">
                <a16:creationId xmlns:a16="http://schemas.microsoft.com/office/drawing/2014/main" id="{D66E69DE-0F50-3453-4FF2-F2D63A5D6200}"/>
              </a:ext>
            </a:extLst>
          </p:cNvPr>
          <p:cNvSpPr/>
          <p:nvPr/>
        </p:nvSpPr>
        <p:spPr>
          <a:xfrm>
            <a:off x="5268595" y="3710305"/>
            <a:ext cx="1041400" cy="584775"/>
          </a:xfrm>
          <a:prstGeom prst="rect">
            <a:avLst/>
          </a:prstGeom>
          <a:noFill/>
          <a:ln/>
        </p:spPr>
        <p:txBody>
          <a:bodyPr wrap="square" lIns="91440" tIns="45720" rIns="91440" bIns="45720" rtlCol="0" anchor="t">
            <a:spAutoFit/>
          </a:bodyPr>
          <a:lstStyle/>
          <a:p>
            <a:pPr marL="0" indent="0" algn="ctr">
              <a:lnSpc>
                <a:spcPct val="100000"/>
              </a:lnSpc>
              <a:buNone/>
            </a:pPr>
            <a:r>
              <a:rPr lang="en-US" sz="3200" b="1">
                <a:solidFill>
                  <a:srgbClr val="000000"/>
                </a:solidFill>
                <a:latin typeface="Microsoft Sans Serif"/>
                <a:ea typeface="Microsoft Sans Serif"/>
                <a:cs typeface="Microsoft Sans Serif"/>
              </a:rPr>
              <a:t>10</a:t>
            </a:r>
            <a:endParaRPr lang="en-US" sz="3200" b="1">
              <a:latin typeface="Microsoft Sans Serif"/>
              <a:ea typeface="Microsoft Sans Serif"/>
              <a:cs typeface="Microsoft Sans Serif"/>
            </a:endParaRPr>
          </a:p>
        </p:txBody>
      </p:sp>
      <p:sp>
        <p:nvSpPr>
          <p:cNvPr id="14" name="Text 7">
            <a:extLst>
              <a:ext uri="{FF2B5EF4-FFF2-40B4-BE49-F238E27FC236}">
                <a16:creationId xmlns:a16="http://schemas.microsoft.com/office/drawing/2014/main" id="{50AFB020-B4BD-F818-99C5-5C03D39CA998}"/>
              </a:ext>
            </a:extLst>
          </p:cNvPr>
          <p:cNvSpPr/>
          <p:nvPr/>
        </p:nvSpPr>
        <p:spPr>
          <a:xfrm>
            <a:off x="6335395" y="3815715"/>
            <a:ext cx="5598160" cy="461665"/>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404040"/>
                </a:solidFill>
                <a:latin typeface="Microsoft Sans Serif"/>
                <a:ea typeface="Microsoft Sans Serif"/>
                <a:cs typeface="Microsoft Sans Serif"/>
              </a:rPr>
              <a:t>Takeaways</a:t>
            </a:r>
          </a:p>
        </p:txBody>
      </p:sp>
      <p:pic>
        <p:nvPicPr>
          <p:cNvPr id="21" name="Image 7" descr="https://kimi-img.moonshot.cn/pub/slides/slides_tmpl/image/25-08-27-20:02:54-d2nf7rh8bjvh7rlj089g.png">
            <a:extLst>
              <a:ext uri="{FF2B5EF4-FFF2-40B4-BE49-F238E27FC236}">
                <a16:creationId xmlns:a16="http://schemas.microsoft.com/office/drawing/2014/main" id="{4149A2B7-E661-7FAE-A8CD-0D080A8BA050}"/>
              </a:ext>
            </a:extLst>
          </p:cNvPr>
          <p:cNvPicPr>
            <a:picLocks noChangeAspect="1"/>
          </p:cNvPicPr>
          <p:nvPr/>
        </p:nvPicPr>
        <p:blipFill>
          <a:blip r:embed="rId5"/>
          <a:stretch>
            <a:fillRect/>
          </a:stretch>
        </p:blipFill>
        <p:spPr>
          <a:xfrm>
            <a:off x="771525" y="2096135"/>
            <a:ext cx="3980815" cy="2121535"/>
          </a:xfrm>
          <a:prstGeom prst="rect">
            <a:avLst/>
          </a:prstGeom>
        </p:spPr>
      </p:pic>
      <p:pic>
        <p:nvPicPr>
          <p:cNvPr id="22" name="Image 8" descr="https://kimi-img.moonshot.cn/pub/slides/slides_tmpl/image/25-08-27-20:02:53-d2nf7r98bjvh7rlj080g.png">
            <a:extLst>
              <a:ext uri="{FF2B5EF4-FFF2-40B4-BE49-F238E27FC236}">
                <a16:creationId xmlns:a16="http://schemas.microsoft.com/office/drawing/2014/main" id="{E8CD0C7D-1C4F-9D79-090E-124835402F7A}"/>
              </a:ext>
            </a:extLst>
          </p:cNvPr>
          <p:cNvPicPr>
            <a:picLocks noChangeAspect="1"/>
          </p:cNvPicPr>
          <p:nvPr/>
        </p:nvPicPr>
        <p:blipFill>
          <a:blip r:embed="rId6"/>
          <a:stretch>
            <a:fillRect/>
          </a:stretch>
        </p:blipFill>
        <p:spPr>
          <a:xfrm>
            <a:off x="444500" y="344805"/>
            <a:ext cx="170180" cy="592455"/>
          </a:xfrm>
          <a:prstGeom prst="rect">
            <a:avLst/>
          </a:prstGeom>
        </p:spPr>
      </p:pic>
      <p:pic>
        <p:nvPicPr>
          <p:cNvPr id="23" name="Image 9" descr="https://kimi-img.moonshot.cn/pub/slides/slides_tmpl/image/25-08-27-20:02:52-d2nf7r18bjvh7rlj07ug.png">
            <a:extLst>
              <a:ext uri="{FF2B5EF4-FFF2-40B4-BE49-F238E27FC236}">
                <a16:creationId xmlns:a16="http://schemas.microsoft.com/office/drawing/2014/main" id="{69D69EA1-4421-0B90-F8BC-199296FE9D45}"/>
              </a:ext>
            </a:extLst>
          </p:cNvPr>
          <p:cNvPicPr>
            <a:picLocks noChangeAspect="1"/>
          </p:cNvPicPr>
          <p:nvPr/>
        </p:nvPicPr>
        <p:blipFill>
          <a:blip r:embed="rId7"/>
          <a:stretch>
            <a:fillRect/>
          </a:stretch>
        </p:blipFill>
        <p:spPr>
          <a:xfrm>
            <a:off x="771525" y="6377305"/>
            <a:ext cx="1334770" cy="304800"/>
          </a:xfrm>
          <a:prstGeom prst="rect">
            <a:avLst/>
          </a:prstGeom>
        </p:spPr>
      </p:pic>
      <p:sp>
        <p:nvSpPr>
          <p:cNvPr id="24" name="Text 12">
            <a:extLst>
              <a:ext uri="{FF2B5EF4-FFF2-40B4-BE49-F238E27FC236}">
                <a16:creationId xmlns:a16="http://schemas.microsoft.com/office/drawing/2014/main" id="{2C9FC7EC-6A8F-4A38-E636-518A0E8355B4}"/>
              </a:ext>
            </a:extLst>
          </p:cNvPr>
          <p:cNvSpPr/>
          <p:nvPr/>
        </p:nvSpPr>
        <p:spPr>
          <a:xfrm>
            <a:off x="796290" y="2680335"/>
            <a:ext cx="3617595" cy="539115"/>
          </a:xfrm>
          <a:prstGeom prst="rect">
            <a:avLst/>
          </a:prstGeom>
          <a:noFill/>
          <a:ln/>
        </p:spPr>
        <p:txBody>
          <a:bodyPr wrap="square" lIns="0" tIns="0" rIns="0" bIns="0" rtlCol="0" anchor="ctr"/>
          <a:lstStyle/>
          <a:p>
            <a:pPr marL="0" indent="0" algn="ctr">
              <a:lnSpc>
                <a:spcPct val="100000"/>
              </a:lnSpc>
              <a:buNone/>
            </a:pPr>
            <a:r>
              <a:rPr lang="en-US" sz="4800" b="1">
                <a:solidFill>
                  <a:srgbClr val="000000"/>
                </a:solidFill>
                <a:latin typeface="Microsoft Sans Serif" pitchFamily="34" charset="0"/>
                <a:ea typeface="Microsoft Sans Serif" pitchFamily="34" charset="-122"/>
                <a:cs typeface="Microsoft Sans Serif" pitchFamily="34" charset="-120"/>
              </a:rPr>
              <a:t>CONTENTS</a:t>
            </a:r>
            <a:endParaRPr lang="en-US" sz="1600"/>
          </a:p>
        </p:txBody>
      </p:sp>
    </p:spTree>
    <p:extLst>
      <p:ext uri="{BB962C8B-B14F-4D97-AF65-F5344CB8AC3E}">
        <p14:creationId xmlns:p14="http://schemas.microsoft.com/office/powerpoint/2010/main" val="1558462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01</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Graph Model</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0.png"/>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p:cNvPicPr>
            <a:picLocks noChangeAspect="1"/>
          </p:cNvPicPr>
          <p:nvPr/>
        </p:nvPicPr>
        <p:blipFill>
          <a:blip r:embed="rId4"/>
          <a:stretch>
            <a:fillRect/>
          </a:stretch>
        </p:blipFill>
        <p:spPr>
          <a:xfrm>
            <a:off x="594360" y="369570"/>
            <a:ext cx="670560" cy="682625"/>
          </a:xfrm>
          <a:prstGeom prst="rect">
            <a:avLst/>
          </a:prstGeom>
        </p:spPr>
      </p:pic>
      <p:sp>
        <p:nvSpPr>
          <p:cNvPr id="4" name="Shape 0"/>
          <p:cNvSpPr/>
          <p:nvPr/>
        </p:nvSpPr>
        <p:spPr>
          <a:xfrm rot="21000000">
            <a:off x="1001395" y="1683385"/>
            <a:ext cx="2458085" cy="3895725"/>
          </a:xfrm>
          <a:prstGeom prst="roundRect">
            <a:avLst/>
          </a:prstGeom>
          <a:gradFill flip="none" rotWithShape="1">
            <a:gsLst>
              <a:gs pos="0">
                <a:srgbClr val="6EAA2E"/>
              </a:gs>
              <a:gs pos="60000">
                <a:srgbClr val="92D050"/>
              </a:gs>
              <a:gs pos="100000">
                <a:srgbClr val="FFFF00"/>
              </a:gs>
            </a:gsLst>
            <a:lin ang="13500000" scaled="1"/>
          </a:gradFill>
          <a:ln/>
        </p:spPr>
      </p:sp>
      <p:sp>
        <p:nvSpPr>
          <p:cNvPr id="5" name="Text 1"/>
          <p:cNvSpPr/>
          <p:nvPr/>
        </p:nvSpPr>
        <p:spPr>
          <a:xfrm rot="21000000">
            <a:off x="1001395" y="1683385"/>
            <a:ext cx="2458085" cy="389572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6" name="Shape 2"/>
          <p:cNvSpPr/>
          <p:nvPr/>
        </p:nvSpPr>
        <p:spPr>
          <a:xfrm>
            <a:off x="1123950" y="1897380"/>
            <a:ext cx="2672080" cy="3894455"/>
          </a:xfrm>
          <a:prstGeom prst="roundRect">
            <a:avLst/>
          </a:prstGeom>
          <a:solidFill>
            <a:srgbClr val="FFFFFF"/>
          </a:solidFill>
          <a:ln w="3175">
            <a:gradFill flip="none" rotWithShape="1">
              <a:gsLst>
                <a:gs pos="0">
                  <a:srgbClr val="FFFFFF"/>
                </a:gs>
                <a:gs pos="45000">
                  <a:srgbClr val="FFFFFF"/>
                </a:gs>
                <a:gs pos="63000">
                  <a:srgbClr val="BEE396"/>
                </a:gs>
                <a:gs pos="84000">
                  <a:srgbClr val="92D050"/>
                </a:gs>
                <a:gs pos="100000">
                  <a:srgbClr val="92D050"/>
                </a:gs>
              </a:gsLst>
              <a:lin ang="2700000" scaled="1"/>
            </a:gradFill>
            <a:prstDash val="solid"/>
          </a:ln>
        </p:spPr>
      </p:sp>
      <p:sp>
        <p:nvSpPr>
          <p:cNvPr id="7" name="Text 3"/>
          <p:cNvSpPr/>
          <p:nvPr/>
        </p:nvSpPr>
        <p:spPr>
          <a:xfrm>
            <a:off x="1123950" y="1897380"/>
            <a:ext cx="2672080" cy="389445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8" name="Shape 4"/>
          <p:cNvSpPr/>
          <p:nvPr/>
        </p:nvSpPr>
        <p:spPr>
          <a:xfrm>
            <a:off x="4084955" y="1574800"/>
            <a:ext cx="7435850" cy="1767840"/>
          </a:xfrm>
          <a:prstGeom prst="roundRect">
            <a:avLst/>
          </a:prstGeom>
          <a:solidFill>
            <a:srgbClr val="FFFFFF"/>
          </a:solidFill>
          <a:ln w="19050">
            <a:gradFill flip="none" rotWithShape="1">
              <a:gsLst>
                <a:gs pos="0">
                  <a:srgbClr val="E9F6DB"/>
                </a:gs>
                <a:gs pos="100000">
                  <a:srgbClr val="92D050"/>
                </a:gs>
              </a:gsLst>
              <a:lin ang="2700000" scaled="1"/>
            </a:gradFill>
            <a:prstDash val="solid"/>
          </a:ln>
        </p:spPr>
      </p:sp>
      <p:sp>
        <p:nvSpPr>
          <p:cNvPr id="9" name="Text 5"/>
          <p:cNvSpPr/>
          <p:nvPr/>
        </p:nvSpPr>
        <p:spPr>
          <a:xfrm>
            <a:off x="4084955" y="1574800"/>
            <a:ext cx="7435850" cy="176784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0" name="Text 6"/>
          <p:cNvSpPr/>
          <p:nvPr/>
        </p:nvSpPr>
        <p:spPr>
          <a:xfrm>
            <a:off x="5907405" y="1724660"/>
            <a:ext cx="5423535" cy="3143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000000"/>
                </a:solidFill>
                <a:latin typeface="Microsoft Sans Serif" pitchFamily="34" charset="0"/>
                <a:ea typeface="Microsoft Sans Serif" pitchFamily="34" charset="-122"/>
                <a:cs typeface="Microsoft Sans Serif" pitchFamily="34" charset="-120"/>
              </a:rPr>
              <a:t>Adjacency List Structure</a:t>
            </a:r>
            <a:endParaRPr lang="en-US" sz="1600"/>
          </a:p>
        </p:txBody>
      </p:sp>
      <p:sp>
        <p:nvSpPr>
          <p:cNvPr id="11" name="Text 7"/>
          <p:cNvSpPr/>
          <p:nvPr/>
        </p:nvSpPr>
        <p:spPr>
          <a:xfrm>
            <a:off x="5907405" y="2076450"/>
            <a:ext cx="5423535" cy="11684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000000"/>
                </a:solidFill>
                <a:latin typeface="Microsoft Sans Serif" pitchFamily="34" charset="0"/>
                <a:ea typeface="Microsoft Sans Serif" pitchFamily="34" charset="-122"/>
                <a:cs typeface="Microsoft Sans Serif" pitchFamily="34" charset="-120"/>
              </a:rPr>
              <a:t>We use an adjacency list to manage connections between landmarks. This structure holds both fixed and dynamic edge weights, allowing us to simulate real-world conditions like traffic congestion dynamically.</a:t>
            </a:r>
            <a:endParaRPr lang="en-US" sz="1600"/>
          </a:p>
        </p:txBody>
      </p:sp>
      <p:sp>
        <p:nvSpPr>
          <p:cNvPr id="12" name="Shape 8"/>
          <p:cNvSpPr/>
          <p:nvPr/>
        </p:nvSpPr>
        <p:spPr>
          <a:xfrm>
            <a:off x="4323080" y="1795780"/>
            <a:ext cx="1325880" cy="1325880"/>
          </a:xfrm>
          <a:prstGeom prst="roundRect">
            <a:avLst/>
          </a:prstGeom>
          <a:gradFill flip="none" rotWithShape="1">
            <a:gsLst>
              <a:gs pos="0">
                <a:srgbClr val="92D050"/>
              </a:gs>
              <a:gs pos="29000">
                <a:srgbClr val="92D050"/>
              </a:gs>
              <a:gs pos="100000">
                <a:srgbClr val="FFFF00"/>
              </a:gs>
            </a:gsLst>
            <a:lin ang="13500000" scaled="1"/>
          </a:gradFill>
          <a:ln/>
        </p:spPr>
      </p:sp>
      <p:sp>
        <p:nvSpPr>
          <p:cNvPr id="13" name="Text 9"/>
          <p:cNvSpPr/>
          <p:nvPr/>
        </p:nvSpPr>
        <p:spPr>
          <a:xfrm>
            <a:off x="4323080" y="1795780"/>
            <a:ext cx="1325880" cy="132588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4" name="Text 10"/>
          <p:cNvSpPr/>
          <p:nvPr/>
        </p:nvSpPr>
        <p:spPr>
          <a:xfrm>
            <a:off x="4499610" y="2058035"/>
            <a:ext cx="972185" cy="768350"/>
          </a:xfrm>
          <a:prstGeom prst="rect">
            <a:avLst/>
          </a:prstGeom>
          <a:noFill/>
          <a:ln/>
        </p:spPr>
        <p:txBody>
          <a:bodyPr wrap="square" lIns="91440" tIns="45720" rIns="91440" bIns="45720" rtlCol="0" anchor="t">
            <a:spAutoFit/>
          </a:bodyPr>
          <a:lstStyle/>
          <a:p>
            <a:pPr marL="0" indent="0" algn="ctr">
              <a:lnSpc>
                <a:spcPct val="100000"/>
              </a:lnSpc>
              <a:buNone/>
            </a:pPr>
            <a:r>
              <a:rPr lang="en-US" sz="4400" b="1">
                <a:solidFill>
                  <a:srgbClr val="FFFFFF"/>
                </a:solidFill>
                <a:latin typeface="Microsoft Sans Serif" pitchFamily="34" charset="0"/>
                <a:ea typeface="Microsoft Sans Serif" pitchFamily="34" charset="-122"/>
                <a:cs typeface="Microsoft Sans Serif" pitchFamily="34" charset="-120"/>
              </a:rPr>
              <a:t>01</a:t>
            </a:r>
            <a:endParaRPr lang="en-US" sz="1600"/>
          </a:p>
        </p:txBody>
      </p:sp>
      <p:sp>
        <p:nvSpPr>
          <p:cNvPr id="15" name="Text 11"/>
          <p:cNvSpPr/>
          <p:nvPr/>
        </p:nvSpPr>
        <p:spPr>
          <a:xfrm>
            <a:off x="1381125" y="2271395"/>
            <a:ext cx="2138971" cy="6572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000000"/>
                </a:solidFill>
                <a:latin typeface="Microsoft Sans Serif" pitchFamily="34" charset="0"/>
                <a:ea typeface="Microsoft Sans Serif" pitchFamily="34" charset="-122"/>
                <a:cs typeface="Microsoft Sans Serif" pitchFamily="34" charset="-120"/>
              </a:rPr>
              <a:t>Graph Class Overview</a:t>
            </a:r>
            <a:endParaRPr lang="en-US" sz="1600"/>
          </a:p>
        </p:txBody>
      </p:sp>
      <p:sp>
        <p:nvSpPr>
          <p:cNvPr id="16" name="Text 12"/>
          <p:cNvSpPr/>
          <p:nvPr/>
        </p:nvSpPr>
        <p:spPr>
          <a:xfrm>
            <a:off x="1381125" y="2927985"/>
            <a:ext cx="2176145" cy="2921000"/>
          </a:xfrm>
          <a:prstGeom prst="rect">
            <a:avLst/>
          </a:prstGeom>
          <a:noFill/>
          <a:ln/>
        </p:spPr>
        <p:txBody>
          <a:bodyPr wrap="square" lIns="91440" tIns="45720" rIns="91440" bIns="45720" rtlCol="0" anchor="t">
            <a:spAutoFit/>
          </a:bodyPr>
          <a:lstStyle/>
          <a:p>
            <a:pPr marL="0" indent="0" algn="l">
              <a:lnSpc>
                <a:spcPct val="120000"/>
              </a:lnSpc>
              <a:buNone/>
            </a:pPr>
            <a:r>
              <a:rPr lang="en-US" sz="1300">
                <a:solidFill>
                  <a:srgbClr val="000000"/>
                </a:solidFill>
                <a:latin typeface="Microsoft Sans Serif" pitchFamily="34" charset="0"/>
                <a:ea typeface="Microsoft Sans Serif" pitchFamily="34" charset="-122"/>
                <a:cs typeface="Microsoft Sans Serif" pitchFamily="34" charset="-120"/>
              </a:rPr>
              <a:t>The Graph class is the backbone of our navigation system. It stores Kathmandu landmarks as vertices with precise x,y coordinates. Each vertex represents a key location, forming the nodes of our navigable map.</a:t>
            </a:r>
            <a:endParaRPr lang="en-US" sz="1600"/>
          </a:p>
        </p:txBody>
      </p:sp>
      <p:sp>
        <p:nvSpPr>
          <p:cNvPr id="17" name="Shape 13"/>
          <p:cNvSpPr/>
          <p:nvPr/>
        </p:nvSpPr>
        <p:spPr>
          <a:xfrm>
            <a:off x="4084955" y="3667760"/>
            <a:ext cx="7435850" cy="1767840"/>
          </a:xfrm>
          <a:prstGeom prst="roundRect">
            <a:avLst/>
          </a:prstGeom>
          <a:solidFill>
            <a:srgbClr val="FFFFFF"/>
          </a:solidFill>
          <a:ln w="19050">
            <a:gradFill flip="none" rotWithShape="1">
              <a:gsLst>
                <a:gs pos="0">
                  <a:srgbClr val="E9F6DB"/>
                </a:gs>
                <a:gs pos="100000">
                  <a:srgbClr val="92D050"/>
                </a:gs>
              </a:gsLst>
              <a:lin ang="2700000" scaled="1"/>
            </a:gradFill>
            <a:prstDash val="solid"/>
          </a:ln>
        </p:spPr>
      </p:sp>
      <p:sp>
        <p:nvSpPr>
          <p:cNvPr id="18" name="Text 14"/>
          <p:cNvSpPr/>
          <p:nvPr/>
        </p:nvSpPr>
        <p:spPr>
          <a:xfrm>
            <a:off x="4084955" y="3667760"/>
            <a:ext cx="7435850" cy="176784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9" name="Text 15"/>
          <p:cNvSpPr/>
          <p:nvPr/>
        </p:nvSpPr>
        <p:spPr>
          <a:xfrm>
            <a:off x="5907405" y="3817620"/>
            <a:ext cx="5423535" cy="314325"/>
          </a:xfrm>
          <a:prstGeom prst="rect">
            <a:avLst/>
          </a:prstGeom>
          <a:noFill/>
          <a:ln/>
        </p:spPr>
        <p:txBody>
          <a:bodyPr wrap="square" lIns="91440" tIns="45720" rIns="91440" bIns="45720" rtlCol="0" anchor="t">
            <a:spAutoFit/>
          </a:bodyPr>
          <a:lstStyle/>
          <a:p>
            <a:pPr marL="0" indent="0" algn="l">
              <a:lnSpc>
                <a:spcPct val="100000"/>
              </a:lnSpc>
              <a:buNone/>
            </a:pPr>
            <a:r>
              <a:rPr lang="en-US" sz="1800" b="1">
                <a:solidFill>
                  <a:srgbClr val="000000"/>
                </a:solidFill>
                <a:latin typeface="Microsoft Sans Serif" pitchFamily="34" charset="0"/>
                <a:ea typeface="Microsoft Sans Serif" pitchFamily="34" charset="-122"/>
                <a:cs typeface="Microsoft Sans Serif" pitchFamily="34" charset="-120"/>
              </a:rPr>
              <a:t>Foundation for Algorithm Comparison</a:t>
            </a:r>
            <a:endParaRPr lang="en-US" sz="1600"/>
          </a:p>
        </p:txBody>
      </p:sp>
      <p:sp>
        <p:nvSpPr>
          <p:cNvPr id="20" name="Text 16"/>
          <p:cNvSpPr/>
          <p:nvPr/>
        </p:nvSpPr>
        <p:spPr>
          <a:xfrm>
            <a:off x="5907405" y="4169410"/>
            <a:ext cx="5423535" cy="1168400"/>
          </a:xfrm>
          <a:prstGeom prst="rect">
            <a:avLst/>
          </a:prstGeom>
          <a:noFill/>
          <a:ln/>
        </p:spPr>
        <p:txBody>
          <a:bodyPr wrap="square" lIns="91440" tIns="45720" rIns="91440" bIns="45720" rtlCol="0" anchor="t">
            <a:spAutoFit/>
          </a:bodyPr>
          <a:lstStyle/>
          <a:p>
            <a:pPr marL="0" indent="0" algn="l">
              <a:lnSpc>
                <a:spcPct val="120000"/>
              </a:lnSpc>
              <a:buNone/>
            </a:pPr>
            <a:r>
              <a:rPr lang="en-US" sz="1400">
                <a:solidFill>
                  <a:srgbClr val="000000"/>
                </a:solidFill>
                <a:latin typeface="Microsoft Sans Serif" pitchFamily="34" charset="0"/>
                <a:ea typeface="Microsoft Sans Serif" pitchFamily="34" charset="-122"/>
                <a:cs typeface="Microsoft Sans Serif" pitchFamily="34" charset="-120"/>
              </a:rPr>
              <a:t>This graph model provides a solid foundation for comparing path-finding algorithms. It ensures that all algorithms operate on the same underlying data, making their performance differences clear and measurable.</a:t>
            </a:r>
            <a:endParaRPr lang="en-US" sz="1600"/>
          </a:p>
        </p:txBody>
      </p:sp>
      <p:sp>
        <p:nvSpPr>
          <p:cNvPr id="21" name="Shape 17"/>
          <p:cNvSpPr/>
          <p:nvPr/>
        </p:nvSpPr>
        <p:spPr>
          <a:xfrm>
            <a:off x="4323080" y="3888740"/>
            <a:ext cx="1325880" cy="1325880"/>
          </a:xfrm>
          <a:prstGeom prst="roundRect">
            <a:avLst/>
          </a:prstGeom>
          <a:gradFill flip="none" rotWithShape="1">
            <a:gsLst>
              <a:gs pos="0">
                <a:srgbClr val="92D050"/>
              </a:gs>
              <a:gs pos="29000">
                <a:srgbClr val="92D050"/>
              </a:gs>
              <a:gs pos="100000">
                <a:srgbClr val="FFFF00"/>
              </a:gs>
            </a:gsLst>
            <a:lin ang="13500000" scaled="1"/>
          </a:gradFill>
          <a:ln/>
        </p:spPr>
      </p:sp>
      <p:sp>
        <p:nvSpPr>
          <p:cNvPr id="22" name="Text 18"/>
          <p:cNvSpPr/>
          <p:nvPr/>
        </p:nvSpPr>
        <p:spPr>
          <a:xfrm>
            <a:off x="4323080" y="3888740"/>
            <a:ext cx="1325880" cy="132588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23" name="Text 19"/>
          <p:cNvSpPr/>
          <p:nvPr/>
        </p:nvSpPr>
        <p:spPr>
          <a:xfrm>
            <a:off x="4499610" y="4150995"/>
            <a:ext cx="972185" cy="768350"/>
          </a:xfrm>
          <a:prstGeom prst="rect">
            <a:avLst/>
          </a:prstGeom>
          <a:noFill/>
          <a:ln/>
        </p:spPr>
        <p:txBody>
          <a:bodyPr wrap="square" lIns="91440" tIns="45720" rIns="91440" bIns="45720" rtlCol="0" anchor="t">
            <a:spAutoFit/>
          </a:bodyPr>
          <a:lstStyle/>
          <a:p>
            <a:pPr marL="0" indent="0" algn="ctr">
              <a:lnSpc>
                <a:spcPct val="100000"/>
              </a:lnSpc>
              <a:buNone/>
            </a:pPr>
            <a:r>
              <a:rPr lang="en-US" sz="4400" b="1">
                <a:solidFill>
                  <a:srgbClr val="FFFFFF"/>
                </a:solidFill>
                <a:latin typeface="Microsoft Sans Serif" pitchFamily="34" charset="0"/>
                <a:ea typeface="Microsoft Sans Serif" pitchFamily="34" charset="-122"/>
                <a:cs typeface="Microsoft Sans Serif" pitchFamily="34" charset="-120"/>
              </a:rPr>
              <a:t>02</a:t>
            </a:r>
            <a:endParaRPr lang="en-US" sz="1600"/>
          </a:p>
        </p:txBody>
      </p:sp>
      <p:sp>
        <p:nvSpPr>
          <p:cNvPr id="24" name="Text 20"/>
          <p:cNvSpPr/>
          <p:nvPr/>
        </p:nvSpPr>
        <p:spPr>
          <a:xfrm>
            <a:off x="1506220" y="405765"/>
            <a:ext cx="9799955" cy="48895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pitchFamily="34" charset="0"/>
                <a:ea typeface="Microsoft Sans Serif" pitchFamily="34" charset="-122"/>
                <a:cs typeface="Microsoft Sans Serif" pitchFamily="34" charset="-120"/>
              </a:rPr>
              <a:t>Graph Model &amp; Data</a:t>
            </a:r>
            <a:endParaRPr 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5-d2nf7rp8bjvh7rlj08bg.png"/>
          <p:cNvPicPr>
            <a:picLocks noChangeAspect="1"/>
          </p:cNvPicPr>
          <p:nvPr/>
        </p:nvPicPr>
        <p:blipFill>
          <a:blip r:embed="rId3"/>
          <a:srcRect l="20" r="20"/>
          <a:stretch/>
        </p:blipFill>
        <p:spPr>
          <a:xfrm>
            <a:off x="-11430" y="-24130"/>
            <a:ext cx="11249025" cy="6320790"/>
          </a:xfrm>
          <a:prstGeom prst="rect">
            <a:avLst/>
          </a:prstGeom>
        </p:spPr>
      </p:pic>
      <p:pic>
        <p:nvPicPr>
          <p:cNvPr id="3" name="Image 1" descr="https://kimi-img.moonshot.cn/pub/slides/slides_tmpl/image/25-08-27-20:02:54-d2nf7rh8bjvh7rlj08a0.png"/>
          <p:cNvPicPr>
            <a:picLocks noChangeAspect="1"/>
          </p:cNvPicPr>
          <p:nvPr/>
        </p:nvPicPr>
        <p:blipFill>
          <a:blip r:embed="rId4"/>
          <a:stretch>
            <a:fillRect/>
          </a:stretch>
        </p:blipFill>
        <p:spPr>
          <a:xfrm>
            <a:off x="1261745" y="4329430"/>
            <a:ext cx="1511935" cy="1353185"/>
          </a:xfrm>
          <a:prstGeom prst="rect">
            <a:avLst/>
          </a:prstGeom>
        </p:spPr>
      </p:pic>
      <p:sp>
        <p:nvSpPr>
          <p:cNvPr id="4" name="Text 0"/>
          <p:cNvSpPr/>
          <p:nvPr/>
        </p:nvSpPr>
        <p:spPr>
          <a:xfrm>
            <a:off x="3048000" y="1278890"/>
            <a:ext cx="6096000" cy="1371600"/>
          </a:xfrm>
          <a:prstGeom prst="rect">
            <a:avLst/>
          </a:prstGeom>
          <a:noFill/>
          <a:ln/>
        </p:spPr>
        <p:txBody>
          <a:bodyPr wrap="square" lIns="91440" tIns="45720" rIns="91440" bIns="45720" rtlCol="0" anchor="t">
            <a:spAutoFit/>
          </a:bodyPr>
          <a:lstStyle/>
          <a:p>
            <a:pPr marL="0" indent="0" algn="ctr">
              <a:lnSpc>
                <a:spcPct val="100000"/>
              </a:lnSpc>
              <a:buNone/>
            </a:pPr>
            <a:r>
              <a:rPr lang="en-US" sz="8000" b="1">
                <a:solidFill>
                  <a:srgbClr val="000000"/>
                </a:solidFill>
                <a:latin typeface="Microsoft Sans Serif" pitchFamily="34" charset="0"/>
                <a:ea typeface="Microsoft Sans Serif" pitchFamily="34" charset="-122"/>
                <a:cs typeface="Microsoft Sans Serif" pitchFamily="34" charset="-120"/>
              </a:rPr>
              <a:t>02</a:t>
            </a:r>
            <a:endParaRPr lang="en-US" sz="1600"/>
          </a:p>
        </p:txBody>
      </p:sp>
      <p:sp>
        <p:nvSpPr>
          <p:cNvPr id="5" name="Text 1"/>
          <p:cNvSpPr/>
          <p:nvPr/>
        </p:nvSpPr>
        <p:spPr>
          <a:xfrm>
            <a:off x="664210" y="2883535"/>
            <a:ext cx="10737850" cy="1035050"/>
          </a:xfrm>
          <a:prstGeom prst="rect">
            <a:avLst/>
          </a:prstGeom>
          <a:noFill/>
          <a:ln/>
        </p:spPr>
        <p:txBody>
          <a:bodyPr wrap="square" lIns="91440" tIns="45720" rIns="91440" bIns="45720" rtlCol="0" anchor="t">
            <a:spAutoFit/>
          </a:bodyPr>
          <a:lstStyle/>
          <a:p>
            <a:pPr marL="0" indent="0" algn="ctr">
              <a:lnSpc>
                <a:spcPct val="100000"/>
              </a:lnSpc>
              <a:buNone/>
            </a:pPr>
            <a:r>
              <a:rPr lang="en-US" sz="6000" b="1">
                <a:solidFill>
                  <a:srgbClr val="404040"/>
                </a:solidFill>
                <a:latin typeface="Microsoft Sans Serif" pitchFamily="34" charset="0"/>
                <a:ea typeface="Microsoft Sans Serif" pitchFamily="34" charset="-122"/>
                <a:cs typeface="Microsoft Sans Serif" pitchFamily="34" charset="-120"/>
              </a:rPr>
              <a:t>Algorithms</a:t>
            </a:r>
            <a:endParaRPr lang="en-US" sz="1600"/>
          </a:p>
        </p:txBody>
      </p:sp>
      <p:sp>
        <p:nvSpPr>
          <p:cNvPr id="6" name="Shape 2"/>
          <p:cNvSpPr/>
          <p:nvPr/>
        </p:nvSpPr>
        <p:spPr>
          <a:xfrm>
            <a:off x="1610995" y="509112"/>
            <a:ext cx="8640000" cy="0"/>
          </a:xfrm>
          <a:prstGeom prst="line">
            <a:avLst/>
          </a:prstGeom>
          <a:noFill/>
          <a:ln w="15875">
            <a:solidFill>
              <a:srgbClr val="000000"/>
            </a:solidFill>
            <a:prstDash val="sysDot"/>
            <a:headEnd type="none"/>
            <a:tailEnd type="none"/>
          </a:ln>
        </p:spPr>
      </p:sp>
      <p:sp>
        <p:nvSpPr>
          <p:cNvPr id="7" name="Shape 3"/>
          <p:cNvSpPr/>
          <p:nvPr/>
        </p:nvSpPr>
        <p:spPr>
          <a:xfrm>
            <a:off x="2355215" y="6550025"/>
            <a:ext cx="8894445" cy="0"/>
          </a:xfrm>
          <a:prstGeom prst="line">
            <a:avLst/>
          </a:prstGeom>
          <a:noFill/>
          <a:ln w="15875">
            <a:solidFill>
              <a:srgbClr val="000000"/>
            </a:solidFill>
            <a:prstDash val="sysDot"/>
            <a:headEnd type="none"/>
            <a:tailEnd type="none"/>
          </a:ln>
        </p:spPr>
      </p:sp>
      <p:sp>
        <p:nvSpPr>
          <p:cNvPr id="8" name="Shape 4"/>
          <p:cNvSpPr/>
          <p:nvPr/>
        </p:nvSpPr>
        <p:spPr>
          <a:xfrm>
            <a:off x="11774805" y="1237615"/>
            <a:ext cx="0" cy="4104005"/>
          </a:xfrm>
          <a:prstGeom prst="line">
            <a:avLst/>
          </a:prstGeom>
          <a:noFill/>
          <a:ln w="19050">
            <a:solidFill>
              <a:srgbClr val="000000"/>
            </a:solidFill>
            <a:prstDash val="solid"/>
            <a:headEnd type="none"/>
            <a:tailEnd type="none"/>
          </a:ln>
        </p:spPr>
      </p:sp>
      <p:sp>
        <p:nvSpPr>
          <p:cNvPr id="9" name="Shape 5"/>
          <p:cNvSpPr/>
          <p:nvPr/>
        </p:nvSpPr>
        <p:spPr>
          <a:xfrm flipV="1">
            <a:off x="586105" y="2072640"/>
            <a:ext cx="0" cy="4104005"/>
          </a:xfrm>
          <a:prstGeom prst="line">
            <a:avLst/>
          </a:prstGeom>
          <a:noFill/>
          <a:ln w="19050">
            <a:solidFill>
              <a:srgbClr val="000000"/>
            </a:solidFill>
            <a:prstDash val="solid"/>
            <a:headEnd type="none"/>
            <a:tailEnd type="none"/>
          </a:ln>
        </p:spPr>
      </p:sp>
      <p:pic>
        <p:nvPicPr>
          <p:cNvPr id="10" name="Image 2" descr="https://kimi-img.moonshot.cn/pub/slides/slides_tmpl/image/25-08-27-20:02:52-d2nf7r18bjvh7rlj07v0.png"/>
          <p:cNvPicPr>
            <a:picLocks noChangeAspect="1"/>
          </p:cNvPicPr>
          <p:nvPr/>
        </p:nvPicPr>
        <p:blipFill>
          <a:blip r:embed="rId5"/>
          <a:stretch>
            <a:fillRect/>
          </a:stretch>
        </p:blipFill>
        <p:spPr>
          <a:xfrm>
            <a:off x="551180" y="337820"/>
            <a:ext cx="902335" cy="298450"/>
          </a:xfrm>
          <a:prstGeom prst="rect">
            <a:avLst/>
          </a:prstGeom>
        </p:spPr>
      </p:pic>
      <p:pic>
        <p:nvPicPr>
          <p:cNvPr id="11" name="Image 3" descr="https://kimi-img.moonshot.cn/pub/slides/slides_tmpl/image/25-08-27-20:02:52-d2nf7r18bjvh7rlj07ug.png"/>
          <p:cNvPicPr>
            <a:picLocks noChangeAspect="1"/>
          </p:cNvPicPr>
          <p:nvPr/>
        </p:nvPicPr>
        <p:blipFill>
          <a:blip r:embed="rId6"/>
          <a:stretch>
            <a:fillRect/>
          </a:stretch>
        </p:blipFill>
        <p:spPr>
          <a:xfrm>
            <a:off x="10459720" y="354330"/>
            <a:ext cx="1334770" cy="304800"/>
          </a:xfrm>
          <a:prstGeom prst="rect">
            <a:avLst/>
          </a:prstGeom>
        </p:spPr>
      </p:pic>
      <p:pic>
        <p:nvPicPr>
          <p:cNvPr id="12" name="Image 4" descr="https://kimi-img.moonshot.cn/pub/slides/slides_tmpl/image/25-08-27-20:02:53-d2nf7r98bjvh7rlj080g.png"/>
          <p:cNvPicPr>
            <a:picLocks noChangeAspect="1"/>
          </p:cNvPicPr>
          <p:nvPr/>
        </p:nvPicPr>
        <p:blipFill>
          <a:blip r:embed="rId7"/>
          <a:stretch>
            <a:fillRect/>
          </a:stretch>
        </p:blipFill>
        <p:spPr>
          <a:xfrm>
            <a:off x="457200" y="1196340"/>
            <a:ext cx="207010" cy="719455"/>
          </a:xfrm>
          <a:prstGeom prst="rect">
            <a:avLst/>
          </a:prstGeom>
        </p:spPr>
      </p:pic>
      <p:pic>
        <p:nvPicPr>
          <p:cNvPr id="13" name="Image 5" descr="https://kimi-img.moonshot.cn/pub/slides/slides_tmpl/image/25-08-27-20:02:53-d2nf7r98bjvh7rlj080g.png"/>
          <p:cNvPicPr>
            <a:picLocks noChangeAspect="1"/>
          </p:cNvPicPr>
          <p:nvPr/>
        </p:nvPicPr>
        <p:blipFill>
          <a:blip r:embed="rId7"/>
          <a:stretch>
            <a:fillRect/>
          </a:stretch>
        </p:blipFill>
        <p:spPr>
          <a:xfrm>
            <a:off x="11654790" y="5469890"/>
            <a:ext cx="207010" cy="719455"/>
          </a:xfrm>
          <a:prstGeom prst="rect">
            <a:avLst/>
          </a:prstGeom>
        </p:spPr>
      </p:pic>
      <p:pic>
        <p:nvPicPr>
          <p:cNvPr id="14" name="Image 6" descr="https://kimi-img.moonshot.cn/pub/slides/slides_tmpl/image/25-08-27-20:02:52-d2nf7r18bjvh7rlj07ug.png"/>
          <p:cNvPicPr>
            <a:picLocks noChangeAspect="1"/>
          </p:cNvPicPr>
          <p:nvPr/>
        </p:nvPicPr>
        <p:blipFill>
          <a:blip r:embed="rId6"/>
          <a:stretch>
            <a:fillRect/>
          </a:stretch>
        </p:blipFill>
        <p:spPr>
          <a:xfrm>
            <a:off x="771525" y="6377305"/>
            <a:ext cx="1334770" cy="304800"/>
          </a:xfrm>
          <a:prstGeom prst="rect">
            <a:avLst/>
          </a:prstGeom>
        </p:spPr>
      </p:pic>
      <p:pic>
        <p:nvPicPr>
          <p:cNvPr id="15" name="Image 7" descr="https://kimi-img.moonshot.cn/pub/slides/slides_tmpl/image/25-08-27-20:02:53-d2nf7r98bjvh7rlj0820.png"/>
          <p:cNvPicPr>
            <a:picLocks noChangeAspect="1"/>
          </p:cNvPicPr>
          <p:nvPr/>
        </p:nvPicPr>
        <p:blipFill>
          <a:blip r:embed="rId8"/>
          <a:stretch>
            <a:fillRect/>
          </a:stretch>
        </p:blipFill>
        <p:spPr>
          <a:xfrm>
            <a:off x="11474450" y="6356350"/>
            <a:ext cx="353695" cy="298450"/>
          </a:xfrm>
          <a:prstGeom prst="rect">
            <a:avLst/>
          </a:prstGeom>
        </p:spPr>
      </p:pic>
      <p:pic>
        <p:nvPicPr>
          <p:cNvPr id="16" name="Image 8" descr="https://kimi-img.moonshot.cn/pub/slides/slides_tmpl/image/25-08-27-20:02:54-d2nf7rh8bjvh7rlj08b0.png"/>
          <p:cNvPicPr>
            <a:picLocks noChangeAspect="1"/>
          </p:cNvPicPr>
          <p:nvPr/>
        </p:nvPicPr>
        <p:blipFill>
          <a:blip r:embed="rId9"/>
          <a:stretch>
            <a:fillRect/>
          </a:stretch>
        </p:blipFill>
        <p:spPr>
          <a:xfrm>
            <a:off x="5148580" y="1563370"/>
            <a:ext cx="2450465" cy="121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pic>
        <p:nvPicPr>
          <p:cNvPr id="2" name="Image 0" descr="https://kimi-img.moonshot.cn/pub/slides/slides_tmpl/image/25-08-27-20:02:58-d2nf7sh8bjvh7rlj08l0.png"/>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p:cNvPicPr>
            <a:picLocks noChangeAspect="1"/>
          </p:cNvPicPr>
          <p:nvPr/>
        </p:nvPicPr>
        <p:blipFill>
          <a:blip r:embed="rId4"/>
          <a:stretch>
            <a:fillRect/>
          </a:stretch>
        </p:blipFill>
        <p:spPr>
          <a:xfrm>
            <a:off x="594360" y="369570"/>
            <a:ext cx="670560" cy="682625"/>
          </a:xfrm>
          <a:prstGeom prst="rect">
            <a:avLst/>
          </a:prstGeom>
        </p:spPr>
      </p:pic>
      <p:sp>
        <p:nvSpPr>
          <p:cNvPr id="4" name="Shape 0"/>
          <p:cNvSpPr/>
          <p:nvPr/>
        </p:nvSpPr>
        <p:spPr>
          <a:xfrm>
            <a:off x="1506220" y="1386205"/>
            <a:ext cx="9611085" cy="4450080"/>
          </a:xfrm>
          <a:prstGeom prst="roundRect">
            <a:avLst>
              <a:gd name="adj" fmla="val 4018"/>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5" name="Text 1"/>
          <p:cNvSpPr/>
          <p:nvPr/>
        </p:nvSpPr>
        <p:spPr>
          <a:xfrm>
            <a:off x="1506220" y="1386205"/>
            <a:ext cx="9611085" cy="445008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8" name="Shape 4"/>
          <p:cNvSpPr/>
          <p:nvPr/>
        </p:nvSpPr>
        <p:spPr>
          <a:xfrm>
            <a:off x="-3810" y="4144645"/>
            <a:ext cx="12206605" cy="2713355"/>
          </a:xfrm>
          <a:custGeom>
            <a:avLst/>
            <a:gdLst/>
            <a:ahLst/>
            <a:cxnLst/>
            <a:rect l="l" t="t" r="r" b="b"/>
            <a:pathLst>
              <a:path w="12206605" h="2713355">
                <a:moveTo>
                  <a:pt x="0" y="1346200"/>
                </a:moveTo>
                <a:cubicBezTo>
                  <a:pt x="1021080" y="554355"/>
                  <a:pt x="3368040" y="0"/>
                  <a:pt x="6099810" y="0"/>
                </a:cubicBezTo>
                <a:cubicBezTo>
                  <a:pt x="8837930" y="0"/>
                  <a:pt x="11189335" y="556895"/>
                  <a:pt x="12206605" y="1351280"/>
                </a:cubicBezTo>
                <a:lnTo>
                  <a:pt x="12206605" y="2713355"/>
                </a:lnTo>
                <a:lnTo>
                  <a:pt x="0" y="2713355"/>
                </a:lnTo>
                <a:lnTo>
                  <a:pt x="0" y="1346200"/>
                </a:lnTo>
                <a:close/>
              </a:path>
            </a:pathLst>
          </a:custGeom>
          <a:gradFill flip="none" rotWithShape="1">
            <a:gsLst>
              <a:gs pos="0">
                <a:srgbClr val="6EAA2E"/>
              </a:gs>
              <a:gs pos="53000">
                <a:srgbClr val="92D050"/>
              </a:gs>
              <a:gs pos="91000">
                <a:srgbClr val="C9E828"/>
              </a:gs>
              <a:gs pos="100000">
                <a:srgbClr val="C9E828"/>
              </a:gs>
            </a:gsLst>
            <a:lin ang="13500000" scaled="1"/>
          </a:gradFill>
          <a:ln/>
        </p:spPr>
      </p:sp>
      <p:sp>
        <p:nvSpPr>
          <p:cNvPr id="9" name="Text 5"/>
          <p:cNvSpPr/>
          <p:nvPr/>
        </p:nvSpPr>
        <p:spPr>
          <a:xfrm>
            <a:off x="-3810" y="4144645"/>
            <a:ext cx="12206605" cy="271335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2" name="Shape 8"/>
          <p:cNvSpPr/>
          <p:nvPr/>
        </p:nvSpPr>
        <p:spPr>
          <a:xfrm>
            <a:off x="1506220" y="4146927"/>
            <a:ext cx="9611085" cy="1689358"/>
          </a:xfrm>
          <a:custGeom>
            <a:avLst/>
            <a:gdLst/>
            <a:ahLst/>
            <a:cxnLst/>
            <a:rect l="l" t="t" r="r" b="b"/>
            <a:pathLst>
              <a:path w="4297680" h="1689358">
                <a:moveTo>
                  <a:pt x="0" y="616044"/>
                </a:moveTo>
                <a:cubicBezTo>
                  <a:pt x="112395" y="574763"/>
                  <a:pt x="655320" y="425515"/>
                  <a:pt x="691515" y="422340"/>
                </a:cubicBezTo>
                <a:lnTo>
                  <a:pt x="824230" y="390585"/>
                </a:lnTo>
                <a:lnTo>
                  <a:pt x="959485" y="360100"/>
                </a:lnTo>
                <a:lnTo>
                  <a:pt x="1096645" y="330886"/>
                </a:lnTo>
                <a:lnTo>
                  <a:pt x="1236345" y="302941"/>
                </a:lnTo>
                <a:lnTo>
                  <a:pt x="1377950" y="275632"/>
                </a:lnTo>
                <a:lnTo>
                  <a:pt x="1521460" y="249593"/>
                </a:lnTo>
                <a:lnTo>
                  <a:pt x="1667510" y="224824"/>
                </a:lnTo>
                <a:lnTo>
                  <a:pt x="1815465" y="201326"/>
                </a:lnTo>
                <a:lnTo>
                  <a:pt x="1965325" y="178462"/>
                </a:lnTo>
                <a:lnTo>
                  <a:pt x="2117725" y="157504"/>
                </a:lnTo>
                <a:lnTo>
                  <a:pt x="2271395" y="137181"/>
                </a:lnTo>
                <a:lnTo>
                  <a:pt x="2426970" y="118763"/>
                </a:lnTo>
                <a:lnTo>
                  <a:pt x="2584450" y="100980"/>
                </a:lnTo>
                <a:lnTo>
                  <a:pt x="2743200" y="85103"/>
                </a:lnTo>
                <a:lnTo>
                  <a:pt x="2903855" y="70496"/>
                </a:lnTo>
                <a:lnTo>
                  <a:pt x="3066415" y="56524"/>
                </a:lnTo>
                <a:lnTo>
                  <a:pt x="3230245" y="44457"/>
                </a:lnTo>
                <a:lnTo>
                  <a:pt x="3395345" y="33660"/>
                </a:lnTo>
                <a:lnTo>
                  <a:pt x="3562350" y="24134"/>
                </a:lnTo>
                <a:lnTo>
                  <a:pt x="3729990" y="16513"/>
                </a:lnTo>
                <a:lnTo>
                  <a:pt x="3899535" y="9526"/>
                </a:lnTo>
                <a:lnTo>
                  <a:pt x="4070350" y="4446"/>
                </a:lnTo>
                <a:lnTo>
                  <a:pt x="4242435" y="635"/>
                </a:lnTo>
                <a:lnTo>
                  <a:pt x="4297680" y="0"/>
                </a:lnTo>
                <a:lnTo>
                  <a:pt x="4297680" y="1516612"/>
                </a:lnTo>
                <a:cubicBezTo>
                  <a:pt x="4300855" y="1613781"/>
                  <a:pt x="4211955" y="1691898"/>
                  <a:pt x="4124960" y="1689358"/>
                </a:cubicBezTo>
                <a:lnTo>
                  <a:pt x="172720" y="1689358"/>
                </a:lnTo>
                <a:cubicBezTo>
                  <a:pt x="75565" y="1692533"/>
                  <a:pt x="-2540" y="1603620"/>
                  <a:pt x="0" y="1516612"/>
                </a:cubicBezTo>
                <a:lnTo>
                  <a:pt x="0" y="616044"/>
                </a:lnTo>
                <a:close/>
              </a:path>
            </a:pathLst>
          </a:custGeom>
          <a:gradFill flip="none" rotWithShape="1">
            <a:gsLst>
              <a:gs pos="0">
                <a:srgbClr val="6EAA2E"/>
              </a:gs>
              <a:gs pos="53000">
                <a:srgbClr val="92D050"/>
              </a:gs>
              <a:gs pos="91000">
                <a:srgbClr val="C9E828"/>
              </a:gs>
              <a:gs pos="100000">
                <a:srgbClr val="C9E828"/>
              </a:gs>
            </a:gsLst>
            <a:lin ang="16200000" scaled="1"/>
          </a:gradFill>
          <a:ln/>
        </p:spPr>
      </p:sp>
      <p:sp>
        <p:nvSpPr>
          <p:cNvPr id="13" name="Text 9"/>
          <p:cNvSpPr/>
          <p:nvPr/>
        </p:nvSpPr>
        <p:spPr>
          <a:xfrm>
            <a:off x="1506220" y="4146927"/>
            <a:ext cx="9611085" cy="1689358"/>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6" name="Text 12"/>
          <p:cNvSpPr/>
          <p:nvPr/>
        </p:nvSpPr>
        <p:spPr>
          <a:xfrm>
            <a:off x="1777683" y="1621155"/>
            <a:ext cx="9203930" cy="2630977"/>
          </a:xfrm>
          <a:prstGeom prst="rect">
            <a:avLst/>
          </a:prstGeom>
          <a:noFill/>
          <a:ln/>
        </p:spPr>
        <p:txBody>
          <a:bodyPr wrap="square" lIns="91440" tIns="45720" rIns="91440" bIns="45720" rtlCol="0" anchor="t">
            <a:spAutoFit/>
          </a:bodyPr>
          <a:lstStyle/>
          <a:p>
            <a:pPr marL="0" indent="0" algn="l">
              <a:lnSpc>
                <a:spcPct val="150000"/>
              </a:lnSpc>
              <a:buNone/>
            </a:pPr>
            <a:r>
              <a:rPr lang="en-US" sz="1600">
                <a:solidFill>
                  <a:srgbClr val="000000"/>
                </a:solidFill>
                <a:latin typeface="Microsoft Sans Serif"/>
                <a:ea typeface="Microsoft Sans Serif"/>
                <a:cs typeface="Microsoft Sans Serif"/>
              </a:rPr>
              <a:t>A* is an informed search algorithm that uses a heuristic function f(n)=g+h to prioritize nodes. It leverages a priority queue to efficiently explore paths, making it highly suitable for real-time navigation.</a:t>
            </a:r>
          </a:p>
          <a:p>
            <a:pPr>
              <a:lnSpc>
                <a:spcPct val="150000"/>
              </a:lnSpc>
            </a:pPr>
            <a:r>
              <a:rPr lang="en-US" sz="1600">
                <a:latin typeface="Microsoft Sans Serif"/>
                <a:ea typeface="Microsoft Sans Serif"/>
                <a:cs typeface="Microsoft Sans Serif"/>
              </a:rPr>
              <a:t>Complexity; best case [O(b*d)], worst case [O(V + Elog V)]</a:t>
            </a:r>
          </a:p>
          <a:p>
            <a:pPr>
              <a:lnSpc>
                <a:spcPct val="150000"/>
              </a:lnSpc>
            </a:pPr>
            <a:r>
              <a:rPr lang="en-US" sz="1600">
                <a:latin typeface="Microsoft Sans Serif"/>
                <a:ea typeface="Microsoft Sans Serif"/>
                <a:cs typeface="Microsoft Sans Serif"/>
              </a:rPr>
              <a:t>Where,</a:t>
            </a:r>
          </a:p>
          <a:p>
            <a:pPr>
              <a:lnSpc>
                <a:spcPct val="150000"/>
              </a:lnSpc>
            </a:pPr>
            <a:r>
              <a:rPr lang="en-US" sz="1600">
                <a:latin typeface="Microsoft Sans Serif"/>
                <a:ea typeface="Microsoft Sans Serif"/>
                <a:cs typeface="Microsoft Sans Serif"/>
              </a:rPr>
              <a:t> b = branching factor.  V = number of vertex.</a:t>
            </a:r>
          </a:p>
          <a:p>
            <a:pPr>
              <a:lnSpc>
                <a:spcPct val="150000"/>
              </a:lnSpc>
            </a:pPr>
            <a:r>
              <a:rPr lang="en-US" sz="1600">
                <a:latin typeface="Microsoft Sans Serif"/>
                <a:ea typeface="Microsoft Sans Serif"/>
                <a:cs typeface="Microsoft Sans Serif"/>
              </a:rPr>
              <a:t> d = depth of optimal path.  E = number of edges.</a:t>
            </a:r>
          </a:p>
        </p:txBody>
      </p:sp>
      <p:sp>
        <p:nvSpPr>
          <p:cNvPr id="17" name="Text 13"/>
          <p:cNvSpPr/>
          <p:nvPr/>
        </p:nvSpPr>
        <p:spPr>
          <a:xfrm>
            <a:off x="1775778" y="4744720"/>
            <a:ext cx="3758565" cy="419100"/>
          </a:xfrm>
          <a:prstGeom prst="rect">
            <a:avLst/>
          </a:prstGeom>
          <a:noFill/>
          <a:ln/>
        </p:spPr>
        <p:txBody>
          <a:bodyPr wrap="square" lIns="91440" tIns="45720" rIns="91440" bIns="45720" rtlCol="0" anchor="t">
            <a:spAutoFit/>
          </a:bodyPr>
          <a:lstStyle/>
          <a:p>
            <a:pPr marL="0" indent="0" algn="l">
              <a:lnSpc>
                <a:spcPct val="100000"/>
              </a:lnSpc>
              <a:buNone/>
            </a:pPr>
            <a:r>
              <a:rPr lang="en-US" sz="2400" b="1">
                <a:solidFill>
                  <a:srgbClr val="FFFFFF"/>
                </a:solidFill>
                <a:latin typeface="Microsoft Sans Serif" pitchFamily="34" charset="0"/>
                <a:ea typeface="Microsoft Sans Serif" pitchFamily="34" charset="-122"/>
                <a:cs typeface="Microsoft Sans Serif" pitchFamily="34" charset="-120"/>
              </a:rPr>
              <a:t>A* Algorithm</a:t>
            </a:r>
            <a:endParaRPr lang="en-US" sz="1600"/>
          </a:p>
        </p:txBody>
      </p:sp>
      <p:sp>
        <p:nvSpPr>
          <p:cNvPr id="18" name="Text 14"/>
          <p:cNvSpPr/>
          <p:nvPr/>
        </p:nvSpPr>
        <p:spPr>
          <a:xfrm>
            <a:off x="1506220" y="405765"/>
            <a:ext cx="9799955" cy="523220"/>
          </a:xfrm>
          <a:prstGeom prst="rect">
            <a:avLst/>
          </a:prstGeom>
          <a:noFill/>
          <a:ln/>
        </p:spPr>
        <p:txBody>
          <a:bodyPr wrap="square" lIns="91440" tIns="45720" rIns="91440" bIns="45720" rtlCol="0" anchor="t">
            <a:spAutoFit/>
          </a:bodyPr>
          <a:lstStyle/>
          <a:p>
            <a:r>
              <a:rPr lang="en-US" sz="2800" b="1">
                <a:solidFill>
                  <a:srgbClr val="000000"/>
                </a:solidFill>
                <a:latin typeface="Microsoft Sans Serif"/>
                <a:ea typeface="Microsoft Sans Serif"/>
                <a:cs typeface="Microsoft Sans Serif"/>
              </a:rPr>
              <a:t>A* search</a:t>
            </a:r>
            <a:endParaRPr lang="en-US"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9253441-4B26-9EF9-091B-23AB715F2471}"/>
            </a:ext>
          </a:extLst>
        </p:cNvPr>
        <p:cNvGrpSpPr/>
        <p:nvPr/>
      </p:nvGrpSpPr>
      <p:grpSpPr>
        <a:xfrm>
          <a:off x="0" y="0"/>
          <a:ext cx="0" cy="0"/>
          <a:chOff x="0" y="0"/>
          <a:chExt cx="0" cy="0"/>
        </a:xfrm>
      </p:grpSpPr>
      <p:pic>
        <p:nvPicPr>
          <p:cNvPr id="2" name="Image 0" descr="https://kimi-img.moonshot.cn/pub/slides/slides_tmpl/image/25-08-27-20:02:58-d2nf7sh8bjvh7rlj08l0.png">
            <a:extLst>
              <a:ext uri="{FF2B5EF4-FFF2-40B4-BE49-F238E27FC236}">
                <a16:creationId xmlns:a16="http://schemas.microsoft.com/office/drawing/2014/main" id="{6D114995-6862-0ECE-10BF-690C7EF79BE2}"/>
              </a:ext>
            </a:extLst>
          </p:cNvPr>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a:extLst>
              <a:ext uri="{FF2B5EF4-FFF2-40B4-BE49-F238E27FC236}">
                <a16:creationId xmlns:a16="http://schemas.microsoft.com/office/drawing/2014/main" id="{4B9C3379-4A57-1501-FEAD-8129330B3100}"/>
              </a:ext>
            </a:extLst>
          </p:cNvPr>
          <p:cNvPicPr>
            <a:picLocks noChangeAspect="1"/>
          </p:cNvPicPr>
          <p:nvPr/>
        </p:nvPicPr>
        <p:blipFill>
          <a:blip r:embed="rId4"/>
          <a:stretch>
            <a:fillRect/>
          </a:stretch>
        </p:blipFill>
        <p:spPr>
          <a:xfrm>
            <a:off x="594360" y="369570"/>
            <a:ext cx="670560" cy="682625"/>
          </a:xfrm>
          <a:prstGeom prst="rect">
            <a:avLst/>
          </a:prstGeom>
        </p:spPr>
      </p:pic>
      <p:sp>
        <p:nvSpPr>
          <p:cNvPr id="4" name="Shape 0">
            <a:extLst>
              <a:ext uri="{FF2B5EF4-FFF2-40B4-BE49-F238E27FC236}">
                <a16:creationId xmlns:a16="http://schemas.microsoft.com/office/drawing/2014/main" id="{11D5DEB7-A24A-7C31-7809-AA5B59542E05}"/>
              </a:ext>
            </a:extLst>
          </p:cNvPr>
          <p:cNvSpPr/>
          <p:nvPr/>
        </p:nvSpPr>
        <p:spPr>
          <a:xfrm>
            <a:off x="1506220" y="1386205"/>
            <a:ext cx="9611085" cy="4450080"/>
          </a:xfrm>
          <a:prstGeom prst="roundRect">
            <a:avLst>
              <a:gd name="adj" fmla="val 4018"/>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5" name="Text 1">
            <a:extLst>
              <a:ext uri="{FF2B5EF4-FFF2-40B4-BE49-F238E27FC236}">
                <a16:creationId xmlns:a16="http://schemas.microsoft.com/office/drawing/2014/main" id="{3F6E9101-DD9E-97F4-6F48-E11107330ABE}"/>
              </a:ext>
            </a:extLst>
          </p:cNvPr>
          <p:cNvSpPr/>
          <p:nvPr/>
        </p:nvSpPr>
        <p:spPr>
          <a:xfrm>
            <a:off x="1506220" y="1386205"/>
            <a:ext cx="9611085" cy="445008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8" name="Shape 4">
            <a:extLst>
              <a:ext uri="{FF2B5EF4-FFF2-40B4-BE49-F238E27FC236}">
                <a16:creationId xmlns:a16="http://schemas.microsoft.com/office/drawing/2014/main" id="{072882D9-57A3-F8C2-7714-F75292E03EAC}"/>
              </a:ext>
            </a:extLst>
          </p:cNvPr>
          <p:cNvSpPr/>
          <p:nvPr/>
        </p:nvSpPr>
        <p:spPr>
          <a:xfrm>
            <a:off x="-3810" y="4144645"/>
            <a:ext cx="12206605" cy="2713355"/>
          </a:xfrm>
          <a:custGeom>
            <a:avLst/>
            <a:gdLst/>
            <a:ahLst/>
            <a:cxnLst/>
            <a:rect l="l" t="t" r="r" b="b"/>
            <a:pathLst>
              <a:path w="12206605" h="2713355">
                <a:moveTo>
                  <a:pt x="0" y="1346200"/>
                </a:moveTo>
                <a:cubicBezTo>
                  <a:pt x="1021080" y="554355"/>
                  <a:pt x="3368040" y="0"/>
                  <a:pt x="6099810" y="0"/>
                </a:cubicBezTo>
                <a:cubicBezTo>
                  <a:pt x="8837930" y="0"/>
                  <a:pt x="11189335" y="556895"/>
                  <a:pt x="12206605" y="1351280"/>
                </a:cubicBezTo>
                <a:lnTo>
                  <a:pt x="12206605" y="2713355"/>
                </a:lnTo>
                <a:lnTo>
                  <a:pt x="0" y="2713355"/>
                </a:lnTo>
                <a:lnTo>
                  <a:pt x="0" y="1346200"/>
                </a:lnTo>
                <a:close/>
              </a:path>
            </a:pathLst>
          </a:custGeom>
          <a:gradFill flip="none" rotWithShape="1">
            <a:gsLst>
              <a:gs pos="0">
                <a:srgbClr val="6EAA2E"/>
              </a:gs>
              <a:gs pos="53000">
                <a:srgbClr val="92D050"/>
              </a:gs>
              <a:gs pos="91000">
                <a:srgbClr val="C9E828"/>
              </a:gs>
              <a:gs pos="100000">
                <a:srgbClr val="C9E828"/>
              </a:gs>
            </a:gsLst>
            <a:lin ang="13500000" scaled="1"/>
          </a:gradFill>
          <a:ln/>
        </p:spPr>
      </p:sp>
      <p:sp>
        <p:nvSpPr>
          <p:cNvPr id="9" name="Text 5">
            <a:extLst>
              <a:ext uri="{FF2B5EF4-FFF2-40B4-BE49-F238E27FC236}">
                <a16:creationId xmlns:a16="http://schemas.microsoft.com/office/drawing/2014/main" id="{45D7A5DC-2F37-A3C8-1373-BAC46DCE83D6}"/>
              </a:ext>
            </a:extLst>
          </p:cNvPr>
          <p:cNvSpPr/>
          <p:nvPr/>
        </p:nvSpPr>
        <p:spPr>
          <a:xfrm>
            <a:off x="-3810" y="4144645"/>
            <a:ext cx="12206605" cy="271335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2" name="Shape 8">
            <a:extLst>
              <a:ext uri="{FF2B5EF4-FFF2-40B4-BE49-F238E27FC236}">
                <a16:creationId xmlns:a16="http://schemas.microsoft.com/office/drawing/2014/main" id="{B79704B0-9E16-0F29-6370-786A39FB9A35}"/>
              </a:ext>
            </a:extLst>
          </p:cNvPr>
          <p:cNvSpPr/>
          <p:nvPr/>
        </p:nvSpPr>
        <p:spPr>
          <a:xfrm>
            <a:off x="1506220" y="4146927"/>
            <a:ext cx="9611085" cy="1689358"/>
          </a:xfrm>
          <a:custGeom>
            <a:avLst/>
            <a:gdLst/>
            <a:ahLst/>
            <a:cxnLst/>
            <a:rect l="l" t="t" r="r" b="b"/>
            <a:pathLst>
              <a:path w="4297680" h="1689358">
                <a:moveTo>
                  <a:pt x="0" y="616044"/>
                </a:moveTo>
                <a:cubicBezTo>
                  <a:pt x="112395" y="574763"/>
                  <a:pt x="655320" y="425515"/>
                  <a:pt x="691515" y="422340"/>
                </a:cubicBezTo>
                <a:lnTo>
                  <a:pt x="824230" y="390585"/>
                </a:lnTo>
                <a:lnTo>
                  <a:pt x="959485" y="360100"/>
                </a:lnTo>
                <a:lnTo>
                  <a:pt x="1096645" y="330886"/>
                </a:lnTo>
                <a:lnTo>
                  <a:pt x="1236345" y="302941"/>
                </a:lnTo>
                <a:lnTo>
                  <a:pt x="1377950" y="275632"/>
                </a:lnTo>
                <a:lnTo>
                  <a:pt x="1521460" y="249593"/>
                </a:lnTo>
                <a:lnTo>
                  <a:pt x="1667510" y="224824"/>
                </a:lnTo>
                <a:lnTo>
                  <a:pt x="1815465" y="201326"/>
                </a:lnTo>
                <a:lnTo>
                  <a:pt x="1965325" y="178462"/>
                </a:lnTo>
                <a:lnTo>
                  <a:pt x="2117725" y="157504"/>
                </a:lnTo>
                <a:lnTo>
                  <a:pt x="2271395" y="137181"/>
                </a:lnTo>
                <a:lnTo>
                  <a:pt x="2426970" y="118763"/>
                </a:lnTo>
                <a:lnTo>
                  <a:pt x="2584450" y="100980"/>
                </a:lnTo>
                <a:lnTo>
                  <a:pt x="2743200" y="85103"/>
                </a:lnTo>
                <a:lnTo>
                  <a:pt x="2903855" y="70496"/>
                </a:lnTo>
                <a:lnTo>
                  <a:pt x="3066415" y="56524"/>
                </a:lnTo>
                <a:lnTo>
                  <a:pt x="3230245" y="44457"/>
                </a:lnTo>
                <a:lnTo>
                  <a:pt x="3395345" y="33660"/>
                </a:lnTo>
                <a:lnTo>
                  <a:pt x="3562350" y="24134"/>
                </a:lnTo>
                <a:lnTo>
                  <a:pt x="3729990" y="16513"/>
                </a:lnTo>
                <a:lnTo>
                  <a:pt x="3899535" y="9526"/>
                </a:lnTo>
                <a:lnTo>
                  <a:pt x="4070350" y="4446"/>
                </a:lnTo>
                <a:lnTo>
                  <a:pt x="4242435" y="635"/>
                </a:lnTo>
                <a:lnTo>
                  <a:pt x="4297680" y="0"/>
                </a:lnTo>
                <a:lnTo>
                  <a:pt x="4297680" y="1516612"/>
                </a:lnTo>
                <a:cubicBezTo>
                  <a:pt x="4300855" y="1613781"/>
                  <a:pt x="4211955" y="1691898"/>
                  <a:pt x="4124960" y="1689358"/>
                </a:cubicBezTo>
                <a:lnTo>
                  <a:pt x="172720" y="1689358"/>
                </a:lnTo>
                <a:cubicBezTo>
                  <a:pt x="75565" y="1692533"/>
                  <a:pt x="-2540" y="1603620"/>
                  <a:pt x="0" y="1516612"/>
                </a:cubicBezTo>
                <a:lnTo>
                  <a:pt x="0" y="616044"/>
                </a:lnTo>
                <a:close/>
              </a:path>
            </a:pathLst>
          </a:custGeom>
          <a:gradFill flip="none" rotWithShape="1">
            <a:gsLst>
              <a:gs pos="0">
                <a:srgbClr val="6EAA2E"/>
              </a:gs>
              <a:gs pos="53000">
                <a:srgbClr val="92D050"/>
              </a:gs>
              <a:gs pos="91000">
                <a:srgbClr val="C9E828"/>
              </a:gs>
              <a:gs pos="100000">
                <a:srgbClr val="C9E828"/>
              </a:gs>
            </a:gsLst>
            <a:lin ang="16200000" scaled="1"/>
          </a:gradFill>
          <a:ln/>
        </p:spPr>
      </p:sp>
      <p:sp>
        <p:nvSpPr>
          <p:cNvPr id="13" name="Text 9">
            <a:extLst>
              <a:ext uri="{FF2B5EF4-FFF2-40B4-BE49-F238E27FC236}">
                <a16:creationId xmlns:a16="http://schemas.microsoft.com/office/drawing/2014/main" id="{01791249-7AFC-4B96-C19C-FF2083438DC5}"/>
              </a:ext>
            </a:extLst>
          </p:cNvPr>
          <p:cNvSpPr/>
          <p:nvPr/>
        </p:nvSpPr>
        <p:spPr>
          <a:xfrm>
            <a:off x="1506220" y="4146927"/>
            <a:ext cx="9611085" cy="1689358"/>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6" name="Text 12">
            <a:extLst>
              <a:ext uri="{FF2B5EF4-FFF2-40B4-BE49-F238E27FC236}">
                <a16:creationId xmlns:a16="http://schemas.microsoft.com/office/drawing/2014/main" id="{433F33CA-13BC-1A4C-C4C9-6018AECBAA96}"/>
              </a:ext>
            </a:extLst>
          </p:cNvPr>
          <p:cNvSpPr/>
          <p:nvPr/>
        </p:nvSpPr>
        <p:spPr>
          <a:xfrm>
            <a:off x="1777683" y="1621155"/>
            <a:ext cx="9203930" cy="1892313"/>
          </a:xfrm>
          <a:prstGeom prst="rect">
            <a:avLst/>
          </a:prstGeom>
          <a:noFill/>
          <a:ln/>
        </p:spPr>
        <p:txBody>
          <a:bodyPr wrap="square" lIns="91440" tIns="45720" rIns="91440" bIns="45720" rtlCol="0" anchor="t">
            <a:spAutoFit/>
          </a:bodyPr>
          <a:lstStyle/>
          <a:p>
            <a:pPr>
              <a:lnSpc>
                <a:spcPct val="150000"/>
              </a:lnSpc>
            </a:pPr>
            <a:r>
              <a:rPr lang="en-US" sz="1600">
                <a:solidFill>
                  <a:srgbClr val="000000"/>
                </a:solidFill>
                <a:latin typeface="Microsoft Sans Serif"/>
                <a:ea typeface="Microsoft Sans Serif"/>
                <a:cs typeface="Microsoft Sans Serif"/>
              </a:rPr>
              <a:t>Dijkstra focuses solely on the cost g(n) without a heuristic, making it exhaustive but slower.</a:t>
            </a:r>
            <a:endParaRPr lang="en-US"/>
          </a:p>
          <a:p>
            <a:pPr>
              <a:lnSpc>
                <a:spcPct val="150000"/>
              </a:lnSpc>
            </a:pPr>
            <a:r>
              <a:rPr lang="en-US" sz="1600">
                <a:latin typeface="Microsoft Sans Serif"/>
                <a:ea typeface="Microsoft Sans Serif"/>
                <a:cs typeface="Microsoft Sans Serif"/>
              </a:rPr>
              <a:t>Complexity; best case &amp; worst case [O(V + Elog V)]</a:t>
            </a:r>
          </a:p>
          <a:p>
            <a:pPr>
              <a:lnSpc>
                <a:spcPct val="150000"/>
              </a:lnSpc>
            </a:pPr>
            <a:r>
              <a:rPr lang="en-US" sz="1600">
                <a:latin typeface="Microsoft Sans Serif"/>
                <a:ea typeface="Microsoft Sans Serif"/>
                <a:cs typeface="Microsoft Sans Serif"/>
              </a:rPr>
              <a:t>Where,</a:t>
            </a:r>
          </a:p>
          <a:p>
            <a:pPr>
              <a:lnSpc>
                <a:spcPct val="150000"/>
              </a:lnSpc>
            </a:pPr>
            <a:r>
              <a:rPr lang="en-US" sz="1600">
                <a:latin typeface="Microsoft Sans Serif"/>
                <a:ea typeface="Microsoft Sans Serif"/>
                <a:cs typeface="Microsoft Sans Serif"/>
              </a:rPr>
              <a:t> V = number of vertex.</a:t>
            </a:r>
          </a:p>
          <a:p>
            <a:pPr>
              <a:lnSpc>
                <a:spcPct val="150000"/>
              </a:lnSpc>
            </a:pPr>
            <a:r>
              <a:rPr lang="en-US" sz="1600">
                <a:latin typeface="Microsoft Sans Serif"/>
                <a:ea typeface="Microsoft Sans Serif"/>
                <a:cs typeface="Microsoft Sans Serif"/>
              </a:rPr>
              <a:t> E = number of edges.</a:t>
            </a:r>
          </a:p>
        </p:txBody>
      </p:sp>
      <p:sp>
        <p:nvSpPr>
          <p:cNvPr id="17" name="Text 13">
            <a:extLst>
              <a:ext uri="{FF2B5EF4-FFF2-40B4-BE49-F238E27FC236}">
                <a16:creationId xmlns:a16="http://schemas.microsoft.com/office/drawing/2014/main" id="{D2FE468E-0B84-B4F2-41EC-6546E1CC6C63}"/>
              </a:ext>
            </a:extLst>
          </p:cNvPr>
          <p:cNvSpPr/>
          <p:nvPr/>
        </p:nvSpPr>
        <p:spPr>
          <a:xfrm>
            <a:off x="1775778" y="4744720"/>
            <a:ext cx="3758565" cy="52322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a:ea typeface="Microsoft Sans Serif"/>
                <a:cs typeface="Microsoft Sans Serif"/>
              </a:rPr>
              <a:t>Dijkstra</a:t>
            </a:r>
            <a:endParaRPr lang="en-US"/>
          </a:p>
        </p:txBody>
      </p:sp>
      <p:sp>
        <p:nvSpPr>
          <p:cNvPr id="18" name="Text 14">
            <a:extLst>
              <a:ext uri="{FF2B5EF4-FFF2-40B4-BE49-F238E27FC236}">
                <a16:creationId xmlns:a16="http://schemas.microsoft.com/office/drawing/2014/main" id="{10A141DC-AE32-967D-ACE4-D0CFF9B2AEAE}"/>
              </a:ext>
            </a:extLst>
          </p:cNvPr>
          <p:cNvSpPr/>
          <p:nvPr/>
        </p:nvSpPr>
        <p:spPr>
          <a:xfrm>
            <a:off x="1506220" y="405765"/>
            <a:ext cx="9799955" cy="523220"/>
          </a:xfrm>
          <a:prstGeom prst="rect">
            <a:avLst/>
          </a:prstGeom>
          <a:noFill/>
          <a:ln/>
        </p:spPr>
        <p:txBody>
          <a:bodyPr wrap="square" lIns="91440" tIns="45720" rIns="91440" bIns="45720" rtlCol="0" anchor="t">
            <a:spAutoFit/>
          </a:bodyPr>
          <a:lstStyle/>
          <a:p>
            <a:pPr marL="0" indent="0" algn="l">
              <a:lnSpc>
                <a:spcPct val="100000"/>
              </a:lnSpc>
              <a:buNone/>
            </a:pPr>
            <a:r>
              <a:rPr lang="en-US" sz="2800" b="1">
                <a:solidFill>
                  <a:srgbClr val="000000"/>
                </a:solidFill>
                <a:latin typeface="Microsoft Sans Serif"/>
                <a:ea typeface="Microsoft Sans Serif"/>
                <a:cs typeface="Microsoft Sans Serif"/>
              </a:rPr>
              <a:t>Dijkstra</a:t>
            </a:r>
            <a:endParaRPr lang="en-US" sz="1600">
              <a:latin typeface="Microsoft Sans Serif"/>
              <a:ea typeface="Microsoft Sans Serif"/>
              <a:cs typeface="Microsoft Sans Serif"/>
            </a:endParaRPr>
          </a:p>
        </p:txBody>
      </p:sp>
    </p:spTree>
    <p:extLst>
      <p:ext uri="{BB962C8B-B14F-4D97-AF65-F5344CB8AC3E}">
        <p14:creationId xmlns:p14="http://schemas.microsoft.com/office/powerpoint/2010/main" val="2922973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0AB1C2B-51F2-ABD2-FF2D-594E5901B17E}"/>
            </a:ext>
          </a:extLst>
        </p:cNvPr>
        <p:cNvGrpSpPr/>
        <p:nvPr/>
      </p:nvGrpSpPr>
      <p:grpSpPr>
        <a:xfrm>
          <a:off x="0" y="0"/>
          <a:ext cx="0" cy="0"/>
          <a:chOff x="0" y="0"/>
          <a:chExt cx="0" cy="0"/>
        </a:xfrm>
      </p:grpSpPr>
      <p:pic>
        <p:nvPicPr>
          <p:cNvPr id="2" name="Image 0" descr="https://kimi-img.moonshot.cn/pub/slides/slides_tmpl/image/25-08-27-20:02:58-d2nf7sh8bjvh7rlj08l0.png">
            <a:extLst>
              <a:ext uri="{FF2B5EF4-FFF2-40B4-BE49-F238E27FC236}">
                <a16:creationId xmlns:a16="http://schemas.microsoft.com/office/drawing/2014/main" id="{85C51A87-E393-F3F4-B692-519E084E97F9}"/>
              </a:ext>
            </a:extLst>
          </p:cNvPr>
          <p:cNvPicPr>
            <a:picLocks noChangeAspect="1"/>
          </p:cNvPicPr>
          <p:nvPr/>
        </p:nvPicPr>
        <p:blipFill>
          <a:blip r:embed="rId3"/>
          <a:srcRect l="21" r="21"/>
          <a:stretch/>
        </p:blipFill>
        <p:spPr>
          <a:xfrm>
            <a:off x="0" y="-19050"/>
            <a:ext cx="12235815" cy="6877050"/>
          </a:xfrm>
          <a:prstGeom prst="rect">
            <a:avLst/>
          </a:prstGeom>
        </p:spPr>
      </p:pic>
      <p:pic>
        <p:nvPicPr>
          <p:cNvPr id="3" name="Image 1" descr="https://kimi-img.moonshot.cn/pub/slides/slides_tmpl/image/25-08-27-20:02:57-d2nf7s98bjvh7rlj08jg.png">
            <a:extLst>
              <a:ext uri="{FF2B5EF4-FFF2-40B4-BE49-F238E27FC236}">
                <a16:creationId xmlns:a16="http://schemas.microsoft.com/office/drawing/2014/main" id="{92A0D88D-FFF6-B279-1C5F-5482837CC196}"/>
              </a:ext>
            </a:extLst>
          </p:cNvPr>
          <p:cNvPicPr>
            <a:picLocks noChangeAspect="1"/>
          </p:cNvPicPr>
          <p:nvPr/>
        </p:nvPicPr>
        <p:blipFill>
          <a:blip r:embed="rId4"/>
          <a:stretch>
            <a:fillRect/>
          </a:stretch>
        </p:blipFill>
        <p:spPr>
          <a:xfrm>
            <a:off x="594360" y="369570"/>
            <a:ext cx="670560" cy="682625"/>
          </a:xfrm>
          <a:prstGeom prst="rect">
            <a:avLst/>
          </a:prstGeom>
        </p:spPr>
      </p:pic>
      <p:sp>
        <p:nvSpPr>
          <p:cNvPr id="4" name="Shape 0">
            <a:extLst>
              <a:ext uri="{FF2B5EF4-FFF2-40B4-BE49-F238E27FC236}">
                <a16:creationId xmlns:a16="http://schemas.microsoft.com/office/drawing/2014/main" id="{5DC48CA9-9D42-583E-391A-8DAD885D42BB}"/>
              </a:ext>
            </a:extLst>
          </p:cNvPr>
          <p:cNvSpPr/>
          <p:nvPr/>
        </p:nvSpPr>
        <p:spPr>
          <a:xfrm>
            <a:off x="1506220" y="1386205"/>
            <a:ext cx="9611085" cy="4450080"/>
          </a:xfrm>
          <a:prstGeom prst="roundRect">
            <a:avLst>
              <a:gd name="adj" fmla="val 4018"/>
            </a:avLst>
          </a:prstGeom>
          <a:solidFill>
            <a:srgbClr val="FFFFFF"/>
          </a:solidFill>
          <a:ln w="19050">
            <a:gradFill flip="none" rotWithShape="1">
              <a:gsLst>
                <a:gs pos="0">
                  <a:srgbClr val="6EAA2E"/>
                </a:gs>
                <a:gs pos="30000">
                  <a:srgbClr val="6EAA2E"/>
                </a:gs>
                <a:gs pos="100000">
                  <a:srgbClr val="92D050"/>
                </a:gs>
              </a:gsLst>
              <a:lin ang="10800000" scaled="1"/>
            </a:gradFill>
            <a:prstDash val="solid"/>
          </a:ln>
        </p:spPr>
      </p:sp>
      <p:sp>
        <p:nvSpPr>
          <p:cNvPr id="5" name="Text 1">
            <a:extLst>
              <a:ext uri="{FF2B5EF4-FFF2-40B4-BE49-F238E27FC236}">
                <a16:creationId xmlns:a16="http://schemas.microsoft.com/office/drawing/2014/main" id="{22101CE4-F838-8739-518F-18ECB2F584FD}"/>
              </a:ext>
            </a:extLst>
          </p:cNvPr>
          <p:cNvSpPr/>
          <p:nvPr/>
        </p:nvSpPr>
        <p:spPr>
          <a:xfrm>
            <a:off x="1506220" y="1386205"/>
            <a:ext cx="9611085" cy="4450080"/>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8" name="Shape 4">
            <a:extLst>
              <a:ext uri="{FF2B5EF4-FFF2-40B4-BE49-F238E27FC236}">
                <a16:creationId xmlns:a16="http://schemas.microsoft.com/office/drawing/2014/main" id="{1E672400-8058-6253-6FE3-A39D88620837}"/>
              </a:ext>
            </a:extLst>
          </p:cNvPr>
          <p:cNvSpPr/>
          <p:nvPr/>
        </p:nvSpPr>
        <p:spPr>
          <a:xfrm>
            <a:off x="-3810" y="4144645"/>
            <a:ext cx="12206605" cy="2713355"/>
          </a:xfrm>
          <a:custGeom>
            <a:avLst/>
            <a:gdLst/>
            <a:ahLst/>
            <a:cxnLst/>
            <a:rect l="l" t="t" r="r" b="b"/>
            <a:pathLst>
              <a:path w="12206605" h="2713355">
                <a:moveTo>
                  <a:pt x="0" y="1346200"/>
                </a:moveTo>
                <a:cubicBezTo>
                  <a:pt x="1021080" y="554355"/>
                  <a:pt x="3368040" y="0"/>
                  <a:pt x="6099810" y="0"/>
                </a:cubicBezTo>
                <a:cubicBezTo>
                  <a:pt x="8837930" y="0"/>
                  <a:pt x="11189335" y="556895"/>
                  <a:pt x="12206605" y="1351280"/>
                </a:cubicBezTo>
                <a:lnTo>
                  <a:pt x="12206605" y="2713355"/>
                </a:lnTo>
                <a:lnTo>
                  <a:pt x="0" y="2713355"/>
                </a:lnTo>
                <a:lnTo>
                  <a:pt x="0" y="1346200"/>
                </a:lnTo>
                <a:close/>
              </a:path>
            </a:pathLst>
          </a:custGeom>
          <a:gradFill flip="none" rotWithShape="1">
            <a:gsLst>
              <a:gs pos="0">
                <a:srgbClr val="6EAA2E"/>
              </a:gs>
              <a:gs pos="53000">
                <a:srgbClr val="92D050"/>
              </a:gs>
              <a:gs pos="91000">
                <a:srgbClr val="C9E828"/>
              </a:gs>
              <a:gs pos="100000">
                <a:srgbClr val="C9E828"/>
              </a:gs>
            </a:gsLst>
            <a:lin ang="13500000" scaled="1"/>
          </a:gradFill>
          <a:ln/>
        </p:spPr>
      </p:sp>
      <p:sp>
        <p:nvSpPr>
          <p:cNvPr id="9" name="Text 5">
            <a:extLst>
              <a:ext uri="{FF2B5EF4-FFF2-40B4-BE49-F238E27FC236}">
                <a16:creationId xmlns:a16="http://schemas.microsoft.com/office/drawing/2014/main" id="{9DD49C5C-8132-C2FC-F7A4-915F28088245}"/>
              </a:ext>
            </a:extLst>
          </p:cNvPr>
          <p:cNvSpPr/>
          <p:nvPr/>
        </p:nvSpPr>
        <p:spPr>
          <a:xfrm>
            <a:off x="-3810" y="4144645"/>
            <a:ext cx="12206605" cy="2713355"/>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2" name="Shape 8">
            <a:extLst>
              <a:ext uri="{FF2B5EF4-FFF2-40B4-BE49-F238E27FC236}">
                <a16:creationId xmlns:a16="http://schemas.microsoft.com/office/drawing/2014/main" id="{A2A77375-1B88-99DF-3FF1-1CE51C437E16}"/>
              </a:ext>
            </a:extLst>
          </p:cNvPr>
          <p:cNvSpPr/>
          <p:nvPr/>
        </p:nvSpPr>
        <p:spPr>
          <a:xfrm>
            <a:off x="1506220" y="4146927"/>
            <a:ext cx="9611085" cy="1689358"/>
          </a:xfrm>
          <a:custGeom>
            <a:avLst/>
            <a:gdLst/>
            <a:ahLst/>
            <a:cxnLst/>
            <a:rect l="l" t="t" r="r" b="b"/>
            <a:pathLst>
              <a:path w="4297680" h="1689358">
                <a:moveTo>
                  <a:pt x="0" y="616044"/>
                </a:moveTo>
                <a:cubicBezTo>
                  <a:pt x="112395" y="574763"/>
                  <a:pt x="655320" y="425515"/>
                  <a:pt x="691515" y="422340"/>
                </a:cubicBezTo>
                <a:lnTo>
                  <a:pt x="824230" y="390585"/>
                </a:lnTo>
                <a:lnTo>
                  <a:pt x="959485" y="360100"/>
                </a:lnTo>
                <a:lnTo>
                  <a:pt x="1096645" y="330886"/>
                </a:lnTo>
                <a:lnTo>
                  <a:pt x="1236345" y="302941"/>
                </a:lnTo>
                <a:lnTo>
                  <a:pt x="1377950" y="275632"/>
                </a:lnTo>
                <a:lnTo>
                  <a:pt x="1521460" y="249593"/>
                </a:lnTo>
                <a:lnTo>
                  <a:pt x="1667510" y="224824"/>
                </a:lnTo>
                <a:lnTo>
                  <a:pt x="1815465" y="201326"/>
                </a:lnTo>
                <a:lnTo>
                  <a:pt x="1965325" y="178462"/>
                </a:lnTo>
                <a:lnTo>
                  <a:pt x="2117725" y="157504"/>
                </a:lnTo>
                <a:lnTo>
                  <a:pt x="2271395" y="137181"/>
                </a:lnTo>
                <a:lnTo>
                  <a:pt x="2426970" y="118763"/>
                </a:lnTo>
                <a:lnTo>
                  <a:pt x="2584450" y="100980"/>
                </a:lnTo>
                <a:lnTo>
                  <a:pt x="2743200" y="85103"/>
                </a:lnTo>
                <a:lnTo>
                  <a:pt x="2903855" y="70496"/>
                </a:lnTo>
                <a:lnTo>
                  <a:pt x="3066415" y="56524"/>
                </a:lnTo>
                <a:lnTo>
                  <a:pt x="3230245" y="44457"/>
                </a:lnTo>
                <a:lnTo>
                  <a:pt x="3395345" y="33660"/>
                </a:lnTo>
                <a:lnTo>
                  <a:pt x="3562350" y="24134"/>
                </a:lnTo>
                <a:lnTo>
                  <a:pt x="3729990" y="16513"/>
                </a:lnTo>
                <a:lnTo>
                  <a:pt x="3899535" y="9526"/>
                </a:lnTo>
                <a:lnTo>
                  <a:pt x="4070350" y="4446"/>
                </a:lnTo>
                <a:lnTo>
                  <a:pt x="4242435" y="635"/>
                </a:lnTo>
                <a:lnTo>
                  <a:pt x="4297680" y="0"/>
                </a:lnTo>
                <a:lnTo>
                  <a:pt x="4297680" y="1516612"/>
                </a:lnTo>
                <a:cubicBezTo>
                  <a:pt x="4300855" y="1613781"/>
                  <a:pt x="4211955" y="1691898"/>
                  <a:pt x="4124960" y="1689358"/>
                </a:cubicBezTo>
                <a:lnTo>
                  <a:pt x="172720" y="1689358"/>
                </a:lnTo>
                <a:cubicBezTo>
                  <a:pt x="75565" y="1692533"/>
                  <a:pt x="-2540" y="1603620"/>
                  <a:pt x="0" y="1516612"/>
                </a:cubicBezTo>
                <a:lnTo>
                  <a:pt x="0" y="616044"/>
                </a:lnTo>
                <a:close/>
              </a:path>
            </a:pathLst>
          </a:custGeom>
          <a:gradFill flip="none" rotWithShape="1">
            <a:gsLst>
              <a:gs pos="0">
                <a:srgbClr val="6EAA2E"/>
              </a:gs>
              <a:gs pos="53000">
                <a:srgbClr val="92D050"/>
              </a:gs>
              <a:gs pos="91000">
                <a:srgbClr val="C9E828"/>
              </a:gs>
              <a:gs pos="100000">
                <a:srgbClr val="C9E828"/>
              </a:gs>
            </a:gsLst>
            <a:lin ang="16200000" scaled="1"/>
          </a:gradFill>
          <a:ln/>
        </p:spPr>
      </p:sp>
      <p:sp>
        <p:nvSpPr>
          <p:cNvPr id="13" name="Text 9">
            <a:extLst>
              <a:ext uri="{FF2B5EF4-FFF2-40B4-BE49-F238E27FC236}">
                <a16:creationId xmlns:a16="http://schemas.microsoft.com/office/drawing/2014/main" id="{BA2622F9-E62D-5896-650E-EFA00E049D6B}"/>
              </a:ext>
            </a:extLst>
          </p:cNvPr>
          <p:cNvSpPr/>
          <p:nvPr/>
        </p:nvSpPr>
        <p:spPr>
          <a:xfrm>
            <a:off x="1506220" y="4146927"/>
            <a:ext cx="9611085" cy="1689358"/>
          </a:xfrm>
          <a:prstGeom prst="rect">
            <a:avLst/>
          </a:prstGeom>
          <a:noFill/>
          <a:ln/>
        </p:spPr>
        <p:txBody>
          <a:bodyPr wrap="square" lIns="45720" tIns="91440" rIns="91440" bIns="45720" rtlCol="0" anchor="ctr"/>
          <a:lstStyle/>
          <a:p>
            <a:pPr marL="0" indent="0">
              <a:lnSpc>
                <a:spcPct val="100000"/>
              </a:lnSpc>
              <a:buNone/>
            </a:pPr>
            <a:endParaRPr lang="en-US" sz="1600"/>
          </a:p>
        </p:txBody>
      </p:sp>
      <p:sp>
        <p:nvSpPr>
          <p:cNvPr id="16" name="Text 12">
            <a:extLst>
              <a:ext uri="{FF2B5EF4-FFF2-40B4-BE49-F238E27FC236}">
                <a16:creationId xmlns:a16="http://schemas.microsoft.com/office/drawing/2014/main" id="{D40507F0-BE17-BF45-35C9-6F0B482C311E}"/>
              </a:ext>
            </a:extLst>
          </p:cNvPr>
          <p:cNvSpPr/>
          <p:nvPr/>
        </p:nvSpPr>
        <p:spPr>
          <a:xfrm>
            <a:off x="1777683" y="1621155"/>
            <a:ext cx="9203930" cy="1522981"/>
          </a:xfrm>
          <a:prstGeom prst="rect">
            <a:avLst/>
          </a:prstGeom>
          <a:noFill/>
          <a:ln/>
        </p:spPr>
        <p:txBody>
          <a:bodyPr wrap="square" lIns="91440" tIns="45720" rIns="91440" bIns="45720" rtlCol="0" anchor="t">
            <a:spAutoFit/>
          </a:bodyPr>
          <a:lstStyle/>
          <a:p>
            <a:pPr>
              <a:lnSpc>
                <a:spcPct val="150000"/>
              </a:lnSpc>
            </a:pPr>
            <a:r>
              <a:rPr lang="en-US" sz="1600">
                <a:solidFill>
                  <a:srgbClr val="000000"/>
                </a:solidFill>
                <a:latin typeface="Microsoft Sans Serif"/>
                <a:ea typeface="Microsoft Sans Serif"/>
                <a:cs typeface="Microsoft Sans Serif"/>
              </a:rPr>
              <a:t>Brute-Force DFS explores all possible paths with </a:t>
            </a:r>
            <a:r>
              <a:rPr lang="en-US" sz="1600">
                <a:latin typeface="Microsoft Sans Serif"/>
                <a:ea typeface="Microsoft Sans Serif"/>
                <a:cs typeface="Microsoft Sans Serif"/>
              </a:rPr>
              <a:t>cycle detection, capped at 100k nodes to prevent infinite loops</a:t>
            </a:r>
            <a:r>
              <a:rPr lang="en-US" sz="1600">
                <a:solidFill>
                  <a:srgbClr val="000000"/>
                </a:solidFill>
                <a:latin typeface="Microsoft Sans Serif"/>
                <a:ea typeface="Microsoft Sans Serif"/>
                <a:cs typeface="Microsoft Sans Serif"/>
              </a:rPr>
              <a:t>, </a:t>
            </a:r>
            <a:r>
              <a:rPr lang="en-US" sz="1600">
                <a:latin typeface="Microsoft Sans Serif"/>
                <a:ea typeface="Microsoft Sans Serif"/>
                <a:cs typeface="Microsoft Sans Serif"/>
              </a:rPr>
              <a:t>showcasing exponential complexity</a:t>
            </a:r>
            <a:r>
              <a:rPr lang="en-US" sz="1600">
                <a:solidFill>
                  <a:srgbClr val="000000"/>
                </a:solidFill>
                <a:latin typeface="Microsoft Sans Serif"/>
                <a:ea typeface="Microsoft Sans Serif"/>
                <a:cs typeface="Microsoft Sans Serif"/>
              </a:rPr>
              <a:t>.</a:t>
            </a:r>
            <a:r>
              <a:rPr lang="en-US" sz="1600">
                <a:latin typeface="Microsoft Sans Serif"/>
                <a:ea typeface="Microsoft Sans Serif"/>
                <a:cs typeface="Microsoft Sans Serif"/>
              </a:rPr>
              <a:t> O(B^D)</a:t>
            </a:r>
          </a:p>
          <a:p>
            <a:pPr>
              <a:lnSpc>
                <a:spcPct val="150000"/>
              </a:lnSpc>
            </a:pPr>
            <a:r>
              <a:rPr lang="en-US" sz="1600">
                <a:latin typeface="Microsoft Sans Serif"/>
                <a:ea typeface="Microsoft Sans Serif"/>
                <a:cs typeface="Microsoft Sans Serif"/>
              </a:rPr>
              <a:t>B= branching factor(average roads per location)</a:t>
            </a:r>
          </a:p>
          <a:p>
            <a:pPr>
              <a:lnSpc>
                <a:spcPct val="150000"/>
              </a:lnSpc>
            </a:pPr>
            <a:r>
              <a:rPr lang="en-US" sz="1600">
                <a:latin typeface="Microsoft Sans Serif"/>
                <a:ea typeface="Microsoft Sans Serif"/>
                <a:cs typeface="Microsoft Sans Serif"/>
              </a:rPr>
              <a:t>D = depth (number of steps to destination)</a:t>
            </a:r>
          </a:p>
        </p:txBody>
      </p:sp>
      <p:sp>
        <p:nvSpPr>
          <p:cNvPr id="17" name="Text 13">
            <a:extLst>
              <a:ext uri="{FF2B5EF4-FFF2-40B4-BE49-F238E27FC236}">
                <a16:creationId xmlns:a16="http://schemas.microsoft.com/office/drawing/2014/main" id="{372730BE-0C1C-751A-53CD-31E53375D459}"/>
              </a:ext>
            </a:extLst>
          </p:cNvPr>
          <p:cNvSpPr/>
          <p:nvPr/>
        </p:nvSpPr>
        <p:spPr>
          <a:xfrm>
            <a:off x="1775778" y="4744720"/>
            <a:ext cx="3758565" cy="523220"/>
          </a:xfrm>
          <a:prstGeom prst="rect">
            <a:avLst/>
          </a:prstGeom>
          <a:noFill/>
          <a:ln/>
        </p:spPr>
        <p:txBody>
          <a:bodyPr wrap="square" lIns="91440" tIns="45720" rIns="91440" bIns="45720" rtlCol="0" anchor="t">
            <a:spAutoFit/>
          </a:bodyPr>
          <a:lstStyle/>
          <a:p>
            <a:pPr marL="0" indent="0" algn="l">
              <a:lnSpc>
                <a:spcPct val="100000"/>
              </a:lnSpc>
              <a:buNone/>
            </a:pPr>
            <a:r>
              <a:rPr lang="en-US" sz="2800" b="1">
                <a:latin typeface="Microsoft Sans Serif"/>
                <a:ea typeface="Microsoft Sans Serif"/>
                <a:cs typeface="Microsoft Sans Serif"/>
              </a:rPr>
              <a:t>Brute-Force</a:t>
            </a:r>
          </a:p>
        </p:txBody>
      </p:sp>
      <p:sp>
        <p:nvSpPr>
          <p:cNvPr id="18" name="Text 14">
            <a:extLst>
              <a:ext uri="{FF2B5EF4-FFF2-40B4-BE49-F238E27FC236}">
                <a16:creationId xmlns:a16="http://schemas.microsoft.com/office/drawing/2014/main" id="{B10C7CDB-CD09-1353-AD16-C9A7D8F8A8DF}"/>
              </a:ext>
            </a:extLst>
          </p:cNvPr>
          <p:cNvSpPr/>
          <p:nvPr/>
        </p:nvSpPr>
        <p:spPr>
          <a:xfrm>
            <a:off x="1506220" y="405765"/>
            <a:ext cx="9799955" cy="523220"/>
          </a:xfrm>
          <a:prstGeom prst="rect">
            <a:avLst/>
          </a:prstGeom>
          <a:noFill/>
          <a:ln/>
        </p:spPr>
        <p:txBody>
          <a:bodyPr wrap="square" lIns="91440" tIns="45720" rIns="91440" bIns="45720" rtlCol="0" anchor="t">
            <a:spAutoFit/>
          </a:bodyPr>
          <a:lstStyle/>
          <a:p>
            <a:pPr marL="0" indent="0" algn="l">
              <a:lnSpc>
                <a:spcPct val="100000"/>
              </a:lnSpc>
              <a:buNone/>
            </a:pPr>
            <a:r>
              <a:rPr lang="en-US" sz="2800" b="1">
                <a:latin typeface="Microsoft Sans Serif"/>
                <a:ea typeface="Microsoft Sans Serif"/>
                <a:cs typeface="Microsoft Sans Serif"/>
              </a:rPr>
              <a:t>Brute-force</a:t>
            </a:r>
          </a:p>
        </p:txBody>
      </p:sp>
    </p:spTree>
    <p:extLst>
      <p:ext uri="{BB962C8B-B14F-4D97-AF65-F5344CB8AC3E}">
        <p14:creationId xmlns:p14="http://schemas.microsoft.com/office/powerpoint/2010/main" val="570418615"/>
      </p:ext>
    </p:extLst>
  </p:cSld>
  <p:clrMapOvr>
    <a:masterClrMapping/>
  </p:clrMapOvr>
</p:sld>
</file>

<file path=ppt/theme/theme1.xml><?xml version="1.0" encoding="utf-8"?>
<a:theme xmlns:a="http://schemas.openxmlformats.org/drawingml/2006/main" name="Custom Theme">
  <a:themeElements>
    <a:clrScheme name="Custom">
      <a:dk1>
        <a:srgbClr val="000000"/>
      </a:dk1>
      <a:lt1>
        <a:srgbClr val="FFFFFF"/>
      </a:lt1>
      <a:dk2>
        <a:srgbClr val="44546A"/>
      </a:dk2>
      <a:lt2>
        <a:srgbClr val="E7E6E6"/>
      </a:lt2>
      <a:accent1>
        <a:srgbClr val="00B0F0"/>
      </a:accent1>
      <a:accent2>
        <a:srgbClr val="92D050"/>
      </a:accent2>
      <a:accent3>
        <a:srgbClr val="FFFF00"/>
      </a:accent3>
      <a:accent4>
        <a:srgbClr val="FFC000"/>
      </a:accent4>
      <a:accent5>
        <a:srgbClr val="7030A0"/>
      </a:accent5>
      <a:accent6>
        <a:srgbClr val="FF9202"/>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Custom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Moonshot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Kathmandu Path-Finder Duel</dc:title>
  <dc:subject>Kathmandu Path-Finder Duel</dc:subject>
  <dc:creator>Kimi</dc:creator>
  <cp:revision>1</cp:revision>
  <dcterms:created xsi:type="dcterms:W3CDTF">2025-08-31T16:33:25Z</dcterms:created>
  <dcterms:modified xsi:type="dcterms:W3CDTF">2025-09-01T03:19:08Z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IGC">
    <vt:lpwstr>{"Label":"Kathmandu Path-Finder Duel","ContentProducer":"001191110108MACG2KBH8F10000","ProduceID":"d2q7ias2sn1cbbpve2v0","ReservedCode1":"","ContentPropagator":"001191110108MACG2KBH8F20000","PropagateID":"d2q7ias2sn1cbbpve2v0","ReservedCode2":""}</vt:lpwstr>
  </property>
</Properties>
</file>