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Insurance Penetration in Africa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BFEA54-8C55-3B89-E55E-5EF9E3B849E6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47A323-D6F6-4560-8706-82E47662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77928"/>
              </p:ext>
            </p:extLst>
          </p:nvPr>
        </p:nvGraphicFramePr>
        <p:xfrm>
          <a:off x="587828" y="1622509"/>
          <a:ext cx="10889796" cy="415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449">
                  <a:extLst>
                    <a:ext uri="{9D8B030D-6E8A-4147-A177-3AD203B41FA5}">
                      <a16:colId xmlns:a16="http://schemas.microsoft.com/office/drawing/2014/main" val="852649920"/>
                    </a:ext>
                  </a:extLst>
                </a:gridCol>
                <a:gridCol w="2722449">
                  <a:extLst>
                    <a:ext uri="{9D8B030D-6E8A-4147-A177-3AD203B41FA5}">
                      <a16:colId xmlns:a16="http://schemas.microsoft.com/office/drawing/2014/main" val="2786311808"/>
                    </a:ext>
                  </a:extLst>
                </a:gridCol>
                <a:gridCol w="2722449">
                  <a:extLst>
                    <a:ext uri="{9D8B030D-6E8A-4147-A177-3AD203B41FA5}">
                      <a16:colId xmlns:a16="http://schemas.microsoft.com/office/drawing/2014/main" val="2594581286"/>
                    </a:ext>
                  </a:extLst>
                </a:gridCol>
                <a:gridCol w="2722449">
                  <a:extLst>
                    <a:ext uri="{9D8B030D-6E8A-4147-A177-3AD203B41FA5}">
                      <a16:colId xmlns:a16="http://schemas.microsoft.com/office/drawing/2014/main" val="83834753"/>
                    </a:ext>
                  </a:extLst>
                </a:gridCol>
              </a:tblGrid>
              <a:tr h="651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63133"/>
                  </a:ext>
                </a:extLst>
              </a:tr>
              <a:tr h="1359570">
                <a:tc>
                  <a:txBody>
                    <a:bodyPr/>
                    <a:lstStyle/>
                    <a:p>
                      <a:r>
                        <a:rPr lang="en-US" sz="2400" dirty="0"/>
                        <a:t>Affordability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data on income levels across different African Countries.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Summarise findings related to income levels and affordability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Synthesise insights from data and information to form product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724"/>
                  </a:ext>
                </a:extLst>
              </a:tr>
              <a:tr h="1139764">
                <a:tc>
                  <a:txBody>
                    <a:bodyPr/>
                    <a:lstStyle/>
                    <a:p>
                      <a:r>
                        <a:rPr lang="en-US" sz="2400" dirty="0"/>
                        <a:t>Insurance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 data on existing insurance products, premiums and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Surveys to understand public perception of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educational materials to raise awareness.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16450"/>
                  </a:ext>
                </a:extLst>
              </a:tr>
              <a:tr h="1005129">
                <a:tc>
                  <a:txBody>
                    <a:bodyPr/>
                    <a:lstStyle/>
                    <a:p>
                      <a:r>
                        <a:rPr lang="en-US" sz="2400" dirty="0"/>
                        <a:t>Target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educational materials to raise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knowledge on segmenting the market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sales agents on approaching different customer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1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91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Enhancing Insurance Penetration in Africa</vt:lpstr>
    </vt:vector>
  </TitlesOfParts>
  <Company>First National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Insurance Penetration in Africa</dc:title>
  <dc:creator>Snyman, Nadine C</dc:creator>
  <cp:lastModifiedBy>Snyman, Nadine C</cp:lastModifiedBy>
  <cp:revision>1</cp:revision>
  <dcterms:created xsi:type="dcterms:W3CDTF">2024-04-10T13:42:37Z</dcterms:created>
  <dcterms:modified xsi:type="dcterms:W3CDTF">2024-04-10T14:07:30Z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16eec4e-c7b8-491d-b7d8-90a69632743d_Enabled">
    <vt:lpwstr>true</vt:lpwstr>
  </property>
  <property fmtid="{D5CDD505-2E9C-101B-9397-08002B2CF9AE}" pid="4" name="MSIP_Label_216eec4e-c7b8-491d-b7d8-90a69632743d_SetDate">
    <vt:lpwstr>2024-04-10T14:07:12Z</vt:lpwstr>
  </property>
  <property fmtid="{D5CDD505-2E9C-101B-9397-08002B2CF9AE}" pid="5" name="MSIP_Label_216eec4e-c7b8-491d-b7d8-90a69632743d_Method">
    <vt:lpwstr>Standard</vt:lpwstr>
  </property>
  <property fmtid="{D5CDD505-2E9C-101B-9397-08002B2CF9AE}" pid="6" name="MSIP_Label_216eec4e-c7b8-491d-b7d8-90a69632743d_Name">
    <vt:lpwstr>216eec4e-c7b8-491d-b7d8-90a69632743d</vt:lpwstr>
  </property>
  <property fmtid="{D5CDD505-2E9C-101B-9397-08002B2CF9AE}" pid="7" name="MSIP_Label_216eec4e-c7b8-491d-b7d8-90a69632743d_SiteId">
    <vt:lpwstr>4032514a-830a-4f20-9539-81bbc35b3cd9</vt:lpwstr>
  </property>
  <property fmtid="{D5CDD505-2E9C-101B-9397-08002B2CF9AE}" pid="8" name="MSIP_Label_216eec4e-c7b8-491d-b7d8-90a69632743d_ActionId">
    <vt:lpwstr>48561f05-d5fd-47c7-9dd2-9034dd3e0218</vt:lpwstr>
  </property>
  <property fmtid="{D5CDD505-2E9C-101B-9397-08002B2CF9AE}" pid="9" name="MSIP_Label_216eec4e-c7b8-491d-b7d8-90a69632743d_ContentBits">
    <vt:lpwstr>0</vt:lpwstr>
  </property>
</Properties>
</file>