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65" r:id="rId4"/>
    <p:sldId id="264" r:id="rId5"/>
    <p:sldId id="266" r:id="rId6"/>
    <p:sldId id="267" r:id="rId7"/>
    <p:sldId id="268" r:id="rId8"/>
    <p:sldId id="269" r:id="rId9"/>
    <p:sldId id="271" r:id="rId10"/>
    <p:sldId id="270" r:id="rId11"/>
    <p:sldId id="272" r:id="rId12"/>
    <p:sldId id="273" r:id="rId13"/>
    <p:sldId id="262" r:id="rId14"/>
    <p:sldId id="274" r:id="rId15"/>
    <p:sldId id="28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arap\Downloads\6489befce28448b5ec3e2779_Excel-Gantt-Chart-Template-TeamGantt-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1"/>
        <c:ser>
          <c:idx val="0"/>
          <c:order val="0"/>
          <c:spPr>
            <a:solidFill>
              <a:srgbClr val="FFFFFF"/>
            </a:solidFill>
          </c:spPr>
          <c:invertIfNegative val="1"/>
          <c:dLbls>
            <c:delete val="1"/>
          </c:dLbls>
          <c:cat>
            <c:strRef>
              <c:f>'Basic Gantt Chart'!$B$3:$B$9</c:f>
              <c:strCache>
                <c:ptCount val="7"/>
                <c:pt idx="0">
                  <c:v>Documentare și cercetare pentru proiect</c:v>
                </c:pt>
                <c:pt idx="1">
                  <c:v>Prelucrare date provenite din bazele de date</c:v>
                </c:pt>
                <c:pt idx="2">
                  <c:v>Cautarea și adaptarea unui model </c:v>
                </c:pt>
                <c:pt idx="3">
                  <c:v>Testarea modelului și a modalitații de antrenare</c:v>
                </c:pt>
                <c:pt idx="4">
                  <c:v>Antrenarea modelelor</c:v>
                </c:pt>
                <c:pt idx="5">
                  <c:v>Realizarea export predictii și compararea datelor</c:v>
                </c:pt>
                <c:pt idx="6">
                  <c:v>Realizare documentație</c:v>
                </c:pt>
              </c:strCache>
            </c:strRef>
          </c:cat>
          <c:val>
            <c:numRef>
              <c:f>'Basic Gantt Chart'!$E$3:$E$9</c:f>
              <c:numCache>
                <c:formatCode>General</c:formatCode>
                <c:ptCount val="7"/>
                <c:pt idx="0">
                  <c:v>0</c:v>
                </c:pt>
                <c:pt idx="1">
                  <c:v>14</c:v>
                </c:pt>
                <c:pt idx="2">
                  <c:v>29</c:v>
                </c:pt>
                <c:pt idx="3">
                  <c:v>35</c:v>
                </c:pt>
                <c:pt idx="4">
                  <c:v>49</c:v>
                </c:pt>
                <c:pt idx="5">
                  <c:v>70</c:v>
                </c:pt>
                <c:pt idx="6">
                  <c:v>63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CBD9-40BB-9252-26C812988C81}"/>
            </c:ext>
          </c:extLst>
        </c:ser>
        <c:ser>
          <c:idx val="1"/>
          <c:order val="1"/>
          <c:spPr>
            <a:solidFill>
              <a:srgbClr val="5CBCD6"/>
            </a:solidFill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'Basic Gantt Chart'!$B$3:$B$9</c:f>
              <c:strCache>
                <c:ptCount val="7"/>
                <c:pt idx="0">
                  <c:v>Documentare și cercetare pentru proiect</c:v>
                </c:pt>
                <c:pt idx="1">
                  <c:v>Prelucrare date provenite din bazele de date</c:v>
                </c:pt>
                <c:pt idx="2">
                  <c:v>Cautarea și adaptarea unui model </c:v>
                </c:pt>
                <c:pt idx="3">
                  <c:v>Testarea modelului și a modalitații de antrenare</c:v>
                </c:pt>
                <c:pt idx="4">
                  <c:v>Antrenarea modelelor</c:v>
                </c:pt>
                <c:pt idx="5">
                  <c:v>Realizarea export predictii și compararea datelor</c:v>
                </c:pt>
                <c:pt idx="6">
                  <c:v>Realizare documentație</c:v>
                </c:pt>
              </c:strCache>
            </c:strRef>
          </c:cat>
          <c:val>
            <c:numRef>
              <c:f>'Basic Gantt Chart'!$F$3:$F$9</c:f>
              <c:numCache>
                <c:formatCode>General</c:formatCode>
                <c:ptCount val="7"/>
                <c:pt idx="0">
                  <c:v>14</c:v>
                </c:pt>
                <c:pt idx="1">
                  <c:v>13</c:v>
                </c:pt>
                <c:pt idx="2">
                  <c:v>18</c:v>
                </c:pt>
                <c:pt idx="3">
                  <c:v>12</c:v>
                </c:pt>
                <c:pt idx="4">
                  <c:v>22</c:v>
                </c:pt>
                <c:pt idx="5">
                  <c:v>5</c:v>
                </c:pt>
                <c:pt idx="6">
                  <c:v>23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1-CBD9-40BB-9252-26C812988C8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334299962"/>
        <c:axId val="1797285475"/>
      </c:barChart>
      <c:catAx>
        <c:axId val="1334299962"/>
        <c:scaling>
          <c:orientation val="maxMin"/>
        </c:scaling>
        <c:delete val="0"/>
        <c:axPos val="l"/>
        <c:numFmt formatCode="General" sourceLinked="1"/>
        <c:majorTickMark val="cross"/>
        <c:minorTickMark val="cross"/>
        <c:tickLblPos val="nextTo"/>
        <c:txPr>
          <a:bodyPr/>
          <a:lstStyle/>
          <a:p>
            <a:pPr lvl="0">
              <a:defRPr b="0"/>
            </a:pPr>
            <a:endParaRPr lang="ro-RO"/>
          </a:p>
        </c:txPr>
        <c:crossAx val="1797285475"/>
        <c:crosses val="autoZero"/>
        <c:auto val="1"/>
        <c:lblAlgn val="ctr"/>
        <c:lblOffset val="100"/>
        <c:noMultiLvlLbl val="1"/>
      </c:catAx>
      <c:valAx>
        <c:axId val="1797285475"/>
        <c:scaling>
          <c:orientation val="minMax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/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/>
                </a:pPr>
                <a:r>
                  <a:rPr lang="ro-RO"/>
                  <a:t>Zile</a:t>
                </a:r>
                <a:r>
                  <a:rPr lang="ro-RO" baseline="0"/>
                  <a:t> proiect</a:t>
                </a:r>
              </a:p>
            </c:rich>
          </c:tx>
          <c:overlay val="0"/>
        </c:title>
        <c:numFmt formatCode="General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 lvl="0">
              <a:defRPr b="0"/>
            </a:pPr>
            <a:endParaRPr lang="ro-RO"/>
          </a:p>
        </c:txPr>
        <c:crossAx val="1334299962"/>
        <c:crosses val="max"/>
        <c:crossBetween val="between"/>
      </c:valAx>
    </c:plotArea>
    <c:plotVisOnly val="1"/>
    <c:dispBlanksAs val="zero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925E8-3A34-4504-8452-0DCE3D029F8B}" type="datetimeFigureOut">
              <a:rPr lang="ro-RO" smtClean="0"/>
              <a:t>03.07.2023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6E09-F3E3-401E-9A4D-5FF08B07325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4094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748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CCC73D4-8022-470A-A262-0C592F1FD9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8331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B7FB-C5FC-454A-9DA4-D09E1DF78B6E}" type="datetimeFigureOut">
              <a:rPr lang="ro-RO" smtClean="0"/>
              <a:t>03.07.2023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73D4-8022-470A-A262-0C592F1FD9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98123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B7FB-C5FC-454A-9DA4-D09E1DF78B6E}" type="datetimeFigureOut">
              <a:rPr lang="ro-RO" smtClean="0"/>
              <a:t>03.07.2023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73D4-8022-470A-A262-0C592F1FD9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7013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594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7936" y="0"/>
            <a:ext cx="121874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20400" y="22982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609585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4800" i="1"/>
            </a:lvl1pPr>
            <a:lvl2pPr marL="1219170" lvl="1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4800" i="1"/>
            </a:lvl2pPr>
            <a:lvl3pPr marL="1828754" lvl="2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4800" i="1"/>
            </a:lvl3pPr>
            <a:lvl4pPr marL="2438339" lvl="3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4pPr>
            <a:lvl5pPr marL="3047924" lvl="4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5pPr>
            <a:lvl6pPr marL="3657509" lvl="5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6pPr>
            <a:lvl7pPr marL="4267093" lvl="6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7pPr>
            <a:lvl8pPr marL="4876678" lvl="7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8pPr>
            <a:lvl9pPr marL="5486263" lvl="8" indent="-60958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grpSp>
        <p:nvGrpSpPr>
          <p:cNvPr id="32" name="Google Shape;32;p4"/>
          <p:cNvGrpSpPr/>
          <p:nvPr/>
        </p:nvGrpSpPr>
        <p:grpSpPr>
          <a:xfrm>
            <a:off x="5119529" y="1043892"/>
            <a:ext cx="1952764" cy="1123609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8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5000681" y="520396"/>
            <a:ext cx="709600" cy="71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5817203" y="581500"/>
            <a:ext cx="278800" cy="49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6272680" y="469240"/>
            <a:ext cx="462800" cy="63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9CCC73D4-8022-470A-A262-0C592F1FD9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0845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CCC73D4-8022-470A-A262-0C592F1FD9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1187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048183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6243545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CCC73D4-8022-470A-A262-0C592F1FD9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07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CCC73D4-8022-470A-A262-0C592F1FD9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8871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CCC73D4-8022-470A-A262-0C592F1FD9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2111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09600" y="5407124"/>
            <a:ext cx="10972800" cy="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9CCC73D4-8022-470A-A262-0C592F1FD9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142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CCC73D4-8022-470A-A262-0C592F1FD9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453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9CCC73D4-8022-470A-A262-0C592F1FD9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050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47789D1-0C71-462B-8746-4F13C91340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Inferența mișcării micro-vehiculelor aeriene din </a:t>
            </a:r>
            <a:r>
              <a:rPr lang="ro-RO" dirty="0" err="1"/>
              <a:t>secvente</a:t>
            </a:r>
            <a:r>
              <a:rPr lang="ro-RO" dirty="0"/>
              <a:t> video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61DD0576-A2D0-5827-4072-A39649499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762" y="3981450"/>
            <a:ext cx="3824288" cy="1905000"/>
          </a:xfrm>
        </p:spPr>
        <p:txBody>
          <a:bodyPr/>
          <a:lstStyle/>
          <a:p>
            <a:pPr algn="l"/>
            <a:r>
              <a:rPr lang="ro-RO" dirty="0"/>
              <a:t>Conducător științific:</a:t>
            </a:r>
            <a:endParaRPr lang="en-US" dirty="0"/>
          </a:p>
          <a:p>
            <a:pPr algn="l"/>
            <a:r>
              <a:rPr lang="ro-RO" dirty="0"/>
              <a:t>Ș.L. dr. ing. Cristian Constantin DAMIAN</a:t>
            </a:r>
          </a:p>
        </p:txBody>
      </p:sp>
      <p:sp>
        <p:nvSpPr>
          <p:cNvPr id="4" name="Subtitlu 2">
            <a:extLst>
              <a:ext uri="{FF2B5EF4-FFF2-40B4-BE49-F238E27FC236}">
                <a16:creationId xmlns:a16="http://schemas.microsoft.com/office/drawing/2014/main" id="{87D465A2-0C53-6D4B-4377-C59BFF746E51}"/>
              </a:ext>
            </a:extLst>
          </p:cNvPr>
          <p:cNvSpPr txBox="1">
            <a:spLocks/>
          </p:cNvSpPr>
          <p:nvPr/>
        </p:nvSpPr>
        <p:spPr>
          <a:xfrm>
            <a:off x="8235952" y="3981450"/>
            <a:ext cx="382428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None/>
              <a:defRPr sz="2100" b="0" i="0" u="none" strike="noStrike" cap="none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chemeClr val="tx1">
                    <a:tint val="7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chemeClr val="tx1">
                    <a:tint val="7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tx1">
                    <a:tint val="7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tx1">
                    <a:tint val="7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tx1">
                    <a:tint val="7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tx1">
                    <a:tint val="7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tx1">
                    <a:tint val="7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tx1">
                    <a:tint val="7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/>
            <a:r>
              <a:rPr lang="ro-RO" dirty="0"/>
              <a:t>Absolvent</a:t>
            </a:r>
            <a:r>
              <a:rPr lang="en-US" dirty="0"/>
              <a:t>:</a:t>
            </a:r>
          </a:p>
          <a:p>
            <a:pPr algn="r"/>
            <a:r>
              <a:rPr lang="ro-RO" dirty="0"/>
              <a:t>Nicușor-Cristian SOCOL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6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EFC877C-3734-E603-A9F2-CB81F70F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600" dirty="0"/>
              <a:t>Model antrenat cu baza de date NTU Viral</a:t>
            </a:r>
          </a:p>
        </p:txBody>
      </p:sp>
      <p:pic>
        <p:nvPicPr>
          <p:cNvPr id="5" name="Substituent conținut 4" descr="O imagine care conține text, captură de ecran, Interval, linie&#10;&#10;Descriere generată automat">
            <a:extLst>
              <a:ext uri="{FF2B5EF4-FFF2-40B4-BE49-F238E27FC236}">
                <a16:creationId xmlns:a16="http://schemas.microsoft.com/office/drawing/2014/main" id="{90888B36-89E4-0B39-113D-32EEA7716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47628"/>
            <a:ext cx="4982205" cy="2619158"/>
          </a:xfrm>
        </p:spPr>
      </p:pic>
      <p:pic>
        <p:nvPicPr>
          <p:cNvPr id="9" name="Imagine 8" descr="O imagine care conține text, linie, Interval, captură de ecran&#10;&#10;Descriere generată automat">
            <a:extLst>
              <a:ext uri="{FF2B5EF4-FFF2-40B4-BE49-F238E27FC236}">
                <a16:creationId xmlns:a16="http://schemas.microsoft.com/office/drawing/2014/main" id="{6CF5162E-44F9-E549-ACE3-84140692D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18246"/>
            <a:ext cx="4666291" cy="2576139"/>
          </a:xfrm>
          <a:prstGeom prst="rect">
            <a:avLst/>
          </a:prstGeom>
        </p:spPr>
      </p:pic>
      <p:sp>
        <p:nvSpPr>
          <p:cNvPr id="3" name="CasetăText 2">
            <a:extLst>
              <a:ext uri="{FF2B5EF4-FFF2-40B4-BE49-F238E27FC236}">
                <a16:creationId xmlns:a16="http://schemas.microsoft.com/office/drawing/2014/main" id="{D99BC9CB-18E0-8FD2-8DF3-162C997FD310}"/>
              </a:ext>
            </a:extLst>
          </p:cNvPr>
          <p:cNvSpPr txBox="1"/>
          <p:nvPr/>
        </p:nvSpPr>
        <p:spPr>
          <a:xfrm>
            <a:off x="609600" y="1662915"/>
            <a:ext cx="46482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19100">
              <a:spcBef>
                <a:spcPts val="600"/>
              </a:spcBef>
              <a:buClr>
                <a:schemeClr val="accent4"/>
              </a:buClr>
              <a:buSzPts val="3000"/>
              <a:buFont typeface="Source Sans Pro"/>
              <a:buChar char="◎"/>
            </a:pPr>
            <a:r>
              <a:rPr lang="ro-RO" sz="2400" dirty="0">
                <a:solidFill>
                  <a:schemeClr val="dk1"/>
                </a:solidFill>
                <a:latin typeface="Source Sans Pro"/>
                <a:ea typeface="Source Sans Pro"/>
              </a:rPr>
              <a:t>De ce am ales antrenarea acestui model?</a:t>
            </a:r>
          </a:p>
          <a:p>
            <a:pPr marL="457200" indent="-419100">
              <a:spcBef>
                <a:spcPts val="600"/>
              </a:spcBef>
              <a:buClr>
                <a:schemeClr val="accent4"/>
              </a:buClr>
              <a:buSzPts val="3000"/>
              <a:buFont typeface="Source Sans Pro"/>
              <a:buChar char="◎"/>
            </a:pPr>
            <a:r>
              <a:rPr lang="ro-RO" sz="2400" dirty="0">
                <a:solidFill>
                  <a:schemeClr val="dk1"/>
                </a:solidFill>
                <a:latin typeface="Source Sans Pro"/>
                <a:ea typeface="Source Sans Pro"/>
              </a:rPr>
              <a:t>Care sunt datele folosite pentru antrenarea modelului?</a:t>
            </a:r>
          </a:p>
          <a:p>
            <a:pPr marL="457200" indent="-419100">
              <a:spcBef>
                <a:spcPts val="600"/>
              </a:spcBef>
              <a:buClr>
                <a:schemeClr val="accent4"/>
              </a:buClr>
              <a:buSzPts val="3000"/>
              <a:buFont typeface="Source Sans Pro"/>
              <a:buChar char="◎"/>
            </a:pPr>
            <a:r>
              <a:rPr lang="ro-RO" sz="2400" dirty="0">
                <a:solidFill>
                  <a:schemeClr val="dk1"/>
                </a:solidFill>
                <a:latin typeface="Source Sans Pro"/>
                <a:ea typeface="Source Sans Pro"/>
              </a:rPr>
              <a:t>De ce sunt prezentate două grafice?</a:t>
            </a:r>
          </a:p>
          <a:p>
            <a:pPr marL="457200" indent="-419100">
              <a:spcBef>
                <a:spcPts val="600"/>
              </a:spcBef>
              <a:buClr>
                <a:schemeClr val="accent4"/>
              </a:buClr>
              <a:buSzPts val="3000"/>
              <a:buFont typeface="Source Sans Pro"/>
              <a:buChar char="◎"/>
            </a:pPr>
            <a:r>
              <a:rPr lang="ro-RO" sz="2400" dirty="0">
                <a:solidFill>
                  <a:schemeClr val="dk1"/>
                </a:solidFill>
                <a:latin typeface="Source Sans Pro"/>
                <a:ea typeface="Source Sans Pro"/>
              </a:rPr>
              <a:t>Care este evoluția celor două funcții de pierdere pentru acest model antrenat?</a:t>
            </a:r>
          </a:p>
        </p:txBody>
      </p:sp>
    </p:spTree>
    <p:extLst>
      <p:ext uri="{BB962C8B-B14F-4D97-AF65-F5344CB8AC3E}">
        <p14:creationId xmlns:p14="http://schemas.microsoft.com/office/powerpoint/2010/main" val="260676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B67EB67-9E6A-3536-1AE3-DB422D8E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600" dirty="0"/>
              <a:t>Comparația celor două modele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09932652-E5B0-56AC-79F5-A02C567E00F9}"/>
              </a:ext>
            </a:extLst>
          </p:cNvPr>
          <p:cNvSpPr txBox="1"/>
          <p:nvPr/>
        </p:nvSpPr>
        <p:spPr>
          <a:xfrm>
            <a:off x="541329" y="1742870"/>
            <a:ext cx="49784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19100">
              <a:spcBef>
                <a:spcPts val="600"/>
              </a:spcBef>
              <a:buClr>
                <a:schemeClr val="accent4"/>
              </a:buClr>
              <a:buSzPts val="3000"/>
              <a:buFont typeface="Source Sans Pro"/>
              <a:buChar char="◎"/>
            </a:pPr>
            <a:r>
              <a:rPr lang="ro-RO" sz="2400" dirty="0">
                <a:solidFill>
                  <a:schemeClr val="dk1"/>
                </a:solidFill>
                <a:latin typeface="Source Sans Pro"/>
                <a:ea typeface="Source Sans Pro"/>
              </a:rPr>
              <a:t>Ce reprezintă cele două tabele?</a:t>
            </a:r>
          </a:p>
          <a:p>
            <a:pPr marL="457200" indent="-419100">
              <a:spcBef>
                <a:spcPts val="600"/>
              </a:spcBef>
              <a:buClr>
                <a:schemeClr val="accent4"/>
              </a:buClr>
              <a:buSzPts val="3000"/>
              <a:buFont typeface="Source Sans Pro"/>
              <a:buChar char="◎"/>
            </a:pPr>
            <a:endParaRPr lang="ro-RO" sz="2400" dirty="0">
              <a:solidFill>
                <a:schemeClr val="dk1"/>
              </a:solidFill>
              <a:latin typeface="Source Sans Pro"/>
              <a:ea typeface="Source Sans Pro"/>
            </a:endParaRPr>
          </a:p>
          <a:p>
            <a:pPr marL="457200" indent="-419100">
              <a:spcBef>
                <a:spcPts val="600"/>
              </a:spcBef>
              <a:buClr>
                <a:schemeClr val="accent4"/>
              </a:buClr>
              <a:buSzPts val="3000"/>
              <a:buFont typeface="Source Sans Pro"/>
              <a:buChar char="◎"/>
            </a:pPr>
            <a:r>
              <a:rPr lang="ro-RO" sz="2400" dirty="0">
                <a:solidFill>
                  <a:schemeClr val="dk1"/>
                </a:solidFill>
                <a:latin typeface="Source Sans Pro"/>
                <a:ea typeface="Source Sans Pro"/>
              </a:rPr>
              <a:t>Ce tip de eroare este calculată?</a:t>
            </a:r>
          </a:p>
          <a:p>
            <a:pPr marL="457200" indent="-419100">
              <a:spcBef>
                <a:spcPts val="600"/>
              </a:spcBef>
              <a:buClr>
                <a:schemeClr val="accent4"/>
              </a:buClr>
              <a:buSzPts val="3000"/>
              <a:buFont typeface="Source Sans Pro"/>
              <a:buChar char="◎"/>
            </a:pPr>
            <a:endParaRPr lang="ro-RO" sz="2400" dirty="0">
              <a:solidFill>
                <a:schemeClr val="dk1"/>
              </a:solidFill>
              <a:latin typeface="Source Sans Pro"/>
              <a:ea typeface="Source Sans Pro"/>
            </a:endParaRPr>
          </a:p>
          <a:p>
            <a:pPr marL="457200" indent="-419100">
              <a:spcBef>
                <a:spcPts val="600"/>
              </a:spcBef>
              <a:buClr>
                <a:schemeClr val="accent4"/>
              </a:buClr>
              <a:buSzPts val="3000"/>
              <a:buFont typeface="Source Sans Pro"/>
              <a:buChar char="◎"/>
            </a:pPr>
            <a:r>
              <a:rPr lang="ro-RO" sz="2400" dirty="0">
                <a:solidFill>
                  <a:schemeClr val="dk1"/>
                </a:solidFill>
                <a:latin typeface="Source Sans Pro"/>
                <a:ea typeface="Source Sans Pro"/>
              </a:rPr>
              <a:t>Care sunt cele doua medii menționate?</a:t>
            </a:r>
          </a:p>
          <a:p>
            <a:pPr marL="457200" indent="-419100">
              <a:spcBef>
                <a:spcPts val="600"/>
              </a:spcBef>
              <a:buClr>
                <a:schemeClr val="accent4"/>
              </a:buClr>
              <a:buSzPts val="3000"/>
              <a:buFont typeface="Source Sans Pro"/>
              <a:buChar char="◎"/>
            </a:pPr>
            <a:endParaRPr lang="ro-RO" sz="2400" dirty="0">
              <a:solidFill>
                <a:schemeClr val="dk1"/>
              </a:solidFill>
              <a:latin typeface="Source Sans Pro"/>
              <a:ea typeface="Source Sans Pro"/>
            </a:endParaRPr>
          </a:p>
          <a:p>
            <a:pPr marL="457200" indent="-419100">
              <a:spcBef>
                <a:spcPts val="600"/>
              </a:spcBef>
              <a:buClr>
                <a:schemeClr val="accent4"/>
              </a:buClr>
              <a:buSzPts val="3000"/>
              <a:buFont typeface="Source Sans Pro"/>
              <a:buChar char="◎"/>
            </a:pPr>
            <a:r>
              <a:rPr lang="ro-RO" sz="2400" dirty="0">
                <a:solidFill>
                  <a:schemeClr val="dk1"/>
                </a:solidFill>
                <a:latin typeface="Source Sans Pro"/>
                <a:ea typeface="Source Sans Pro"/>
              </a:rPr>
              <a:t>Care este concluzia finală legată de ultimele două modele?</a:t>
            </a:r>
          </a:p>
        </p:txBody>
      </p:sp>
      <p:pic>
        <p:nvPicPr>
          <p:cNvPr id="7" name="Substituent conținut 6" descr="O imagine care conține text, captură de ecran, Font, număr&#10;&#10;Descriere generată automat">
            <a:extLst>
              <a:ext uri="{FF2B5EF4-FFF2-40B4-BE49-F238E27FC236}">
                <a16:creationId xmlns:a16="http://schemas.microsoft.com/office/drawing/2014/main" id="{BEF39FC8-0EE5-C1CF-AA5A-9FB37D809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16" y="1742870"/>
            <a:ext cx="6767784" cy="4135547"/>
          </a:xfrm>
        </p:spPr>
      </p:pic>
    </p:spTree>
    <p:extLst>
      <p:ext uri="{BB962C8B-B14F-4D97-AF65-F5344CB8AC3E}">
        <p14:creationId xmlns:p14="http://schemas.microsoft.com/office/powerpoint/2010/main" val="3085297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3F12F96-74DD-477F-FB32-D2D149EF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600" dirty="0"/>
              <a:t>Diagrama Gant</a:t>
            </a:r>
          </a:p>
        </p:txBody>
      </p:sp>
      <p:graphicFrame>
        <p:nvGraphicFramePr>
          <p:cNvPr id="7" name="Chart 1" title="Chart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86480"/>
              </p:ext>
            </p:extLst>
          </p:nvPr>
        </p:nvGraphicFramePr>
        <p:xfrm>
          <a:off x="1047750" y="2194560"/>
          <a:ext cx="9403503" cy="4252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setăText 7">
            <a:extLst>
              <a:ext uri="{FF2B5EF4-FFF2-40B4-BE49-F238E27FC236}">
                <a16:creationId xmlns:a16="http://schemas.microsoft.com/office/drawing/2014/main" id="{74654DD7-57D6-26D4-DD0C-EA74805F3D77}"/>
              </a:ext>
            </a:extLst>
          </p:cNvPr>
          <p:cNvSpPr txBox="1"/>
          <p:nvPr/>
        </p:nvSpPr>
        <p:spPr>
          <a:xfrm>
            <a:off x="1368213" y="1713653"/>
            <a:ext cx="5655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Data de început al acestui proiect este 4.3.2023</a:t>
            </a:r>
          </a:p>
        </p:txBody>
      </p:sp>
    </p:spTree>
    <p:extLst>
      <p:ext uri="{BB962C8B-B14F-4D97-AF65-F5344CB8AC3E}">
        <p14:creationId xmlns:p14="http://schemas.microsoft.com/office/powerpoint/2010/main" val="138169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35BA238-BDBF-57E5-F9A4-BAA4356F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600" dirty="0"/>
              <a:t>Contribuții personale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53BF12C-1DA3-229F-BA36-A96D58867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2171699"/>
            <a:ext cx="10095600" cy="3835401"/>
          </a:xfrm>
        </p:spPr>
        <p:txBody>
          <a:bodyPr/>
          <a:lstStyle/>
          <a:p>
            <a:r>
              <a:rPr lang="ro-RO" sz="2500" dirty="0"/>
              <a:t>Antrenarea și testarea modelelor realizate;</a:t>
            </a:r>
          </a:p>
          <a:p>
            <a:r>
              <a:rPr lang="ro-RO" sz="2500" dirty="0"/>
              <a:t>Implementarea și adaptarea arhitecturii rețelei neuronale;</a:t>
            </a:r>
          </a:p>
          <a:p>
            <a:r>
              <a:rPr lang="ro-RO" sz="2500" dirty="0"/>
              <a:t>Transformarea adnotațiilor din poziții absolute  în poziții relative;</a:t>
            </a:r>
          </a:p>
          <a:p>
            <a:r>
              <a:rPr lang="ro-RO" sz="2500" dirty="0"/>
              <a:t>Selecția si prelucrarea imaginilor din baza de date;</a:t>
            </a:r>
          </a:p>
          <a:p>
            <a:r>
              <a:rPr lang="ro-RO" sz="2500" dirty="0"/>
              <a:t>Compararea modelelor și prezentarea rezultatelor finale;</a:t>
            </a:r>
          </a:p>
          <a:p>
            <a:pPr marL="38100" indent="0">
              <a:buNone/>
            </a:pPr>
            <a:endParaRPr lang="ro-RO" sz="2500" dirty="0"/>
          </a:p>
          <a:p>
            <a:endParaRPr lang="ro-RO" sz="25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1033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926F191-0779-CDE3-2A0C-2E9C5F71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600" dirty="0"/>
              <a:t>Concluzii și îmbunătățiri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82F5FC1-2A70-9EB9-4BBA-18787D65A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347627"/>
            <a:ext cx="10095600" cy="4764800"/>
          </a:xfrm>
        </p:spPr>
        <p:txBody>
          <a:bodyPr anchor="t" anchorCtr="0"/>
          <a:lstStyle/>
          <a:p>
            <a:r>
              <a:rPr lang="ro-RO" sz="2500" dirty="0"/>
              <a:t>Realizarea unei model de rețea neuronală de tipul CNN</a:t>
            </a:r>
          </a:p>
          <a:p>
            <a:r>
              <a:rPr lang="ro-RO" sz="2500" dirty="0"/>
              <a:t>Antrenarea și testarea a multiple modele folosind 2 baze de date ;</a:t>
            </a:r>
          </a:p>
          <a:p>
            <a:r>
              <a:rPr lang="ro-RO" sz="2500" dirty="0"/>
              <a:t>Compararea rezultatelor finale;</a:t>
            </a:r>
          </a:p>
          <a:p>
            <a:r>
              <a:rPr lang="ro-RO" sz="2500" dirty="0"/>
              <a:t>Aflarea variantei optime de antrenare pentru a obține cele mai bune performanțe 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27B80B6C-6925-DCDC-F285-5F0088601165}"/>
              </a:ext>
            </a:extLst>
          </p:cNvPr>
          <p:cNvSpPr txBox="1"/>
          <p:nvPr/>
        </p:nvSpPr>
        <p:spPr>
          <a:xfrm>
            <a:off x="1048200" y="4240477"/>
            <a:ext cx="996524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19100">
              <a:spcBef>
                <a:spcPts val="600"/>
              </a:spcBef>
              <a:buClr>
                <a:schemeClr val="accent4"/>
              </a:buClr>
              <a:buSzPts val="3000"/>
              <a:buFont typeface="Source Sans Pro"/>
              <a:buChar char="◎"/>
            </a:pPr>
            <a:r>
              <a:rPr lang="ro-RO" sz="25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Îmbunătățiri:</a:t>
            </a:r>
          </a:p>
          <a:p>
            <a:pPr marL="381000" indent="-342900">
              <a:spcBef>
                <a:spcPts val="600"/>
              </a:spcBef>
              <a:buClr>
                <a:schemeClr val="accent4"/>
              </a:buClr>
              <a:buSzPts val="3000"/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Continuarea antrenării modelelor pe o perioada și mai mare de epoci si cu un set mai mare de date, pentru a observa comportamentul acestora;</a:t>
            </a:r>
          </a:p>
          <a:p>
            <a:pPr marL="381000" indent="-342900">
              <a:spcBef>
                <a:spcPts val="600"/>
              </a:spcBef>
              <a:buClr>
                <a:schemeClr val="accent4"/>
              </a:buClr>
              <a:buSzPts val="3000"/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Schimbarea arhitecturii alese cu una de tip recursiv CRNN</a:t>
            </a:r>
          </a:p>
        </p:txBody>
      </p:sp>
    </p:spTree>
    <p:extLst>
      <p:ext uri="{BB962C8B-B14F-4D97-AF65-F5344CB8AC3E}">
        <p14:creationId xmlns:p14="http://schemas.microsoft.com/office/powerpoint/2010/main" val="800712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914400" y="676023"/>
            <a:ext cx="10363200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ro-RO" sz="4000" b="1" dirty="0"/>
              <a:t>Mulțumesc pentru atenția acordată!</a:t>
            </a:r>
            <a:endParaRPr sz="4000" b="1" dirty="0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1700200" y="3448050"/>
            <a:ext cx="8791600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ro-RO" sz="4800" b="1" dirty="0"/>
              <a:t>Întrebări?</a:t>
            </a:r>
            <a:endParaRPr sz="4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963C4A1-DF11-6F9D-6C59-822F4906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600" dirty="0"/>
              <a:t>Obiectivul lucrării</a:t>
            </a:r>
            <a:r>
              <a:rPr lang="en-US" sz="3600" dirty="0"/>
              <a:t>:</a:t>
            </a:r>
            <a:endParaRPr lang="ro-RO" sz="36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7BF8F4A-6C7A-C145-FD48-1E44EF42D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714499"/>
            <a:ext cx="10095600" cy="2484667"/>
          </a:xfrm>
        </p:spPr>
        <p:txBody>
          <a:bodyPr/>
          <a:lstStyle/>
          <a:p>
            <a:pPr marL="38100" indent="0">
              <a:buNone/>
            </a:pPr>
            <a:r>
              <a:rPr lang="ro-RO" dirty="0"/>
              <a:t>Implementarea unei rețele de învățare profundă utilizând o bibliotecă specifică(</a:t>
            </a:r>
            <a:r>
              <a:rPr lang="ro-RO" dirty="0" err="1"/>
              <a:t>pytorch</a:t>
            </a:r>
            <a:r>
              <a:rPr lang="ro-RO" dirty="0"/>
              <a:t>) și antrenarea și testarea rețelei pe un set de date cu secvențe de imagini adnotate cu poziția și unghiul camerei video.</a:t>
            </a:r>
          </a:p>
        </p:txBody>
      </p:sp>
      <p:pic>
        <p:nvPicPr>
          <p:cNvPr id="5" name="Imagine 4" descr="O imagine care conține lună, cerc, Obiect astronomic, întuneric&#10;&#10;Descriere generată automat">
            <a:extLst>
              <a:ext uri="{FF2B5EF4-FFF2-40B4-BE49-F238E27FC236}">
                <a16:creationId xmlns:a16="http://schemas.microsoft.com/office/drawing/2014/main" id="{D2B2D4EC-5635-BD1C-5808-0421A38D5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924301"/>
            <a:ext cx="3657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0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602F48C-0C3C-A9AD-3E86-920B56CA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99254"/>
            <a:ext cx="10095600" cy="936800"/>
          </a:xfrm>
        </p:spPr>
        <p:txBody>
          <a:bodyPr/>
          <a:lstStyle/>
          <a:p>
            <a:r>
              <a:rPr lang="ro-RO" sz="3500" dirty="0"/>
              <a:t>Motivația lucrării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F264D22-3DF2-0C36-2AED-815BC21B3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650453"/>
            <a:ext cx="10095600" cy="5207547"/>
          </a:xfrm>
        </p:spPr>
        <p:txBody>
          <a:bodyPr/>
          <a:lstStyle/>
          <a:p>
            <a:r>
              <a:rPr lang="ro-RO" sz="2500" dirty="0"/>
              <a:t>Vehiculele micro-aeriene au început să fie din ce în ce mai folosite pentru realizarea unor sarcini precum realizarea unor harți precise sau adaptarea în timp de real al aplicațiilor de navigație , transportul de obiecte sau monitorizare.</a:t>
            </a:r>
          </a:p>
          <a:p>
            <a:endParaRPr lang="ro-RO" sz="2500" dirty="0"/>
          </a:p>
          <a:p>
            <a:r>
              <a:rPr lang="ro-RO" sz="2500" dirty="0"/>
              <a:t>Pentru toate aceste sarcini avem nevoie de o estimare corectă a micro parametrilor de translație și rotație.</a:t>
            </a:r>
          </a:p>
          <a:p>
            <a:endParaRPr lang="ro-RO" sz="2500" dirty="0"/>
          </a:p>
          <a:p>
            <a:r>
              <a:rPr lang="ro-RO" sz="2500" dirty="0"/>
              <a:t>Se urmărește realizare unei tehnici care să fie precisă, iar costurile sa fie reduse, ceea ce se realizează prin tehnica de odometrie vizuală și tehnici de învățare profundă.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8234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B9642CD-830D-C72C-988B-3A3A0CF9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Baze</a:t>
            </a:r>
            <a:r>
              <a:rPr lang="en-US" sz="3600" dirty="0"/>
              <a:t> de date</a:t>
            </a:r>
            <a:endParaRPr lang="ro-RO" sz="36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583500B-5A32-3863-EF77-8434B6716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499" y="1498600"/>
            <a:ext cx="5289100" cy="1781308"/>
          </a:xfrm>
        </p:spPr>
        <p:txBody>
          <a:bodyPr/>
          <a:lstStyle/>
          <a:p>
            <a:r>
              <a:rPr lang="en-US" dirty="0"/>
              <a:t>Kitty Visio</a:t>
            </a:r>
            <a:r>
              <a:rPr lang="ro-RO" dirty="0"/>
              <a:t>n</a:t>
            </a:r>
          </a:p>
          <a:p>
            <a:pPr marL="38100" indent="0">
              <a:buNone/>
            </a:pPr>
            <a:r>
              <a:rPr lang="ro-RO" sz="2000" dirty="0"/>
              <a:t>Imagini captate provenite dintr-o platforma mobilă terestră autonomă în anumite medii cum ar fi diverse orașe.</a:t>
            </a:r>
            <a:endParaRPr lang="en-US" sz="2000" dirty="0"/>
          </a:p>
        </p:txBody>
      </p:sp>
      <p:sp>
        <p:nvSpPr>
          <p:cNvPr id="4" name="Substituent conținut 2">
            <a:extLst>
              <a:ext uri="{FF2B5EF4-FFF2-40B4-BE49-F238E27FC236}">
                <a16:creationId xmlns:a16="http://schemas.microsoft.com/office/drawing/2014/main" id="{F521512D-D26C-2F3C-422B-91CC8EC447BE}"/>
              </a:ext>
            </a:extLst>
          </p:cNvPr>
          <p:cNvSpPr txBox="1">
            <a:spLocks/>
          </p:cNvSpPr>
          <p:nvPr/>
        </p:nvSpPr>
        <p:spPr>
          <a:xfrm>
            <a:off x="6502401" y="1530123"/>
            <a:ext cx="5289100" cy="1781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dirty="0"/>
              <a:t>NTU V</a:t>
            </a:r>
            <a:r>
              <a:rPr lang="ro-RO" dirty="0" err="1"/>
              <a:t>iral</a:t>
            </a:r>
            <a:endParaRPr lang="ro-RO" dirty="0"/>
          </a:p>
          <a:p>
            <a:pPr marL="38100" indent="0">
              <a:buNone/>
            </a:pPr>
            <a:r>
              <a:rPr lang="ro-RO" sz="2000" dirty="0"/>
              <a:t>Imagini captate provenite dintr-o platforma mobilă aeriană în anumite medii provenite din 3 campusuri universitare.</a:t>
            </a:r>
            <a:endParaRPr lang="ro-RO" dirty="0"/>
          </a:p>
        </p:txBody>
      </p:sp>
      <p:pic>
        <p:nvPicPr>
          <p:cNvPr id="6" name="Imagine 5" descr="O imagine care conține alb și negru, nor, în aer liber, clădire&#10;&#10;Descriere generată automat">
            <a:extLst>
              <a:ext uri="{FF2B5EF4-FFF2-40B4-BE49-F238E27FC236}">
                <a16:creationId xmlns:a16="http://schemas.microsoft.com/office/drawing/2014/main" id="{3AF6CF04-0AB3-1E4E-04D8-1FACEE08F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720" y="3382168"/>
            <a:ext cx="2768600" cy="1514610"/>
          </a:xfrm>
          <a:prstGeom prst="rect">
            <a:avLst/>
          </a:prstGeom>
        </p:spPr>
      </p:pic>
      <p:pic>
        <p:nvPicPr>
          <p:cNvPr id="8" name="Imagine 7" descr="O imagine care conține alb și negru, nor, infraroșu, cer&#10;&#10;Descriere generată automat">
            <a:extLst>
              <a:ext uri="{FF2B5EF4-FFF2-40B4-BE49-F238E27FC236}">
                <a16:creationId xmlns:a16="http://schemas.microsoft.com/office/drawing/2014/main" id="{36B537C5-0FCF-6370-2BC2-473E85D14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963" y="3382168"/>
            <a:ext cx="2768599" cy="1514609"/>
          </a:xfrm>
          <a:prstGeom prst="rect">
            <a:avLst/>
          </a:prstGeo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342B5AC2-3CF8-50A5-9F8B-DA905C1B1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8" y="3382168"/>
            <a:ext cx="2323586" cy="1514609"/>
          </a:xfrm>
          <a:prstGeom prst="rect">
            <a:avLst/>
          </a:prstGeom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3D3C47CC-0B9C-ED97-5029-EA2816CC32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28" y="3382168"/>
            <a:ext cx="2571121" cy="151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0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F6ADAF-E944-E020-F54B-B0CD4F68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600" dirty="0" err="1"/>
              <a:t>Pregatirea</a:t>
            </a:r>
            <a:r>
              <a:rPr lang="ro-RO" dirty="0"/>
              <a:t> </a:t>
            </a:r>
            <a:r>
              <a:rPr lang="ro-RO" sz="3600" dirty="0"/>
              <a:t>datelor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6D6E74F-8BFA-545C-4A90-74BB522A0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527" y="2205142"/>
            <a:ext cx="5047800" cy="4116618"/>
          </a:xfrm>
        </p:spPr>
        <p:txBody>
          <a:bodyPr anchor="t" anchorCtr="0"/>
          <a:lstStyle/>
          <a:p>
            <a:r>
              <a:rPr lang="ro-RO" dirty="0"/>
              <a:t>Etapa 2:</a:t>
            </a:r>
          </a:p>
          <a:p>
            <a:pPr marL="38100" indent="0">
              <a:buNone/>
            </a:pPr>
            <a:r>
              <a:rPr lang="ro-RO" sz="2400" dirty="0"/>
              <a:t>Realizarea unei structuri care să conțină 2 imagini care au suprapuse canalul de culoare. Suplimentar, a fost nevoie de prelucrare separata pentru imaginile alb-negru.</a:t>
            </a:r>
          </a:p>
        </p:txBody>
      </p:sp>
      <p:sp>
        <p:nvSpPr>
          <p:cNvPr id="4" name="Substituent conținut 2">
            <a:extLst>
              <a:ext uri="{FF2B5EF4-FFF2-40B4-BE49-F238E27FC236}">
                <a16:creationId xmlns:a16="http://schemas.microsoft.com/office/drawing/2014/main" id="{04E463F1-CC18-68B8-0A83-5003DAF61C7A}"/>
              </a:ext>
            </a:extLst>
          </p:cNvPr>
          <p:cNvSpPr txBox="1">
            <a:spLocks/>
          </p:cNvSpPr>
          <p:nvPr/>
        </p:nvSpPr>
        <p:spPr>
          <a:xfrm>
            <a:off x="701675" y="2205143"/>
            <a:ext cx="5047800" cy="411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ro-RO" dirty="0"/>
              <a:t>Etapa 1:</a:t>
            </a:r>
          </a:p>
          <a:p>
            <a:pPr marL="38100" indent="0">
              <a:buNone/>
            </a:pPr>
            <a:r>
              <a:rPr lang="ro-RO" sz="2400" dirty="0"/>
              <a:t>Realizare conversiei parametrilor de rotație și translație din poziții absolute în poziții relative.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D4973520-D94F-1967-C0ED-BAC8E0E21008}"/>
              </a:ext>
            </a:extLst>
          </p:cNvPr>
          <p:cNvSpPr txBox="1"/>
          <p:nvPr/>
        </p:nvSpPr>
        <p:spPr>
          <a:xfrm>
            <a:off x="701675" y="1469189"/>
            <a:ext cx="107886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Pregatirea</a:t>
            </a:r>
            <a:r>
              <a:rPr lang="ro-RO" sz="3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datelor a constat în 2 etape importante de prelucrare</a:t>
            </a:r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8D075C60-7B81-A45B-3E03-8C3ED5F5C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36" y="5849114"/>
            <a:ext cx="5060702" cy="1008886"/>
          </a:xfrm>
          <a:prstGeom prst="rect">
            <a:avLst/>
          </a:prstGeom>
        </p:spPr>
      </p:pic>
      <p:pic>
        <p:nvPicPr>
          <p:cNvPr id="11" name="Imagine 10" descr="O imagine care conține diagramă, captură de ecran, pătrat, linie&#10;&#10;Descriere generată automat">
            <a:extLst>
              <a:ext uri="{FF2B5EF4-FFF2-40B4-BE49-F238E27FC236}">
                <a16:creationId xmlns:a16="http://schemas.microsoft.com/office/drawing/2014/main" id="{89B84DBF-9B28-563E-8D1F-7D81FD54B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706" y="4862113"/>
            <a:ext cx="2397442" cy="1585060"/>
          </a:xfrm>
          <a:prstGeom prst="rect">
            <a:avLst/>
          </a:prstGeo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99A196A1-B4EB-3FFB-5272-7F1DFC9D2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637" y="4010386"/>
            <a:ext cx="3219899" cy="1962424"/>
          </a:xfrm>
          <a:prstGeom prst="rect">
            <a:avLst/>
          </a:prstGeom>
        </p:spPr>
      </p:pic>
      <p:sp>
        <p:nvSpPr>
          <p:cNvPr id="12" name="CasetăText 11">
            <a:extLst>
              <a:ext uri="{FF2B5EF4-FFF2-40B4-BE49-F238E27FC236}">
                <a16:creationId xmlns:a16="http://schemas.microsoft.com/office/drawing/2014/main" id="{06827DE1-492C-4D9C-5013-8E21B7A7C61D}"/>
              </a:ext>
            </a:extLst>
          </p:cNvPr>
          <p:cNvSpPr txBox="1"/>
          <p:nvPr/>
        </p:nvSpPr>
        <p:spPr>
          <a:xfrm>
            <a:off x="1313353" y="4758876"/>
            <a:ext cx="1869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000" dirty="0"/>
              <a:t>T=</a:t>
            </a:r>
          </a:p>
        </p:txBody>
      </p:sp>
    </p:spTree>
    <p:extLst>
      <p:ext uri="{BB962C8B-B14F-4D97-AF65-F5344CB8AC3E}">
        <p14:creationId xmlns:p14="http://schemas.microsoft.com/office/powerpoint/2010/main" val="68477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70C24CB-782E-8326-EE47-B041DDAF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600" dirty="0"/>
              <a:t>Arhitectura</a:t>
            </a:r>
            <a:r>
              <a:rPr lang="ro-RO" dirty="0"/>
              <a:t> </a:t>
            </a:r>
            <a:r>
              <a:rPr lang="ro-RO" sz="3600" dirty="0"/>
              <a:t>realizată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C4B1512-3010-B5E6-DD55-4889DCAE0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682267"/>
            <a:ext cx="5047800" cy="4764800"/>
          </a:xfrm>
        </p:spPr>
        <p:txBody>
          <a:bodyPr anchor="t" anchorCtr="0"/>
          <a:lstStyle/>
          <a:p>
            <a:r>
              <a:rPr lang="ro-RO" sz="2900" dirty="0">
                <a:cs typeface="Arial"/>
                <a:sym typeface="Arial"/>
              </a:rPr>
              <a:t>Arhitectura aleasă pentru crearea modelului are la bază arhitectura ResNet-50.</a:t>
            </a:r>
          </a:p>
          <a:p>
            <a:endParaRPr lang="ro-RO" sz="2900" dirty="0">
              <a:cs typeface="Arial"/>
              <a:sym typeface="Arial"/>
            </a:endParaRPr>
          </a:p>
          <a:p>
            <a:r>
              <a:rPr lang="ro-RO" sz="2900" dirty="0">
                <a:cs typeface="Arial"/>
                <a:sym typeface="Arial"/>
              </a:rPr>
              <a:t>A fost nevoie de adaptarea acestei rețele pentru a putea realiza sarcina cerută.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72C02631-F986-1641-D738-52012F73E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896" y="1682267"/>
            <a:ext cx="3965904" cy="2795860"/>
          </a:xfrm>
          <a:prstGeom prst="rect">
            <a:avLst/>
          </a:prstGeom>
        </p:spPr>
      </p:pic>
      <p:pic>
        <p:nvPicPr>
          <p:cNvPr id="14" name="Imagine 13" descr="O imagine care conține text, Font, captură de ecran, diagramă&#10;&#10;Descriere generată automat">
            <a:extLst>
              <a:ext uri="{FF2B5EF4-FFF2-40B4-BE49-F238E27FC236}">
                <a16:creationId xmlns:a16="http://schemas.microsoft.com/office/drawing/2014/main" id="{391C9083-356A-1FA7-116D-3F01FB938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73" y="4478127"/>
            <a:ext cx="4265327" cy="154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1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D820960-A5E9-0C0A-74CA-8175C65E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600" dirty="0"/>
              <a:t>Modalitatea de antrenare</a:t>
            </a:r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3A3B5B93-B440-E4CB-722F-F5C14B842860}"/>
              </a:ext>
            </a:extLst>
          </p:cNvPr>
          <p:cNvSpPr txBox="1"/>
          <p:nvPr/>
        </p:nvSpPr>
        <p:spPr>
          <a:xfrm>
            <a:off x="1047750" y="1804941"/>
            <a:ext cx="873715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19100">
              <a:spcBef>
                <a:spcPts val="600"/>
              </a:spcBef>
              <a:buClr>
                <a:schemeClr val="accent4"/>
              </a:buClr>
              <a:buSzPts val="3000"/>
              <a:buFont typeface="Source Sans Pro"/>
              <a:buChar char="◎"/>
            </a:pPr>
            <a:r>
              <a:rPr lang="ro-RO" sz="25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Figura de mai jos reprezintă structura de bază pentru antrenarea modelelor;</a:t>
            </a:r>
          </a:p>
          <a:p>
            <a:pPr marL="457200" indent="-419100">
              <a:spcBef>
                <a:spcPts val="600"/>
              </a:spcBef>
              <a:buClr>
                <a:schemeClr val="accent4"/>
              </a:buClr>
              <a:buSzPts val="3000"/>
              <a:buFont typeface="Source Sans Pro"/>
              <a:buChar char="◎"/>
            </a:pPr>
            <a:r>
              <a:rPr lang="ro-RO" sz="25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Structura de testare este una asemănătoare;</a:t>
            </a:r>
          </a:p>
          <a:p>
            <a:pPr marL="457200" indent="-419100">
              <a:spcBef>
                <a:spcPts val="600"/>
              </a:spcBef>
              <a:buClr>
                <a:schemeClr val="accent4"/>
              </a:buClr>
              <a:buSzPts val="3000"/>
              <a:buFont typeface="Source Sans Pro"/>
              <a:buChar char="◎"/>
            </a:pPr>
            <a:r>
              <a:rPr lang="ro-RO" sz="25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Folosind această structură, am putut antrena 3 modele distincte pentru a afla varianta cea mai performantă;</a:t>
            </a:r>
          </a:p>
          <a:p>
            <a:pPr marL="457200" indent="-419100">
              <a:spcBef>
                <a:spcPts val="600"/>
              </a:spcBef>
              <a:buClr>
                <a:schemeClr val="accent4"/>
              </a:buClr>
              <a:buSzPts val="3000"/>
              <a:buFont typeface="Source Sans Pro"/>
              <a:buChar char="◎"/>
            </a:pPr>
            <a:endParaRPr lang="ro-RO" sz="2500" dirty="0">
              <a:solidFill>
                <a:schemeClr val="dk1"/>
              </a:solidFill>
              <a:latin typeface="Source Sans Pro"/>
              <a:ea typeface="Source Sans Pro"/>
              <a:sym typeface="Source Sans Pro"/>
            </a:endParaRPr>
          </a:p>
          <a:p>
            <a:pPr marL="457200" indent="-419100">
              <a:spcBef>
                <a:spcPts val="600"/>
              </a:spcBef>
              <a:buClr>
                <a:schemeClr val="accent4"/>
              </a:buClr>
              <a:buSzPts val="3000"/>
              <a:buFont typeface="Source Sans Pro"/>
              <a:buChar char="◎"/>
            </a:pPr>
            <a:endParaRPr lang="ro-RO" sz="2500" dirty="0">
              <a:solidFill>
                <a:schemeClr val="dk1"/>
              </a:solidFill>
              <a:latin typeface="Source Sans Pro"/>
              <a:ea typeface="Source Sans Pro"/>
              <a:sym typeface="Source Sans Pro"/>
            </a:endParaRPr>
          </a:p>
        </p:txBody>
      </p:sp>
      <p:pic>
        <p:nvPicPr>
          <p:cNvPr id="10" name="Substituent conținut 9" descr="O imagine care conține text, captură de ecran, Font, Dreptunghi&#10;&#10;Descriere generată automat">
            <a:extLst>
              <a:ext uri="{FF2B5EF4-FFF2-40B4-BE49-F238E27FC236}">
                <a16:creationId xmlns:a16="http://schemas.microsoft.com/office/drawing/2014/main" id="{27FA9570-0CCA-31E5-2391-A02A70117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3870904"/>
            <a:ext cx="8865225" cy="2725585"/>
          </a:xfrm>
        </p:spPr>
      </p:pic>
    </p:spTree>
    <p:extLst>
      <p:ext uri="{BB962C8B-B14F-4D97-AF65-F5344CB8AC3E}">
        <p14:creationId xmlns:p14="http://schemas.microsoft.com/office/powerpoint/2010/main" val="133328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99EE612-AF44-921D-91A0-34E59308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600" dirty="0"/>
              <a:t>Model antrenat cu baza de date KITTI Vision</a:t>
            </a:r>
          </a:p>
        </p:txBody>
      </p:sp>
      <p:pic>
        <p:nvPicPr>
          <p:cNvPr id="5" name="Substituent conținut 4" descr="O imagine care conține text, diagramă, Interval, linie&#10;&#10;Descriere generată automat">
            <a:extLst>
              <a:ext uri="{FF2B5EF4-FFF2-40B4-BE49-F238E27FC236}">
                <a16:creationId xmlns:a16="http://schemas.microsoft.com/office/drawing/2014/main" id="{289E0813-716C-77EB-0944-E903BF50C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446" y="1347627"/>
            <a:ext cx="6693554" cy="4595973"/>
          </a:xfrm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C05698AD-B186-3472-926F-BD8A92499626}"/>
              </a:ext>
            </a:extLst>
          </p:cNvPr>
          <p:cNvSpPr txBox="1"/>
          <p:nvPr/>
        </p:nvSpPr>
        <p:spPr>
          <a:xfrm>
            <a:off x="457200" y="1713114"/>
            <a:ext cx="4648200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19100">
              <a:spcBef>
                <a:spcPts val="600"/>
              </a:spcBef>
              <a:buClr>
                <a:schemeClr val="accent4"/>
              </a:buClr>
              <a:buSzPts val="3000"/>
              <a:buFont typeface="Source Sans Pro"/>
              <a:buChar char="◎"/>
            </a:pPr>
            <a:r>
              <a:rPr lang="ro-RO" sz="24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De ce am ales antrenarea acestui model?</a:t>
            </a:r>
          </a:p>
          <a:p>
            <a:pPr marL="457200" indent="-419100">
              <a:spcBef>
                <a:spcPts val="600"/>
              </a:spcBef>
              <a:buClr>
                <a:schemeClr val="accent4"/>
              </a:buClr>
              <a:buSzPts val="3000"/>
              <a:buFont typeface="Source Sans Pro"/>
              <a:buChar char="◎"/>
            </a:pPr>
            <a:r>
              <a:rPr lang="ro-RO" sz="24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Care sunt datele folosite pentru antrenarea modelului?</a:t>
            </a:r>
          </a:p>
          <a:p>
            <a:pPr marL="457200" indent="-419100">
              <a:spcBef>
                <a:spcPts val="600"/>
              </a:spcBef>
              <a:buClr>
                <a:schemeClr val="accent4"/>
              </a:buClr>
              <a:buSzPts val="3000"/>
              <a:buFont typeface="Source Sans Pro"/>
              <a:buChar char="◎"/>
            </a:pPr>
            <a:r>
              <a:rPr lang="ro-RO" sz="24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Care este evoluția celor două funcții de pierdere pentru primul model antrenat?</a:t>
            </a:r>
          </a:p>
          <a:p>
            <a:pPr marL="457200" indent="-419100">
              <a:spcBef>
                <a:spcPts val="600"/>
              </a:spcBef>
              <a:buClr>
                <a:schemeClr val="accent4"/>
              </a:buClr>
              <a:buSzPts val="3000"/>
              <a:buFont typeface="Source Sans Pro"/>
              <a:buChar char="◎"/>
            </a:pPr>
            <a:r>
              <a:rPr lang="ro-RO" sz="2400" dirty="0">
                <a:solidFill>
                  <a:schemeClr val="dk1"/>
                </a:solidFill>
                <a:latin typeface="Source Sans Pro"/>
                <a:ea typeface="Source Sans Pro"/>
              </a:rPr>
              <a:t>Care este durata antrenării și care sunt concluziile?</a:t>
            </a:r>
          </a:p>
          <a:p>
            <a:endParaRPr lang="ro-RO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6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B98D78C-7C47-00B0-7D4C-E57B8DA9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600" dirty="0"/>
              <a:t>Model antrenat ambele baze de date</a:t>
            </a:r>
          </a:p>
        </p:txBody>
      </p:sp>
      <p:pic>
        <p:nvPicPr>
          <p:cNvPr id="4" name="Substituent conținut 3" descr="O imagine care conține Interval, linie, text, captură de ecran&#10;&#10;Descriere generată automat">
            <a:extLst>
              <a:ext uri="{FF2B5EF4-FFF2-40B4-BE49-F238E27FC236}">
                <a16:creationId xmlns:a16="http://schemas.microsoft.com/office/drawing/2014/main" id="{8E2906CF-2791-35B9-06AC-B34EAD498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9332"/>
            <a:ext cx="5968497" cy="4103342"/>
          </a:xfrm>
          <a:prstGeom prst="rect">
            <a:avLst/>
          </a:prstGeo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85FEC255-5895-46C3-48F8-41569EA95964}"/>
              </a:ext>
            </a:extLst>
          </p:cNvPr>
          <p:cNvSpPr txBox="1"/>
          <p:nvPr/>
        </p:nvSpPr>
        <p:spPr>
          <a:xfrm>
            <a:off x="660400" y="1783565"/>
            <a:ext cx="4648200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19100">
              <a:spcBef>
                <a:spcPts val="600"/>
              </a:spcBef>
              <a:buClr>
                <a:schemeClr val="accent4"/>
              </a:buClr>
              <a:buSzPts val="3000"/>
              <a:buFont typeface="Source Sans Pro"/>
              <a:buChar char="◎"/>
            </a:pPr>
            <a:r>
              <a:rPr lang="ro-RO" sz="2400" dirty="0">
                <a:solidFill>
                  <a:schemeClr val="dk1"/>
                </a:solidFill>
                <a:latin typeface="Source Sans Pro"/>
                <a:ea typeface="Source Sans Pro"/>
              </a:rPr>
              <a:t>De ce am ales antrenarea acestui model?</a:t>
            </a:r>
          </a:p>
          <a:p>
            <a:pPr marL="457200" indent="-419100">
              <a:spcBef>
                <a:spcPts val="600"/>
              </a:spcBef>
              <a:buClr>
                <a:schemeClr val="accent4"/>
              </a:buClr>
              <a:buSzPts val="3000"/>
              <a:buFont typeface="Source Sans Pro"/>
              <a:buChar char="◎"/>
            </a:pPr>
            <a:r>
              <a:rPr lang="ro-RO" sz="2400" dirty="0">
                <a:solidFill>
                  <a:schemeClr val="dk1"/>
                </a:solidFill>
                <a:latin typeface="Source Sans Pro"/>
                <a:ea typeface="Source Sans Pro"/>
              </a:rPr>
              <a:t>Care sunt datele folosite pentru antrenarea  modelului?</a:t>
            </a:r>
          </a:p>
          <a:p>
            <a:pPr marL="457200" indent="-419100">
              <a:spcBef>
                <a:spcPts val="600"/>
              </a:spcBef>
              <a:buClr>
                <a:schemeClr val="accent4"/>
              </a:buClr>
              <a:buSzPts val="3000"/>
              <a:buFont typeface="Source Sans Pro"/>
              <a:buChar char="◎"/>
            </a:pPr>
            <a:r>
              <a:rPr lang="ro-RO" sz="2400" dirty="0">
                <a:solidFill>
                  <a:schemeClr val="dk1"/>
                </a:solidFill>
                <a:latin typeface="Source Sans Pro"/>
                <a:ea typeface="Source Sans Pro"/>
              </a:rPr>
              <a:t>Care este evoluția celor două funcții de pierdere pentru acest model antrenat?</a:t>
            </a:r>
          </a:p>
          <a:p>
            <a:pPr marL="457200" indent="-419100">
              <a:spcBef>
                <a:spcPts val="600"/>
              </a:spcBef>
              <a:buClr>
                <a:schemeClr val="accent4"/>
              </a:buClr>
              <a:buSzPts val="3000"/>
              <a:buFont typeface="Source Sans Pro"/>
              <a:buChar char="◎"/>
            </a:pPr>
            <a:r>
              <a:rPr lang="ro-RO" sz="2400" dirty="0">
                <a:solidFill>
                  <a:schemeClr val="dk1"/>
                </a:solidFill>
                <a:latin typeface="Source Sans Pro"/>
                <a:ea typeface="Source Sans Pro"/>
              </a:rPr>
              <a:t>Care este durata antrenării și care sunt concluziile?</a:t>
            </a:r>
          </a:p>
          <a:p>
            <a:endParaRPr lang="ro-RO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222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Prezentare</Template>
  <TotalTime>1305</TotalTime>
  <Words>626</Words>
  <Application>Microsoft Office PowerPoint</Application>
  <PresentationFormat>Ecran lat</PresentationFormat>
  <Paragraphs>76</Paragraphs>
  <Slides>15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Roboto Slab</vt:lpstr>
      <vt:lpstr>Source Sans Pro</vt:lpstr>
      <vt:lpstr>Cordelia template</vt:lpstr>
      <vt:lpstr>Inferența mișcării micro-vehiculelor aeriene din secvente video</vt:lpstr>
      <vt:lpstr>Obiectivul lucrării:</vt:lpstr>
      <vt:lpstr>Motivația lucrării</vt:lpstr>
      <vt:lpstr>Baze de date</vt:lpstr>
      <vt:lpstr>Pregatirea datelor</vt:lpstr>
      <vt:lpstr>Arhitectura realizată</vt:lpstr>
      <vt:lpstr>Modalitatea de antrenare</vt:lpstr>
      <vt:lpstr>Model antrenat cu baza de date KITTI Vision</vt:lpstr>
      <vt:lpstr>Model antrenat ambele baze de date</vt:lpstr>
      <vt:lpstr>Model antrenat cu baza de date NTU Viral</vt:lpstr>
      <vt:lpstr>Comparația celor două modele</vt:lpstr>
      <vt:lpstr>Diagrama Gant</vt:lpstr>
      <vt:lpstr>Contribuții personale</vt:lpstr>
      <vt:lpstr>Concluzii și îmbunătățiri</vt:lpstr>
      <vt:lpstr>Mulțumesc pentru atenția acordată!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Inferența miscării micro-vehiculelor aeriene din secvente video</dc:title>
  <dc:creator>Nicușor-Cristian SOCOL (110731)</dc:creator>
  <cp:lastModifiedBy>Nicușor-Cristian SOCOL (110731)</cp:lastModifiedBy>
  <cp:revision>13</cp:revision>
  <dcterms:created xsi:type="dcterms:W3CDTF">2023-06-29T12:52:45Z</dcterms:created>
  <dcterms:modified xsi:type="dcterms:W3CDTF">2023-07-03T19:07:01Z</dcterms:modified>
</cp:coreProperties>
</file>