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7" r:id="rId3"/>
    <p:sldId id="300" r:id="rId4"/>
    <p:sldId id="302" r:id="rId5"/>
    <p:sldId id="269" r:id="rId6"/>
    <p:sldId id="297" r:id="rId7"/>
    <p:sldId id="298" r:id="rId8"/>
    <p:sldId id="276" r:id="rId9"/>
    <p:sldId id="277" r:id="rId10"/>
    <p:sldId id="280" r:id="rId11"/>
    <p:sldId id="285" r:id="rId12"/>
    <p:sldId id="278" r:id="rId13"/>
    <p:sldId id="286" r:id="rId14"/>
    <p:sldId id="299"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C49B"/>
    <a:srgbClr val="CE853F"/>
    <a:srgbClr val="F0DBBC"/>
    <a:srgbClr val="987D62"/>
    <a:srgbClr val="A7B7B8"/>
    <a:srgbClr val="FFFFFF"/>
    <a:srgbClr val="778FD1"/>
    <a:srgbClr val="65869E"/>
    <a:srgbClr val="ACB4C3"/>
    <a:srgbClr val="783D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52" autoAdjust="0"/>
    <p:restoredTop sz="88640" autoAdjust="0"/>
  </p:normalViewPr>
  <p:slideViewPr>
    <p:cSldViewPr snapToGrid="0">
      <p:cViewPr varScale="1">
        <p:scale>
          <a:sx n="66" d="100"/>
          <a:sy n="66" d="100"/>
        </p:scale>
        <p:origin x="691" y="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BC509-7468-4227-B634-468581D43FCF}" type="datetimeFigureOut">
              <a:rPr lang="en-GB" smtClean="0"/>
              <a:pPr/>
              <a:t>17/11/2018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9321A-F8F2-4085-BCA4-1B0EB4128B95}" type="slidenum">
              <a:rPr lang="en-GB" smtClean="0"/>
              <a:pPr/>
              <a:t>‹#›</a:t>
            </a:fld>
            <a:endParaRPr lang="en-GB"/>
          </a:p>
        </p:txBody>
      </p:sp>
    </p:spTree>
    <p:extLst>
      <p:ext uri="{BB962C8B-B14F-4D97-AF65-F5344CB8AC3E}">
        <p14:creationId xmlns:p14="http://schemas.microsoft.com/office/powerpoint/2010/main" val="1014554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E9321A-F8F2-4085-BCA4-1B0EB4128B95}" type="slidenum">
              <a:rPr lang="en-GB" smtClean="0"/>
              <a:pPr/>
              <a:t>2</a:t>
            </a:fld>
            <a:endParaRPr lang="en-GB"/>
          </a:p>
        </p:txBody>
      </p:sp>
    </p:spTree>
    <p:extLst>
      <p:ext uri="{BB962C8B-B14F-4D97-AF65-F5344CB8AC3E}">
        <p14:creationId xmlns:p14="http://schemas.microsoft.com/office/powerpoint/2010/main" val="99628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E9321A-F8F2-4085-BCA4-1B0EB4128B95}" type="slidenum">
              <a:rPr lang="en-GB" smtClean="0"/>
              <a:pPr/>
              <a:t>3</a:t>
            </a:fld>
            <a:endParaRPr lang="en-GB"/>
          </a:p>
        </p:txBody>
      </p:sp>
    </p:spTree>
    <p:extLst>
      <p:ext uri="{BB962C8B-B14F-4D97-AF65-F5344CB8AC3E}">
        <p14:creationId xmlns:p14="http://schemas.microsoft.com/office/powerpoint/2010/main" val="3789375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has happened to the original lizard image I show you compared to the final lizard drawing?</a:t>
            </a:r>
          </a:p>
          <a:p>
            <a:r>
              <a:rPr lang="en-GB" dirty="0"/>
              <a:t>List</a:t>
            </a:r>
            <a:r>
              <a:rPr lang="en-GB" baseline="0" dirty="0"/>
              <a:t> some differences</a:t>
            </a:r>
          </a:p>
          <a:p>
            <a:endParaRPr lang="en-GB" baseline="0" dirty="0"/>
          </a:p>
        </p:txBody>
      </p:sp>
      <p:sp>
        <p:nvSpPr>
          <p:cNvPr id="4" name="Slide Number Placeholder 3"/>
          <p:cNvSpPr>
            <a:spLocks noGrp="1"/>
          </p:cNvSpPr>
          <p:nvPr>
            <p:ph type="sldNum" sz="quarter" idx="10"/>
          </p:nvPr>
        </p:nvSpPr>
        <p:spPr/>
        <p:txBody>
          <a:bodyPr/>
          <a:lstStyle/>
          <a:p>
            <a:fld id="{7AE9321A-F8F2-4085-BCA4-1B0EB4128B95}" type="slidenum">
              <a:rPr lang="en-GB" smtClean="0"/>
              <a:pPr/>
              <a:t>8</a:t>
            </a:fld>
            <a:endParaRPr lang="en-GB"/>
          </a:p>
        </p:txBody>
      </p:sp>
    </p:spTree>
    <p:extLst>
      <p:ext uri="{BB962C8B-B14F-4D97-AF65-F5344CB8AC3E}">
        <p14:creationId xmlns:p14="http://schemas.microsoft.com/office/powerpoint/2010/main" val="126269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population of animals is said to have evolved (changed over time) towards having characteristics that improve survival. This is happening over thousands of years, and not within one lizard’s lifetime!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Tell story of black peppered moth</a:t>
            </a:r>
          </a:p>
          <a:p>
            <a:endParaRPr lang="en-GB" baseline="0" dirty="0"/>
          </a:p>
        </p:txBody>
      </p:sp>
      <p:sp>
        <p:nvSpPr>
          <p:cNvPr id="4" name="Slide Number Placeholder 3"/>
          <p:cNvSpPr>
            <a:spLocks noGrp="1"/>
          </p:cNvSpPr>
          <p:nvPr>
            <p:ph type="sldNum" sz="quarter" idx="10"/>
          </p:nvPr>
        </p:nvSpPr>
        <p:spPr/>
        <p:txBody>
          <a:bodyPr/>
          <a:lstStyle/>
          <a:p>
            <a:fld id="{7AE9321A-F8F2-4085-BCA4-1B0EB4128B95}" type="slidenum">
              <a:rPr lang="en-GB" smtClean="0"/>
              <a:pPr/>
              <a:t>10</a:t>
            </a:fld>
            <a:endParaRPr lang="en-GB"/>
          </a:p>
        </p:txBody>
      </p:sp>
    </p:spTree>
    <p:extLst>
      <p:ext uri="{BB962C8B-B14F-4D97-AF65-F5344CB8AC3E}">
        <p14:creationId xmlns:p14="http://schemas.microsoft.com/office/powerpoint/2010/main" val="396560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Put into context of Dodo and black </a:t>
            </a:r>
            <a:r>
              <a:rPr lang="en-GB"/>
              <a:t>peppered moth</a:t>
            </a:r>
            <a:endParaRPr lang="en-GB" dirty="0"/>
          </a:p>
          <a:p>
            <a:r>
              <a:rPr lang="en-GB" dirty="0"/>
              <a:t>And discuss</a:t>
            </a:r>
            <a:r>
              <a:rPr lang="en-GB" baseline="0" dirty="0"/>
              <a:t> with pupils the examples on the previous slides</a:t>
            </a:r>
            <a:endParaRPr lang="en-GB" dirty="0"/>
          </a:p>
        </p:txBody>
      </p:sp>
      <p:sp>
        <p:nvSpPr>
          <p:cNvPr id="4" name="Slide Number Placeholder 3"/>
          <p:cNvSpPr>
            <a:spLocks noGrp="1"/>
          </p:cNvSpPr>
          <p:nvPr>
            <p:ph type="sldNum" sz="quarter" idx="10"/>
          </p:nvPr>
        </p:nvSpPr>
        <p:spPr/>
        <p:txBody>
          <a:bodyPr/>
          <a:lstStyle/>
          <a:p>
            <a:fld id="{7AE9321A-F8F2-4085-BCA4-1B0EB4128B95}" type="slidenum">
              <a:rPr lang="en-GB" smtClean="0"/>
              <a:pPr/>
              <a:t>11</a:t>
            </a:fld>
            <a:endParaRPr lang="en-GB"/>
          </a:p>
        </p:txBody>
      </p:sp>
    </p:spTree>
    <p:extLst>
      <p:ext uri="{BB962C8B-B14F-4D97-AF65-F5344CB8AC3E}">
        <p14:creationId xmlns:p14="http://schemas.microsoft.com/office/powerpoint/2010/main" val="3955954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Lizards that survived (chosen in each round) have characteristics that help them to survive and reproduce</a:t>
            </a:r>
          </a:p>
          <a:p>
            <a:endParaRPr lang="en-GB" baseline="0" dirty="0"/>
          </a:p>
          <a:p>
            <a:r>
              <a:rPr lang="en-GB" baseline="0" dirty="0"/>
              <a:t>They are best suited (adapted) to their habitat. What is a </a:t>
            </a:r>
            <a:r>
              <a:rPr lang="en-GB" baseline="0" dirty="0" err="1"/>
              <a:t>habitiat</a:t>
            </a:r>
            <a:r>
              <a:rPr lang="en-GB" baseline="0" dirty="0"/>
              <a:t>?</a:t>
            </a:r>
          </a:p>
        </p:txBody>
      </p:sp>
      <p:sp>
        <p:nvSpPr>
          <p:cNvPr id="4" name="Slide Number Placeholder 3"/>
          <p:cNvSpPr>
            <a:spLocks noGrp="1"/>
          </p:cNvSpPr>
          <p:nvPr>
            <p:ph type="sldNum" sz="quarter" idx="10"/>
          </p:nvPr>
        </p:nvSpPr>
        <p:spPr/>
        <p:txBody>
          <a:bodyPr/>
          <a:lstStyle/>
          <a:p>
            <a:fld id="{7AE9321A-F8F2-4085-BCA4-1B0EB4128B95}" type="slidenum">
              <a:rPr lang="en-GB" smtClean="0"/>
              <a:pPr/>
              <a:t>12</a:t>
            </a:fld>
            <a:endParaRPr lang="en-GB"/>
          </a:p>
        </p:txBody>
      </p:sp>
    </p:spTree>
    <p:extLst>
      <p:ext uri="{BB962C8B-B14F-4D97-AF65-F5344CB8AC3E}">
        <p14:creationId xmlns:p14="http://schemas.microsoft.com/office/powerpoint/2010/main" val="3331304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environment can it live in?</a:t>
            </a:r>
          </a:p>
          <a:p>
            <a:r>
              <a:rPr lang="en-GB" dirty="0"/>
              <a:t>Which</a:t>
            </a:r>
            <a:r>
              <a:rPr lang="en-GB" baseline="0" dirty="0"/>
              <a:t> environment can’t it live in</a:t>
            </a:r>
          </a:p>
          <a:p>
            <a:r>
              <a:rPr lang="en-GB" baseline="0" dirty="0"/>
              <a:t>How could it survive if the world gets warmer</a:t>
            </a:r>
            <a:endParaRPr lang="en-GB" dirty="0"/>
          </a:p>
        </p:txBody>
      </p:sp>
      <p:sp>
        <p:nvSpPr>
          <p:cNvPr id="4" name="Slide Number Placeholder 3"/>
          <p:cNvSpPr>
            <a:spLocks noGrp="1"/>
          </p:cNvSpPr>
          <p:nvPr>
            <p:ph type="sldNum" sz="quarter" idx="10"/>
          </p:nvPr>
        </p:nvSpPr>
        <p:spPr/>
        <p:txBody>
          <a:bodyPr/>
          <a:lstStyle/>
          <a:p>
            <a:fld id="{7AE9321A-F8F2-4085-BCA4-1B0EB4128B95}" type="slidenum">
              <a:rPr lang="en-GB" smtClean="0"/>
              <a:pPr/>
              <a:t>15</a:t>
            </a:fld>
            <a:endParaRPr lang="en-GB"/>
          </a:p>
        </p:txBody>
      </p:sp>
    </p:spTree>
    <p:extLst>
      <p:ext uri="{BB962C8B-B14F-4D97-AF65-F5344CB8AC3E}">
        <p14:creationId xmlns:p14="http://schemas.microsoft.com/office/powerpoint/2010/main" val="679399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2802199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12216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66622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52838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179416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287515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310650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57832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307136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82567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4D4235-A64D-42E6-A916-393E6D281C56}" type="datetimeFigureOut">
              <a:rPr lang="en-GB" smtClean="0"/>
              <a:pPr/>
              <a:t>17/11/2018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C22981-744C-4201-B3D3-0B3FFEBA3631}" type="slidenum">
              <a:rPr lang="en-GB" smtClean="0"/>
              <a:pPr/>
              <a:t>‹#›</a:t>
            </a:fld>
            <a:endParaRPr lang="en-GB"/>
          </a:p>
        </p:txBody>
      </p:sp>
    </p:spTree>
    <p:extLst>
      <p:ext uri="{BB962C8B-B14F-4D97-AF65-F5344CB8AC3E}">
        <p14:creationId xmlns:p14="http://schemas.microsoft.com/office/powerpoint/2010/main" val="5796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D4235-A64D-42E6-A916-393E6D281C56}" type="datetimeFigureOut">
              <a:rPr lang="en-GB" smtClean="0"/>
              <a:pPr/>
              <a:t>17/11/2018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22981-744C-4201-B3D3-0B3FFEBA3631}" type="slidenum">
              <a:rPr lang="en-GB" smtClean="0"/>
              <a:pPr/>
              <a:t>‹#›</a:t>
            </a:fld>
            <a:endParaRPr lang="en-GB"/>
          </a:p>
        </p:txBody>
      </p:sp>
    </p:spTree>
    <p:extLst>
      <p:ext uri="{BB962C8B-B14F-4D97-AF65-F5344CB8AC3E}">
        <p14:creationId xmlns:p14="http://schemas.microsoft.com/office/powerpoint/2010/main" val="101363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p:cNvSpPr/>
          <p:nvPr/>
        </p:nvSpPr>
        <p:spPr>
          <a:xfrm>
            <a:off x="0" y="4257366"/>
            <a:ext cx="12192000" cy="2600634"/>
          </a:xfrm>
          <a:prstGeom prst="rect">
            <a:avLst/>
          </a:prstGeom>
          <a:solidFill>
            <a:srgbClr val="ACB4C3"/>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609601" y="4385066"/>
            <a:ext cx="10923638" cy="1317643"/>
          </a:xfrm>
        </p:spPr>
        <p:txBody>
          <a:bodyPr>
            <a:normAutofit/>
          </a:bodyPr>
          <a:lstStyle/>
          <a:p>
            <a:pPr algn="l"/>
            <a:r>
              <a:rPr lang="en-GB" sz="6600" b="1" dirty="0"/>
              <a:t>Variation and Evolution</a:t>
            </a:r>
          </a:p>
        </p:txBody>
      </p:sp>
      <p:pic>
        <p:nvPicPr>
          <p:cNvPr id="6" name="Picture 4" descr="Image result for animal adaptation polar bea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9256" r="30995" b="2"/>
          <a:stretch/>
        </p:blipFill>
        <p:spPr bwMode="auto">
          <a:xfrm>
            <a:off x="20" y="10"/>
            <a:ext cx="3008514" cy="42573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animal adaptati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524" r="24878" b="3"/>
          <a:stretch/>
        </p:blipFill>
        <p:spPr bwMode="auto">
          <a:xfrm>
            <a:off x="3061261" y="10"/>
            <a:ext cx="3008534" cy="42610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Image result for animal adaptation giraff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3195" r="28030" b="-1"/>
          <a:stretch/>
        </p:blipFill>
        <p:spPr bwMode="auto">
          <a:xfrm>
            <a:off x="6122522" y="10"/>
            <a:ext cx="3008376" cy="426109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1">
            <a:extLst>
              <a:ext uri="{FF2B5EF4-FFF2-40B4-BE49-F238E27FC236}">
                <a16:creationId xmlns:a16="http://schemas.microsoft.com/office/drawing/2014/main" id="{EBAD6A72-88E8-42F7-88B9-CAF744536BE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2614"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Image result for animal adaptation lizard"/>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320" r="37966" b="-1"/>
          <a:stretch/>
        </p:blipFill>
        <p:spPr bwMode="auto">
          <a:xfrm>
            <a:off x="9183624" y="10"/>
            <a:ext cx="3008376" cy="426109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3">
            <a:extLst>
              <a:ext uri="{FF2B5EF4-FFF2-40B4-BE49-F238E27FC236}">
                <a16:creationId xmlns:a16="http://schemas.microsoft.com/office/drawing/2014/main" id="{C800968E-0A99-46C4-A9B2-6A63AC66F4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627B73E-D784-4780-AA33-DCDFE7DA16E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7921"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9FF1850-8D1E-4E84-BD9E-F2E90695850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37307"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0079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93" y="5341717"/>
            <a:ext cx="6235239" cy="1377036"/>
          </a:xfrm>
          <a:prstGeom prst="roundRect">
            <a:avLst/>
          </a:prstGeom>
          <a:ln>
            <a:no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GB" sz="3200" b="1" dirty="0"/>
              <a:t>Habitat</a:t>
            </a:r>
            <a:br>
              <a:rPr lang="en-GB" sz="3200" b="1" dirty="0"/>
            </a:br>
            <a:r>
              <a:rPr lang="en-GB" sz="3200" dirty="0"/>
              <a:t>The natural home or environment of a plant or animal</a:t>
            </a:r>
          </a:p>
        </p:txBody>
      </p:sp>
      <p:sp>
        <p:nvSpPr>
          <p:cNvPr id="6" name="Title 1"/>
          <p:cNvSpPr txBox="1">
            <a:spLocks/>
          </p:cNvSpPr>
          <p:nvPr/>
        </p:nvSpPr>
        <p:spPr>
          <a:xfrm>
            <a:off x="1452381" y="320401"/>
            <a:ext cx="4919481" cy="43408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GB" sz="4400" b="1" dirty="0"/>
              <a:t>Natural selection </a:t>
            </a:r>
            <a:br>
              <a:rPr lang="en-GB" sz="4400" b="1" dirty="0"/>
            </a:br>
            <a:r>
              <a:rPr lang="en-GB" sz="4400" dirty="0"/>
              <a:t>the process where organisms better adapted to their habitat tend to survive and produce more offspring</a:t>
            </a:r>
          </a:p>
        </p:txBody>
      </p:sp>
      <p:cxnSp>
        <p:nvCxnSpPr>
          <p:cNvPr id="7" name="Straight Arrow Connector 6"/>
          <p:cNvCxnSpPr/>
          <p:nvPr/>
        </p:nvCxnSpPr>
        <p:spPr>
          <a:xfrm flipH="1" flipV="1">
            <a:off x="3339090" y="3292996"/>
            <a:ext cx="111923" cy="2066082"/>
          </a:xfrm>
          <a:prstGeom prst="straightConnector1">
            <a:avLst/>
          </a:prstGeom>
          <a:ln w="28575">
            <a:solidFill>
              <a:srgbClr val="BF835E"/>
            </a:solidFill>
            <a:headEnd type="none" w="med" len="med"/>
            <a:tailEnd type="arrow" w="lg" len="lg"/>
          </a:ln>
        </p:spPr>
        <p:style>
          <a:lnRef idx="1">
            <a:schemeClr val="accent2"/>
          </a:lnRef>
          <a:fillRef idx="0">
            <a:schemeClr val="accent2"/>
          </a:fillRef>
          <a:effectRef idx="0">
            <a:schemeClr val="accent2"/>
          </a:effectRef>
          <a:fontRef idx="minor">
            <a:schemeClr val="tx1"/>
          </a:fontRef>
        </p:style>
      </p:cxnSp>
      <p:pic>
        <p:nvPicPr>
          <p:cNvPr id="8" name="Picture 2" descr="Image result for artic"/>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958"/>
          <a:stretch/>
        </p:blipFill>
        <p:spPr bwMode="auto">
          <a:xfrm>
            <a:off x="6719998" y="3420000"/>
            <a:ext cx="5472002" cy="343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dese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9999" y="0"/>
            <a:ext cx="5472001" cy="34200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503499" y="5359078"/>
            <a:ext cx="5769774" cy="0"/>
          </a:xfrm>
          <a:prstGeom prst="line">
            <a:avLst/>
          </a:prstGeom>
          <a:ln w="28575">
            <a:solidFill>
              <a:srgbClr val="BF835E"/>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8434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lay 5"/>
          <p:cNvSpPr/>
          <p:nvPr/>
        </p:nvSpPr>
        <p:spPr>
          <a:xfrm flipH="1">
            <a:off x="965858" y="5705077"/>
            <a:ext cx="9890659" cy="704969"/>
          </a:xfrm>
          <a:custGeom>
            <a:avLst/>
            <a:gdLst>
              <a:gd name="connsiteX0" fmla="*/ 0 w 9890567"/>
              <a:gd name="connsiteY0" fmla="*/ 0 h 687040"/>
              <a:gd name="connsiteX1" fmla="*/ 4945284 w 9890567"/>
              <a:gd name="connsiteY1" fmla="*/ 0 h 687040"/>
              <a:gd name="connsiteX2" fmla="*/ 9890568 w 9890567"/>
              <a:gd name="connsiteY2" fmla="*/ 343520 h 687040"/>
              <a:gd name="connsiteX3" fmla="*/ 4945284 w 9890567"/>
              <a:gd name="connsiteY3" fmla="*/ 687040 h 687040"/>
              <a:gd name="connsiteX4" fmla="*/ 0 w 9890567"/>
              <a:gd name="connsiteY4" fmla="*/ 687040 h 687040"/>
              <a:gd name="connsiteX5" fmla="*/ 0 w 9890567"/>
              <a:gd name="connsiteY5" fmla="*/ 0 h 687040"/>
              <a:gd name="connsiteX0" fmla="*/ 0 w 9999101"/>
              <a:gd name="connsiteY0" fmla="*/ 0 h 687040"/>
              <a:gd name="connsiteX1" fmla="*/ 4945284 w 9999101"/>
              <a:gd name="connsiteY1" fmla="*/ 0 h 687040"/>
              <a:gd name="connsiteX2" fmla="*/ 9890568 w 9999101"/>
              <a:gd name="connsiteY2" fmla="*/ 343520 h 687040"/>
              <a:gd name="connsiteX3" fmla="*/ 7090837 w 9999101"/>
              <a:gd name="connsiteY3" fmla="*/ 675087 h 687040"/>
              <a:gd name="connsiteX4" fmla="*/ 0 w 9999101"/>
              <a:gd name="connsiteY4" fmla="*/ 687040 h 687040"/>
              <a:gd name="connsiteX5" fmla="*/ 0 w 9999101"/>
              <a:gd name="connsiteY5" fmla="*/ 0 h 687040"/>
              <a:gd name="connsiteX0" fmla="*/ 0 w 9890659"/>
              <a:gd name="connsiteY0" fmla="*/ 17929 h 704969"/>
              <a:gd name="connsiteX1" fmla="*/ 7108766 w 9890659"/>
              <a:gd name="connsiteY1" fmla="*/ 0 h 704969"/>
              <a:gd name="connsiteX2" fmla="*/ 9890568 w 9890659"/>
              <a:gd name="connsiteY2" fmla="*/ 361449 h 704969"/>
              <a:gd name="connsiteX3" fmla="*/ 7090837 w 9890659"/>
              <a:gd name="connsiteY3" fmla="*/ 693016 h 704969"/>
              <a:gd name="connsiteX4" fmla="*/ 0 w 9890659"/>
              <a:gd name="connsiteY4" fmla="*/ 704969 h 704969"/>
              <a:gd name="connsiteX5" fmla="*/ 0 w 9890659"/>
              <a:gd name="connsiteY5" fmla="*/ 17929 h 70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0659" h="704969">
                <a:moveTo>
                  <a:pt x="0" y="17929"/>
                </a:moveTo>
                <a:lnTo>
                  <a:pt x="7108766" y="0"/>
                </a:lnTo>
                <a:cubicBezTo>
                  <a:pt x="9839971" y="0"/>
                  <a:pt x="9893556" y="245946"/>
                  <a:pt x="9890568" y="361449"/>
                </a:cubicBezTo>
                <a:cubicBezTo>
                  <a:pt x="9887580" y="476952"/>
                  <a:pt x="9822042" y="693016"/>
                  <a:pt x="7090837" y="693016"/>
                </a:cubicBezTo>
                <a:lnTo>
                  <a:pt x="0" y="704969"/>
                </a:lnTo>
                <a:lnTo>
                  <a:pt x="0" y="17929"/>
                </a:lnTo>
                <a:close/>
              </a:path>
            </a:pathLst>
          </a:custGeom>
          <a:solidFill>
            <a:srgbClr val="828D91"/>
          </a:solidFill>
          <a:ln>
            <a:solidFill>
              <a:srgbClr val="828D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Natural Selection</a:t>
            </a:r>
          </a:p>
        </p:txBody>
      </p:sp>
      <p:sp>
        <p:nvSpPr>
          <p:cNvPr id="3" name="Content Placeholder 2"/>
          <p:cNvSpPr>
            <a:spLocks noGrp="1"/>
          </p:cNvSpPr>
          <p:nvPr>
            <p:ph idx="1"/>
          </p:nvPr>
        </p:nvSpPr>
        <p:spPr>
          <a:xfrm>
            <a:off x="838200" y="1825625"/>
            <a:ext cx="8807245" cy="4351338"/>
          </a:xfrm>
        </p:spPr>
        <p:txBody>
          <a:bodyPr/>
          <a:lstStyle/>
          <a:p>
            <a:r>
              <a:rPr lang="en-GB" dirty="0"/>
              <a:t>Natural selection operates for a long time</a:t>
            </a:r>
          </a:p>
          <a:p>
            <a:r>
              <a:rPr lang="en-GB" dirty="0"/>
              <a:t>Slowly the organism will get positive characteristics that makes it very successful in the environment that it lives in</a:t>
            </a:r>
          </a:p>
          <a:p>
            <a:r>
              <a:rPr lang="en-US" dirty="0"/>
              <a:t>Sometimes adaptation might cause organisms to become so specialized to the environment that they live in, that they cannot survive in other environments or if the climate where they live changes.</a:t>
            </a:r>
            <a:endParaRPr lang="en-GB" dirty="0"/>
          </a:p>
        </p:txBody>
      </p:sp>
      <p:pic>
        <p:nvPicPr>
          <p:cNvPr id="4" name="Picture 2" descr="Image result for dodo"/>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52792" y="3578483"/>
            <a:ext cx="1905000" cy="31146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0534" y="5784797"/>
            <a:ext cx="9541908" cy="523220"/>
          </a:xfrm>
          <a:prstGeom prst="rect">
            <a:avLst/>
          </a:prstGeom>
          <a:noFill/>
        </p:spPr>
        <p:txBody>
          <a:bodyPr wrap="none" rtlCol="0">
            <a:spAutoFit/>
          </a:bodyPr>
          <a:lstStyle/>
          <a:p>
            <a:r>
              <a:rPr lang="en-GB" sz="2800" b="1" i="1" dirty="0"/>
              <a:t>Extinction</a:t>
            </a:r>
            <a:r>
              <a:rPr lang="en-GB" sz="2800" dirty="0"/>
              <a:t> – where there are no living members of a species left </a:t>
            </a:r>
          </a:p>
        </p:txBody>
      </p:sp>
      <p:sp>
        <p:nvSpPr>
          <p:cNvPr id="7" name="Oval 6"/>
          <p:cNvSpPr/>
          <p:nvPr/>
        </p:nvSpPr>
        <p:spPr>
          <a:xfrm>
            <a:off x="9896846" y="320565"/>
            <a:ext cx="1080000" cy="1080000"/>
          </a:xfrm>
          <a:prstGeom prst="ellipse">
            <a:avLst/>
          </a:prstGeom>
          <a:solidFill>
            <a:srgbClr val="828D91"/>
          </a:solidFill>
          <a:ln>
            <a:solidFill>
              <a:srgbClr val="828D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11246866" y="860565"/>
            <a:ext cx="540000" cy="540000"/>
          </a:xfrm>
          <a:prstGeom prst="ellipse">
            <a:avLst/>
          </a:prstGeom>
          <a:solidFill>
            <a:srgbClr val="828D91"/>
          </a:solidFill>
          <a:ln>
            <a:solidFill>
              <a:srgbClr val="828D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0856517" y="1664225"/>
            <a:ext cx="360000" cy="360000"/>
          </a:xfrm>
          <a:prstGeom prst="ellipse">
            <a:avLst/>
          </a:prstGeom>
          <a:solidFill>
            <a:srgbClr val="828D91"/>
          </a:solidFill>
          <a:ln>
            <a:solidFill>
              <a:srgbClr val="828D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847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295" y="4040095"/>
            <a:ext cx="10929845" cy="1925061"/>
          </a:xfrm>
        </p:spPr>
        <p:txBody>
          <a:bodyPr>
            <a:normAutofit/>
          </a:bodyPr>
          <a:lstStyle/>
          <a:p>
            <a:pPr algn="r"/>
            <a:r>
              <a:rPr lang="en-GB" sz="4000" b="1" dirty="0"/>
              <a:t>Adaption - </a:t>
            </a:r>
            <a:r>
              <a:rPr lang="en-US" sz="4000" dirty="0"/>
              <a:t>a characteristic that has become common in a population because it provides improved success under the given environmental conditions.</a:t>
            </a:r>
            <a:endParaRPr lang="en-GB" sz="4000" dirty="0"/>
          </a:p>
        </p:txBody>
      </p:sp>
      <p:sp>
        <p:nvSpPr>
          <p:cNvPr id="4" name="Oval 3"/>
          <p:cNvSpPr/>
          <p:nvPr/>
        </p:nvSpPr>
        <p:spPr>
          <a:xfrm>
            <a:off x="3547653" y="2236093"/>
            <a:ext cx="1544400" cy="1544923"/>
          </a:xfrm>
          <a:prstGeom prst="ellipse">
            <a:avLst/>
          </a:prstGeom>
          <a:solidFill>
            <a:srgbClr val="783D0F"/>
          </a:solidFill>
          <a:ln>
            <a:solidFill>
              <a:srgbClr val="783D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5776299" y="2309633"/>
            <a:ext cx="360000" cy="360000"/>
          </a:xfrm>
          <a:prstGeom prst="ellipse">
            <a:avLst/>
          </a:prstGeom>
          <a:solidFill>
            <a:srgbClr val="AF7D54"/>
          </a:solidFill>
          <a:ln>
            <a:solidFill>
              <a:srgbClr val="AF7D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889272" y="783355"/>
            <a:ext cx="2160000" cy="2160000"/>
          </a:xfrm>
          <a:prstGeom prst="ellipse">
            <a:avLst/>
          </a:prstGeom>
          <a:solidFill>
            <a:srgbClr val="B5B86B"/>
          </a:solidFill>
          <a:ln>
            <a:solidFill>
              <a:srgbClr val="B5B8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rotWithShape="1">
          <a:blip r:embed="rId3" cstate="print"/>
          <a:srcRect l="26245" t="-63399" r="-42046" b="-205"/>
          <a:stretch/>
        </p:blipFill>
        <p:spPr>
          <a:xfrm>
            <a:off x="8952166" y="-1854311"/>
            <a:ext cx="5102949" cy="4797666"/>
          </a:xfrm>
          <a:prstGeom prst="ellipse">
            <a:avLst/>
          </a:prstGeom>
        </p:spPr>
      </p:pic>
    </p:spTree>
    <p:extLst>
      <p:ext uri="{BB962C8B-B14F-4D97-AF65-F5344CB8AC3E}">
        <p14:creationId xmlns:p14="http://schemas.microsoft.com/office/powerpoint/2010/main" val="202447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lated image"/>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58537">
            <a:off x="-375902" y="-667765"/>
            <a:ext cx="11607525" cy="872746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5894347" y="1975301"/>
            <a:ext cx="6840000" cy="6840000"/>
          </a:xfrm>
          <a:prstGeom prst="ellipse">
            <a:avLst/>
          </a:prstGeom>
          <a:solidFill>
            <a:srgbClr val="FFFFFF">
              <a:alpha val="69804"/>
            </a:srgbClr>
          </a:solidFill>
          <a:ln>
            <a:solidFill>
              <a:srgbClr val="A7B7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flipH="1">
            <a:off x="6089454" y="3584017"/>
            <a:ext cx="6449786" cy="2800767"/>
          </a:xfrm>
          <a:prstGeom prst="rect">
            <a:avLst/>
          </a:prstGeom>
          <a:noFill/>
        </p:spPr>
        <p:txBody>
          <a:bodyPr wrap="square" rtlCol="0">
            <a:spAutoFit/>
          </a:bodyPr>
          <a:lstStyle/>
          <a:p>
            <a:pPr algn="ctr"/>
            <a:r>
              <a:rPr lang="en-GB" sz="8800" b="1" dirty="0">
                <a:solidFill>
                  <a:srgbClr val="FF0000"/>
                </a:solidFill>
                <a:latin typeface="AR DARLING" panose="02000000000000000000" pitchFamily="2" charset="0"/>
              </a:rPr>
              <a:t>T</a:t>
            </a:r>
            <a:r>
              <a:rPr lang="en-GB" sz="8800" b="1" dirty="0">
                <a:solidFill>
                  <a:srgbClr val="00B0F0"/>
                </a:solidFill>
                <a:latin typeface="AR DARLING" panose="02000000000000000000" pitchFamily="2" charset="0"/>
              </a:rPr>
              <a:t>O</a:t>
            </a:r>
            <a:r>
              <a:rPr lang="en-GB" sz="8800" b="1" dirty="0">
                <a:solidFill>
                  <a:srgbClr val="92D050"/>
                </a:solidFill>
                <a:latin typeface="AR DARLING" panose="02000000000000000000" pitchFamily="2" charset="0"/>
              </a:rPr>
              <a:t>P</a:t>
            </a:r>
            <a:r>
              <a:rPr lang="en-GB" sz="8800" b="1" dirty="0">
                <a:latin typeface="AR DARLING" panose="02000000000000000000" pitchFamily="2" charset="0"/>
              </a:rPr>
              <a:t> </a:t>
            </a:r>
            <a:r>
              <a:rPr lang="en-GB" sz="8800" b="1" dirty="0">
                <a:solidFill>
                  <a:srgbClr val="0070C0"/>
                </a:solidFill>
                <a:latin typeface="AR DARLING" panose="02000000000000000000" pitchFamily="2" charset="0"/>
              </a:rPr>
              <a:t>T</a:t>
            </a:r>
            <a:r>
              <a:rPr lang="en-GB" sz="8800" b="1" dirty="0">
                <a:solidFill>
                  <a:srgbClr val="92D050"/>
                </a:solidFill>
                <a:latin typeface="AR DARLING" panose="02000000000000000000" pitchFamily="2" charset="0"/>
              </a:rPr>
              <a:t>R</a:t>
            </a:r>
            <a:r>
              <a:rPr lang="en-GB" sz="8800" b="1" dirty="0">
                <a:solidFill>
                  <a:srgbClr val="7030A0"/>
                </a:solidFill>
                <a:latin typeface="AR DARLING" panose="02000000000000000000" pitchFamily="2" charset="0"/>
              </a:rPr>
              <a:t>U</a:t>
            </a:r>
            <a:r>
              <a:rPr lang="en-GB" sz="8800" b="1" dirty="0">
                <a:solidFill>
                  <a:srgbClr val="FFFF00"/>
                </a:solidFill>
                <a:latin typeface="AR DARLING" panose="02000000000000000000" pitchFamily="2" charset="0"/>
              </a:rPr>
              <a:t>M</a:t>
            </a:r>
            <a:r>
              <a:rPr lang="en-GB" sz="8800" b="1" dirty="0">
                <a:solidFill>
                  <a:srgbClr val="00B0F0"/>
                </a:solidFill>
                <a:latin typeface="AR DARLING" panose="02000000000000000000" pitchFamily="2" charset="0"/>
              </a:rPr>
              <a:t>P</a:t>
            </a:r>
            <a:r>
              <a:rPr lang="en-GB" sz="8800" b="1" dirty="0">
                <a:solidFill>
                  <a:srgbClr val="FF0000"/>
                </a:solidFill>
                <a:latin typeface="AR DARLING" panose="02000000000000000000" pitchFamily="2" charset="0"/>
              </a:rPr>
              <a:t>S</a:t>
            </a:r>
          </a:p>
        </p:txBody>
      </p:sp>
    </p:spTree>
    <p:extLst>
      <p:ext uri="{BB962C8B-B14F-4D97-AF65-F5344CB8AC3E}">
        <p14:creationId xmlns:p14="http://schemas.microsoft.com/office/powerpoint/2010/main" val="350577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9A8B4F-0FED-46C0-9186-5A8E116D87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0"/>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A6861EE-7660-46C9-80BD-173B8F7454B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07365" y="802955"/>
            <a:ext cx="6318649" cy="1454051"/>
          </a:xfrm>
        </p:spPr>
        <p:txBody>
          <a:bodyPr>
            <a:normAutofit/>
          </a:bodyPr>
          <a:lstStyle/>
          <a:p>
            <a:r>
              <a:rPr lang="en-GB" sz="3600" dirty="0">
                <a:solidFill>
                  <a:srgbClr val="000000"/>
                </a:solidFill>
              </a:rPr>
              <a:t>Summary</a:t>
            </a:r>
          </a:p>
        </p:txBody>
      </p:sp>
      <p:sp>
        <p:nvSpPr>
          <p:cNvPr id="3" name="Content Placeholder 2"/>
          <p:cNvSpPr>
            <a:spLocks noGrp="1"/>
          </p:cNvSpPr>
          <p:nvPr>
            <p:ph idx="1"/>
          </p:nvPr>
        </p:nvSpPr>
        <p:spPr>
          <a:xfrm>
            <a:off x="772286" y="2015626"/>
            <a:ext cx="4746254" cy="4249533"/>
          </a:xfrm>
        </p:spPr>
        <p:txBody>
          <a:bodyPr anchor="ctr">
            <a:noAutofit/>
          </a:bodyPr>
          <a:lstStyle/>
          <a:p>
            <a:r>
              <a:rPr lang="en-GB" sz="2000" dirty="0">
                <a:solidFill>
                  <a:srgbClr val="000000"/>
                </a:solidFill>
              </a:rPr>
              <a:t>Organisms change a small amount over generations</a:t>
            </a:r>
          </a:p>
          <a:p>
            <a:r>
              <a:rPr lang="en-GB" sz="2000" dirty="0">
                <a:solidFill>
                  <a:srgbClr val="000000"/>
                </a:solidFill>
              </a:rPr>
              <a:t>It is only over thousands of generations that large changes can be observed </a:t>
            </a:r>
          </a:p>
          <a:p>
            <a:r>
              <a:rPr lang="en-GB" sz="2000" dirty="0">
                <a:solidFill>
                  <a:srgbClr val="000000"/>
                </a:solidFill>
              </a:rPr>
              <a:t>Natural selection is when an organism becomes better suited to an environment and occurs over a </a:t>
            </a:r>
            <a:r>
              <a:rPr lang="en-GB" sz="2000" b="1" dirty="0">
                <a:solidFill>
                  <a:srgbClr val="000000"/>
                </a:solidFill>
              </a:rPr>
              <a:t>long </a:t>
            </a:r>
            <a:r>
              <a:rPr lang="en-GB" sz="2000" dirty="0">
                <a:solidFill>
                  <a:srgbClr val="000000"/>
                </a:solidFill>
              </a:rPr>
              <a:t>period of time</a:t>
            </a:r>
          </a:p>
          <a:p>
            <a:r>
              <a:rPr lang="en-GB" sz="2000" dirty="0">
                <a:solidFill>
                  <a:srgbClr val="000000"/>
                </a:solidFill>
              </a:rPr>
              <a:t>The changes can happen by inheritance from their parents or random mutations</a:t>
            </a:r>
          </a:p>
          <a:p>
            <a:r>
              <a:rPr lang="en-GB" sz="2000" dirty="0">
                <a:solidFill>
                  <a:srgbClr val="000000"/>
                </a:solidFill>
              </a:rPr>
              <a:t>Adaptions are</a:t>
            </a:r>
            <a:r>
              <a:rPr lang="en-US" sz="2000" dirty="0">
                <a:solidFill>
                  <a:srgbClr val="000000"/>
                </a:solidFill>
              </a:rPr>
              <a:t> characteristics that has become common in a population because it provides improved success under the given environmental conditions</a:t>
            </a:r>
            <a:endParaRPr lang="en-GB" sz="2000" dirty="0">
              <a:solidFill>
                <a:srgbClr val="000000"/>
              </a:solidFill>
            </a:endParaRPr>
          </a:p>
        </p:txBody>
      </p:sp>
      <p:sp>
        <p:nvSpPr>
          <p:cNvPr id="15" name="Oval 14">
            <a:extLst>
              <a:ext uri="{FF2B5EF4-FFF2-40B4-BE49-F238E27FC236}">
                <a16:creationId xmlns:a16="http://schemas.microsoft.com/office/drawing/2014/main" id="{38A69B74-22E3-47CC-823F-18BE7930C8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36" y="2960687"/>
            <a:ext cx="2668748" cy="2668748"/>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71">
            <a:extLst>
              <a:ext uri="{FF2B5EF4-FFF2-40B4-BE49-F238E27FC236}">
                <a16:creationId xmlns:a16="http://schemas.microsoft.com/office/drawing/2014/main" id="{1778637B-5DB8-4A75-B2E6-FC2B1BB9A7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014" y="2"/>
            <a:ext cx="4034987" cy="3428147"/>
          </a:xfrm>
          <a:custGeom>
            <a:avLst/>
            <a:gdLst>
              <a:gd name="connsiteX0" fmla="*/ 350825 w 4034987"/>
              <a:gd name="connsiteY0" fmla="*/ 0 h 3428147"/>
              <a:gd name="connsiteX1" fmla="*/ 4034987 w 4034987"/>
              <a:gd name="connsiteY1" fmla="*/ 0 h 3428147"/>
              <a:gd name="connsiteX2" fmla="*/ 4034987 w 4034987"/>
              <a:gd name="connsiteY2" fmla="*/ 2505205 h 3428147"/>
              <a:gd name="connsiteX3" fmla="*/ 3951822 w 4034987"/>
              <a:gd name="connsiteY3" fmla="*/ 2616420 h 3428147"/>
              <a:gd name="connsiteX4" fmla="*/ 2230590 w 4034987"/>
              <a:gd name="connsiteY4" fmla="*/ 3428147 h 3428147"/>
              <a:gd name="connsiteX5" fmla="*/ 0 w 4034987"/>
              <a:gd name="connsiteY5" fmla="*/ 1197557 h 3428147"/>
              <a:gd name="connsiteX6" fmla="*/ 269220 w 4034987"/>
              <a:gd name="connsiteY6" fmla="*/ 134326 h 342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987" h="3428147">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https://evolutionanimation.files.wordpress.com/2012/02/lizard01.jpg?w=580&amp;h=242"/>
          <p:cNvPicPr/>
          <p:nvPr/>
        </p:nvPicPr>
        <p:blipFill>
          <a:blip r:embed="rId3" cstate="print"/>
          <a:srcRect/>
          <a:stretch>
            <a:fillRect/>
          </a:stretch>
        </p:blipFill>
        <p:spPr bwMode="auto">
          <a:xfrm>
            <a:off x="8759844" y="756389"/>
            <a:ext cx="3205839" cy="1338437"/>
          </a:xfrm>
          <a:prstGeom prst="rect">
            <a:avLst/>
          </a:prstGeom>
          <a:noFill/>
        </p:spPr>
      </p:pic>
      <p:pic>
        <p:nvPicPr>
          <p:cNvPr id="5" name="Picture 2" descr="Image result for dod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5259" y="3478741"/>
            <a:ext cx="984265" cy="1606964"/>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75">
            <a:extLst>
              <a:ext uri="{FF2B5EF4-FFF2-40B4-BE49-F238E27FC236}">
                <a16:creationId xmlns:a16="http://schemas.microsoft.com/office/drawing/2014/main" id="{0035A30C-45F3-4EFB-B2E8-6E2A11843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9131" y="4258570"/>
            <a:ext cx="3132869" cy="2599430"/>
          </a:xfrm>
          <a:custGeom>
            <a:avLst/>
            <a:gdLst>
              <a:gd name="connsiteX0" fmla="*/ 1612418 w 3061881"/>
              <a:gd name="connsiteY0" fmla="*/ 0 h 2540529"/>
              <a:gd name="connsiteX1" fmla="*/ 3030226 w 3061881"/>
              <a:gd name="connsiteY1" fmla="*/ 843844 h 2540529"/>
              <a:gd name="connsiteX2" fmla="*/ 3061881 w 3061881"/>
              <a:gd name="connsiteY2" fmla="*/ 909556 h 2540529"/>
              <a:gd name="connsiteX3" fmla="*/ 3061881 w 3061881"/>
              <a:gd name="connsiteY3" fmla="*/ 2315281 h 2540529"/>
              <a:gd name="connsiteX4" fmla="*/ 3030226 w 3061881"/>
              <a:gd name="connsiteY4" fmla="*/ 2380992 h 2540529"/>
              <a:gd name="connsiteX5" fmla="*/ 2949460 w 3061881"/>
              <a:gd name="connsiteY5" fmla="*/ 2513937 h 2540529"/>
              <a:gd name="connsiteX6" fmla="*/ 2929575 w 3061881"/>
              <a:gd name="connsiteY6" fmla="*/ 2540529 h 2540529"/>
              <a:gd name="connsiteX7" fmla="*/ 295261 w 3061881"/>
              <a:gd name="connsiteY7" fmla="*/ 2540529 h 2540529"/>
              <a:gd name="connsiteX8" fmla="*/ 275376 w 3061881"/>
              <a:gd name="connsiteY8" fmla="*/ 2513937 h 2540529"/>
              <a:gd name="connsiteX9" fmla="*/ 0 w 3061881"/>
              <a:gd name="connsiteY9" fmla="*/ 1612418 h 2540529"/>
              <a:gd name="connsiteX10" fmla="*/ 1612418 w 3061881"/>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1881" h="2540529">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a:blip r:embed="rId5" cstate="print"/>
          <a:stretch>
            <a:fillRect/>
          </a:stretch>
        </p:blipFill>
        <p:spPr>
          <a:xfrm>
            <a:off x="9533568" y="5439790"/>
            <a:ext cx="2432116" cy="802411"/>
          </a:xfrm>
          <a:prstGeom prst="rect">
            <a:avLst/>
          </a:prstGeom>
        </p:spPr>
      </p:pic>
    </p:spTree>
    <p:extLst>
      <p:ext uri="{BB962C8B-B14F-4D97-AF65-F5344CB8AC3E}">
        <p14:creationId xmlns:p14="http://schemas.microsoft.com/office/powerpoint/2010/main" val="1389904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425D4AB-CD98-4DD6-9398-3C8961DE03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69" y="0"/>
            <a:ext cx="755293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7818316-E7CB-4E73-AF79-E9CAB873E72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Oval 17">
            <a:extLst>
              <a:ext uri="{FF2B5EF4-FFF2-40B4-BE49-F238E27FC236}">
                <a16:creationId xmlns:a16="http://schemas.microsoft.com/office/drawing/2014/main" id="{D8B47C9F-A960-4902-8507-38F18DD3D0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695" y="511733"/>
            <a:ext cx="1857636" cy="185763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0" descr="Image result for polar bear no backgrou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6037" y="871183"/>
            <a:ext cx="1078952" cy="113873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idx="1"/>
          </p:nvPr>
        </p:nvSpPr>
        <p:spPr>
          <a:xfrm>
            <a:off x="332106" y="1529997"/>
            <a:ext cx="5178519" cy="4951193"/>
          </a:xfrm>
        </p:spPr>
        <p:txBody>
          <a:bodyPr anchor="ctr">
            <a:noAutofit/>
          </a:bodyPr>
          <a:lstStyle/>
          <a:p>
            <a:pPr marL="0" indent="0" algn="ctr">
              <a:buNone/>
            </a:pPr>
            <a:r>
              <a:rPr lang="en-GB" sz="4000" dirty="0">
                <a:solidFill>
                  <a:srgbClr val="000000"/>
                </a:solidFill>
              </a:rPr>
              <a:t>Which environments can/can’t each of these live in?</a:t>
            </a:r>
          </a:p>
          <a:p>
            <a:pPr marL="0" indent="0" algn="ctr">
              <a:buNone/>
            </a:pPr>
            <a:endParaRPr lang="en-GB" sz="4000" dirty="0">
              <a:solidFill>
                <a:srgbClr val="000000"/>
              </a:solidFill>
            </a:endParaRPr>
          </a:p>
          <a:p>
            <a:pPr marL="0" indent="0" algn="ctr">
              <a:buNone/>
            </a:pPr>
            <a:r>
              <a:rPr lang="en-GB" sz="4000" dirty="0">
                <a:solidFill>
                  <a:srgbClr val="000000"/>
                </a:solidFill>
              </a:rPr>
              <a:t>How could it survive if the world gets warmer?</a:t>
            </a:r>
            <a:br>
              <a:rPr lang="en-GB" sz="4000" dirty="0">
                <a:solidFill>
                  <a:srgbClr val="000000"/>
                </a:solidFill>
              </a:rPr>
            </a:br>
            <a:endParaRPr lang="en-GB" sz="4000" dirty="0">
              <a:solidFill>
                <a:srgbClr val="000000"/>
              </a:solidFill>
            </a:endParaRPr>
          </a:p>
        </p:txBody>
      </p:sp>
      <p:sp>
        <p:nvSpPr>
          <p:cNvPr id="20" name="Oval 19">
            <a:extLst>
              <a:ext uri="{FF2B5EF4-FFF2-40B4-BE49-F238E27FC236}">
                <a16:creationId xmlns:a16="http://schemas.microsoft.com/office/drawing/2014/main" id="{D4E15E95-445D-4A45-BC1E-8468CE1705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677" y="2933578"/>
            <a:ext cx="2737876" cy="273787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5">
            <a:extLst>
              <a:ext uri="{FF2B5EF4-FFF2-40B4-BE49-F238E27FC236}">
                <a16:creationId xmlns:a16="http://schemas.microsoft.com/office/drawing/2014/main" id="{133B9781-B73C-44F8-97CB-D1807A63BB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996" y="-26552"/>
            <a:ext cx="4082004" cy="3428999"/>
          </a:xfrm>
          <a:custGeom>
            <a:avLst/>
            <a:gdLst>
              <a:gd name="connsiteX0" fmla="*/ 350681 w 4082004"/>
              <a:gd name="connsiteY0" fmla="*/ 0 h 3428999"/>
              <a:gd name="connsiteX1" fmla="*/ 4082004 w 4082004"/>
              <a:gd name="connsiteY1" fmla="*/ 0 h 3428999"/>
              <a:gd name="connsiteX2" fmla="*/ 4082004 w 4082004"/>
              <a:gd name="connsiteY2" fmla="*/ 2444823 h 3428999"/>
              <a:gd name="connsiteX3" fmla="*/ 4081788 w 4082004"/>
              <a:gd name="connsiteY3" fmla="*/ 2445178 h 3428999"/>
              <a:gd name="connsiteX4" fmla="*/ 2231442 w 4082004"/>
              <a:gd name="connsiteY4" fmla="*/ 3428999 h 3428999"/>
              <a:gd name="connsiteX5" fmla="*/ 0 w 4082004"/>
              <a:gd name="connsiteY5" fmla="*/ 1197557 h 3428999"/>
              <a:gd name="connsiteX6" fmla="*/ 269323 w 4082004"/>
              <a:gd name="connsiteY6" fmla="*/ 13392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2004" h="3428999">
                <a:moveTo>
                  <a:pt x="350681" y="0"/>
                </a:moveTo>
                <a:lnTo>
                  <a:pt x="4082004" y="0"/>
                </a:lnTo>
                <a:lnTo>
                  <a:pt x="4082004" y="2444823"/>
                </a:lnTo>
                <a:lnTo>
                  <a:pt x="4081788" y="2445178"/>
                </a:lnTo>
                <a:cubicBezTo>
                  <a:pt x="3680782" y="3038745"/>
                  <a:pt x="3001686" y="3428999"/>
                  <a:pt x="2231442" y="3428999"/>
                </a:cubicBezTo>
                <a:cubicBezTo>
                  <a:pt x="999051" y="3428999"/>
                  <a:pt x="0" y="2429948"/>
                  <a:pt x="0" y="1197557"/>
                </a:cubicBezTo>
                <a:cubicBezTo>
                  <a:pt x="0" y="812435"/>
                  <a:pt x="97564" y="450100"/>
                  <a:pt x="269323" y="13392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Image result for cact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37282" y="3515737"/>
            <a:ext cx="1788820" cy="16144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thinkin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2375" r="3943" b="2"/>
          <a:stretch/>
        </p:blipFill>
        <p:spPr bwMode="auto">
          <a:xfrm>
            <a:off x="9038065" y="-26552"/>
            <a:ext cx="2735993" cy="3277616"/>
          </a:xfrm>
          <a:prstGeom prst="rect">
            <a:avLst/>
          </a:prstGeom>
          <a:noFill/>
          <a:extLst>
            <a:ext uri="{909E8E84-426E-40DD-AFC4-6F175D3DCCD1}">
              <a14:hiddenFill xmlns:a14="http://schemas.microsoft.com/office/drawing/2010/main">
                <a:solidFill>
                  <a:srgbClr val="FFFFFF"/>
                </a:solidFill>
              </a14:hiddenFill>
            </a:ext>
          </a:extLst>
        </p:spPr>
      </p:pic>
      <p:sp>
        <p:nvSpPr>
          <p:cNvPr id="24" name="Freeform 79">
            <a:extLst>
              <a:ext uri="{FF2B5EF4-FFF2-40B4-BE49-F238E27FC236}">
                <a16:creationId xmlns:a16="http://schemas.microsoft.com/office/drawing/2014/main" id="{1FCEDCAD-7B1A-4AE2-818E-D93A48758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3618" y="4326947"/>
            <a:ext cx="3068382" cy="2540529"/>
          </a:xfrm>
          <a:custGeom>
            <a:avLst/>
            <a:gdLst>
              <a:gd name="connsiteX0" fmla="*/ 1612418 w 3068382"/>
              <a:gd name="connsiteY0" fmla="*/ 0 h 2540529"/>
              <a:gd name="connsiteX1" fmla="*/ 3030226 w 3068382"/>
              <a:gd name="connsiteY1" fmla="*/ 843844 h 2540529"/>
              <a:gd name="connsiteX2" fmla="*/ 3068382 w 3068382"/>
              <a:gd name="connsiteY2" fmla="*/ 923051 h 2540529"/>
              <a:gd name="connsiteX3" fmla="*/ 3068382 w 3068382"/>
              <a:gd name="connsiteY3" fmla="*/ 2301785 h 2540529"/>
              <a:gd name="connsiteX4" fmla="*/ 3030226 w 3068382"/>
              <a:gd name="connsiteY4" fmla="*/ 2380992 h 2540529"/>
              <a:gd name="connsiteX5" fmla="*/ 2949460 w 3068382"/>
              <a:gd name="connsiteY5" fmla="*/ 2513937 h 2540529"/>
              <a:gd name="connsiteX6" fmla="*/ 2929575 w 3068382"/>
              <a:gd name="connsiteY6" fmla="*/ 2540529 h 2540529"/>
              <a:gd name="connsiteX7" fmla="*/ 295261 w 3068382"/>
              <a:gd name="connsiteY7" fmla="*/ 2540529 h 2540529"/>
              <a:gd name="connsiteX8" fmla="*/ 275376 w 3068382"/>
              <a:gd name="connsiteY8" fmla="*/ 2513937 h 2540529"/>
              <a:gd name="connsiteX9" fmla="*/ 0 w 3068382"/>
              <a:gd name="connsiteY9" fmla="*/ 1612418 h 2540529"/>
              <a:gd name="connsiteX10" fmla="*/ 1612418 w 3068382"/>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8382" h="2540529">
                <a:moveTo>
                  <a:pt x="1612418" y="0"/>
                </a:moveTo>
                <a:cubicBezTo>
                  <a:pt x="2224646" y="0"/>
                  <a:pt x="2757180" y="341213"/>
                  <a:pt x="3030226" y="843844"/>
                </a:cubicBezTo>
                <a:lnTo>
                  <a:pt x="3068382" y="923051"/>
                </a:lnTo>
                <a:lnTo>
                  <a:pt x="3068382" y="2301785"/>
                </a:lnTo>
                <a:lnTo>
                  <a:pt x="3030226" y="2380992"/>
                </a:lnTo>
                <a:cubicBezTo>
                  <a:pt x="3005403"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Image result for fro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78859" y="5020464"/>
            <a:ext cx="1867729" cy="162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03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Starter </a:t>
            </a:r>
            <a:r>
              <a:rPr lang="en-GB" dirty="0"/>
              <a:t>- Lizards</a:t>
            </a:r>
          </a:p>
        </p:txBody>
      </p:sp>
      <p:sp>
        <p:nvSpPr>
          <p:cNvPr id="3" name="Content Placeholder 2"/>
          <p:cNvSpPr>
            <a:spLocks noGrp="1"/>
          </p:cNvSpPr>
          <p:nvPr>
            <p:ph idx="1"/>
          </p:nvPr>
        </p:nvSpPr>
        <p:spPr>
          <a:xfrm>
            <a:off x="838200" y="1825625"/>
            <a:ext cx="3916680" cy="4351338"/>
          </a:xfrm>
        </p:spPr>
        <p:txBody>
          <a:bodyPr>
            <a:normAutofit/>
          </a:bodyPr>
          <a:lstStyle/>
          <a:p>
            <a:pPr marL="0" indent="0">
              <a:buNone/>
            </a:pPr>
            <a:endParaRPr lang="en-GB" sz="3600" dirty="0"/>
          </a:p>
          <a:p>
            <a:pPr marL="0" indent="0">
              <a:buNone/>
            </a:pPr>
            <a:r>
              <a:rPr lang="en-GB" sz="3600" dirty="0"/>
              <a:t>Copy the lizard</a:t>
            </a:r>
          </a:p>
          <a:p>
            <a:pPr marL="0" indent="0">
              <a:buNone/>
            </a:pPr>
            <a:endParaRPr lang="en-GB" sz="3600" dirty="0"/>
          </a:p>
          <a:p>
            <a:pPr marL="0" indent="0">
              <a:buNone/>
            </a:pPr>
            <a:endParaRPr lang="en-GB" sz="3600" dirty="0"/>
          </a:p>
          <a:p>
            <a:pPr marL="0" indent="0">
              <a:buNone/>
            </a:pPr>
            <a:r>
              <a:rPr lang="en-GB" sz="3600" dirty="0"/>
              <a:t>You have 10 minutes</a:t>
            </a:r>
          </a:p>
        </p:txBody>
      </p:sp>
      <p:grpSp>
        <p:nvGrpSpPr>
          <p:cNvPr id="5" name="Group 4"/>
          <p:cNvGrpSpPr/>
          <p:nvPr/>
        </p:nvGrpSpPr>
        <p:grpSpPr>
          <a:xfrm>
            <a:off x="4816929" y="-791936"/>
            <a:ext cx="9247557" cy="10613572"/>
            <a:chOff x="4816929" y="-791936"/>
            <a:chExt cx="9247557" cy="10613572"/>
          </a:xfrm>
        </p:grpSpPr>
        <p:sp>
          <p:nvSpPr>
            <p:cNvPr id="7" name="Oval 6"/>
            <p:cNvSpPr/>
            <p:nvPr/>
          </p:nvSpPr>
          <p:spPr>
            <a:xfrm>
              <a:off x="9533165" y="-791936"/>
              <a:ext cx="4531321" cy="3985723"/>
            </a:xfrm>
            <a:prstGeom prst="ellipse">
              <a:avLst/>
            </a:prstGeom>
            <a:gradFill flip="none" rotWithShape="1">
              <a:gsLst>
                <a:gs pos="0">
                  <a:srgbClr val="D89BE0">
                    <a:tint val="66000"/>
                    <a:satMod val="160000"/>
                  </a:srgbClr>
                </a:gs>
                <a:gs pos="50000">
                  <a:srgbClr val="D89BE0">
                    <a:tint val="44500"/>
                    <a:satMod val="160000"/>
                  </a:srgbClr>
                </a:gs>
                <a:gs pos="100000">
                  <a:srgbClr val="D89BE0">
                    <a:tint val="23500"/>
                    <a:satMod val="160000"/>
                  </a:srgbClr>
                </a:gs>
              </a:gsLst>
              <a:path path="circle">
                <a:fillToRect l="50000" t="50000" r="50000" b="50000"/>
              </a:path>
              <a:tileRect/>
            </a:gradFill>
            <a:ln w="76200">
              <a:solidFill>
                <a:srgbClr val="D89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p:cNvSpPr/>
            <p:nvPr/>
          </p:nvSpPr>
          <p:spPr>
            <a:xfrm>
              <a:off x="4816929" y="1412421"/>
              <a:ext cx="8441871" cy="8409215"/>
            </a:xfrm>
            <a:prstGeom prst="ellipse">
              <a:avLst/>
            </a:prstGeom>
            <a:gradFill flip="none" rotWithShape="1">
              <a:gsLst>
                <a:gs pos="0">
                  <a:srgbClr val="14F2A3">
                    <a:tint val="66000"/>
                    <a:satMod val="160000"/>
                  </a:srgbClr>
                </a:gs>
                <a:gs pos="50000">
                  <a:srgbClr val="14F2A3">
                    <a:tint val="44500"/>
                    <a:satMod val="160000"/>
                  </a:srgbClr>
                </a:gs>
                <a:gs pos="100000">
                  <a:srgbClr val="14F2A3">
                    <a:tint val="23500"/>
                    <a:satMod val="160000"/>
                  </a:srgbClr>
                </a:gs>
              </a:gsLst>
              <a:path path="circle">
                <a:fillToRect l="50000" t="50000" r="50000" b="50000"/>
              </a:path>
              <a:tileRect/>
            </a:gradFill>
            <a:ln w="76200">
              <a:solidFill>
                <a:srgbClr val="14F2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https://evolutionanimation.files.wordpress.com/2012/02/lizard01.jpg?w=580&amp;h=242"/>
            <p:cNvPicPr/>
            <p:nvPr/>
          </p:nvPicPr>
          <p:blipFill>
            <a:blip r:embed="rId3" cstate="print">
              <a:clrChange>
                <a:clrFrom>
                  <a:srgbClr val="FFFFFF"/>
                </a:clrFrom>
                <a:clrTo>
                  <a:srgbClr val="FFFFFF">
                    <a:alpha val="0"/>
                  </a:srgbClr>
                </a:clrTo>
              </a:clrChange>
            </a:blip>
            <a:srcRect/>
            <a:stretch>
              <a:fillRect/>
            </a:stretch>
          </p:blipFill>
          <p:spPr bwMode="auto">
            <a:xfrm>
              <a:off x="4889548" y="3193787"/>
              <a:ext cx="7077576" cy="3322220"/>
            </a:xfrm>
            <a:prstGeom prst="rect">
              <a:avLst/>
            </a:prstGeom>
            <a:noFill/>
            <a:ln w="9525">
              <a:noFill/>
              <a:miter lim="800000"/>
              <a:headEnd/>
              <a:tailEnd/>
            </a:ln>
          </p:spPr>
        </p:pic>
      </p:grpSp>
    </p:spTree>
    <p:extLst>
      <p:ext uri="{BB962C8B-B14F-4D97-AF65-F5344CB8AC3E}">
        <p14:creationId xmlns:p14="http://schemas.microsoft.com/office/powerpoint/2010/main" val="106369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3">
            <a:clrChange>
              <a:clrFrom>
                <a:srgbClr val="F6F6F6"/>
              </a:clrFrom>
              <a:clrTo>
                <a:srgbClr val="F6F6F6">
                  <a:alpha val="0"/>
                </a:srgbClr>
              </a:clrTo>
            </a:clrChange>
            <a:duotone>
              <a:prstClr val="black"/>
              <a:srgbClr val="14F2A3">
                <a:tint val="45000"/>
                <a:satMod val="400000"/>
              </a:srgbClr>
            </a:duotone>
            <a:extLst>
              <a:ext uri="{BEBA8EAE-BF5A-486C-A8C5-ECC9F3942E4B}">
                <a14:imgProps xmlns:a14="http://schemas.microsoft.com/office/drawing/2010/main">
                  <a14:imgLayer r:embed="rId4">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1" y="-2098327"/>
            <a:ext cx="12192001" cy="1076516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1865453" y="1145512"/>
            <a:ext cx="9144000" cy="2387600"/>
          </a:xfrm>
        </p:spPr>
        <p:txBody>
          <a:bodyPr>
            <a:normAutofit/>
          </a:bodyPr>
          <a:lstStyle/>
          <a:p>
            <a:r>
              <a:rPr lang="en-GB" sz="5400" dirty="0"/>
              <a:t>Are all the lizards the same?</a:t>
            </a:r>
          </a:p>
        </p:txBody>
      </p:sp>
    </p:spTree>
    <p:extLst>
      <p:ext uri="{BB962C8B-B14F-4D97-AF65-F5344CB8AC3E}">
        <p14:creationId xmlns:p14="http://schemas.microsoft.com/office/powerpoint/2010/main" val="84388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735811" y="505836"/>
            <a:ext cx="3240000" cy="3240000"/>
          </a:xfrm>
          <a:prstGeom prst="ellipse">
            <a:avLst/>
          </a:prstGeom>
          <a:solidFill>
            <a:srgbClr val="DFC49B"/>
          </a:solidFill>
          <a:ln>
            <a:solidFill>
              <a:srgbClr val="DFC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562132" y="1809609"/>
            <a:ext cx="2520000" cy="2520000"/>
          </a:xfrm>
          <a:prstGeom prst="ellipse">
            <a:avLst/>
          </a:prstGeom>
          <a:solidFill>
            <a:srgbClr val="F0DBBC"/>
          </a:solidFill>
          <a:ln>
            <a:solidFill>
              <a:srgbClr val="F0DB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8044405" y="-1221129"/>
            <a:ext cx="5040000" cy="5040000"/>
          </a:xfrm>
          <a:prstGeom prst="ellipse">
            <a:avLst/>
          </a:prstGeom>
          <a:solidFill>
            <a:srgbClr val="987D62"/>
          </a:solidFill>
          <a:ln>
            <a:solidFill>
              <a:srgbClr val="987D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268476" y="3745836"/>
            <a:ext cx="10886349" cy="2387600"/>
          </a:xfrm>
        </p:spPr>
        <p:txBody>
          <a:bodyPr>
            <a:normAutofit/>
          </a:bodyPr>
          <a:lstStyle/>
          <a:p>
            <a:pPr algn="r"/>
            <a:r>
              <a:rPr lang="en-GB" sz="3600" b="1" dirty="0"/>
              <a:t>Variation</a:t>
            </a:r>
            <a:r>
              <a:rPr lang="en-GB" sz="3600" dirty="0"/>
              <a:t> – Difference in size, colour, presence of a characteristic within a species/population</a:t>
            </a:r>
          </a:p>
        </p:txBody>
      </p:sp>
      <p:pic>
        <p:nvPicPr>
          <p:cNvPr id="4098" name="Picture 2" descr="Image result for elephant"/>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52076" y="43688"/>
            <a:ext cx="2743398" cy="29663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tig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8299" y="1265793"/>
            <a:ext cx="2293448" cy="172008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Related image"/>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1120" y="2271284"/>
            <a:ext cx="2282025" cy="177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08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Activity</a:t>
            </a:r>
          </a:p>
        </p:txBody>
      </p:sp>
      <p:sp>
        <p:nvSpPr>
          <p:cNvPr id="3" name="Content Placeholder 2"/>
          <p:cNvSpPr>
            <a:spLocks noGrp="1"/>
          </p:cNvSpPr>
          <p:nvPr>
            <p:ph idx="1"/>
          </p:nvPr>
        </p:nvSpPr>
        <p:spPr>
          <a:xfrm>
            <a:off x="838200" y="1825625"/>
            <a:ext cx="3785886" cy="4351338"/>
          </a:xfrm>
        </p:spPr>
        <p:txBody>
          <a:bodyPr>
            <a:normAutofit/>
          </a:bodyPr>
          <a:lstStyle/>
          <a:p>
            <a:r>
              <a:rPr lang="en-GB" dirty="0"/>
              <a:t>In each half, compare all of your lizards</a:t>
            </a:r>
          </a:p>
          <a:p>
            <a:r>
              <a:rPr lang="en-GB" dirty="0"/>
              <a:t>Decide which lizard would be most likely to survive in the given scenario</a:t>
            </a:r>
          </a:p>
          <a:p>
            <a:r>
              <a:rPr lang="en-GB" dirty="0"/>
              <a:t>The chosen lizard from each half will be pinned on the board</a:t>
            </a:r>
          </a:p>
        </p:txBody>
      </p:sp>
      <p:grpSp>
        <p:nvGrpSpPr>
          <p:cNvPr id="5" name="Group 4"/>
          <p:cNvGrpSpPr/>
          <p:nvPr/>
        </p:nvGrpSpPr>
        <p:grpSpPr>
          <a:xfrm>
            <a:off x="4816929" y="-791936"/>
            <a:ext cx="9247557" cy="10613572"/>
            <a:chOff x="4816929" y="-791936"/>
            <a:chExt cx="9247557" cy="10613572"/>
          </a:xfrm>
        </p:grpSpPr>
        <p:sp>
          <p:nvSpPr>
            <p:cNvPr id="6" name="Oval 5"/>
            <p:cNvSpPr/>
            <p:nvPr/>
          </p:nvSpPr>
          <p:spPr>
            <a:xfrm>
              <a:off x="9533165" y="-791936"/>
              <a:ext cx="4531321" cy="3985723"/>
            </a:xfrm>
            <a:prstGeom prst="ellipse">
              <a:avLst/>
            </a:prstGeom>
            <a:gradFill flip="none" rotWithShape="1">
              <a:gsLst>
                <a:gs pos="0">
                  <a:srgbClr val="D89BE0">
                    <a:tint val="66000"/>
                    <a:satMod val="160000"/>
                  </a:srgbClr>
                </a:gs>
                <a:gs pos="50000">
                  <a:srgbClr val="D89BE0">
                    <a:tint val="44500"/>
                    <a:satMod val="160000"/>
                  </a:srgbClr>
                </a:gs>
                <a:gs pos="100000">
                  <a:srgbClr val="D89BE0">
                    <a:tint val="23500"/>
                    <a:satMod val="160000"/>
                  </a:srgbClr>
                </a:gs>
              </a:gsLst>
              <a:path path="circle">
                <a:fillToRect l="50000" t="50000" r="50000" b="50000"/>
              </a:path>
              <a:tileRect/>
            </a:gradFill>
            <a:ln w="76200">
              <a:solidFill>
                <a:srgbClr val="D89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816929" y="1412421"/>
              <a:ext cx="8441871" cy="8409215"/>
            </a:xfrm>
            <a:prstGeom prst="ellipse">
              <a:avLst/>
            </a:prstGeom>
            <a:gradFill flip="none" rotWithShape="1">
              <a:gsLst>
                <a:gs pos="0">
                  <a:srgbClr val="14F2A3">
                    <a:tint val="66000"/>
                    <a:satMod val="160000"/>
                  </a:srgbClr>
                </a:gs>
                <a:gs pos="50000">
                  <a:srgbClr val="14F2A3">
                    <a:tint val="44500"/>
                    <a:satMod val="160000"/>
                  </a:srgbClr>
                </a:gs>
                <a:gs pos="100000">
                  <a:srgbClr val="14F2A3">
                    <a:tint val="23500"/>
                    <a:satMod val="160000"/>
                  </a:srgbClr>
                </a:gs>
              </a:gsLst>
              <a:path path="circle">
                <a:fillToRect l="50000" t="50000" r="50000" b="50000"/>
              </a:path>
              <a:tileRect/>
            </a:gradFill>
            <a:ln w="76200">
              <a:solidFill>
                <a:srgbClr val="14F2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https://evolutionanimation.files.wordpress.com/2012/02/lizard01.jpg?w=580&amp;h=242"/>
            <p:cNvPicPr/>
            <p:nvPr/>
          </p:nvPicPr>
          <p:blipFill>
            <a:blip r:embed="rId2" cstate="print">
              <a:clrChange>
                <a:clrFrom>
                  <a:srgbClr val="FFFFFF"/>
                </a:clrFrom>
                <a:clrTo>
                  <a:srgbClr val="FFFFFF">
                    <a:alpha val="0"/>
                  </a:srgbClr>
                </a:clrTo>
              </a:clrChange>
            </a:blip>
            <a:srcRect/>
            <a:stretch>
              <a:fillRect/>
            </a:stretch>
          </p:blipFill>
          <p:spPr bwMode="auto">
            <a:xfrm>
              <a:off x="4889548" y="3193787"/>
              <a:ext cx="7077576" cy="3322220"/>
            </a:xfrm>
            <a:prstGeom prst="rect">
              <a:avLst/>
            </a:prstGeom>
            <a:noFill/>
            <a:ln w="9525">
              <a:noFill/>
              <a:miter lim="800000"/>
              <a:headEnd/>
              <a:tailEnd/>
            </a:ln>
          </p:spPr>
        </p:pic>
      </p:grpSp>
    </p:spTree>
    <p:extLst>
      <p:ext uri="{BB962C8B-B14F-4D97-AF65-F5344CB8AC3E}">
        <p14:creationId xmlns:p14="http://schemas.microsoft.com/office/powerpoint/2010/main" val="200878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Activity</a:t>
            </a:r>
          </a:p>
        </p:txBody>
      </p:sp>
      <p:sp>
        <p:nvSpPr>
          <p:cNvPr id="3" name="Content Placeholder 2"/>
          <p:cNvSpPr>
            <a:spLocks noGrp="1"/>
          </p:cNvSpPr>
          <p:nvPr>
            <p:ph idx="1"/>
          </p:nvPr>
        </p:nvSpPr>
        <p:spPr>
          <a:xfrm>
            <a:off x="838200" y="1825625"/>
            <a:ext cx="3432858" cy="4351338"/>
          </a:xfrm>
        </p:spPr>
        <p:txBody>
          <a:bodyPr>
            <a:normAutofit/>
          </a:bodyPr>
          <a:lstStyle/>
          <a:p>
            <a:pPr lvl="0"/>
            <a:r>
              <a:rPr lang="en-US" dirty="0"/>
              <a:t>Copy the lizard you chose on your paper</a:t>
            </a:r>
          </a:p>
          <a:p>
            <a:endParaRPr lang="en-US" dirty="0"/>
          </a:p>
          <a:p>
            <a:pPr lvl="0"/>
            <a:endParaRPr lang="en-GB" dirty="0"/>
          </a:p>
        </p:txBody>
      </p:sp>
      <p:grpSp>
        <p:nvGrpSpPr>
          <p:cNvPr id="5" name="Group 4"/>
          <p:cNvGrpSpPr/>
          <p:nvPr/>
        </p:nvGrpSpPr>
        <p:grpSpPr>
          <a:xfrm>
            <a:off x="4816929" y="-791936"/>
            <a:ext cx="9247557" cy="10613572"/>
            <a:chOff x="4816929" y="-791936"/>
            <a:chExt cx="9247557" cy="10613572"/>
          </a:xfrm>
        </p:grpSpPr>
        <p:sp>
          <p:nvSpPr>
            <p:cNvPr id="6" name="Oval 5"/>
            <p:cNvSpPr/>
            <p:nvPr/>
          </p:nvSpPr>
          <p:spPr>
            <a:xfrm>
              <a:off x="9533165" y="-791936"/>
              <a:ext cx="4531321" cy="3985723"/>
            </a:xfrm>
            <a:prstGeom prst="ellipse">
              <a:avLst/>
            </a:prstGeom>
            <a:gradFill flip="none" rotWithShape="1">
              <a:gsLst>
                <a:gs pos="0">
                  <a:srgbClr val="D89BE0">
                    <a:tint val="66000"/>
                    <a:satMod val="160000"/>
                  </a:srgbClr>
                </a:gs>
                <a:gs pos="50000">
                  <a:srgbClr val="D89BE0">
                    <a:tint val="44500"/>
                    <a:satMod val="160000"/>
                  </a:srgbClr>
                </a:gs>
                <a:gs pos="100000">
                  <a:srgbClr val="D89BE0">
                    <a:tint val="23500"/>
                    <a:satMod val="160000"/>
                  </a:srgbClr>
                </a:gs>
              </a:gsLst>
              <a:path path="circle">
                <a:fillToRect l="50000" t="50000" r="50000" b="50000"/>
              </a:path>
              <a:tileRect/>
            </a:gradFill>
            <a:ln w="76200">
              <a:solidFill>
                <a:srgbClr val="D89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816929" y="1412421"/>
              <a:ext cx="8441871" cy="8409215"/>
            </a:xfrm>
            <a:prstGeom prst="ellipse">
              <a:avLst/>
            </a:prstGeom>
            <a:gradFill flip="none" rotWithShape="1">
              <a:gsLst>
                <a:gs pos="0">
                  <a:srgbClr val="14F2A3">
                    <a:tint val="66000"/>
                    <a:satMod val="160000"/>
                  </a:srgbClr>
                </a:gs>
                <a:gs pos="50000">
                  <a:srgbClr val="14F2A3">
                    <a:tint val="44500"/>
                    <a:satMod val="160000"/>
                  </a:srgbClr>
                </a:gs>
                <a:gs pos="100000">
                  <a:srgbClr val="14F2A3">
                    <a:tint val="23500"/>
                    <a:satMod val="160000"/>
                  </a:srgbClr>
                </a:gs>
              </a:gsLst>
              <a:path path="circle">
                <a:fillToRect l="50000" t="50000" r="50000" b="50000"/>
              </a:path>
              <a:tileRect/>
            </a:gradFill>
            <a:ln w="76200">
              <a:solidFill>
                <a:srgbClr val="14F2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https://evolutionanimation.files.wordpress.com/2012/02/lizard01.jpg?w=580&amp;h=242"/>
            <p:cNvPicPr/>
            <p:nvPr/>
          </p:nvPicPr>
          <p:blipFill>
            <a:blip r:embed="rId2" cstate="print">
              <a:clrChange>
                <a:clrFrom>
                  <a:srgbClr val="FFFFFF"/>
                </a:clrFrom>
                <a:clrTo>
                  <a:srgbClr val="FFFFFF">
                    <a:alpha val="0"/>
                  </a:srgbClr>
                </a:clrTo>
              </a:clrChange>
            </a:blip>
            <a:srcRect/>
            <a:stretch>
              <a:fillRect/>
            </a:stretch>
          </p:blipFill>
          <p:spPr bwMode="auto">
            <a:xfrm>
              <a:off x="4889548" y="3193787"/>
              <a:ext cx="7077576" cy="3322220"/>
            </a:xfrm>
            <a:prstGeom prst="rect">
              <a:avLst/>
            </a:prstGeom>
            <a:noFill/>
            <a:ln w="9525">
              <a:noFill/>
              <a:miter lim="800000"/>
              <a:headEnd/>
              <a:tailEnd/>
            </a:ln>
          </p:spPr>
        </p:pic>
      </p:grpSp>
    </p:spTree>
    <p:extLst>
      <p:ext uri="{BB962C8B-B14F-4D97-AF65-F5344CB8AC3E}">
        <p14:creationId xmlns:p14="http://schemas.microsoft.com/office/powerpoint/2010/main" val="84330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Activity</a:t>
            </a:r>
          </a:p>
        </p:txBody>
      </p:sp>
      <p:sp>
        <p:nvSpPr>
          <p:cNvPr id="3" name="Content Placeholder 2"/>
          <p:cNvSpPr>
            <a:spLocks noGrp="1"/>
          </p:cNvSpPr>
          <p:nvPr>
            <p:ph idx="1"/>
          </p:nvPr>
        </p:nvSpPr>
        <p:spPr>
          <a:xfrm>
            <a:off x="838200" y="1825625"/>
            <a:ext cx="3635415" cy="4351338"/>
          </a:xfrm>
        </p:spPr>
        <p:txBody>
          <a:bodyPr>
            <a:normAutofit/>
          </a:bodyPr>
          <a:lstStyle/>
          <a:p>
            <a:pPr lvl="0"/>
            <a:r>
              <a:rPr lang="en-US" dirty="0"/>
              <a:t>Once again choose the lizard most suited to the scenario in your half and pin it on the board</a:t>
            </a:r>
            <a:endParaRPr lang="en-GB" dirty="0"/>
          </a:p>
          <a:p>
            <a:pPr lvl="0"/>
            <a:r>
              <a:rPr lang="en-US" dirty="0"/>
              <a:t>For the final time copy the drawing of this lizard, choose the best suited and pin it up</a:t>
            </a:r>
            <a:endParaRPr lang="en-GB" dirty="0"/>
          </a:p>
          <a:p>
            <a:endParaRPr lang="en-US" dirty="0"/>
          </a:p>
          <a:p>
            <a:pPr lvl="0"/>
            <a:endParaRPr lang="en-GB" dirty="0"/>
          </a:p>
        </p:txBody>
      </p:sp>
      <p:grpSp>
        <p:nvGrpSpPr>
          <p:cNvPr id="5" name="Group 4"/>
          <p:cNvGrpSpPr/>
          <p:nvPr/>
        </p:nvGrpSpPr>
        <p:grpSpPr>
          <a:xfrm>
            <a:off x="4816929" y="-791936"/>
            <a:ext cx="9247557" cy="10613572"/>
            <a:chOff x="4816929" y="-791936"/>
            <a:chExt cx="9247557" cy="10613572"/>
          </a:xfrm>
        </p:grpSpPr>
        <p:sp>
          <p:nvSpPr>
            <p:cNvPr id="6" name="Oval 5"/>
            <p:cNvSpPr/>
            <p:nvPr/>
          </p:nvSpPr>
          <p:spPr>
            <a:xfrm>
              <a:off x="9533165" y="-791936"/>
              <a:ext cx="4531321" cy="3985723"/>
            </a:xfrm>
            <a:prstGeom prst="ellipse">
              <a:avLst/>
            </a:prstGeom>
            <a:gradFill flip="none" rotWithShape="1">
              <a:gsLst>
                <a:gs pos="0">
                  <a:srgbClr val="D89BE0">
                    <a:tint val="66000"/>
                    <a:satMod val="160000"/>
                  </a:srgbClr>
                </a:gs>
                <a:gs pos="50000">
                  <a:srgbClr val="D89BE0">
                    <a:tint val="44500"/>
                    <a:satMod val="160000"/>
                  </a:srgbClr>
                </a:gs>
                <a:gs pos="100000">
                  <a:srgbClr val="D89BE0">
                    <a:tint val="23500"/>
                    <a:satMod val="160000"/>
                  </a:srgbClr>
                </a:gs>
              </a:gsLst>
              <a:path path="circle">
                <a:fillToRect l="50000" t="50000" r="50000" b="50000"/>
              </a:path>
              <a:tileRect/>
            </a:gradFill>
            <a:ln w="76200">
              <a:solidFill>
                <a:srgbClr val="D89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816929" y="1412421"/>
              <a:ext cx="8441871" cy="8409215"/>
            </a:xfrm>
            <a:prstGeom prst="ellipse">
              <a:avLst/>
            </a:prstGeom>
            <a:gradFill flip="none" rotWithShape="1">
              <a:gsLst>
                <a:gs pos="0">
                  <a:srgbClr val="14F2A3">
                    <a:tint val="66000"/>
                    <a:satMod val="160000"/>
                  </a:srgbClr>
                </a:gs>
                <a:gs pos="50000">
                  <a:srgbClr val="14F2A3">
                    <a:tint val="44500"/>
                    <a:satMod val="160000"/>
                  </a:srgbClr>
                </a:gs>
                <a:gs pos="100000">
                  <a:srgbClr val="14F2A3">
                    <a:tint val="23500"/>
                    <a:satMod val="160000"/>
                  </a:srgbClr>
                </a:gs>
              </a:gsLst>
              <a:path path="circle">
                <a:fillToRect l="50000" t="50000" r="50000" b="50000"/>
              </a:path>
              <a:tileRect/>
            </a:gradFill>
            <a:ln w="76200">
              <a:solidFill>
                <a:srgbClr val="14F2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https://evolutionanimation.files.wordpress.com/2012/02/lizard01.jpg?w=580&amp;h=242"/>
            <p:cNvPicPr/>
            <p:nvPr/>
          </p:nvPicPr>
          <p:blipFill>
            <a:blip r:embed="rId2" cstate="print">
              <a:clrChange>
                <a:clrFrom>
                  <a:srgbClr val="FFFFFF"/>
                </a:clrFrom>
                <a:clrTo>
                  <a:srgbClr val="FFFFFF">
                    <a:alpha val="0"/>
                  </a:srgbClr>
                </a:clrTo>
              </a:clrChange>
            </a:blip>
            <a:srcRect/>
            <a:stretch>
              <a:fillRect/>
            </a:stretch>
          </p:blipFill>
          <p:spPr bwMode="auto">
            <a:xfrm>
              <a:off x="4889548" y="3193787"/>
              <a:ext cx="7077576" cy="3322220"/>
            </a:xfrm>
            <a:prstGeom prst="rect">
              <a:avLst/>
            </a:prstGeom>
            <a:noFill/>
            <a:ln w="9525">
              <a:noFill/>
              <a:miter lim="800000"/>
              <a:headEnd/>
              <a:tailEnd/>
            </a:ln>
          </p:spPr>
        </p:pic>
      </p:grpSp>
    </p:spTree>
    <p:extLst>
      <p:ext uri="{BB962C8B-B14F-4D97-AF65-F5344CB8AC3E}">
        <p14:creationId xmlns:p14="http://schemas.microsoft.com/office/powerpoint/2010/main" val="59850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062" y="3374318"/>
            <a:ext cx="7788490" cy="2852737"/>
          </a:xfrm>
        </p:spPr>
        <p:txBody>
          <a:bodyPr>
            <a:normAutofit/>
          </a:bodyPr>
          <a:lstStyle/>
          <a:p>
            <a:pPr algn="r"/>
            <a:r>
              <a:rPr lang="en-GB" sz="4800" b="1" dirty="0"/>
              <a:t>Generation</a:t>
            </a:r>
            <a:r>
              <a:rPr lang="en-GB" sz="4800" dirty="0"/>
              <a:t> – animals all born in a certain time period</a:t>
            </a:r>
          </a:p>
        </p:txBody>
      </p:sp>
      <p:pic>
        <p:nvPicPr>
          <p:cNvPr id="15362" name="Picture 2" descr="Image result for animal family"/>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673" t="-92219" r="-56852"/>
          <a:stretch/>
        </p:blipFill>
        <p:spPr bwMode="auto">
          <a:xfrm>
            <a:off x="7536241" y="-2814276"/>
            <a:ext cx="7759701" cy="5874729"/>
          </a:xfrm>
          <a:prstGeom prst="ellipse">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413598" y="2386375"/>
            <a:ext cx="1544400" cy="1544923"/>
          </a:xfrm>
          <a:prstGeom prst="ellipse">
            <a:avLst/>
          </a:prstGeom>
          <a:solidFill>
            <a:srgbClr val="625840"/>
          </a:solidFill>
          <a:ln>
            <a:solidFill>
              <a:srgbClr val="6258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5776299" y="2309633"/>
            <a:ext cx="360000" cy="360000"/>
          </a:xfrm>
          <a:prstGeom prst="ellipse">
            <a:avLst/>
          </a:prstGeom>
          <a:solidFill>
            <a:srgbClr val="676438"/>
          </a:solidFill>
          <a:ln>
            <a:solidFill>
              <a:srgbClr val="6764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883968" y="783355"/>
            <a:ext cx="2160000" cy="2160000"/>
          </a:xfrm>
          <a:prstGeom prst="ellipse">
            <a:avLst/>
          </a:prstGeom>
          <a:solidFill>
            <a:srgbClr val="B0A470"/>
          </a:solidFill>
          <a:ln>
            <a:solidFill>
              <a:srgbClr val="B0A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6274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975904"/>
            <a:ext cx="12192000" cy="2882096"/>
          </a:xfrm>
          <a:prstGeom prst="rect">
            <a:avLst/>
          </a:prstGeom>
          <a:solidFill>
            <a:srgbClr val="A7B7B8"/>
          </a:solidFill>
          <a:ln>
            <a:solidFill>
              <a:srgbClr val="A7B7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p:cNvSpPr>
            <a:spLocks noGrp="1"/>
          </p:cNvSpPr>
          <p:nvPr>
            <p:ph type="title"/>
          </p:nvPr>
        </p:nvSpPr>
        <p:spPr/>
        <p:txBody>
          <a:bodyPr/>
          <a:lstStyle/>
          <a:p>
            <a:r>
              <a:rPr lang="en-GB" dirty="0"/>
              <a:t>Lizard generations</a:t>
            </a:r>
          </a:p>
        </p:txBody>
      </p:sp>
      <p:sp>
        <p:nvSpPr>
          <p:cNvPr id="7" name="Content Placeholder 6"/>
          <p:cNvSpPr>
            <a:spLocks noGrp="1"/>
          </p:cNvSpPr>
          <p:nvPr>
            <p:ph idx="1"/>
          </p:nvPr>
        </p:nvSpPr>
        <p:spPr>
          <a:xfrm>
            <a:off x="838200" y="1920848"/>
            <a:ext cx="10515600" cy="4351338"/>
          </a:xfrm>
        </p:spPr>
        <p:txBody>
          <a:bodyPr/>
          <a:lstStyle/>
          <a:p>
            <a:r>
              <a:rPr lang="en-GB" dirty="0"/>
              <a:t>Our lizards have only changed a little bit over the 3 generations</a:t>
            </a:r>
          </a:p>
          <a:p>
            <a:r>
              <a:rPr lang="en-GB" dirty="0"/>
              <a:t>But over many generations large amounts of change can be observed</a:t>
            </a:r>
          </a:p>
          <a:p>
            <a:r>
              <a:rPr lang="en-GB" dirty="0"/>
              <a:t>Over millions of years animals can change enough that they become a different animal altogether</a:t>
            </a:r>
          </a:p>
        </p:txBody>
      </p:sp>
      <p:pic>
        <p:nvPicPr>
          <p:cNvPr id="16386" name="Picture 2" descr="Image result for lizard family"/>
          <p:cNvPicPr>
            <a:picLocks noChangeArrowheads="1"/>
          </p:cNvPicPr>
          <p:nvPr/>
        </p:nvPicPr>
        <p:blipFill rotWithShape="1">
          <a:blip r:embed="rId2" cstate="print">
            <a:extLst>
              <a:ext uri="{28A0092B-C50C-407E-A947-70E740481C1C}">
                <a14:useLocalDpi xmlns:a14="http://schemas.microsoft.com/office/drawing/2010/main" val="0"/>
              </a:ext>
            </a:extLst>
          </a:blip>
          <a:srcRect l="19129" r="4902"/>
          <a:stretch/>
        </p:blipFill>
        <p:spPr bwMode="auto">
          <a:xfrm>
            <a:off x="2291120" y="4170556"/>
            <a:ext cx="2520000" cy="2520000"/>
          </a:xfrm>
          <a:prstGeom prst="ellipse">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p:cNvPicPr>
          <p:nvPr/>
        </p:nvPicPr>
        <p:blipFill>
          <a:blip r:embed="rId3" cstate="print"/>
          <a:stretch>
            <a:fillRect/>
          </a:stretch>
        </p:blipFill>
        <p:spPr>
          <a:xfrm>
            <a:off x="7102239" y="4170556"/>
            <a:ext cx="2520000" cy="2520000"/>
          </a:xfrm>
          <a:prstGeom prst="ellipse">
            <a:avLst/>
          </a:prstGeom>
        </p:spPr>
      </p:pic>
    </p:spTree>
    <p:extLst>
      <p:ext uri="{BB962C8B-B14F-4D97-AF65-F5344CB8AC3E}">
        <p14:creationId xmlns:p14="http://schemas.microsoft.com/office/powerpoint/2010/main" val="208747064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FFD965"/>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5813</TotalTime>
  <Words>505</Words>
  <Application>Microsoft Office PowerPoint</Application>
  <PresentationFormat>Widescreen</PresentationFormat>
  <Paragraphs>61</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 DARLING</vt:lpstr>
      <vt:lpstr>Arial</vt:lpstr>
      <vt:lpstr>Calibri</vt:lpstr>
      <vt:lpstr>Calibri Light</vt:lpstr>
      <vt:lpstr>Office Theme</vt:lpstr>
      <vt:lpstr>Variation and Evolution</vt:lpstr>
      <vt:lpstr>Starter - Lizards</vt:lpstr>
      <vt:lpstr>Are all the lizards the same?</vt:lpstr>
      <vt:lpstr>Variation – Difference in size, colour, presence of a characteristic within a species/population</vt:lpstr>
      <vt:lpstr>Activity</vt:lpstr>
      <vt:lpstr>Activity</vt:lpstr>
      <vt:lpstr>Activity</vt:lpstr>
      <vt:lpstr>Generation – animals all born in a certain time period</vt:lpstr>
      <vt:lpstr>Lizard generations</vt:lpstr>
      <vt:lpstr>Habitat The natural home or environment of a plant or animal</vt:lpstr>
      <vt:lpstr>Natural Selection</vt:lpstr>
      <vt:lpstr>Adaption - a characteristic that has become common in a population because it provides improved success under the given environmental conditions.</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Mechanisms of Variation</dc:title>
  <dc:creator>admin</dc:creator>
  <cp:lastModifiedBy>Nicola Spicer</cp:lastModifiedBy>
  <cp:revision>52</cp:revision>
  <dcterms:created xsi:type="dcterms:W3CDTF">2017-03-09T14:47:36Z</dcterms:created>
  <dcterms:modified xsi:type="dcterms:W3CDTF">2018-11-17T16:12:21Z</dcterms:modified>
</cp:coreProperties>
</file>