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91" r:id="rId3"/>
    <p:sldId id="258" r:id="rId4"/>
    <p:sldId id="260" r:id="rId5"/>
    <p:sldId id="261" r:id="rId6"/>
    <p:sldId id="263" r:id="rId7"/>
    <p:sldId id="265" r:id="rId8"/>
    <p:sldId id="266" r:id="rId9"/>
    <p:sldId id="278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459" autoAdjust="0"/>
  </p:normalViewPr>
  <p:slideViewPr>
    <p:cSldViewPr snapToGrid="0">
      <p:cViewPr varScale="1">
        <p:scale>
          <a:sx n="60" d="100"/>
          <a:sy n="60" d="100"/>
        </p:scale>
        <p:origin x="9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96611-3E75-49B5-BA87-888111E9A40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ED5DE-3129-4830-BC99-097DB6F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1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ED5DE-3129-4830-BC99-097DB6F262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2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same way we display the relationship between family members, we can display the relationship between different species using an evolutionary tree </a:t>
            </a:r>
          </a:p>
          <a:p>
            <a:endParaRPr lang="en-GB" dirty="0"/>
          </a:p>
          <a:p>
            <a:r>
              <a:rPr lang="en-GB" dirty="0"/>
              <a:t>evolutionary tree shows the relatedness of animals over time and can provide us with information about the past, similar to a family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ED5DE-3129-4830-BC99-097DB6F262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Domestic cats are most related</a:t>
            </a:r>
          </a:p>
          <a:p>
            <a:r>
              <a:rPr lang="en-GB" dirty="0"/>
              <a:t>Panther and lion are closely</a:t>
            </a:r>
            <a:r>
              <a:rPr lang="en-GB" baseline="0" dirty="0"/>
              <a:t> related</a:t>
            </a:r>
          </a:p>
          <a:p>
            <a:r>
              <a:rPr lang="en-GB" baseline="0" dirty="0"/>
              <a:t>Dog is least related </a:t>
            </a:r>
          </a:p>
          <a:p>
            <a:endParaRPr lang="en-GB" baseline="0" dirty="0"/>
          </a:p>
          <a:p>
            <a:r>
              <a:rPr lang="en-GB" baseline="0" dirty="0"/>
              <a:t>Point out common ancestors for each</a:t>
            </a:r>
          </a:p>
          <a:p>
            <a:endParaRPr lang="en-GB" baseline="0" dirty="0"/>
          </a:p>
          <a:p>
            <a:r>
              <a:rPr lang="en-GB" baseline="0" dirty="0"/>
              <a:t>Explain what the time arrow means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ED5DE-3129-4830-BC99-097DB6F262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2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parts best. Got hard parts? Bones or shells? Then you are more likely to become a fossil because soft bits rot away quickly.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 you live? If there is sediment like mud or sand being laid down then you have a chance to be buried by it and fossilised.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recipe for success. Once buried there is a chance minerals can start to fill gaps in your remains or even replace them, basically turning them into stone. This is when fossilisation really happens and depends a great deal on what natural minerals are in the sediment.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finally… with luck the rock layer you are preserved in will be eroded and your fossilised remains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exposed, ready for the chance to be discovered.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022B3-BC3D-4768-868B-CC30CF2C2E5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3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63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9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0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8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6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F932-7A06-4519-8DE3-6A81F9E56C89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8BE8-A615-42CB-9E5B-07E54DD38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EVOLUTIO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105274"/>
            <a:ext cx="240030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3217863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EVOLUTIONARY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2" y="337503"/>
            <a:ext cx="2935158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384550"/>
            <a:ext cx="22479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2235540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GB" sz="9600" dirty="0">
                <a:solidFill>
                  <a:schemeClr val="tx1"/>
                </a:solidFill>
              </a:rPr>
              <a:t>EVOLUTIONARY</a:t>
            </a:r>
          </a:p>
          <a:p>
            <a:pPr algn="ctr"/>
            <a:r>
              <a:rPr lang="en-GB" sz="9600" dirty="0">
                <a:solidFill>
                  <a:schemeClr val="tx1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21606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r="30750"/>
          <a:stretch/>
        </p:blipFill>
        <p:spPr bwMode="auto">
          <a:xfrm>
            <a:off x="7497416" y="887931"/>
            <a:ext cx="2213114" cy="33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What can you see that is different?</a:t>
            </a: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5" y="129871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u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605" y="3607141"/>
            <a:ext cx="2438144" cy="32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23913" r="10935" b="26086"/>
          <a:stretch/>
        </p:blipFill>
        <p:spPr bwMode="auto">
          <a:xfrm>
            <a:off x="7249979" y="4279614"/>
            <a:ext cx="4921102" cy="217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74845" y="5108713"/>
            <a:ext cx="4005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similar?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280315" y="2278384"/>
            <a:ext cx="2814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i="1" dirty="0"/>
              <a:t>They are all vertebrates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03436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Pentadactyl</a:t>
            </a:r>
            <a:r>
              <a:rPr lang="en-GB" dirty="0"/>
              <a:t> </a:t>
            </a:r>
            <a:r>
              <a:rPr lang="en-GB" dirty="0" err="1"/>
              <a:t>Lmib</a:t>
            </a:r>
            <a:endParaRPr lang="en-GB" dirty="0"/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7574"/>
            <a:ext cx="7145328" cy="34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52752" y="1339699"/>
            <a:ext cx="3407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Has 5 digits on the hand and foot and a specific pattern of bones. The </a:t>
            </a:r>
            <a:r>
              <a:rPr lang="en-GB" sz="2400" dirty="0" err="1"/>
              <a:t>pentadactyl</a:t>
            </a:r>
            <a:r>
              <a:rPr lang="en-GB" sz="2400" dirty="0"/>
              <a:t> limb is common to humans, other mammals, birds, dinosaurs, and other reptiles and amphibians. </a:t>
            </a:r>
          </a:p>
          <a:p>
            <a:endParaRPr lang="en-GB" sz="2400" dirty="0"/>
          </a:p>
          <a:p>
            <a:r>
              <a:rPr lang="en-GB" sz="2400" dirty="0"/>
              <a:t>It is evidence of humans’ common ancestry with amphibians, reptiles and other mammals.</a:t>
            </a:r>
          </a:p>
        </p:txBody>
      </p:sp>
    </p:spTree>
    <p:extLst>
      <p:ext uri="{BB962C8B-B14F-4D97-AF65-F5344CB8AC3E}">
        <p14:creationId xmlns:p14="http://schemas.microsoft.com/office/powerpoint/2010/main" val="24910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– Pentadactyl limb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0" y="2994990"/>
            <a:ext cx="9763539" cy="1313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8800" dirty="0">
                <a:solidFill>
                  <a:srgbClr val="FF0000"/>
                </a:solidFill>
                <a:latin typeface="Algerian" panose="04020705040A02060702" pitchFamily="82" charset="0"/>
              </a:rPr>
              <a:t>C</a:t>
            </a:r>
            <a:r>
              <a:rPr lang="en-GB" sz="8800" dirty="0">
                <a:solidFill>
                  <a:srgbClr val="92D050"/>
                </a:solidFill>
                <a:latin typeface="Algerian" panose="04020705040A02060702" pitchFamily="82" charset="0"/>
              </a:rPr>
              <a:t>o</a:t>
            </a:r>
            <a:r>
              <a:rPr lang="en-GB" sz="8800" dirty="0">
                <a:solidFill>
                  <a:srgbClr val="00B0F0"/>
                </a:solidFill>
                <a:latin typeface="Algerian" panose="04020705040A02060702" pitchFamily="82" charset="0"/>
              </a:rPr>
              <a:t>l</a:t>
            </a:r>
            <a:r>
              <a:rPr lang="en-GB" sz="8800" dirty="0">
                <a:solidFill>
                  <a:srgbClr val="FFC000"/>
                </a:solidFill>
                <a:latin typeface="Algerian" panose="04020705040A02060702" pitchFamily="82" charset="0"/>
              </a:rPr>
              <a:t>o</a:t>
            </a:r>
            <a:r>
              <a:rPr lang="en-GB" sz="8800" dirty="0">
                <a:solidFill>
                  <a:srgbClr val="FF0000"/>
                </a:solidFill>
                <a:latin typeface="Algerian" panose="04020705040A02060702" pitchFamily="82" charset="0"/>
              </a:rPr>
              <a:t>u</a:t>
            </a:r>
            <a:r>
              <a:rPr lang="en-GB" sz="8800" dirty="0">
                <a:solidFill>
                  <a:srgbClr val="7030A0"/>
                </a:solidFill>
                <a:latin typeface="Algerian" panose="04020705040A02060702" pitchFamily="82" charset="0"/>
              </a:rPr>
              <a:t>r</a:t>
            </a:r>
            <a:r>
              <a:rPr lang="en-GB" sz="8800" dirty="0">
                <a:latin typeface="Algerian" panose="04020705040A02060702" pitchFamily="82" charset="0"/>
              </a:rPr>
              <a:t> </a:t>
            </a:r>
            <a:r>
              <a:rPr lang="en-GB" sz="8800" dirty="0">
                <a:solidFill>
                  <a:srgbClr val="92D050"/>
                </a:solidFill>
                <a:latin typeface="Algerian" panose="04020705040A02060702" pitchFamily="82" charset="0"/>
              </a:rPr>
              <a:t>y</a:t>
            </a:r>
            <a:r>
              <a:rPr lang="en-GB" sz="8800" dirty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8800" dirty="0">
                <a:solidFill>
                  <a:srgbClr val="FFC000"/>
                </a:solidFill>
                <a:latin typeface="Algerian" panose="04020705040A02060702" pitchFamily="82" charset="0"/>
              </a:rPr>
              <a:t>u</a:t>
            </a:r>
            <a:r>
              <a:rPr lang="en-GB" sz="8800" dirty="0">
                <a:solidFill>
                  <a:srgbClr val="FF0000"/>
                </a:solidFill>
                <a:latin typeface="Algerian" panose="04020705040A02060702" pitchFamily="82" charset="0"/>
              </a:rPr>
              <a:t>r</a:t>
            </a:r>
            <a:r>
              <a:rPr lang="en-GB" sz="8800" dirty="0">
                <a:solidFill>
                  <a:srgbClr val="7030A0"/>
                </a:solidFill>
                <a:latin typeface="Algerian" panose="04020705040A02060702" pitchFamily="82" charset="0"/>
              </a:rPr>
              <a:t>s</a:t>
            </a:r>
            <a:r>
              <a:rPr lang="en-GB" sz="8800" dirty="0">
                <a:latin typeface="Algerian" panose="04020705040A02060702" pitchFamily="82" charset="0"/>
              </a:rPr>
              <a:t> </a:t>
            </a:r>
            <a:r>
              <a:rPr lang="en-GB" sz="8800" dirty="0">
                <a:solidFill>
                  <a:srgbClr val="92D050"/>
                </a:solidFill>
                <a:latin typeface="Algerian" panose="04020705040A02060702" pitchFamily="82" charset="0"/>
              </a:rPr>
              <a:t>i</a:t>
            </a:r>
            <a:r>
              <a:rPr lang="en-GB" sz="8800" dirty="0">
                <a:solidFill>
                  <a:srgbClr val="FF0000"/>
                </a:solidFill>
                <a:latin typeface="Algerian" panose="04020705040A02060702" pitchFamily="82" charset="0"/>
              </a:rPr>
              <a:t>n</a:t>
            </a:r>
            <a:r>
              <a:rPr lang="en-GB" sz="8800" dirty="0">
                <a:solidFill>
                  <a:srgbClr val="7030A0"/>
                </a:solidFill>
                <a:latin typeface="Algerian" panose="04020705040A02060702" pitchFamily="8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77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yours look like this?</a:t>
            </a:r>
          </a:p>
        </p:txBody>
      </p:sp>
      <p:pic>
        <p:nvPicPr>
          <p:cNvPr id="4" name="Picture 3" descr="Image result for reptile pentadactyl limb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17905" r="17230" b="40078"/>
          <a:stretch/>
        </p:blipFill>
        <p:spPr bwMode="auto">
          <a:xfrm>
            <a:off x="838200" y="1823663"/>
            <a:ext cx="10801597" cy="4378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893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67" t="43435" r="18144" b="4310"/>
          <a:stretch/>
        </p:blipFill>
        <p:spPr>
          <a:xfrm>
            <a:off x="1166190" y="222111"/>
            <a:ext cx="9488557" cy="6447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21148" y="3538330"/>
            <a:ext cx="2332382" cy="1510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014330" y="2451652"/>
            <a:ext cx="8839200" cy="4217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33670" y="2743200"/>
            <a:ext cx="1099930" cy="39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4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Fossils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139" y="2305877"/>
            <a:ext cx="5933661" cy="265188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GB" sz="3600" dirty="0">
                <a:latin typeface="+mj-lt"/>
              </a:rPr>
              <a:t>the remains of ancient animals and plants, the traces or impressions of living things from past ages, or the traces of their activities.</a:t>
            </a:r>
          </a:p>
        </p:txBody>
      </p:sp>
      <p:pic>
        <p:nvPicPr>
          <p:cNvPr id="4" name="Picture 2" descr="Image result for foss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42" y="1027906"/>
            <a:ext cx="3287458" cy="54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325563"/>
          </a:xfrm>
        </p:spPr>
        <p:txBody>
          <a:bodyPr/>
          <a:lstStyle/>
          <a:p>
            <a:r>
              <a:rPr lang="en-GB" b="1" dirty="0"/>
              <a:t>Example of fossils</a:t>
            </a:r>
          </a:p>
        </p:txBody>
      </p:sp>
      <p:pic>
        <p:nvPicPr>
          <p:cNvPr id="1026" name="Picture 2" descr="trace fos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680" y="426215"/>
            <a:ext cx="3253105" cy="22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9987" y="262928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Trace fossils are imprints, track or trails like footprints or worm burrows</a:t>
            </a:r>
          </a:p>
        </p:txBody>
      </p:sp>
      <p:pic>
        <p:nvPicPr>
          <p:cNvPr id="1028" name="Picture 4" descr="Image result for foss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74" y="3973310"/>
            <a:ext cx="4480726" cy="25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3002" y="4821078"/>
            <a:ext cx="2100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Shapes of living things in rocks</a:t>
            </a:r>
          </a:p>
        </p:txBody>
      </p:sp>
      <p:pic>
        <p:nvPicPr>
          <p:cNvPr id="1030" name="Picture 6" descr="Image result for living things preserved in am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95" y="3971768"/>
            <a:ext cx="241046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90524" y="6133565"/>
            <a:ext cx="4916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Living things preserved in amber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8359" y="1731873"/>
            <a:ext cx="29666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Parts of living things which have not changed over time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9" y="1496139"/>
            <a:ext cx="210026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Important points of how fossils form: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Burial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Hard parts eg. Bone/shell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they live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natural minerals in the sediment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Erosion and exposure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pic>
        <p:nvPicPr>
          <p:cNvPr id="10242" name="Picture 2" descr="Image result for sea fossi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190566"/>
            <a:ext cx="4038600" cy="29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9621" y="5392134"/>
            <a:ext cx="395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Found by </a:t>
            </a:r>
            <a:r>
              <a:rPr lang="en-GB" sz="2800" b="1" i="1" dirty="0">
                <a:latin typeface="+mj-lt"/>
              </a:rPr>
              <a:t>palaeontologists</a:t>
            </a:r>
          </a:p>
        </p:txBody>
      </p:sp>
    </p:spTree>
    <p:extLst>
      <p:ext uri="{BB962C8B-B14F-4D97-AF65-F5344CB8AC3E}">
        <p14:creationId xmlns:p14="http://schemas.microsoft.com/office/powerpoint/2010/main" val="18487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351872"/>
            <a:ext cx="10515600" cy="1325563"/>
          </a:xfrm>
        </p:spPr>
        <p:txBody>
          <a:bodyPr/>
          <a:lstStyle/>
          <a:p>
            <a:r>
              <a:rPr lang="en-GB" dirty="0" err="1"/>
              <a:t>Archeopteryx</a:t>
            </a:r>
            <a:endParaRPr lang="en-GB" dirty="0"/>
          </a:p>
        </p:txBody>
      </p:sp>
      <p:pic>
        <p:nvPicPr>
          <p:cNvPr id="4098" name="Picture 2" descr="ber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07" y="921888"/>
            <a:ext cx="4098741" cy="48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6084" y="2173195"/>
            <a:ext cx="4094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Does it have feathers? </a:t>
            </a:r>
            <a:endParaRPr lang="en-GB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084" y="3279278"/>
            <a:ext cx="6052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What about the feet, claws and its facial shape?</a:t>
            </a:r>
            <a:endParaRPr lang="en-GB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084" y="4385361"/>
            <a:ext cx="5079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44444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What creatures does it remind you off? </a:t>
            </a:r>
            <a:endParaRPr lang="en-GB" sz="2400" dirty="0"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57738" y="5342786"/>
            <a:ext cx="52608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bird and a reptile!</a:t>
            </a:r>
          </a:p>
        </p:txBody>
      </p:sp>
    </p:spTree>
    <p:extLst>
      <p:ext uri="{BB962C8B-B14F-4D97-AF65-F5344CB8AC3E}">
        <p14:creationId xmlns:p14="http://schemas.microsoft.com/office/powerpoint/2010/main" val="11498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71003"/>
            <a:ext cx="8266044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rgbClr val="92D050"/>
                </a:solidFill>
                <a:latin typeface="Algerian" panose="04020705040A02060702" pitchFamily="82" charset="0"/>
              </a:rPr>
              <a:t>F</a:t>
            </a:r>
            <a:r>
              <a:rPr lang="en-GB" sz="9600" dirty="0">
                <a:solidFill>
                  <a:srgbClr val="00B0F0"/>
                </a:solidFill>
                <a:latin typeface="Algerian" panose="04020705040A02060702" pitchFamily="82" charset="0"/>
              </a:rPr>
              <a:t>O</a:t>
            </a:r>
            <a:r>
              <a:rPr lang="en-GB" sz="9600" dirty="0">
                <a:solidFill>
                  <a:srgbClr val="FF0000"/>
                </a:solidFill>
                <a:latin typeface="Algerian" panose="04020705040A02060702" pitchFamily="82" charset="0"/>
              </a:rPr>
              <a:t>S</a:t>
            </a:r>
            <a:r>
              <a:rPr lang="en-GB" sz="9600" dirty="0">
                <a:solidFill>
                  <a:srgbClr val="FFC000"/>
                </a:solidFill>
                <a:latin typeface="Algerian" panose="04020705040A02060702" pitchFamily="82" charset="0"/>
              </a:rPr>
              <a:t>S</a:t>
            </a:r>
            <a:r>
              <a:rPr lang="en-GB" sz="9600" dirty="0">
                <a:solidFill>
                  <a:srgbClr val="7030A0"/>
                </a:solidFill>
                <a:latin typeface="Algerian" panose="04020705040A02060702" pitchFamily="82" charset="0"/>
              </a:rPr>
              <a:t>I</a:t>
            </a:r>
            <a:r>
              <a:rPr lang="en-GB" sz="9600" dirty="0">
                <a:solidFill>
                  <a:srgbClr val="92D050"/>
                </a:solidFill>
                <a:latin typeface="Algerian" panose="04020705040A02060702" pitchFamily="82" charset="0"/>
              </a:rPr>
              <a:t>L</a:t>
            </a:r>
            <a:r>
              <a:rPr lang="en-GB" sz="9600" dirty="0">
                <a:solidFill>
                  <a:srgbClr val="FF0000"/>
                </a:solidFill>
                <a:latin typeface="Algerian" panose="04020705040A02060702" pitchFamily="82" charset="0"/>
              </a:rPr>
              <a:t>S</a:t>
            </a:r>
            <a:r>
              <a:rPr lang="en-GB" sz="9600" dirty="0">
                <a:latin typeface="Algerian" panose="04020705040A02060702" pitchFamily="82" charset="0"/>
              </a:rPr>
              <a:t> </a:t>
            </a:r>
            <a:r>
              <a:rPr lang="en-GB" sz="9600" dirty="0">
                <a:solidFill>
                  <a:srgbClr val="00B0F0"/>
                </a:solidFill>
                <a:latin typeface="Algerian" panose="04020705040A02060702" pitchFamily="82" charset="0"/>
              </a:rPr>
              <a:t>S</a:t>
            </a:r>
            <a:r>
              <a:rPr lang="en-GB" sz="9600" dirty="0">
                <a:solidFill>
                  <a:srgbClr val="7030A0"/>
                </a:solidFill>
                <a:latin typeface="Algerian" panose="04020705040A02060702" pitchFamily="82" charset="0"/>
              </a:rPr>
              <a:t>N</a:t>
            </a:r>
            <a:r>
              <a:rPr lang="en-GB" sz="9600" dirty="0">
                <a:solidFill>
                  <a:srgbClr val="92D050"/>
                </a:solidFill>
                <a:latin typeface="Algerian" panose="04020705040A02060702" pitchFamily="82" charset="0"/>
              </a:rPr>
              <a:t>A</a:t>
            </a:r>
            <a:r>
              <a:rPr lang="en-GB" sz="9600" dirty="0">
                <a:solidFill>
                  <a:srgbClr val="FFC000"/>
                </a:solidFill>
                <a:latin typeface="Algerian" panose="04020705040A02060702" pitchFamily="8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3777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ee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58" y="552450"/>
            <a:ext cx="7020561" cy="62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5193311" y="1447800"/>
            <a:ext cx="2453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</a:rPr>
              <a:t>Family Tree</a:t>
            </a:r>
          </a:p>
        </p:txBody>
      </p:sp>
    </p:spTree>
    <p:extLst>
      <p:ext uri="{BB962C8B-B14F-4D97-AF65-F5344CB8AC3E}">
        <p14:creationId xmlns:p14="http://schemas.microsoft.com/office/powerpoint/2010/main" val="330124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Image result for thinking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 b="560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424" y="5801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5400" dirty="0">
                <a:solidFill>
                  <a:srgbClr val="000000"/>
                </a:solidFill>
              </a:rPr>
              <a:t>How long would it take you to become a fossil?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31385" y="4532382"/>
            <a:ext cx="5881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/>
              <a:t>At least </a:t>
            </a:r>
            <a:r>
              <a:rPr lang="en-GB" sz="6000" b="1" dirty="0"/>
              <a:t>10,000 years</a:t>
            </a:r>
            <a:r>
              <a:rPr lang="en-GB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948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- Family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480" y="1851478"/>
            <a:ext cx="5219700" cy="4351338"/>
          </a:xfrm>
        </p:spPr>
        <p:txBody>
          <a:bodyPr/>
          <a:lstStyle/>
          <a:p>
            <a:r>
              <a:rPr lang="en-GB" dirty="0"/>
              <a:t>Create a family tree of the Simpson family</a:t>
            </a:r>
          </a:p>
        </p:txBody>
      </p:sp>
      <p:pic>
        <p:nvPicPr>
          <p:cNvPr id="1028" name="Picture 4" descr="Image result for simps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1" y="3705159"/>
            <a:ext cx="6053455" cy="315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8105673" cy="2852737"/>
          </a:xfrm>
        </p:spPr>
        <p:txBody>
          <a:bodyPr>
            <a:normAutofit/>
          </a:bodyPr>
          <a:lstStyle/>
          <a:p>
            <a:r>
              <a:rPr lang="en-GB" b="1" dirty="0"/>
              <a:t>Ancestor</a:t>
            </a:r>
            <a:r>
              <a:rPr lang="en-GB" dirty="0"/>
              <a:t> –an organism which others have evolved from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 descr="Image result for gra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51" y="973393"/>
            <a:ext cx="3324983" cy="48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Bart and Lisa’s common ancestors?</a:t>
            </a:r>
          </a:p>
        </p:txBody>
      </p:sp>
      <p:pic>
        <p:nvPicPr>
          <p:cNvPr id="3074" name="Picture 2" descr="Image result for marge and ho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4" y="1824355"/>
            <a:ext cx="5033646" cy="50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1600" y="3137585"/>
            <a:ext cx="4483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Common ancestor </a:t>
            </a:r>
            <a:r>
              <a:rPr lang="en-GB" sz="3200" dirty="0"/>
              <a:t>–an organism that is the ancestor of two different living species</a:t>
            </a:r>
          </a:p>
        </p:txBody>
      </p:sp>
    </p:spTree>
    <p:extLst>
      <p:ext uri="{BB962C8B-B14F-4D97-AF65-F5344CB8AC3E}">
        <p14:creationId xmlns:p14="http://schemas.microsoft.com/office/powerpoint/2010/main" val="26849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one descendant of Grandpa Simpson.</a:t>
            </a:r>
          </a:p>
        </p:txBody>
      </p:sp>
      <p:pic>
        <p:nvPicPr>
          <p:cNvPr id="5122" name="Picture 2" descr="Image result for bart lisa maggie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4" y="2529353"/>
            <a:ext cx="6885305" cy="40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13550" y="1752301"/>
            <a:ext cx="4483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Descendant </a:t>
            </a:r>
            <a:r>
              <a:rPr lang="en-GB" sz="3200" dirty="0"/>
              <a:t>–an organism that is related to you and lives after you (e.g. grandchildren!)</a:t>
            </a:r>
          </a:p>
        </p:txBody>
      </p:sp>
    </p:spTree>
    <p:extLst>
      <p:ext uri="{BB962C8B-B14F-4D97-AF65-F5344CB8AC3E}">
        <p14:creationId xmlns:p14="http://schemas.microsoft.com/office/powerpoint/2010/main" val="2268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90" y="3081338"/>
            <a:ext cx="641477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1" dirty="0"/>
              <a:t>Evolutionary tree</a:t>
            </a:r>
            <a:r>
              <a:rPr lang="en-GB" b="1" dirty="0"/>
              <a:t> </a:t>
            </a:r>
            <a:r>
              <a:rPr lang="en-GB" dirty="0"/>
              <a:t>– is a branching diagram  or “tree” showing the relationships among between biological species.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283636"/>
            <a:ext cx="4246245" cy="63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5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lines to complete the evolutionary tree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4318"/>
          <a:stretch/>
        </p:blipFill>
        <p:spPr>
          <a:xfrm>
            <a:off x="838199" y="2146300"/>
            <a:ext cx="8284029" cy="4570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2485" y="3880724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Common ancestor of domestic cats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750629" y="4049788"/>
            <a:ext cx="1311728" cy="17386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213" y="6211669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Common ancestor of all 5 animals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84915" y="6413693"/>
            <a:ext cx="495298" cy="12114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3235" y="5294461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Common ancestor of all cats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00006" y="5616055"/>
            <a:ext cx="1831522" cy="979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87500" y="3390900"/>
            <a:ext cx="10242550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4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evolutionary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4032" cy="4351338"/>
          </a:xfrm>
        </p:spPr>
        <p:txBody>
          <a:bodyPr/>
          <a:lstStyle/>
          <a:p>
            <a:r>
              <a:rPr lang="en-GB" dirty="0"/>
              <a:t>Evolutionary trees </a:t>
            </a:r>
            <a:r>
              <a:rPr lang="en-GB" b="1" dirty="0"/>
              <a:t>show time</a:t>
            </a:r>
          </a:p>
          <a:p>
            <a:pPr lvl="1"/>
            <a:r>
              <a:rPr lang="en-GB" dirty="0"/>
              <a:t>The most recent animals are at the top</a:t>
            </a:r>
          </a:p>
          <a:p>
            <a:pPr lvl="1"/>
            <a:r>
              <a:rPr lang="en-GB" dirty="0"/>
              <a:t>The older, extinct animals are at the bottom</a:t>
            </a:r>
          </a:p>
          <a:p>
            <a:r>
              <a:rPr lang="en-GB" dirty="0"/>
              <a:t>A </a:t>
            </a:r>
            <a:r>
              <a:rPr lang="en-GB" b="1" dirty="0"/>
              <a:t>common ancestors </a:t>
            </a:r>
            <a:r>
              <a:rPr lang="en-GB" dirty="0"/>
              <a:t>is the last ancestor of a group of species</a:t>
            </a:r>
          </a:p>
          <a:p>
            <a:pPr lvl="1"/>
            <a:r>
              <a:rPr lang="en-GB" dirty="0"/>
              <a:t>Common ancestors share common characteristics</a:t>
            </a:r>
          </a:p>
          <a:p>
            <a:r>
              <a:rPr lang="en-GB" dirty="0"/>
              <a:t>There are </a:t>
            </a:r>
            <a:r>
              <a:rPr lang="en-GB" b="1" dirty="0"/>
              <a:t>lots of different common ancestor</a:t>
            </a:r>
            <a:r>
              <a:rPr lang="en-GB" dirty="0"/>
              <a:t>s on an evolutionary tree</a:t>
            </a:r>
          </a:p>
          <a:p>
            <a:r>
              <a:rPr lang="en-GB" dirty="0"/>
              <a:t>Shows change over </a:t>
            </a:r>
            <a:r>
              <a:rPr lang="en-GB" b="1" dirty="0"/>
              <a:t>millions of years</a:t>
            </a:r>
          </a:p>
          <a:p>
            <a:r>
              <a:rPr lang="en-GB" dirty="0"/>
              <a:t>Helps us understand the changes that have happened at begin of earth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07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577</Words>
  <Application>Microsoft Office PowerPoint</Application>
  <PresentationFormat>Widescreen</PresentationFormat>
  <Paragraphs>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Starter - Family Tree</vt:lpstr>
      <vt:lpstr>Ancestor –an organism which others have evolved from</vt:lpstr>
      <vt:lpstr>Who are Bart and Lisa’s common ancestors?</vt:lpstr>
      <vt:lpstr>Name one descendant of Grandpa Simpson.</vt:lpstr>
      <vt:lpstr>Evolutionary tree – is a branching diagram  or “tree” showing the relationships among between biological species.</vt:lpstr>
      <vt:lpstr>Draw lines to complete the evolutionary tree below</vt:lpstr>
      <vt:lpstr>About evolutionary trees</vt:lpstr>
      <vt:lpstr>What can you see that is different?</vt:lpstr>
      <vt:lpstr>Pentadactyl Lmib</vt:lpstr>
      <vt:lpstr>Activity – Pentadactyl limb</vt:lpstr>
      <vt:lpstr>Does yours look like this?</vt:lpstr>
      <vt:lpstr>PowerPoint Presentation</vt:lpstr>
      <vt:lpstr>Fossils</vt:lpstr>
      <vt:lpstr>Example of fossils</vt:lpstr>
      <vt:lpstr>Important points of how fossils form:</vt:lpstr>
      <vt:lpstr>Archeopteryx</vt:lpstr>
      <vt:lpstr>FOSSILS SNAP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Nicola Spicer</cp:lastModifiedBy>
  <cp:revision>44</cp:revision>
  <dcterms:created xsi:type="dcterms:W3CDTF">2017-03-25T14:17:24Z</dcterms:created>
  <dcterms:modified xsi:type="dcterms:W3CDTF">2018-11-16T13:32:29Z</dcterms:modified>
</cp:coreProperties>
</file>