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5" r:id="rId3"/>
    <p:sldId id="261" r:id="rId4"/>
    <p:sldId id="418" r:id="rId5"/>
    <p:sldId id="268" r:id="rId6"/>
    <p:sldId id="412" r:id="rId7"/>
    <p:sldId id="272" r:id="rId8"/>
    <p:sldId id="271" r:id="rId9"/>
    <p:sldId id="274" r:id="rId10"/>
    <p:sldId id="275" r:id="rId11"/>
    <p:sldId id="276" r:id="rId12"/>
    <p:sldId id="279" r:id="rId13"/>
    <p:sldId id="407" r:id="rId14"/>
    <p:sldId id="414" r:id="rId15"/>
    <p:sldId id="419" r:id="rId16"/>
    <p:sldId id="420" r:id="rId17"/>
    <p:sldId id="422" r:id="rId18"/>
    <p:sldId id="421" r:id="rId19"/>
    <p:sldId id="423" r:id="rId20"/>
    <p:sldId id="426" r:id="rId21"/>
    <p:sldId id="425" r:id="rId22"/>
    <p:sldId id="424" r:id="rId23"/>
    <p:sldId id="427" r:id="rId24"/>
    <p:sldId id="429" r:id="rId25"/>
    <p:sldId id="428" r:id="rId26"/>
    <p:sldId id="433" r:id="rId27"/>
    <p:sldId id="432" r:id="rId28"/>
    <p:sldId id="431" r:id="rId29"/>
    <p:sldId id="430" r:id="rId30"/>
    <p:sldId id="443" r:id="rId31"/>
    <p:sldId id="444" r:id="rId32"/>
    <p:sldId id="434" r:id="rId33"/>
    <p:sldId id="440" r:id="rId34"/>
    <p:sldId id="441" r:id="rId35"/>
    <p:sldId id="436" r:id="rId36"/>
    <p:sldId id="435" r:id="rId37"/>
    <p:sldId id="437" r:id="rId38"/>
    <p:sldId id="442" r:id="rId39"/>
    <p:sldId id="438" r:id="rId40"/>
    <p:sldId id="43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8"/>
    <p:restoredTop sz="94836"/>
  </p:normalViewPr>
  <p:slideViewPr>
    <p:cSldViewPr snapToGrid="0" snapToObjects="1">
      <p:cViewPr varScale="1">
        <p:scale>
          <a:sx n="65" d="100"/>
          <a:sy n="6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A86C7-4926-2D4F-9F3E-F416BC6127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329A-7713-F041-A93F-087C1FEE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4329A-7713-F041-A93F-087C1FEEC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9B53-250A-2C4A-ABCF-5F39F29F6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D33D2-7940-3441-B9E3-6A7E629D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1878-52C9-F94C-8AD7-ACD655E7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6C5-FD54-774D-A7B4-92001188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B387-D73A-5948-B3C0-3F07C02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8B7E-F434-FA48-A1A8-074386A4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AA09-A881-D149-BD1D-F1670B866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5C7F-EB61-3F44-88D5-BB0DE6A4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8E8A-CCE0-7C42-82FD-4671B01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75EF-6A05-DB4F-8733-87102556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112EA-DE54-B04C-88D8-0858AE35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A9E3-BFF5-FA43-91F9-C6CC88B39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F942-8067-2943-A448-4C53FF85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DD4C-6FC2-FB4B-8372-13D9CEB4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87A9-60D4-6044-9124-93EEDDC9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56F-00AF-B84E-85D1-1370AF4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D0D1-EF0C-AA4B-8190-BF8A7FDE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C290-47D2-2D40-A583-783D37E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5923-BB6F-014D-951E-8134B9B2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0337-A493-3F41-880F-C62BDEA5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322-7418-4C45-B308-67CF2965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6860-F6A0-B347-A088-B47493FF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8213-927E-4C42-887F-6F971F55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8C16-865C-C44B-AB5B-C7833F7C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7F15-04A6-B947-AA25-EB980A21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E05-68CB-114A-9B52-22943B2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839E-81E4-634A-9EB4-435306FB1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899C-F35F-8C49-995A-F9EC7A13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ACAB-5524-CF42-9604-2D5261BC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A2F9-6382-C041-9552-93E96E8A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ED67-D229-CE43-80A6-1C66275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E657-73E9-0842-8854-C408FEE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9323-C90A-0048-B631-3BDCAF5B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E551-B7C3-D046-9833-F396C752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61ECE-A234-1D44-BCDF-9C23BBD8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9A1B0-543D-494B-99BE-7DE8B0BD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73B88-CC79-3148-BE4B-0096328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3C0A8-9580-E143-BC67-7332A66E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9C1C7-E2D4-7443-8BB1-ADC5B4F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D30E-4EDA-AF43-A976-238A0239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945B4-E1B2-A84D-BD83-7F431150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B54A8-00E5-8646-AFCE-A77E2A4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69BD-8E1D-5941-8B6D-7EF43A83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2252D-736E-1D41-AEB0-5DAF3A6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9A2AC-9AE6-CC49-97CA-C76F4DD9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D02B-52E7-B04C-8F41-03A1450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51C4-14A7-1B41-96D7-B1ED5804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CBCB-523D-0E46-9D89-92E32376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77DC-7B8E-B642-B644-6405F601F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E05F-BC35-B147-84F6-95FC885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66A53-9028-E04C-A3E9-30BD0CFE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C4DB-D7EF-C548-858D-D654B6DB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B3DA-EBD2-3A44-9B39-059BCB1D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0C907-1EE1-1B43-B12C-2C54DA41D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08835-5BE6-854E-8AE8-A37892FB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4EFC3-BFD9-7843-8A94-C6BD6646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7A42-DC80-0A44-B10C-E00DA50E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EC4D-EDEC-1D42-B236-BB7758F6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A9C15-F8B9-9C43-9F8A-574D3975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B648-FC92-AC4C-A733-420A43E0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8806B-DC71-B748-A0B5-CC4DD17C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E684-998E-4E48-ACC2-834CBDF35D4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8AFE-2BBD-DA48-8F9A-9C6AA44A5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C779-A4C5-E247-AFC5-01BC16569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9CF8-411C-534F-ACCE-E5CD2A8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095" y="86518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ea typeface="ＭＳ Ｐゴシック" pitchFamily="34" charset="-128"/>
              </a:rPr>
              <a:t>Data Science</a:t>
            </a:r>
            <a:br>
              <a:rPr lang="en-US" altLang="en-US" sz="4400" b="1" dirty="0">
                <a:ea typeface="ＭＳ Ｐゴシック" pitchFamily="34" charset="-128"/>
              </a:rPr>
            </a:br>
            <a:r>
              <a:rPr lang="en-US" altLang="en-US" sz="4400" b="1" dirty="0">
                <a:ea typeface="ＭＳ Ｐゴシック" pitchFamily="34" charset="-128"/>
              </a:rPr>
              <a:t>UNIT-V Forecasting Techniques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6313" y="3226191"/>
            <a:ext cx="6718495" cy="79716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ea typeface="ＭＳ Ｐゴシック" pitchFamily="34" charset="-128"/>
              </a:rPr>
              <a:t>Dr. N. Subhash Chandra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dirty="0">
                <a:ea typeface="ＭＳ Ｐゴシック" pitchFamily="34" charset="-128"/>
              </a:rPr>
              <a:t>Professor CSE</a:t>
            </a:r>
            <a:endParaRPr lang="en-US" altLang="en-US" sz="2800" b="1" dirty="0">
              <a:ea typeface="ＭＳ Ｐゴシック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895600" y="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B4C57-58B5-4843-9AD3-FE2AA66392CD}"/>
              </a:ext>
            </a:extLst>
          </p:cNvPr>
          <p:cNvSpPr/>
          <p:nvPr/>
        </p:nvSpPr>
        <p:spPr>
          <a:xfrm>
            <a:off x="126609" y="112542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24F5D3-0145-47C5-BA9A-CD5C83423483}"/>
              </a:ext>
            </a:extLst>
          </p:cNvPr>
          <p:cNvCxnSpPr/>
          <p:nvPr/>
        </p:nvCxnSpPr>
        <p:spPr>
          <a:xfrm>
            <a:off x="126609" y="2616591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4DD38-6470-F148-B314-295EC411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387817"/>
            <a:ext cx="10515600" cy="578772"/>
          </a:xfrm>
        </p:spPr>
        <p:txBody>
          <a:bodyPr>
            <a:noAutofit/>
          </a:bodyPr>
          <a:lstStyle/>
          <a:p>
            <a:r>
              <a:rPr lang="en-IN" sz="2000" b="1" i="0" u="none" strike="noStrike" baseline="0" dirty="0">
                <a:latin typeface="Lato-Bold"/>
              </a:rPr>
              <a:t>SINGLE EXPONENTIAL SMOOTHING (ES)</a:t>
            </a:r>
            <a:br>
              <a:rPr lang="en-IN" sz="2000" b="1" dirty="0"/>
            </a:b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9BF4F-8107-4B09-913D-8D671ECA91EB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48C58-A415-4DE5-86D8-1846B70BE9B7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C491AE-8FCE-A408-179E-681A1156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2" y="1224548"/>
            <a:ext cx="10117393" cy="53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6F519-7406-4350-9FAD-4B6CCB8AF3EF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DEF5B1-8085-41F6-892C-1B0D383768E0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6E74EF-61C7-C6A4-47F9-42458F9E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0" y="1457471"/>
            <a:ext cx="10460341" cy="45156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FC1A8D-18B2-6CAF-DDFD-CEC566D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387817"/>
            <a:ext cx="10515600" cy="578772"/>
          </a:xfrm>
        </p:spPr>
        <p:txBody>
          <a:bodyPr>
            <a:noAutofit/>
          </a:bodyPr>
          <a:lstStyle/>
          <a:p>
            <a:r>
              <a:rPr lang="en-IN" sz="2000" b="1" i="0" u="none" strike="noStrike" baseline="0" dirty="0">
                <a:latin typeface="Lato-Bold"/>
              </a:rPr>
              <a:t>SINGLE EXPONENTIAL SMOOTHING (ES)</a:t>
            </a:r>
            <a:br>
              <a:rPr lang="en-IN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40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B5EA14-D62C-494E-A67F-8E531009A810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97C3D-7D29-4C46-B783-0E3C3C530DB3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434F7E-A687-DA9D-E595-F6A88F5E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144422"/>
            <a:ext cx="10905066" cy="1135737"/>
          </a:xfrm>
        </p:spPr>
        <p:txBody>
          <a:bodyPr>
            <a:normAutofit/>
          </a:bodyPr>
          <a:lstStyle/>
          <a:p>
            <a:r>
              <a:rPr lang="en-GB" sz="3200" b="1" i="0" u="none" strike="noStrike" baseline="0" dirty="0">
                <a:latin typeface="Lato-Bold"/>
              </a:rPr>
              <a:t>Optimal Smoothing Constant in a Single Exponential Smoothing (SES)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470AD-4734-16BC-670E-79F351A0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90623"/>
            <a:ext cx="10176387" cy="47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6609" y="112226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i="0" u="none" strike="noStrike" baseline="0" dirty="0">
                <a:latin typeface="Lato-Bold"/>
              </a:rPr>
              <a:t>DOUBLE EXPONENTIAL SMOOTHING – HOLT’S METHOD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8EBB5-2640-45B0-AFD8-7848C94BA9BD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5760B-2567-4FCC-BDCC-3A21C95E4D08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0B8458-9B27-5208-39CA-88576289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5" y="1117302"/>
            <a:ext cx="11019503" cy="1751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800" b="0" i="0" u="none" strike="noStrike" baseline="0" dirty="0">
                <a:latin typeface="MinionPro-Regular"/>
              </a:rPr>
              <a:t>One of the drawbacks of single exponential smoothing is that the model does not do well in the presence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of trend. This can be improved by introducing an additional equation for capturing the trend in the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time-series data. Double exponential smoothing uses two equations to forecast the future values of the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time series, one for forecasting the level (short term average value) and another for capturing the trend.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The two equations are provided in </a:t>
            </a:r>
            <a:r>
              <a:rPr lang="en-GB" sz="1800" b="0" i="0" u="none" strike="noStrike" baseline="0" dirty="0" err="1">
                <a:latin typeface="MinionPro-Regular"/>
              </a:rPr>
              <a:t>Eqs</a:t>
            </a:r>
            <a:r>
              <a:rPr lang="en-GB" sz="1800" b="0" i="0" u="none" strike="noStrike" baseline="0" dirty="0">
                <a:latin typeface="MinionPro-Regular"/>
              </a:rPr>
              <a:t>. (13.12) and (13.13).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F37B0-5F1E-B618-DC69-0C221A94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79" y="2890359"/>
            <a:ext cx="878220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7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883B05-091D-49E3-84C4-58E7008FAB0A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7A9C4-C127-46F0-60C5-54716E31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1017639"/>
            <a:ext cx="10264878" cy="46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5807-2046-A2FE-F840-68E8628F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202894"/>
            <a:ext cx="10515600" cy="917984"/>
          </a:xfrm>
        </p:spPr>
        <p:txBody>
          <a:bodyPr>
            <a:normAutofit/>
          </a:bodyPr>
          <a:lstStyle/>
          <a:p>
            <a:r>
              <a:rPr lang="en-GB" sz="2800" b="1" i="0" u="none" strike="noStrike" baseline="0" dirty="0">
                <a:latin typeface="Lato-Bold"/>
              </a:rPr>
              <a:t>TRIPLE EXPONENTIAL SMOOTHING (HOLT-WINTER MODEL)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DBA2-F95A-9A00-E64B-6D1561E3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9" y="1120878"/>
            <a:ext cx="9778182" cy="3554361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Moving averaging and single and double exponential smoothing techniques discussed so far can handle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data as long as the data do not have any seasonal component associated with it. 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However, when there is seasonality in the time-series data, techniques such as moving average, exponential smoothing, and double exponential smoothing are no longer appropriate.</a:t>
            </a:r>
          </a:p>
          <a:p>
            <a:pPr marL="0" indent="0" algn="just">
              <a:buNone/>
            </a:pPr>
            <a:endParaRPr lang="en-GB" sz="1800" dirty="0">
              <a:latin typeface="MinionPro-Regular"/>
            </a:endParaRPr>
          </a:p>
          <a:p>
            <a:pPr algn="l"/>
            <a:r>
              <a:rPr lang="en-GB" sz="1800" b="0" i="0" u="none" strike="noStrike" baseline="0" dirty="0">
                <a:latin typeface="MinionPro-Regular"/>
              </a:rPr>
              <a:t>In most cases, the fitted error values (actual demand minus forecast) associated with simple exponential smoothing and Holt’s method will indicate systematic error patterns that reflect the existence of seasonality.</a:t>
            </a:r>
          </a:p>
          <a:p>
            <a:pPr algn="l"/>
            <a:r>
              <a:rPr lang="en-GB" sz="1800" b="0" i="0" u="none" strike="noStrike" baseline="0" dirty="0">
                <a:latin typeface="MinionPro-Regular"/>
              </a:rPr>
              <a:t>Triple exponential smoothing is used when the data has trend as well as seasonality. The following three equations which account for level, trend, and seasonality are used for forecasting (for a multiplicative </a:t>
            </a:r>
            <a:r>
              <a:rPr lang="en-IN" sz="1800" b="0" i="0" u="none" strike="noStrike" baseline="0" dirty="0">
                <a:latin typeface="MinionPro-Regular"/>
              </a:rPr>
              <a:t>model, Winters 1960):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25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FD809-F29B-2E5A-B935-888F6A6A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208547"/>
            <a:ext cx="10074442" cy="62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FC3B-0AF8-6DC5-CB61-603356BA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49"/>
            <a:ext cx="10515600" cy="682010"/>
          </a:xfrm>
        </p:spPr>
        <p:txBody>
          <a:bodyPr>
            <a:normAutofit/>
          </a:bodyPr>
          <a:lstStyle/>
          <a:p>
            <a:r>
              <a:rPr lang="en-GB" sz="3200" b="1" i="0" u="none" strike="noStrike" baseline="0" dirty="0">
                <a:latin typeface="Lato-Bold"/>
              </a:rPr>
              <a:t>Predicting Seasonality Index Using Method of Averages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54E58-7E8B-4905-3EB6-93E84A4B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6" y="1010653"/>
            <a:ext cx="9897978" cy="56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797-6828-D4F1-606D-13CE0423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0"/>
            <a:ext cx="10515600" cy="858991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Lato-Bold"/>
              </a:rPr>
              <a:t>REGRESSION MODEL FOR FORECASTING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C742F-06F8-D1F5-349C-13B29D4C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994611"/>
            <a:ext cx="10852484" cy="32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DEEF-15F1-DEEA-BD2D-3E7D13B5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129152"/>
            <a:ext cx="10515600" cy="917984"/>
          </a:xfrm>
        </p:spPr>
        <p:txBody>
          <a:bodyPr>
            <a:normAutofit/>
          </a:bodyPr>
          <a:lstStyle/>
          <a:p>
            <a:r>
              <a:rPr lang="en-GB" sz="3200" b="1" i="0" u="none" strike="noStrike" baseline="0" dirty="0">
                <a:latin typeface="Lato-Bold"/>
              </a:rPr>
              <a:t>Forecasting Time-Series Data with Seasonal Variation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56807-6316-1736-AF50-28E02B81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047136"/>
            <a:ext cx="9910917" cy="56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EA6B-10CF-3640-B099-28C0C5C3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46" y="133959"/>
            <a:ext cx="9603275" cy="1049235"/>
          </a:xfrm>
        </p:spPr>
        <p:txBody>
          <a:bodyPr/>
          <a:lstStyle/>
          <a:p>
            <a:r>
              <a:rPr lang="en-US" b="1" dirty="0"/>
              <a:t>   UNIT-1: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15AD-9DD8-2F44-891C-4E87CE3F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10" y="1880197"/>
            <a:ext cx="9476680" cy="263281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ahoma" panose="020B0604030504040204" pitchFamily="34" charset="0"/>
              </a:rPr>
              <a:t>UNIT V – Prescriptive Analysis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Forecasting Techniques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: Time series data, Techniques, and accuracy, Moving average method, Single, double, triple exponential smoothing, Regression model for forecasting, Auto-Regression models, ARIMA Process.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Graph Analytics: 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Path analysis, Connectivity analysis, Community analysis, Centrality analysis,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ahoma" panose="020B0604030504040204" pitchFamily="34" charset="0"/>
              </a:rPr>
              <a:t>Social-Network Graphs, Communities and Clusters, Betweenness, The Girvan-Newman Algorithm.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82AC3-0BC8-4FB6-A411-E0656630AABE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2290BB-C335-4476-92BF-6D97BF5A201E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CB8-B563-58E0-9703-24ECEA7B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144"/>
            <a:ext cx="10515600" cy="696759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Lato-Bold"/>
              </a:rPr>
              <a:t>AUTO-REGRESSIVE (AR) MODELS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B2495-ADBE-D986-548A-733284B4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86" y="884904"/>
            <a:ext cx="9455714" cy="254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CC4AD-9E1A-7AB3-AD1C-729720D2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3814010"/>
            <a:ext cx="8787564" cy="26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332D5-3EF3-A770-8652-9D0C9CCF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99"/>
          <a:stretch/>
        </p:blipFill>
        <p:spPr>
          <a:xfrm>
            <a:off x="766916" y="365126"/>
            <a:ext cx="10967884" cy="6276306"/>
          </a:xfrm>
        </p:spPr>
      </p:pic>
    </p:spTree>
    <p:extLst>
      <p:ext uri="{BB962C8B-B14F-4D97-AF65-F5344CB8AC3E}">
        <p14:creationId xmlns:p14="http://schemas.microsoft.com/office/powerpoint/2010/main" val="63899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C1309-95E4-D3DA-65DF-9C789318C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05" y="336884"/>
            <a:ext cx="10551694" cy="32818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C56B9-C700-14A9-638C-105C3F601CA8}"/>
              </a:ext>
            </a:extLst>
          </p:cNvPr>
          <p:cNvSpPr txBox="1"/>
          <p:nvPr/>
        </p:nvSpPr>
        <p:spPr>
          <a:xfrm>
            <a:off x="802105" y="4048501"/>
            <a:ext cx="104271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4. Stationarity Assumption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Stationarity</a:t>
            </a:r>
            <a:r>
              <a:rPr lang="en-GB" dirty="0"/>
              <a:t>: A key assumption of AR models is that the time series is </a:t>
            </a:r>
            <a:r>
              <a:rPr lang="en-GB" b="1" dirty="0"/>
              <a:t>stationary</a:t>
            </a:r>
            <a:r>
              <a:rPr lang="en-GB" dirty="0"/>
              <a:t>. This means that its properties (mean, variance, autocorrelation) do not change over time.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Stationarity ensures that the relationships between lags and the series are stable and meaningful over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If the series is non-stationary (e.g., has a trend), differencing may be applied to make it stationary before fitting an AR model.</a:t>
            </a:r>
          </a:p>
        </p:txBody>
      </p:sp>
    </p:spTree>
    <p:extLst>
      <p:ext uri="{BB962C8B-B14F-4D97-AF65-F5344CB8AC3E}">
        <p14:creationId xmlns:p14="http://schemas.microsoft.com/office/powerpoint/2010/main" val="303040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6EC8E-CDF5-5C83-9D07-737F5AF84B1F}"/>
              </a:ext>
            </a:extLst>
          </p:cNvPr>
          <p:cNvSpPr txBox="1"/>
          <p:nvPr/>
        </p:nvSpPr>
        <p:spPr>
          <a:xfrm>
            <a:off x="737419" y="230577"/>
            <a:ext cx="11046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Model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Estimating an AR model involves determining the </a:t>
            </a:r>
            <a:r>
              <a:rPr lang="en-GB" b="1" dirty="0"/>
              <a:t>order of the model (p)</a:t>
            </a:r>
            <a:r>
              <a:rPr lang="en-GB" dirty="0"/>
              <a:t> and the </a:t>
            </a:r>
            <a:r>
              <a:rPr lang="en-GB" b="1" dirty="0"/>
              <a:t>parameters (ϕ\</a:t>
            </a:r>
            <a:r>
              <a:rPr lang="en-GB" b="1" dirty="0" err="1"/>
              <a:t>phiϕ</a:t>
            </a:r>
            <a:r>
              <a:rPr lang="en-GB" b="1" dirty="0"/>
              <a:t>)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methods to estimate parameters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Ordinary Least Squares (OLS)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Yule-Walker Equations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Maximum Likelihood Estimation (MLE)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F9B02-8AB0-73D1-C66E-48DA06A412FA}"/>
              </a:ext>
            </a:extLst>
          </p:cNvPr>
          <p:cNvSpPr txBox="1"/>
          <p:nvPr/>
        </p:nvSpPr>
        <p:spPr>
          <a:xfrm>
            <a:off x="737419" y="2162616"/>
            <a:ext cx="10869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Order Selection (p)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order </a:t>
            </a:r>
            <a:r>
              <a:rPr lang="en-GB" dirty="0" err="1"/>
              <a:t>ppp</a:t>
            </a:r>
            <a:r>
              <a:rPr lang="en-GB" dirty="0"/>
              <a:t> of the AR model can be selected based on criteria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Akaike Information Criterion (AIC)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Bayesian Information Criterion (BIC)</a:t>
            </a:r>
            <a:endParaRPr lang="en-GB" dirty="0"/>
          </a:p>
          <a:p>
            <a:r>
              <a:rPr lang="en-GB" dirty="0"/>
              <a:t>These criteria balance model fit and complexity (number of parameters) to avoid overfitting.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4213CB-460F-39E5-720A-B53D7302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3800733"/>
            <a:ext cx="9575393" cy="27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FB4BF-C252-7B11-EB8D-3A7441A200EB}"/>
              </a:ext>
            </a:extLst>
          </p:cNvPr>
          <p:cNvSpPr txBox="1"/>
          <p:nvPr/>
        </p:nvSpPr>
        <p:spPr>
          <a:xfrm>
            <a:off x="1131937" y="405947"/>
            <a:ext cx="108437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Forecasting with 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AR models are widely used for </a:t>
            </a:r>
            <a:r>
              <a:rPr lang="en-GB" sz="2000" b="1" dirty="0"/>
              <a:t>forecasting</a:t>
            </a:r>
            <a:r>
              <a:rPr lang="en-GB" sz="2000" dirty="0"/>
              <a:t> future values of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future value is predicted based on past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Forecast intervals can also be generated to represent the uncertainty in the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8DF47-74C2-CD6B-025F-E0973772784D}"/>
              </a:ext>
            </a:extLst>
          </p:cNvPr>
          <p:cNvSpPr txBox="1"/>
          <p:nvPr/>
        </p:nvSpPr>
        <p:spPr>
          <a:xfrm>
            <a:off x="1131938" y="1802890"/>
            <a:ext cx="10209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Limitations of 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Linearity</a:t>
            </a:r>
            <a:r>
              <a:rPr lang="en-GB" dirty="0"/>
              <a:t>: AR models assume linear relationships between the current and lagged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Stationarity</a:t>
            </a:r>
            <a:r>
              <a:rPr lang="en-GB" dirty="0"/>
              <a:t>: They require the series to be stationary, which may not be the case in many real-world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Overfitting</a:t>
            </a:r>
            <a:r>
              <a:rPr lang="en-GB" dirty="0"/>
              <a:t>: Including too many lags can result in overfitting, where the model captures noise rather than the underlying pattern.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764C0-05C0-F818-367D-295F07BC7488}"/>
              </a:ext>
            </a:extLst>
          </p:cNvPr>
          <p:cNvSpPr txBox="1"/>
          <p:nvPr/>
        </p:nvSpPr>
        <p:spPr>
          <a:xfrm>
            <a:off x="1131937" y="3681333"/>
            <a:ext cx="10209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Applications of 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Economics and Finance</a:t>
            </a:r>
            <a:r>
              <a:rPr lang="en-GB" dirty="0"/>
              <a:t>: Predicting stock prices, interest rates, and inflation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Weather Forecasting</a:t>
            </a:r>
            <a:r>
              <a:rPr lang="en-GB" dirty="0"/>
              <a:t>: Estimating future weather conditions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Sales Forecasting</a:t>
            </a:r>
            <a:r>
              <a:rPr lang="en-GB" dirty="0"/>
              <a:t>: Predicting future sales based on past trends.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2BC15-8792-36B8-34A4-3B340E4D17AA}"/>
              </a:ext>
            </a:extLst>
          </p:cNvPr>
          <p:cNvSpPr txBox="1"/>
          <p:nvPr/>
        </p:nvSpPr>
        <p:spPr>
          <a:xfrm>
            <a:off x="1194618" y="5150774"/>
            <a:ext cx="10209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Extensions of 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ARMA (Autoregressive Moving Average) Models</a:t>
            </a:r>
            <a:r>
              <a:rPr lang="en-IN" dirty="0"/>
              <a:t>: Combine AR with a moving average (MA)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ARIMA (Autoregressive Integrated Moving Average) Models</a:t>
            </a:r>
            <a:r>
              <a:rPr lang="en-IN" dirty="0"/>
              <a:t>: Extend ARMA to handle non-stationary series using differencing.</a:t>
            </a:r>
          </a:p>
        </p:txBody>
      </p:sp>
    </p:spTree>
    <p:extLst>
      <p:ext uri="{BB962C8B-B14F-4D97-AF65-F5344CB8AC3E}">
        <p14:creationId xmlns:p14="http://schemas.microsoft.com/office/powerpoint/2010/main" val="242119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25B205-33B8-1913-3F36-FC1A5685F50C}"/>
              </a:ext>
            </a:extLst>
          </p:cNvPr>
          <p:cNvSpPr txBox="1"/>
          <p:nvPr/>
        </p:nvSpPr>
        <p:spPr>
          <a:xfrm>
            <a:off x="940210" y="935387"/>
            <a:ext cx="1100598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Moving Average (MA)</a:t>
            </a:r>
            <a:r>
              <a:rPr lang="en-GB" sz="2000" dirty="0"/>
              <a:t> models are a type of time series model where the current value of the series is expressed as a linear combination of </a:t>
            </a:r>
            <a:r>
              <a:rPr lang="en-GB" sz="2000" b="1" dirty="0"/>
              <a:t>past error terms</a:t>
            </a:r>
            <a:r>
              <a:rPr lang="en-GB" sz="2000" dirty="0"/>
              <a:t> (also known as residuals or shocks).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contrast to </a:t>
            </a:r>
            <a:r>
              <a:rPr lang="en-GB" sz="2000" b="1" dirty="0"/>
              <a:t>Autoregressive (AR)</a:t>
            </a:r>
            <a:r>
              <a:rPr lang="en-GB" sz="2000" dirty="0"/>
              <a:t> models, where the past values of the series itself are used, MA models use past forecast errors to explain the current observation.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Time series data</a:t>
            </a:r>
            <a:r>
              <a:rPr lang="en-GB" sz="2000" dirty="0"/>
              <a:t> involves observations taken over regular time intervals (e.g., monthly sales data, daily temperatures).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461F1-7C7F-B05B-883B-2AE4A57AA59D}"/>
              </a:ext>
            </a:extLst>
          </p:cNvPr>
          <p:cNvSpPr txBox="1"/>
          <p:nvPr/>
        </p:nvSpPr>
        <p:spPr>
          <a:xfrm>
            <a:off x="940209" y="3893939"/>
            <a:ext cx="108290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Moving Regression vs. Traditional Regression: </a:t>
            </a:r>
          </a:p>
          <a:p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Traditional Regression</a:t>
            </a:r>
            <a:r>
              <a:rPr lang="en-GB" sz="2000" dirty="0"/>
              <a:t>: Assumes relationships between variables are static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Moving Regression</a:t>
            </a:r>
            <a:r>
              <a:rPr lang="en-GB" sz="2000" dirty="0"/>
              <a:t>: Assumes relationships can change as time progresses, fitting models to </a:t>
            </a:r>
            <a:r>
              <a:rPr lang="en-GB" sz="2000" b="1" dirty="0"/>
              <a:t>rolling windows</a:t>
            </a:r>
            <a:r>
              <a:rPr lang="en-GB" sz="2000" dirty="0"/>
              <a:t>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Better for </a:t>
            </a:r>
            <a:r>
              <a:rPr lang="en-GB" sz="2000" b="1" dirty="0"/>
              <a:t>time series forecasting</a:t>
            </a:r>
            <a:r>
              <a:rPr lang="en-GB" sz="2000" dirty="0"/>
              <a:t> in dynamic environments.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2B585-DAC5-1CF2-56A7-30E6EA3CFFDC}"/>
              </a:ext>
            </a:extLst>
          </p:cNvPr>
          <p:cNvSpPr txBox="1"/>
          <p:nvPr/>
        </p:nvSpPr>
        <p:spPr>
          <a:xfrm>
            <a:off x="763229" y="303786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Moving Average (MA) Models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8861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B6098-E05B-F789-A1E6-0FD6054F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1" y="324464"/>
            <a:ext cx="9424220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21611-47FD-96C4-6DCA-BDF76448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12" y="648929"/>
            <a:ext cx="8482320" cy="5409765"/>
          </a:xfrm>
        </p:spPr>
      </p:pic>
    </p:spTree>
    <p:extLst>
      <p:ext uri="{BB962C8B-B14F-4D97-AF65-F5344CB8AC3E}">
        <p14:creationId xmlns:p14="http://schemas.microsoft.com/office/powerpoint/2010/main" val="83244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9F775-3AA6-8078-4768-85C2BA1C15CA}"/>
              </a:ext>
            </a:extLst>
          </p:cNvPr>
          <p:cNvSpPr txBox="1"/>
          <p:nvPr/>
        </p:nvSpPr>
        <p:spPr>
          <a:xfrm>
            <a:off x="1102442" y="534529"/>
            <a:ext cx="10386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Autocorrelation Function (ACF) for MA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MA models, the </a:t>
            </a:r>
            <a:r>
              <a:rPr lang="en-IN" b="1" dirty="0"/>
              <a:t>Autocorrelation Function (ACF)</a:t>
            </a:r>
            <a:r>
              <a:rPr lang="en-IN" dirty="0"/>
              <a:t> has a distinctive pattern: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For an MA(q) model, the ACF cuts off after lag q, meaning there is no significant autocorrelation beyond lag 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</a:t>
            </a:r>
            <a:r>
              <a:rPr lang="en-IN" dirty="0" err="1"/>
              <a:t>behavior</a:t>
            </a:r>
            <a:r>
              <a:rPr lang="en-IN" dirty="0"/>
              <a:t> helps in identifying the appropriate order </a:t>
            </a:r>
            <a:r>
              <a:rPr lang="en-IN" dirty="0" err="1"/>
              <a:t>qqq</a:t>
            </a:r>
            <a:r>
              <a:rPr lang="en-IN" dirty="0"/>
              <a:t> for the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9E0A7-08EB-D180-CA90-ED63F818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4" y="2262341"/>
            <a:ext cx="9645445" cy="44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8E285-B3E5-0642-37BE-D4289EE1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457199"/>
            <a:ext cx="8716297" cy="3406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5D243-2FCC-ED5F-6D7D-EC999FB3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58" y="3878518"/>
            <a:ext cx="8846267" cy="26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59767" y="1428097"/>
            <a:ext cx="9249356" cy="25954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2425" marR="3810" indent="-342900" algn="just">
              <a:spcBef>
                <a:spcPts val="79"/>
              </a:spcBef>
              <a:buFont typeface="Arial"/>
              <a:buChar char="•"/>
              <a:tabLst>
                <a:tab pos="352425" algn="l"/>
                <a:tab pos="2606516" algn="l"/>
              </a:tabLst>
            </a:pPr>
            <a:r>
              <a:rPr lang="en-GB" sz="2800" dirty="0"/>
              <a:t>Forecasting is the process of making predictions about future events based on historical data and analysis. </a:t>
            </a:r>
          </a:p>
          <a:p>
            <a:pPr marL="352425" marR="3810" indent="-342900" algn="just">
              <a:spcBef>
                <a:spcPts val="79"/>
              </a:spcBef>
              <a:buFont typeface="Arial"/>
              <a:buChar char="•"/>
              <a:tabLst>
                <a:tab pos="352425" algn="l"/>
                <a:tab pos="2606516" algn="l"/>
              </a:tabLst>
            </a:pPr>
            <a:r>
              <a:rPr lang="en-GB" sz="2800" dirty="0"/>
              <a:t>It's widely used in various fields such as finance, economics, supply chain management, and meteorology. There are several techniques for forecasting, broadly categorized into qualitative and quantitative methods.</a:t>
            </a:r>
            <a:endParaRPr sz="2800" dirty="0">
              <a:latin typeface="+mj-lt"/>
              <a:cs typeface="Microsoft YaHei U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98A00-52AD-4F81-8B25-E1362DDEB1D7}"/>
              </a:ext>
            </a:extLst>
          </p:cNvPr>
          <p:cNvSpPr txBox="1">
            <a:spLocks/>
          </p:cNvSpPr>
          <p:nvPr/>
        </p:nvSpPr>
        <p:spPr bwMode="auto">
          <a:xfrm>
            <a:off x="126609" y="2354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en-US" b="1" dirty="0">
                <a:ea typeface="ＭＳ Ｐゴシック" pitchFamily="34" charset="-128"/>
              </a:rPr>
              <a:t>What is Forecasting?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FD798-874F-4384-9434-57FF8E445C00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A11055-8EE0-4741-AF04-84C75FA531AC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0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7E2DE-C75E-F62C-733A-C496010425B4}"/>
              </a:ext>
            </a:extLst>
          </p:cNvPr>
          <p:cNvSpPr txBox="1"/>
          <p:nvPr/>
        </p:nvSpPr>
        <p:spPr>
          <a:xfrm>
            <a:off x="217539" y="209442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ARMA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068C1-B727-9413-ECDC-F7B9826AE6E7}"/>
              </a:ext>
            </a:extLst>
          </p:cNvPr>
          <p:cNvSpPr txBox="1"/>
          <p:nvPr/>
        </p:nvSpPr>
        <p:spPr>
          <a:xfrm>
            <a:off x="1131939" y="920529"/>
            <a:ext cx="10563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0" i="0" u="none" strike="noStrike" baseline="0" dirty="0">
                <a:latin typeface="MinionPro-Regular"/>
              </a:rPr>
              <a:t>Auto-regressive moving average (ARMA) is a combination auto-regressive and moving average </a:t>
            </a:r>
            <a:r>
              <a:rPr lang="en-IN" sz="1800" b="0" i="0" u="none" strike="noStrike" baseline="0" dirty="0">
                <a:latin typeface="MinionPro-Regular"/>
              </a:rPr>
              <a:t>process. ARMA(</a:t>
            </a:r>
            <a:r>
              <a:rPr lang="en-IN" sz="1800" b="0" i="1" u="none" strike="noStrike" baseline="0" dirty="0">
                <a:latin typeface="MinionPro-It"/>
              </a:rPr>
              <a:t>p, q</a:t>
            </a:r>
            <a:r>
              <a:rPr lang="en-IN" sz="1800" b="0" i="0" u="none" strike="noStrike" baseline="0" dirty="0">
                <a:latin typeface="MinionPro-Regular"/>
              </a:rPr>
              <a:t>) process combines AR(</a:t>
            </a:r>
            <a:r>
              <a:rPr lang="en-IN" sz="1800" b="0" i="1" u="none" strike="noStrike" baseline="0" dirty="0">
                <a:latin typeface="MinionPro-It"/>
              </a:rPr>
              <a:t>p</a:t>
            </a:r>
            <a:r>
              <a:rPr lang="en-IN" sz="1800" b="0" i="0" u="none" strike="noStrike" baseline="0" dirty="0">
                <a:latin typeface="MinionPro-Regular"/>
              </a:rPr>
              <a:t>) and MA(</a:t>
            </a:r>
            <a:r>
              <a:rPr lang="en-IN" sz="1800" b="0" i="1" u="none" strike="noStrike" baseline="0" dirty="0">
                <a:latin typeface="MinionPro-It"/>
              </a:rPr>
              <a:t>q</a:t>
            </a:r>
            <a:r>
              <a:rPr lang="en-IN" sz="1800" b="0" i="0" u="none" strike="noStrike" baseline="0" dirty="0">
                <a:latin typeface="MinionPro-Regular"/>
              </a:rPr>
              <a:t>) processes. ARMA(</a:t>
            </a:r>
            <a:r>
              <a:rPr lang="en-IN" sz="1800" b="0" i="1" u="none" strike="noStrike" baseline="0" dirty="0">
                <a:latin typeface="MinionPro-It"/>
              </a:rPr>
              <a:t>p, q</a:t>
            </a:r>
            <a:r>
              <a:rPr lang="en-IN" sz="1800" b="0" i="0" u="none" strike="noStrike" baseline="0" dirty="0">
                <a:latin typeface="MinionPro-Regular"/>
              </a:rPr>
              <a:t>) model is given by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5591D0-4FF5-1595-01D6-4B12F4F4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39" y="1743074"/>
            <a:ext cx="104013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ECAA8-DF46-6DC2-6638-A05D4E73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427703"/>
            <a:ext cx="9999407" cy="60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48E7F4-88FB-E3B6-83CE-B2C3DA643A13}"/>
              </a:ext>
            </a:extLst>
          </p:cNvPr>
          <p:cNvSpPr txBox="1"/>
          <p:nvPr/>
        </p:nvSpPr>
        <p:spPr>
          <a:xfrm>
            <a:off x="1029929" y="752827"/>
            <a:ext cx="10132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ARIMA</a:t>
            </a:r>
            <a:r>
              <a:rPr lang="en-GB" dirty="0"/>
              <a:t> stands for </a:t>
            </a:r>
            <a:r>
              <a:rPr lang="en-GB" b="1" dirty="0"/>
              <a:t>Autoregressive Integrated Moving Average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ARIMA models are a popular class of statistical models used for </a:t>
            </a:r>
            <a:r>
              <a:rPr lang="en-GB" b="1" dirty="0"/>
              <a:t>time series forecasting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combine </a:t>
            </a:r>
            <a:r>
              <a:rPr lang="en-GB" b="1" dirty="0"/>
              <a:t>Autoregression (AR)</a:t>
            </a:r>
            <a:r>
              <a:rPr lang="en-GB" dirty="0"/>
              <a:t>, </a:t>
            </a:r>
            <a:r>
              <a:rPr lang="en-GB" b="1" dirty="0"/>
              <a:t>Moving Average (MA)</a:t>
            </a:r>
            <a:r>
              <a:rPr lang="en-GB" dirty="0"/>
              <a:t>, and </a:t>
            </a:r>
            <a:r>
              <a:rPr lang="en-GB" b="1" dirty="0"/>
              <a:t>Integration (I)</a:t>
            </a:r>
            <a:r>
              <a:rPr lang="en-GB" dirty="0"/>
              <a:t> to handle non-stationary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Widely used in fields like finance, economics, and environmental science.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D7E6A-31F9-F7CE-8EE7-674C01E7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13690"/>
            <a:ext cx="10696268" cy="3819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EDB55-0F7C-A50D-4FAC-9F653C73E4D1}"/>
              </a:ext>
            </a:extLst>
          </p:cNvPr>
          <p:cNvSpPr txBox="1"/>
          <p:nvPr/>
        </p:nvSpPr>
        <p:spPr>
          <a:xfrm>
            <a:off x="217539" y="209442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402124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5695D-39C8-A968-70E3-87DB841B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2566219"/>
            <a:ext cx="10427110" cy="3579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E84C5-21A4-2DF9-7267-7FBE7815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36" y="369486"/>
            <a:ext cx="9209422" cy="21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9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C805E-B890-691D-71A0-F2D62CED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71" y="486697"/>
            <a:ext cx="9792929" cy="50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2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584087-A9E3-9213-7114-1D2C3A41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737419"/>
            <a:ext cx="9833811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9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F8312-6732-7835-E634-930D26D2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636419"/>
            <a:ext cx="11179277" cy="43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4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10B43-6B4B-E4C6-F77F-25A42BB0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6" y="168313"/>
            <a:ext cx="10027659" cy="3260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C307E-CF56-3174-A20B-E615BC2F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55" y="3429000"/>
            <a:ext cx="7610475" cy="32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6DF3E1-62EC-1D62-72CA-D6DF9E6DEB5C}"/>
              </a:ext>
            </a:extLst>
          </p:cNvPr>
          <p:cNvSpPr txBox="1"/>
          <p:nvPr/>
        </p:nvSpPr>
        <p:spPr>
          <a:xfrm>
            <a:off x="1166367" y="1335097"/>
            <a:ext cx="103963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Seasonal ARIMA (SARIMA)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When time series data exhibits </a:t>
            </a:r>
            <a:r>
              <a:rPr lang="en-GB" sz="2000" b="1" dirty="0"/>
              <a:t>seasonality</a:t>
            </a:r>
            <a:r>
              <a:rPr lang="en-GB" sz="2000" dirty="0"/>
              <a:t>, the basic ARIMA model is extended to </a:t>
            </a:r>
            <a:r>
              <a:rPr lang="en-GB" sz="2000" b="1" dirty="0"/>
              <a:t>SARIMA</a:t>
            </a:r>
            <a:r>
              <a:rPr lang="en-GB" sz="2000" dirty="0"/>
              <a:t> (Seasonal ARIMA).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SARIMA adds seasonal components to the AR, MA, and differencing parts.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SARIMA notation is </a:t>
            </a:r>
            <a:r>
              <a:rPr lang="en-GB" sz="2000" b="1" dirty="0"/>
              <a:t>ARIMA(p, d, q)(P, D, Q)m</a:t>
            </a:r>
            <a:r>
              <a:rPr lang="en-GB" sz="2000" dirty="0"/>
              <a:t>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P, D, Q</a:t>
            </a:r>
            <a:r>
              <a:rPr lang="en-GB" sz="2000" dirty="0"/>
              <a:t> are the seasonal orders for AR, differencing, and 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</a:t>
            </a:r>
            <a:r>
              <a:rPr lang="en-GB" sz="2000" dirty="0"/>
              <a:t> is the number of periods per season (e.g., m = 12 for monthly data with annual seasonality).</a:t>
            </a:r>
          </a:p>
        </p:txBody>
      </p:sp>
    </p:spTree>
    <p:extLst>
      <p:ext uri="{BB962C8B-B14F-4D97-AF65-F5344CB8AC3E}">
        <p14:creationId xmlns:p14="http://schemas.microsoft.com/office/powerpoint/2010/main" val="1981634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9CBCC5-58E3-6E7B-4631-35CFA5DC0774}"/>
              </a:ext>
            </a:extLst>
          </p:cNvPr>
          <p:cNvSpPr txBox="1"/>
          <p:nvPr/>
        </p:nvSpPr>
        <p:spPr>
          <a:xfrm>
            <a:off x="818533" y="369732"/>
            <a:ext cx="1087324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3200" b="1" dirty="0"/>
              <a:t>Limitations of ARIMA Models:</a:t>
            </a:r>
          </a:p>
          <a:p>
            <a:pPr algn="just"/>
            <a:endParaRPr lang="en-GB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Linear Assumption</a:t>
            </a:r>
            <a:r>
              <a:rPr lang="en-GB" sz="2000" dirty="0"/>
              <a:t>: ARIMA models assume that the relationships between past values and future values are linear.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Stationarity Requirement</a:t>
            </a:r>
            <a:r>
              <a:rPr lang="en-GB" sz="2000" dirty="0"/>
              <a:t>: The model requires stationary data, which may not always be the case.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Short-Term Forecasting</a:t>
            </a:r>
            <a:r>
              <a:rPr lang="en-GB" sz="2000" dirty="0"/>
              <a:t>: ARIMA models are typically more effective for short-term forecasts, as long-term forecasts may suffer from increasing uncertainty.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856DB-E0D4-BCA6-236E-F1A1F1E08E66}"/>
              </a:ext>
            </a:extLst>
          </p:cNvPr>
          <p:cNvSpPr txBox="1"/>
          <p:nvPr/>
        </p:nvSpPr>
        <p:spPr>
          <a:xfrm>
            <a:off x="921773" y="3430666"/>
            <a:ext cx="108732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/>
              <a:t>Applications of ARIMA Models:</a:t>
            </a:r>
          </a:p>
          <a:p>
            <a:pPr algn="just"/>
            <a:endParaRPr lang="en-GB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Economics and Finance</a:t>
            </a:r>
            <a:r>
              <a:rPr lang="en-GB" sz="2000" dirty="0"/>
              <a:t>: ARIMA is used to predict stock prices, interest rates, GDP growth, and inflation.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Sales Forecasting</a:t>
            </a:r>
            <a:r>
              <a:rPr lang="en-GB" sz="2000" dirty="0"/>
              <a:t>: Retailers use ARIMA to forecast future sales based on historical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Environmental Science</a:t>
            </a:r>
            <a:r>
              <a:rPr lang="en-GB" sz="2000" dirty="0"/>
              <a:t>: ARIMA models are used to predict temperature changes, rainfall, and pollution levels.</a:t>
            </a:r>
          </a:p>
        </p:txBody>
      </p:sp>
    </p:spTree>
    <p:extLst>
      <p:ext uri="{BB962C8B-B14F-4D97-AF65-F5344CB8AC3E}">
        <p14:creationId xmlns:p14="http://schemas.microsoft.com/office/powerpoint/2010/main" val="28460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D24-D2D0-4706-9C3F-82CA9350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97" y="276312"/>
            <a:ext cx="9423009" cy="1143000"/>
          </a:xfrm>
        </p:spPr>
        <p:txBody>
          <a:bodyPr>
            <a:no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TIME-SERIES DATA AND COMPONENTS OF TIME-SERIES DATA</a:t>
            </a:r>
            <a:br>
              <a:rPr lang="en-GB" sz="2400" b="1" i="0" dirty="0">
                <a:solidFill>
                  <a:srgbClr val="232C39"/>
                </a:solidFill>
                <a:effectLst/>
                <a:latin typeface="Nunito Sans"/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EAB9-7016-4737-BC19-371A80504610}"/>
              </a:ext>
            </a:extLst>
          </p:cNvPr>
          <p:cNvSpPr txBox="1"/>
          <p:nvPr/>
        </p:nvSpPr>
        <p:spPr>
          <a:xfrm>
            <a:off x="1098072" y="1279557"/>
            <a:ext cx="102876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MinionPro-Regular"/>
              </a:rPr>
              <a:t>Time-series data is a data on a response variable, </a:t>
            </a:r>
            <a:r>
              <a:rPr lang="en-GB" sz="2000" b="0" i="1" u="none" strike="noStrike" baseline="0" dirty="0" err="1">
                <a:latin typeface="MinionPro-It"/>
              </a:rPr>
              <a:t>Yt</a:t>
            </a:r>
            <a:r>
              <a:rPr lang="en-GB" sz="2000" b="0" i="0" u="none" strike="noStrike" baseline="0" dirty="0">
                <a:latin typeface="MinionPro-Regular"/>
              </a:rPr>
              <a:t>, such as demand for a spare parts of a capital equipment or a product or a service or market share of a brand observed at different time points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0" i="0" u="none" strike="noStrike" baseline="0" dirty="0">
              <a:latin typeface="MinionPr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MinionPro-Regular"/>
              </a:rPr>
              <a:t> Whenever we have a forecasting problem, we will be using a time-series data. The variable </a:t>
            </a:r>
            <a:r>
              <a:rPr lang="en-GB" sz="2000" b="0" i="1" u="none" strike="noStrike" baseline="0" dirty="0" err="1">
                <a:latin typeface="MinionPro-It"/>
              </a:rPr>
              <a:t>Yt</a:t>
            </a:r>
            <a:r>
              <a:rPr lang="en-GB" sz="2000" b="0" i="1" u="none" strike="noStrike" baseline="0" dirty="0">
                <a:latin typeface="MinionPro-It"/>
              </a:rPr>
              <a:t> </a:t>
            </a:r>
            <a:r>
              <a:rPr lang="en-GB" sz="2000" b="0" i="0" u="none" strike="noStrike" baseline="0" dirty="0">
                <a:latin typeface="MinionPro-Regular"/>
              </a:rPr>
              <a:t>is a random variable.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0" i="0" u="none" strike="noStrike" baseline="0" dirty="0">
              <a:latin typeface="MinionPr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MinionPro-Regular"/>
              </a:rPr>
              <a:t>The data points or measurements are usually collected at regular intervals and are arranged in chronological order.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0" i="0" u="none" strike="noStrike" baseline="0" dirty="0">
              <a:latin typeface="MinionPr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MinionPro-Regular"/>
              </a:rPr>
              <a:t> If the time-series data contains observations of just a single variable (such as demand of a product at time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), then it is termed as </a:t>
            </a:r>
            <a:r>
              <a:rPr lang="en-GB" sz="2000" b="1" i="0" u="none" strike="noStrike" baseline="0" dirty="0">
                <a:latin typeface="MinionPro-Regular"/>
              </a:rPr>
              <a:t>univariate time series.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b="0" i="0" u="none" strike="noStrike" baseline="0" dirty="0">
              <a:latin typeface="MinionPr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MinionPro-Regular"/>
              </a:rPr>
              <a:t> If the data consists of more than one variable, for example, demand for a product at time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, price at time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, amount of money spent by the company on promotion at time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, competitors price at time </a:t>
            </a:r>
            <a:r>
              <a:rPr lang="en-GB" sz="2000" b="0" i="1" u="none" strike="noStrike" baseline="0" dirty="0">
                <a:latin typeface="MinionPro-It"/>
              </a:rPr>
              <a:t>t</a:t>
            </a:r>
            <a:r>
              <a:rPr lang="en-GB" sz="2000" b="0" i="0" u="none" strike="noStrike" baseline="0" dirty="0">
                <a:latin typeface="MinionPro-Regular"/>
              </a:rPr>
              <a:t>, etc. then it is called </a:t>
            </a:r>
            <a:r>
              <a:rPr lang="en-GB" sz="2000" b="1" i="0" u="none" strike="noStrike" baseline="0" dirty="0">
                <a:latin typeface="MinionPro-Regular"/>
              </a:rPr>
              <a:t>multivariate time-series data</a:t>
            </a:r>
            <a:r>
              <a:rPr lang="en-GB" sz="2000" b="0" i="0" u="none" strike="noStrike" baseline="0" dirty="0">
                <a:latin typeface="MinionPro-Regular"/>
              </a:rPr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FE326-90D8-4AF5-99CC-CEFA7A540AF4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9D9C0-39C9-4AE4-A27F-A5E2F74ADD74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59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D2BE9-C5B6-AA61-6060-0D75097C2C89}"/>
              </a:ext>
            </a:extLst>
          </p:cNvPr>
          <p:cNvSpPr txBox="1"/>
          <p:nvPr/>
        </p:nvSpPr>
        <p:spPr>
          <a:xfrm>
            <a:off x="1637071" y="1563804"/>
            <a:ext cx="94094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Steps for Building an ARIMA Model:</a:t>
            </a:r>
          </a:p>
          <a:p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Visualize the Data</a:t>
            </a:r>
            <a:r>
              <a:rPr lang="en-GB" sz="2000" dirty="0"/>
              <a:t>: Check for trends, seasonality, and stationarity.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Make the Series Stationary</a:t>
            </a:r>
            <a:r>
              <a:rPr lang="en-GB" sz="2000" dirty="0"/>
              <a:t>: Use differencing if necessary.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Identify Model Parameters (p, d, q)</a:t>
            </a:r>
            <a:r>
              <a:rPr lang="en-GB" sz="2000" dirty="0"/>
              <a:t>: Use ACF and PACF plots to determine AR and MA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Fit the ARIMA Model</a:t>
            </a:r>
            <a:r>
              <a:rPr lang="en-GB" sz="2000" dirty="0"/>
              <a:t>: Estimate the parameters using MLE or other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Diagnose the Model</a:t>
            </a:r>
            <a:r>
              <a:rPr lang="en-GB" sz="2000" dirty="0"/>
              <a:t>: Check residuals and perform diagnostic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Forecast</a:t>
            </a:r>
            <a:r>
              <a:rPr lang="en-GB" sz="2000" dirty="0"/>
              <a:t>: Use the fitted model for future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428950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D821-8E2A-0B43-884A-73192020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8" y="154154"/>
            <a:ext cx="11958711" cy="1306443"/>
          </a:xfrm>
        </p:spPr>
        <p:txBody>
          <a:bodyPr>
            <a:normAutofit/>
          </a:bodyPr>
          <a:lstStyle/>
          <a:p>
            <a:r>
              <a:rPr lang="en-GB" sz="2000" b="1" i="0" u="none" strike="noStrike" baseline="0" dirty="0">
                <a:latin typeface="Lato-Bold"/>
              </a:rPr>
              <a:t>COMPONENTS OF TIME-SERIES DATA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2094-B330-1649-A314-440D2B0E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6069"/>
            <a:ext cx="10459065" cy="4303464"/>
          </a:xfrm>
        </p:spPr>
        <p:txBody>
          <a:bodyPr>
            <a:normAutofit/>
          </a:bodyPr>
          <a:lstStyle/>
          <a:p>
            <a:pPr algn="just"/>
            <a:r>
              <a:rPr lang="en-GB" sz="2000" b="1" i="0" u="none" strike="noStrike" baseline="0" dirty="0">
                <a:solidFill>
                  <a:srgbClr val="000000"/>
                </a:solidFill>
                <a:latin typeface="MinionPro-Bold"/>
              </a:rPr>
              <a:t>Trend Component (</a:t>
            </a:r>
            <a:r>
              <a:rPr lang="en-GB" sz="2000" b="1" i="1" u="none" strike="noStrike" baseline="0" dirty="0">
                <a:solidFill>
                  <a:srgbClr val="000000"/>
                </a:solidFill>
                <a:latin typeface="MinionPro-BoldIt"/>
              </a:rPr>
              <a:t>Tt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MinionPro-Bold"/>
              </a:rPr>
              <a:t>):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MinionPro-Regular"/>
              </a:rPr>
              <a:t>Trend is the consistent long-term upward or downward movement of 	the data over a period of time.</a:t>
            </a:r>
          </a:p>
          <a:p>
            <a:pPr algn="just"/>
            <a:r>
              <a:rPr lang="en-GB" sz="2000" b="1" i="0" u="none" strike="noStrike" baseline="0" dirty="0">
                <a:solidFill>
                  <a:srgbClr val="000000"/>
                </a:solidFill>
                <a:latin typeface="MinionPro-Bold"/>
              </a:rPr>
              <a:t>Seasonal Component (</a:t>
            </a:r>
            <a:r>
              <a:rPr lang="en-GB" sz="2000" b="1" i="1" u="none" strike="noStrike" baseline="0" dirty="0">
                <a:solidFill>
                  <a:srgbClr val="000000"/>
                </a:solidFill>
                <a:latin typeface="MinionPro-BoldIt"/>
              </a:rPr>
              <a:t>St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MinionPro-Bold"/>
              </a:rPr>
              <a:t>):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MinionPro-Regular"/>
              </a:rPr>
              <a:t>Seasonal component (measured using seasonality index) is the repetitive upward or downward movement (or fluctuations) from the trend that occurs within a calendar year  such as seasons, quarters, months, days of the week,</a:t>
            </a:r>
          </a:p>
          <a:p>
            <a:pPr algn="just"/>
            <a:r>
              <a:rPr lang="en-GB" sz="2000" b="1" i="0" u="none" strike="noStrike" baseline="0" dirty="0">
                <a:latin typeface="MinionPro-Bold"/>
              </a:rPr>
              <a:t>Cyclical Component (</a:t>
            </a:r>
            <a:r>
              <a:rPr lang="en-GB" sz="2000" b="1" i="1" u="none" strike="noStrike" baseline="0" dirty="0">
                <a:latin typeface="MinionPro-BoldIt"/>
              </a:rPr>
              <a:t>Ct</a:t>
            </a:r>
            <a:r>
              <a:rPr lang="en-GB" sz="2000" b="1" i="0" u="none" strike="noStrike" baseline="0" dirty="0">
                <a:latin typeface="MinionPro-Bold"/>
              </a:rPr>
              <a:t>): </a:t>
            </a:r>
            <a:r>
              <a:rPr lang="en-GB" sz="2000" b="0" i="0" u="none" strike="noStrike" baseline="0" dirty="0">
                <a:latin typeface="MinionPro-Regular"/>
              </a:rPr>
              <a:t>Cyclical component is fluctuation around the trend line that happens due to macro-economic changes such as recession, unemployment, etc.</a:t>
            </a:r>
            <a:endParaRPr lang="en-GB" sz="2000" dirty="0">
              <a:solidFill>
                <a:srgbClr val="000000"/>
              </a:solidFill>
              <a:latin typeface="MinionPro-Regular"/>
            </a:endParaRPr>
          </a:p>
          <a:p>
            <a:pPr algn="just"/>
            <a:r>
              <a:rPr lang="en-GB" sz="2000" b="1" i="0" u="none" strike="noStrike" baseline="0" dirty="0">
                <a:latin typeface="MinionPro-Bold"/>
              </a:rPr>
              <a:t>Irregular Component (</a:t>
            </a:r>
            <a:r>
              <a:rPr lang="en-GB" sz="2000" b="1" i="1" u="none" strike="noStrike" baseline="0" dirty="0">
                <a:latin typeface="MinionPro-BoldIt"/>
              </a:rPr>
              <a:t>It</a:t>
            </a:r>
            <a:r>
              <a:rPr lang="en-GB" sz="2000" b="1" i="0" u="none" strike="noStrike" baseline="0" dirty="0">
                <a:latin typeface="MinionPro-Bold"/>
              </a:rPr>
              <a:t>): </a:t>
            </a:r>
            <a:r>
              <a:rPr lang="en-GB" sz="2000" b="0" i="0" u="none" strike="noStrike" baseline="0" dirty="0">
                <a:latin typeface="MinionPro-Regular"/>
              </a:rPr>
              <a:t>Irregular component is the white noise or random uncorrelated changes that follow a normal distribution with mean value of 0 and constant variance.</a:t>
            </a:r>
          </a:p>
          <a:p>
            <a:pPr algn="l"/>
            <a:r>
              <a:rPr lang="en-GB" sz="1800" b="0" i="0" u="none" strike="noStrike" baseline="0" dirty="0">
                <a:latin typeface="MinionPro-Regular"/>
              </a:rPr>
              <a:t>The time-series data can be modelled as an addition of the above components or product of the above components. The additive time-series model is given by</a:t>
            </a:r>
          </a:p>
          <a:p>
            <a:pPr marL="0" indent="0" algn="l">
              <a:buNone/>
            </a:pPr>
            <a:r>
              <a:rPr lang="en-GB" sz="1800" dirty="0">
                <a:latin typeface="MinionPro-Regular"/>
              </a:rPr>
              <a:t>			</a:t>
            </a:r>
            <a:endParaRPr lang="en-GB" sz="1800" b="0" i="0" u="none" strike="noStrike" baseline="0" dirty="0">
              <a:latin typeface="MinionPro-Regular"/>
            </a:endParaRPr>
          </a:p>
          <a:p>
            <a:pPr marL="0" indent="0" algn="l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83D6C-9EC7-4239-9167-36160C236B19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E048D8-CF9B-453A-8D51-C510B720E66D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07AE0DC-7EB4-8F28-1EBF-FF0B5818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53" y="5045333"/>
            <a:ext cx="2442241" cy="59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69992-B9F1-EC3A-EB2F-6F93330B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603" y="5354653"/>
            <a:ext cx="5824198" cy="11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41" y="425745"/>
            <a:ext cx="10515600" cy="726482"/>
          </a:xfrm>
        </p:spPr>
        <p:txBody>
          <a:bodyPr/>
          <a:lstStyle/>
          <a:p>
            <a:r>
              <a:rPr lang="en-US" b="1" dirty="0"/>
              <a:t>Trends in Timeseries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31697-9A13-4BE7-A769-7B89D9F8D5E3}"/>
              </a:ext>
            </a:extLst>
          </p:cNvPr>
          <p:cNvSpPr/>
          <p:nvPr/>
        </p:nvSpPr>
        <p:spPr>
          <a:xfrm>
            <a:off x="126609" y="218050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690427-5EFB-4F14-A141-3C7909D92D46}"/>
              </a:ext>
            </a:extLst>
          </p:cNvPr>
          <p:cNvCxnSpPr/>
          <p:nvPr/>
        </p:nvCxnSpPr>
        <p:spPr>
          <a:xfrm>
            <a:off x="124264" y="130092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074F80-A6E1-C718-0319-4F671AE7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9" y="1840471"/>
            <a:ext cx="7467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F61B-1377-734B-9B1D-A21C5F9C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416317"/>
            <a:ext cx="10818797" cy="516030"/>
          </a:xfrm>
        </p:spPr>
        <p:txBody>
          <a:bodyPr anchor="t">
            <a:noAutofit/>
          </a:bodyPr>
          <a:lstStyle/>
          <a:p>
            <a:r>
              <a:rPr lang="en-GB" sz="2000" b="1" i="0" u="none" strike="noStrike" baseline="0" dirty="0">
                <a:latin typeface="Lato-Bold"/>
              </a:rPr>
              <a:t>FORECASTING TECHNIQUES AND FORECASTING ACCURACY</a:t>
            </a:r>
            <a:br>
              <a:rPr lang="en-IN" sz="2000" b="1" dirty="0"/>
            </a:br>
            <a:endParaRPr lang="en-US" sz="2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E7FA36D-F149-C84E-A1B1-A8DF5384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716" y="-29262"/>
            <a:ext cx="1247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4E403-E990-4678-815F-D2DA8375368C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E1CD5-74A0-4549-A5AC-8B7D667C912D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24DCD5-D173-6027-3709-02641022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09" y="1258790"/>
            <a:ext cx="9217741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401EA5-4D01-44D1-8501-4EE0E75FF7FF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A4D5DE-CF18-4E89-BFD7-A171D03BECC4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2583AC3-16CB-85A8-DD0B-70F017708A6F}"/>
              </a:ext>
            </a:extLst>
          </p:cNvPr>
          <p:cNvSpPr txBox="1">
            <a:spLocks/>
          </p:cNvSpPr>
          <p:nvPr/>
        </p:nvSpPr>
        <p:spPr>
          <a:xfrm>
            <a:off x="885825" y="416317"/>
            <a:ext cx="10818797" cy="516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latin typeface="Lato-Bold"/>
              </a:rPr>
              <a:t>FORECASTING TECHNIQUES AND FORECASTING ACCURACY</a:t>
            </a:r>
            <a:br>
              <a:rPr lang="en-IN" sz="2000" b="1" dirty="0"/>
            </a:b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9D4A77-BB9C-0D7C-295B-EC16440A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214705"/>
            <a:ext cx="9136165" cy="52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47766-88BB-4432-9800-06B7EF56596A}"/>
              </a:ext>
            </a:extLst>
          </p:cNvPr>
          <p:cNvSpPr/>
          <p:nvPr/>
        </p:nvSpPr>
        <p:spPr>
          <a:xfrm>
            <a:off x="126609" y="133959"/>
            <a:ext cx="11943471" cy="6611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74F4A2-DBED-42F1-AC42-51ABFA2ADA8C}"/>
              </a:ext>
            </a:extLst>
          </p:cNvPr>
          <p:cNvCxnSpPr/>
          <p:nvPr/>
        </p:nvCxnSpPr>
        <p:spPr>
          <a:xfrm>
            <a:off x="124264" y="1095568"/>
            <a:ext cx="119434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26B0B500-17B7-2CA5-614D-EEC1D66F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5" y="287323"/>
            <a:ext cx="10515600" cy="618217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Lato-Bold"/>
              </a:rPr>
              <a:t>MOVING AVERAGE METHOD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35CDD-02C6-4771-0568-F401C204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52" y="1485551"/>
            <a:ext cx="9411161" cy="49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1768</Words>
  <Application>Microsoft Office PowerPoint</Application>
  <PresentationFormat>Widescreen</PresentationFormat>
  <Paragraphs>131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Lato-Bold</vt:lpstr>
      <vt:lpstr>MinionPro-Bold</vt:lpstr>
      <vt:lpstr>MinionPro-BoldIt</vt:lpstr>
      <vt:lpstr>MinionPro-It</vt:lpstr>
      <vt:lpstr>MinionPro-Regular</vt:lpstr>
      <vt:lpstr>Nunito Sans</vt:lpstr>
      <vt:lpstr>Times New Roman</vt:lpstr>
      <vt:lpstr>Verdana</vt:lpstr>
      <vt:lpstr>Office Theme</vt:lpstr>
      <vt:lpstr>Data Science UNIT-V Forecasting Techniques</vt:lpstr>
      <vt:lpstr>   UNIT-1: Contents</vt:lpstr>
      <vt:lpstr>PowerPoint Presentation</vt:lpstr>
      <vt:lpstr>TIME-SERIES DATA AND COMPONENTS OF TIME-SERIES DATA </vt:lpstr>
      <vt:lpstr>COMPONENTS OF TIME-SERIES DATA</vt:lpstr>
      <vt:lpstr>Trends in Timeseries data</vt:lpstr>
      <vt:lpstr>FORECASTING TECHNIQUES AND FORECASTING ACCURACY </vt:lpstr>
      <vt:lpstr>PowerPoint Presentation</vt:lpstr>
      <vt:lpstr>MOVING AVERAGE METHOD</vt:lpstr>
      <vt:lpstr>SINGLE EXPONENTIAL SMOOTHING (ES) </vt:lpstr>
      <vt:lpstr>SINGLE EXPONENTIAL SMOOTHING (ES) </vt:lpstr>
      <vt:lpstr>Optimal Smoothing Constant in a Single Exponential Smoothing (SES)</vt:lpstr>
      <vt:lpstr>DOUBLE EXPONENTIAL SMOOTHING – HOLT’S METHOD</vt:lpstr>
      <vt:lpstr>PowerPoint Presentation</vt:lpstr>
      <vt:lpstr>TRIPLE EXPONENTIAL SMOOTHING (HOLT-WINTER MODEL)</vt:lpstr>
      <vt:lpstr>PowerPoint Presentation</vt:lpstr>
      <vt:lpstr>Predicting Seasonality Index Using Method of Averages</vt:lpstr>
      <vt:lpstr>REGRESSION MODEL FOR FORECASTING</vt:lpstr>
      <vt:lpstr>Forecasting Time-Series Data with Seasonal Variation</vt:lpstr>
      <vt:lpstr>AUTO-REGRESSIVE (AR)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DS-UNIT-1  Data Preprocessing -Data Cleaning, Data Integration, Data Reduction, Data Transformation and Data Discretization, </dc:title>
  <dc:creator>K Dhanasree</dc:creator>
  <cp:lastModifiedBy>Subhash Chandra N</cp:lastModifiedBy>
  <cp:revision>99</cp:revision>
  <dcterms:created xsi:type="dcterms:W3CDTF">2021-02-20T06:42:21Z</dcterms:created>
  <dcterms:modified xsi:type="dcterms:W3CDTF">2024-10-10T14:04:59Z</dcterms:modified>
</cp:coreProperties>
</file>