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0" r:id="rId2"/>
    <p:sldId id="367" r:id="rId3"/>
    <p:sldId id="368" r:id="rId4"/>
    <p:sldId id="502" r:id="rId5"/>
    <p:sldId id="503" r:id="rId6"/>
    <p:sldId id="272" r:id="rId7"/>
    <p:sldId id="257" r:id="rId8"/>
    <p:sldId id="258" r:id="rId9"/>
    <p:sldId id="273" r:id="rId10"/>
    <p:sldId id="485" r:id="rId11"/>
    <p:sldId id="484" r:id="rId12"/>
    <p:sldId id="506" r:id="rId13"/>
    <p:sldId id="509" r:id="rId14"/>
    <p:sldId id="265" r:id="rId15"/>
    <p:sldId id="266" r:id="rId16"/>
    <p:sldId id="267" r:id="rId17"/>
    <p:sldId id="268" r:id="rId18"/>
    <p:sldId id="269" r:id="rId19"/>
    <p:sldId id="270" r:id="rId20"/>
    <p:sldId id="262" r:id="rId21"/>
    <p:sldId id="261" r:id="rId22"/>
    <p:sldId id="271" r:id="rId23"/>
    <p:sldId id="508" r:id="rId24"/>
    <p:sldId id="507" r:id="rId25"/>
    <p:sldId id="512" r:id="rId26"/>
    <p:sldId id="511" r:id="rId27"/>
    <p:sldId id="510" r:id="rId28"/>
    <p:sldId id="51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4027C-288A-4FDB-9AEB-DDDF12DE55F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9E69-D52F-43A1-9AF9-62DB60E98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ECD9-389A-4EAE-9EEC-81E59EB8992B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8920-B7E9-4E93-BAB5-0F838CDD0DCC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6BB9-122A-4620-908C-ADB0EE56481C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45DD-BF56-4383-A6B7-1A5C610AE1EA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1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26A3-374C-42A7-8CA3-6D28C9DF0FA2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7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F652-E1D1-45A9-832F-75369C16DF11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D48E-E374-4118-98C6-9DE395A66F6D}" type="datetime1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3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A17D-81AC-4A5E-8D00-594DB2A0A79B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001C-7006-40E7-9746-FBC1E87CF973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5053-DAAF-4E84-BA09-1AFC092C01CE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4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7546-5617-40A7-9709-91614E5208BA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44E5-E37C-48DC-AB0A-CADABE165B2F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4656-B012-45D0-BC9B-3633C89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0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9441-56C9-4BCB-A675-DCB38E4A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444" y="1007751"/>
            <a:ext cx="1222844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Unit-IV </a:t>
            </a:r>
            <a:br>
              <a:rPr lang="en-GB" b="1" dirty="0"/>
            </a:br>
            <a:r>
              <a:rPr lang="en-GB" b="1" dirty="0"/>
              <a:t> Logistic Regression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A8D5-FAD0-4577-958E-422761AC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695" y="2955998"/>
            <a:ext cx="7962103" cy="1617485"/>
          </a:xfrm>
        </p:spPr>
        <p:txBody>
          <a:bodyPr/>
          <a:lstStyle/>
          <a:p>
            <a:pPr algn="just"/>
            <a:r>
              <a:rPr lang="en-U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Logistic Regression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ahoma" panose="020B0604030504040204" pitchFamily="34" charset="0"/>
              </a:rPr>
              <a:t>Binary Logistic Regression, Estimation of Parameters, Interpretation of Parameters, Model Diagnostics, Classification Table, Sensitivity, and Specificity.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Segoe UI" panose="020B0502040204020203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GB" sz="2400" b="1" dirty="0"/>
              <a:t>  From: </a:t>
            </a:r>
            <a:r>
              <a:rPr lang="en-GB" sz="2400" i="1" dirty="0"/>
              <a:t>Business Analytics by Dr Dinesh Kumar</a:t>
            </a:r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3813-B693-45F6-8F50-B549DD01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2790618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6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EFE0-E2C3-6559-C394-DBA1BACA0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0AD2-5F2E-AF1D-61EC-C6C3CBE8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b="1" dirty="0"/>
              <a:t>Applications of Logistic Regression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165A-AF8D-C2F5-C2A8-48F2EEF3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2358889"/>
            <a:ext cx="9935817" cy="3053001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sz="2400" b="0" i="0" dirty="0">
                <a:effectLst/>
                <a:latin typeface="charter"/>
              </a:rPr>
              <a:t>Image Segmentation and Categorization.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b="0" i="0" dirty="0">
                <a:effectLst/>
                <a:latin typeface="charter"/>
              </a:rPr>
              <a:t>Geographic Image Processing.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b="0" i="0" dirty="0">
                <a:effectLst/>
                <a:latin typeface="charter"/>
              </a:rPr>
              <a:t>Handwriting recognition.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b="0" i="0" dirty="0">
                <a:effectLst/>
                <a:latin typeface="charter"/>
              </a:rPr>
              <a:t>Healthcare 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b="0" i="0" dirty="0">
                <a:effectLst/>
                <a:latin typeface="charter"/>
              </a:rPr>
              <a:t>Prediction whether a person is depressed or not based ,etc.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F96F9-7197-B929-9DDE-468461BC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58AD5-74D9-C2CF-73E6-0F585896AB5A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BD6345-218A-AAD7-E042-F51286AD78D4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74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2FE4-D60E-496D-978C-80BF0CAD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6" y="136525"/>
            <a:ext cx="10515600" cy="1325563"/>
          </a:xfrm>
        </p:spPr>
        <p:txBody>
          <a:bodyPr/>
          <a:lstStyle/>
          <a:p>
            <a:r>
              <a:rPr lang="en-GB" b="1" dirty="0"/>
              <a:t>Flow sequence of Logistic Regression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6513A7-BD9A-4514-AE61-3D3F88EAE5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3152"/>
            <a:ext cx="10515600" cy="423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0BE6E-9B3B-4BBF-BB72-0D1EB133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0BB3A-4483-4712-9446-0725E59E5DAD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44F8AF-6CEE-41E7-A9EE-9F45B0E17878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9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8B86-175C-794D-1189-356B0C30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136525"/>
            <a:ext cx="10515600" cy="1325563"/>
          </a:xfrm>
        </p:spPr>
        <p:txBody>
          <a:bodyPr>
            <a:normAutofit fontScale="90000"/>
          </a:bodyPr>
          <a:lstStyle/>
          <a:p>
            <a:pPr fontAlgn="base"/>
            <a:r>
              <a:rPr lang="en-GB" b="1" i="0" dirty="0">
                <a:effectLst/>
                <a:latin typeface="urw-din"/>
              </a:rPr>
              <a:t>Terminologies involved in Logistic Regression:</a:t>
            </a:r>
            <a:br>
              <a:rPr lang="en-GB" b="0" i="0" dirty="0"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1CA6-FBDF-A3D7-EC9F-D8F8BD1E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799306"/>
            <a:ext cx="10515600" cy="4351338"/>
          </a:xfrm>
        </p:spPr>
        <p:txBody>
          <a:bodyPr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Logistic function:</a:t>
            </a:r>
            <a:r>
              <a:rPr lang="en-GB" sz="2400" b="0" i="0" dirty="0">
                <a:effectLst/>
                <a:latin typeface="urw-din"/>
              </a:rPr>
              <a:t> The logistic function transforms the input variables into a probability value between 0 and 1, which represents the likelihood of the dependent variable being 1 or 0.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Odds: T</a:t>
            </a:r>
            <a:r>
              <a:rPr lang="en-GB" sz="2400" b="0" i="0" dirty="0">
                <a:effectLst/>
                <a:latin typeface="urw-din"/>
              </a:rPr>
              <a:t>he proportion of an event’s chances of happening to its chances of not happening. The chances are used in logistic regression to model the connection between the independent and dependent variables.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Log-odds: </a:t>
            </a:r>
            <a:r>
              <a:rPr lang="en-GB" sz="2400" b="0" i="0" dirty="0">
                <a:effectLst/>
                <a:latin typeface="urw-din"/>
              </a:rPr>
              <a:t>The logistic regression model’s calculation is made simpler by using the logarithm of the odds.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Coefficient: </a:t>
            </a:r>
            <a:r>
              <a:rPr lang="en-GB" sz="2400" b="0" i="0" dirty="0">
                <a:effectLst/>
                <a:latin typeface="urw-din"/>
              </a:rPr>
              <a:t>The logistic regression model’s estimated parameters, which show how the independent and dependent variables relate to one another.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Intercept: </a:t>
            </a:r>
            <a:r>
              <a:rPr lang="en-GB" sz="2400" b="0" i="0" dirty="0">
                <a:effectLst/>
                <a:latin typeface="urw-din"/>
              </a:rPr>
              <a:t>A constant term in the logistic regression model, which represents the log-odds when all independent variables are equal to zero.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Maximum likelihood estimation:</a:t>
            </a:r>
            <a:r>
              <a:rPr lang="en-GB" sz="2400" b="0" i="0" dirty="0">
                <a:effectLst/>
                <a:latin typeface="urw-din"/>
              </a:rPr>
              <a:t> The method used to estimate the coefficients of the logistic regression model, which maximizes the likelihood of observing the data given the model.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ADCFE-79C3-6965-B8A0-FA7AE1B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AF7F-075B-9357-5F6C-316E43B0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2" y="136525"/>
            <a:ext cx="10515600" cy="876821"/>
          </a:xfrm>
        </p:spPr>
        <p:txBody>
          <a:bodyPr>
            <a:normAutofit/>
          </a:bodyPr>
          <a:lstStyle/>
          <a:p>
            <a:r>
              <a:rPr lang="en-GB" sz="2400" b="1" i="0" u="none" strike="noStrike" baseline="0" dirty="0">
                <a:latin typeface="Lato-Bold"/>
              </a:rPr>
              <a:t>INTRODUCTION TO BINARY LOGISTIC REGRESSION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8D37-1A1F-6716-6739-A0C542B8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237"/>
            <a:ext cx="10515600" cy="2773670"/>
          </a:xfrm>
        </p:spPr>
        <p:txBody>
          <a:bodyPr/>
          <a:lstStyle/>
          <a:p>
            <a:pPr algn="just"/>
            <a:r>
              <a:rPr lang="en-GB" sz="1800" b="0" i="0" u="none" strike="noStrike" baseline="0" dirty="0">
                <a:latin typeface="MinionPro-Regular"/>
              </a:rPr>
              <a:t>Logistic regression is a statistical model in which the response variable takes a discrete value and the explanatory variables can either be continuous or discrete.</a:t>
            </a:r>
          </a:p>
          <a:p>
            <a:pPr algn="just"/>
            <a:r>
              <a:rPr lang="en-GB" sz="1800" b="0" i="0" u="none" strike="noStrike" baseline="0" dirty="0">
                <a:latin typeface="MinionPro-Regular"/>
              </a:rPr>
              <a:t>Logistic regression is one of the supervised learning algorithms. </a:t>
            </a:r>
          </a:p>
          <a:p>
            <a:pPr algn="just"/>
            <a:r>
              <a:rPr lang="en-GB" sz="1800" dirty="0">
                <a:latin typeface="MinionPro-Regular"/>
              </a:rPr>
              <a:t>We are </a:t>
            </a:r>
            <a:r>
              <a:rPr lang="en-GB" sz="1800" b="0" i="0" u="none" strike="noStrike" baseline="0" dirty="0">
                <a:latin typeface="MinionPro-Regular"/>
              </a:rPr>
              <a:t> discussing binary logistic regression in which the response variable takes only two values. </a:t>
            </a:r>
          </a:p>
          <a:p>
            <a:pPr algn="just"/>
            <a:r>
              <a:rPr lang="en-GB" sz="1800" b="0" i="0" u="none" strike="noStrike" baseline="0" dirty="0">
                <a:latin typeface="MinionPro-Regular"/>
              </a:rPr>
              <a:t>For example, assume that the value of </a:t>
            </a:r>
            <a:r>
              <a:rPr lang="en-GB" sz="1800" b="0" i="1" u="none" strike="noStrike" baseline="0" dirty="0">
                <a:latin typeface="MinionPro-It"/>
              </a:rPr>
              <a:t>Y </a:t>
            </a:r>
            <a:r>
              <a:rPr lang="en-GB" sz="1800" b="0" i="0" u="none" strike="noStrike" baseline="0" dirty="0">
                <a:latin typeface="MinionPro-Regular"/>
              </a:rPr>
              <a:t>is either 1 (conventionally known as positive outcome) or 0 (conventionally known as negative outcome). </a:t>
            </a:r>
          </a:p>
          <a:p>
            <a:pPr algn="just"/>
            <a:r>
              <a:rPr lang="en-GB" sz="1800" b="0" i="0" u="none" strike="noStrike" baseline="0" dirty="0">
                <a:latin typeface="MinionPro-Regular"/>
              </a:rPr>
              <a:t>When there are more than two values of </a:t>
            </a:r>
            <a:r>
              <a:rPr lang="en-GB" sz="1800" b="0" i="1" u="none" strike="noStrike" baseline="0" dirty="0">
                <a:latin typeface="MinionPro-It"/>
              </a:rPr>
              <a:t>Y</a:t>
            </a:r>
            <a:r>
              <a:rPr lang="en-GB" sz="1800" b="0" i="0" u="none" strike="noStrike" baseline="0" dirty="0">
                <a:latin typeface="MinionPro-Regular"/>
              </a:rPr>
              <a:t>, then multinomial logistic regression model is used. </a:t>
            </a:r>
          </a:p>
          <a:p>
            <a:pPr marL="0" indent="0" algn="just">
              <a:buNone/>
            </a:pPr>
            <a:r>
              <a:rPr lang="en-GB" sz="1800" b="0" i="0" u="none" strike="noStrike" baseline="0" dirty="0">
                <a:latin typeface="MinionPro-Regular"/>
              </a:rPr>
              <a:t>The binary logistic regression model is given by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1D0AF-F88A-B3F8-DD0D-DA65710C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8CD7A-4339-471C-46C6-6AE48F4B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6" y="3916907"/>
            <a:ext cx="9459746" cy="24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9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3E49-BC79-447B-A5EB-76E3F3FA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881"/>
            <a:ext cx="10515600" cy="1325563"/>
          </a:xfrm>
        </p:spPr>
        <p:txBody>
          <a:bodyPr/>
          <a:lstStyle/>
          <a:p>
            <a:r>
              <a:rPr lang="en-GB" b="1" dirty="0"/>
              <a:t>Logistic function 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AEDC0-1C8E-46AE-91C5-A6A19B498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225" y="1577009"/>
            <a:ext cx="8351308" cy="395454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22854-83B3-42CB-8782-F0AE2700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921FE-EC62-4663-8EE8-07CEA99F6F51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63F5CD-7AB7-4B23-8231-D56BB03E5E2D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21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FBA3-89FD-4C61-A3CB-B3BBBA9C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1" y="91193"/>
            <a:ext cx="10515600" cy="1325563"/>
          </a:xfrm>
        </p:spPr>
        <p:txBody>
          <a:bodyPr/>
          <a:lstStyle/>
          <a:p>
            <a:r>
              <a:rPr lang="en-GB" b="1" dirty="0"/>
              <a:t>Logistic Regression model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819AC-A973-4ACA-9848-C3794E84C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25"/>
          <a:stretch/>
        </p:blipFill>
        <p:spPr>
          <a:xfrm>
            <a:off x="982639" y="1416756"/>
            <a:ext cx="10515600" cy="49395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0B779-B243-431A-AB48-F868A00C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0B397-28B9-4B68-9F94-21B751D25665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D1C640-D35B-4F65-8771-AF219911CFD9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01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C0C625-4862-4776-8492-0AFE1F1A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113333"/>
            <a:ext cx="10515600" cy="1325563"/>
          </a:xfrm>
        </p:spPr>
        <p:txBody>
          <a:bodyPr/>
          <a:lstStyle/>
          <a:p>
            <a:r>
              <a:rPr lang="en-GB" b="1" dirty="0"/>
              <a:t>Logistic Regression model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3AA9B-51A7-4F4F-B9AB-9B2583C6A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2000251"/>
            <a:ext cx="10515600" cy="29811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7A1AE-0A1A-4C76-A041-7F1C4F2D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53B6BD-7C58-4E32-9AA2-4FE348E87E54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D95910-7AF5-445C-957B-19EF302028B1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43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F6DF-F8D0-432B-8B40-AE13CCAD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37" y="284055"/>
            <a:ext cx="10515600" cy="974902"/>
          </a:xfrm>
        </p:spPr>
        <p:txBody>
          <a:bodyPr>
            <a:normAutofit/>
          </a:bodyPr>
          <a:lstStyle/>
          <a:p>
            <a:r>
              <a:rPr lang="en-GB" sz="2400" b="1" i="0" u="none" strike="noStrike" baseline="0" dirty="0">
                <a:latin typeface="Lato-Bold"/>
              </a:rPr>
              <a:t>ESTIMATION OF PARAMETERS IN LOGISTIC REGRESSION</a:t>
            </a: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4D366-0A54-47B1-9114-77AE401F0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988"/>
          <a:stretch/>
        </p:blipFill>
        <p:spPr>
          <a:xfrm>
            <a:off x="1951742" y="4199467"/>
            <a:ext cx="8048978" cy="180622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CFE34D-31E1-42B4-BE06-254997DE1029}"/>
              </a:ext>
            </a:extLst>
          </p:cNvPr>
          <p:cNvSpPr txBox="1"/>
          <p:nvPr/>
        </p:nvSpPr>
        <p:spPr>
          <a:xfrm>
            <a:off x="1500187" y="1439948"/>
            <a:ext cx="8952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One of the major assumptions of multiple linear regression model is that the residuals follow a normal distribution (or approximate normal distribution). However, the residuals in logistic regression will not a follow normal distribution and thus we cannot use method of ordinary least squares (OLS) to estimate the regression parameters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errors in LR are inherently heteroscedastic. Regression parameters in the case of logistic regression are estimated using Maximum Likelihood Estimator (MLE).</a:t>
            </a:r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In binary logistic regression, the response variable Y takes only two values (Y = 0 and 1).</a:t>
            </a:r>
          </a:p>
          <a:p>
            <a:pPr algn="just"/>
            <a:r>
              <a:rPr lang="en-GB" dirty="0"/>
              <a:t> Let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ACA6-B97D-42A2-9980-E2EAEAD9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3B1A2-081E-416F-AEE1-D5DBE8548A51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3931EB-0B2F-44D1-BAF0-D5B49E496B11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47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19C90-FCD5-488A-B68F-AA368D2D4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2" y="1528762"/>
            <a:ext cx="9523551" cy="446325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139B9-7BA6-47E3-BACC-3D3ADA30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0020AC-A49E-41B1-82F6-F78713D6B92A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E236A-928D-488B-B4CD-31E06FEC7B7F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8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EB03B7-9E08-4E35-B0B7-B4EDBAFB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b="1" dirty="0"/>
              <a:t>Estimation of parameters in LR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73F78-1EDC-41C2-A992-BD3A95B27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524" y="1603514"/>
            <a:ext cx="9820275" cy="414561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2B060-7DD5-4352-87D1-A3200BC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CD9E6-7548-4AB5-BF21-CF88804C0075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86B112-C271-4E18-99AB-B07CF6AF0D8F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8CDE-5654-49D1-AD3D-D2C107A3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" y="0"/>
            <a:ext cx="10515600" cy="1325563"/>
          </a:xfrm>
        </p:spPr>
        <p:txBody>
          <a:bodyPr/>
          <a:lstStyle/>
          <a:p>
            <a:r>
              <a:rPr lang="en-GB" b="1" dirty="0"/>
              <a:t>Types of Machine learning Algorithms</a:t>
            </a:r>
            <a:endParaRPr lang="en-US" b="1" dirty="0"/>
          </a:p>
        </p:txBody>
      </p:sp>
      <p:pic>
        <p:nvPicPr>
          <p:cNvPr id="1028" name="Picture 4" descr="Differences Between Supervised Learning and Unsupervised Learning |  Difference Between">
            <a:extLst>
              <a:ext uri="{FF2B5EF4-FFF2-40B4-BE49-F238E27FC236}">
                <a16:creationId xmlns:a16="http://schemas.microsoft.com/office/drawing/2014/main" id="{ED85EA4F-080C-4FAB-8076-464839D87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690688"/>
            <a:ext cx="8515350" cy="402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D5D4D-E55E-4B0D-896B-C48C4856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15520-FB86-4527-BD13-0A316B477772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0731D4-5E06-4CB9-BBB7-A540E4E8265C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67D6-4413-4D14-BF91-ED1C226B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06361"/>
            <a:ext cx="10515600" cy="1325563"/>
          </a:xfrm>
        </p:spPr>
        <p:txBody>
          <a:bodyPr>
            <a:normAutofit/>
          </a:bodyPr>
          <a:lstStyle/>
          <a:p>
            <a:r>
              <a:rPr lang="en-GB" sz="2400" b="1" i="0" u="none" strike="noStrike" baseline="0" dirty="0">
                <a:latin typeface="Lato-Bold"/>
              </a:rPr>
              <a:t>INTERPRETATION OF LOGISTIC REGRESSION PARAMETERS</a:t>
            </a: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DC3D0-6ABF-4FBF-858B-C2AF3C5F4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24" y="2217977"/>
            <a:ext cx="8277225" cy="790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6EAF7-AB7A-4DBB-8265-804D5FC8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3600450"/>
            <a:ext cx="8277225" cy="2359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8BEADF-5ECD-4D5C-A822-443F3D28A7F1}"/>
              </a:ext>
            </a:extLst>
          </p:cNvPr>
          <p:cNvSpPr txBox="1"/>
          <p:nvPr/>
        </p:nvSpPr>
        <p:spPr>
          <a:xfrm>
            <a:off x="2357438" y="1828800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 logit function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FB7274-5AF1-4FB6-BFA0-B1EDC3AB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0E44E4-943E-49FA-95BF-FF2627106B76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7AA38-E555-4EA3-8A48-210399D1F06E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618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66EACB-B771-4CAB-A426-5C78D24C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6525"/>
            <a:ext cx="10515600" cy="1325563"/>
          </a:xfrm>
        </p:spPr>
        <p:txBody>
          <a:bodyPr/>
          <a:lstStyle/>
          <a:p>
            <a:r>
              <a:rPr lang="en-GB" b="1" dirty="0"/>
              <a:t>Interpretation of LR parameters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CC73B-DE1C-44E0-B596-CC58CBF0D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49" y="1563757"/>
            <a:ext cx="9693137" cy="355158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F974FA-8722-40A7-8F5B-ACFA9F07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B961C-1779-4D1C-A833-E81D47E0616B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F7F5F6-863B-4BA4-A70F-BDBF4F94E7C4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11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71C058A-59C1-43DA-BD94-A946FD7E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07949"/>
            <a:ext cx="10515600" cy="1325563"/>
          </a:xfrm>
        </p:spPr>
        <p:txBody>
          <a:bodyPr/>
          <a:lstStyle/>
          <a:p>
            <a:r>
              <a:rPr lang="en-GB" b="1" dirty="0"/>
              <a:t>Interpretation of LR parameters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A6C51-E9CE-4AC7-851F-7B8D27701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443" y="1433512"/>
            <a:ext cx="9766853" cy="465375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3EF16-4B16-46F2-948A-3DCDF352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7C0013-76BF-4521-82F4-9E19FDC9FC65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3BEA29-1F80-4954-872B-4E7080720D4C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70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7104-F303-A52A-7D01-6106F3E3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7" y="136525"/>
            <a:ext cx="10515600" cy="887057"/>
          </a:xfrm>
        </p:spPr>
        <p:txBody>
          <a:bodyPr>
            <a:normAutofit/>
          </a:bodyPr>
          <a:lstStyle/>
          <a:p>
            <a:r>
              <a:rPr lang="en-IN" sz="2400" b="1" i="0" u="none" strike="noStrike" baseline="0" dirty="0">
                <a:latin typeface="Lato-Bold"/>
              </a:rPr>
              <a:t>LOGISTIC REGRESSION MODEL DIAGNOSTICS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35A72-F237-BA1F-5DF2-98DCF67A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1F114-30AE-936D-A825-E9F0C117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1214652"/>
            <a:ext cx="10887075" cy="53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94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5A01-BAAE-05C2-2E23-A305CB93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7" y="136525"/>
            <a:ext cx="10515600" cy="1009887"/>
          </a:xfrm>
        </p:spPr>
        <p:txBody>
          <a:bodyPr>
            <a:normAutofit/>
          </a:bodyPr>
          <a:lstStyle/>
          <a:p>
            <a:r>
              <a:rPr lang="en-GB" sz="2400" b="1" i="0" u="none" strike="noStrike" baseline="0" dirty="0">
                <a:latin typeface="Lato-Bold"/>
              </a:rPr>
              <a:t>Omnibus Test (Likelihood Ratio Test)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9FEA3-03F5-3451-5EFD-96DF28C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7CB6A-1086-6987-10E5-2373C964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952625"/>
            <a:ext cx="10815638" cy="45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49D9-799D-F157-C814-A2B122A1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IN" sz="2400" b="1" i="0" u="none" strike="noStrike" baseline="0" dirty="0">
                <a:latin typeface="Lato-Bold"/>
              </a:rPr>
              <a:t>Wald’s test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D8486-87C7-A9C8-3538-A8528758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35A16-9A5D-C38B-5CD6-F6DD72B9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1" y="1337481"/>
            <a:ext cx="10029824" cy="32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10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08F3-997F-5993-364B-C67C25FB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86963"/>
          </a:xfrm>
        </p:spPr>
        <p:txBody>
          <a:bodyPr>
            <a:normAutofit/>
          </a:bodyPr>
          <a:lstStyle/>
          <a:p>
            <a:r>
              <a:rPr lang="en-IN" sz="2400" b="1" i="0" u="none" strike="noStrike" baseline="0" dirty="0">
                <a:latin typeface="Lato-Bold"/>
              </a:rPr>
              <a:t>Hosmer−</a:t>
            </a:r>
            <a:r>
              <a:rPr lang="en-IN" sz="2400" b="1" i="0" u="none" strike="noStrike" baseline="0" dirty="0" err="1">
                <a:latin typeface="Lato-Bold"/>
              </a:rPr>
              <a:t>Lemeshow</a:t>
            </a:r>
            <a:r>
              <a:rPr lang="en-IN" sz="2400" b="1" i="0" u="none" strike="noStrike" baseline="0" dirty="0">
                <a:latin typeface="Lato-Bold"/>
              </a:rPr>
              <a:t> Test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9A3A1-11D9-8A75-95BC-E59FBA78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31A4D-EEC1-00D7-816B-6F5B75E0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996287"/>
            <a:ext cx="10515600" cy="481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A1BE-4C98-DC59-9969-C254A393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5" y="136525"/>
            <a:ext cx="10515600" cy="750579"/>
          </a:xfrm>
        </p:spPr>
        <p:txBody>
          <a:bodyPr>
            <a:normAutofit/>
          </a:bodyPr>
          <a:lstStyle/>
          <a:p>
            <a:r>
              <a:rPr lang="en-IN" sz="2400" b="1" i="0" u="none" strike="noStrike" baseline="0" dirty="0">
                <a:latin typeface="Lato-Bold"/>
              </a:rPr>
              <a:t>Pseudo </a:t>
            </a:r>
            <a:r>
              <a:rPr lang="en-IN" sz="2400" b="1" i="1" u="none" strike="noStrike" baseline="0" dirty="0">
                <a:latin typeface="Lato-BoldItalic"/>
              </a:rPr>
              <a:t>R</a:t>
            </a:r>
            <a:r>
              <a:rPr lang="en-IN" sz="2400" b="1" i="0" u="none" strike="noStrike" baseline="0" dirty="0">
                <a:latin typeface="Lato-Bold"/>
              </a:rPr>
              <a:t>2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2C90E-DF2C-E256-97C2-7CE7DD88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5ABD1-27D1-A66F-4677-38514F66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0533"/>
            <a:ext cx="9615487" cy="2927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D8FEFC-B7B0-66A1-D752-9448D6FDF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3" y="3412200"/>
            <a:ext cx="10077450" cy="313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33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2D69-20D9-3EA3-7D1C-67334F06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4" y="136526"/>
            <a:ext cx="10515600" cy="709636"/>
          </a:xfrm>
        </p:spPr>
        <p:txBody>
          <a:bodyPr>
            <a:normAutofit/>
          </a:bodyPr>
          <a:lstStyle/>
          <a:p>
            <a:r>
              <a:rPr lang="en-GB" sz="2400" b="1" i="0" u="none" strike="noStrike" baseline="0" dirty="0">
                <a:latin typeface="Lato-Bold"/>
              </a:rPr>
              <a:t>CLASSIFICATION TABLE, SENSITIVITY, AND SPECIFICITY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5309C-FA5D-02E4-F3BB-D3442B7F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8027-6239-4B41-8ADE-199306DE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643"/>
            <a:ext cx="10515600" cy="1325563"/>
          </a:xfrm>
        </p:spPr>
        <p:txBody>
          <a:bodyPr/>
          <a:lstStyle/>
          <a:p>
            <a:r>
              <a:rPr lang="en-GB" b="1" dirty="0"/>
              <a:t>Supervised vs Unsupervised learning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BBE6BC-3E37-4FEB-BC1D-A05522623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209" y="1298713"/>
            <a:ext cx="6718852" cy="54466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E5E84-64F2-444E-92C7-2ACE0921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D0A67-540E-44B5-80C4-6D75FC9FC09A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53A370-CD5C-4845-8817-2E421C6092D6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7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E77D-FCE4-6E26-8CC3-E2CFF704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7A903-F7CC-C21B-39DE-BA635ED6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Logistic regression is one of the most popular Machine Learning algorithms, which comes under the Supervised Learning technique. It is used for predicting the categorical dependent variable using a given set of independent variables.</a:t>
            </a: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Logistic regression predicts the output of a categorical dependent variable. Therefore, the outcome must be a categorical or discrete value. It can be either Yes or No, 0 or 1, true or False, etc. but instead of giving the exact value as 0 and 1, </a:t>
            </a: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it gives the probabilistic values which lie between 0 and 1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Logistic Regression is much similar to the Linear Regression except that how they are used. Linear Regression is used for solving Regression problems, whereas </a:t>
            </a: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Logistic regression is used for solving the classification problems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In Logistic regression, instead of fitting a regression line, we fit an "S" shaped logistic function, which predicts two maximum values (0 or 1).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3215A-63EE-6AA9-D7B9-2F98C5BA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1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BDD9-5273-666A-4FA1-A46484B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0"/>
            <a:ext cx="10515600" cy="102679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Logistic Function (Sigmoid Function):</a:t>
            </a: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2C7D-ABCB-5658-4ABA-166499E8A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39" y="681831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sigmoid function is a mathematical function used to map the predicted values to probabilities.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It maps any real value into another value within a range of 0 and 1.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value of the logistic regression must be between 0 and 1, which cannot go beyond this limit, so it forms a curve like the "S" form. The S-form curve is called the Sigmoid function or the logistic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In logistic regression, we use the concept of the threshold value, which defines the probability of either 0 or 1. Such as values above the threshold value tends to 1, and a value below the threshold values tends to 0.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C2B64-4325-F5DF-F3AE-F2730226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EE17A-6424-77D5-1305-FA114D67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18" y="4688204"/>
            <a:ext cx="4740964" cy="21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9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31C68-517D-003E-3B0F-AEA7D6EAE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EFE0-4AD4-98CF-EAE9-D7CE5B5F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0"/>
            <a:ext cx="10515600" cy="1325563"/>
          </a:xfrm>
        </p:spPr>
        <p:txBody>
          <a:bodyPr/>
          <a:lstStyle/>
          <a:p>
            <a:r>
              <a:rPr lang="en-GB" b="1" dirty="0"/>
              <a:t>Linear Regression vs Logistic regression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505EC-0A33-5C5E-78A7-F56233B7C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515"/>
          <a:stretch/>
        </p:blipFill>
        <p:spPr>
          <a:xfrm>
            <a:off x="2686051" y="1601787"/>
            <a:ext cx="7100887" cy="2811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5231E3-B824-71CF-9FB2-576DB11D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1" y="4486274"/>
            <a:ext cx="7100887" cy="21685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D3980-AA13-11CD-0525-19A26907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59C3F-FB3A-0B03-4F4A-B30E1F782074}"/>
              </a:ext>
            </a:extLst>
          </p:cNvPr>
          <p:cNvSpPr/>
          <p:nvPr/>
        </p:nvSpPr>
        <p:spPr>
          <a:xfrm>
            <a:off x="145774" y="172278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C03474-3A1E-2275-0AEC-B1F74925EFE0}"/>
              </a:ext>
            </a:extLst>
          </p:cNvPr>
          <p:cNvCxnSpPr/>
          <p:nvPr/>
        </p:nvCxnSpPr>
        <p:spPr>
          <a:xfrm>
            <a:off x="145774" y="1272209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18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7A95F-897B-6595-460E-113948209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7F97-D2ED-6D01-24F5-39493764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838"/>
            <a:ext cx="10515600" cy="1325563"/>
          </a:xfrm>
        </p:spPr>
        <p:txBody>
          <a:bodyPr/>
          <a:lstStyle/>
          <a:p>
            <a:r>
              <a:rPr lang="en-GB" b="1" dirty="0"/>
              <a:t>Types of Logistic Regression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25AEA-685F-CFFC-4CDD-B8CAE2FE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1637"/>
            <a:ext cx="9629775" cy="48212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F8FF8-79E8-7635-CE92-8461CDFE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280A7-BAD3-7D46-62D1-8DEAD9B49EDB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4F83F7-ACB4-1A37-2E6F-0EFF8E339864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1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094B4-C04B-E351-C721-FA1C39F88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5E4-B9FC-A06D-2B20-B5439DC8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" y="1133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Logistic Regression –Classification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ECD9-7963-6F34-7796-DF82F6C7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Classification problems are an important category of problems in analytics in which the response variable (Y) takes a discrete value.</a:t>
            </a:r>
          </a:p>
          <a:p>
            <a:pPr algn="just"/>
            <a:r>
              <a:rPr lang="en-GB" dirty="0"/>
              <a:t>A bank may like to classify their customers based on risk such as low-, medium- and high-risk customers under loan portfolio. Here the response variable Y takes 3 values (e.g., Y = 1 for low risk, Y = 2 for medium risk and Y = 3 for high risk).</a:t>
            </a:r>
          </a:p>
          <a:p>
            <a:pPr algn="just"/>
            <a:r>
              <a:rPr lang="en-GB" dirty="0"/>
              <a:t>Health service providers based on diagnostic tests may classify the patients as positive, that is presence of a disease (Y = 1) or negative, that is absence of a disease (Y = 0).</a:t>
            </a:r>
          </a:p>
          <a:p>
            <a:pPr algn="just"/>
            <a:r>
              <a:rPr lang="en-GB" dirty="0"/>
              <a:t>Movie production houses may like to predict whether a movie will be a hit or not at the box office.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4B091-8A60-AF4C-2DF7-CE591206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6D9A4-CD01-43B5-585D-CE3D4CDE8F4F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B8E900-FE33-FDB4-A970-DAF3CDE9A379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6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90729-95A4-8CE6-E314-2B78A6A51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49CD-E3C1-E5C8-5FC6-2813C311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764"/>
            <a:ext cx="10515600" cy="1325563"/>
          </a:xfrm>
        </p:spPr>
        <p:txBody>
          <a:bodyPr/>
          <a:lstStyle/>
          <a:p>
            <a:r>
              <a:rPr lang="en-GB" b="1" dirty="0"/>
              <a:t>Regression vs Classification</a:t>
            </a:r>
            <a:endParaRPr lang="en-US" b="1" dirty="0"/>
          </a:p>
        </p:txBody>
      </p:sp>
      <p:pic>
        <p:nvPicPr>
          <p:cNvPr id="1026" name="Picture 2" descr="Top Machine Learning Interview Questions &amp; Answers for 2021 | Edureka">
            <a:extLst>
              <a:ext uri="{FF2B5EF4-FFF2-40B4-BE49-F238E27FC236}">
                <a16:creationId xmlns:a16="http://schemas.microsoft.com/office/drawing/2014/main" id="{8466FA8F-BAA2-281C-D09E-550D332C7C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47133"/>
            <a:ext cx="10515600" cy="410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E2031-A92E-99EC-9EA1-F44C5E69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656-B012-45D0-BC9B-3633C89ACECD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94B6-21C4-DD80-F3F6-193D53BD04CC}"/>
              </a:ext>
            </a:extLst>
          </p:cNvPr>
          <p:cNvSpPr/>
          <p:nvPr/>
        </p:nvSpPr>
        <p:spPr>
          <a:xfrm>
            <a:off x="145774" y="15902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15311-9A03-754F-EF5C-78A636B5055F}"/>
              </a:ext>
            </a:extLst>
          </p:cNvPr>
          <p:cNvCxnSpPr/>
          <p:nvPr/>
        </p:nvCxnSpPr>
        <p:spPr>
          <a:xfrm>
            <a:off x="145774" y="125895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714</TotalTime>
  <Words>1012</Words>
  <Application>Microsoft Office PowerPoint</Application>
  <PresentationFormat>Widescreen</PresentationFormat>
  <Paragraphs>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Calibri</vt:lpstr>
      <vt:lpstr>Calibri Light</vt:lpstr>
      <vt:lpstr>charter</vt:lpstr>
      <vt:lpstr>erdana</vt:lpstr>
      <vt:lpstr>inter-bold</vt:lpstr>
      <vt:lpstr>inter-regular</vt:lpstr>
      <vt:lpstr>Lato-Bold</vt:lpstr>
      <vt:lpstr>Lato-BoldItalic</vt:lpstr>
      <vt:lpstr>MinionPro-It</vt:lpstr>
      <vt:lpstr>MinionPro-Regular</vt:lpstr>
      <vt:lpstr>urw-din</vt:lpstr>
      <vt:lpstr>Verdana</vt:lpstr>
      <vt:lpstr>Office Theme</vt:lpstr>
      <vt:lpstr>  Unit-IV   Logistic Regression</vt:lpstr>
      <vt:lpstr>Types of Machine learning Algorithms</vt:lpstr>
      <vt:lpstr>Supervised vs Unsupervised learning</vt:lpstr>
      <vt:lpstr>Logistic Regression</vt:lpstr>
      <vt:lpstr>Logistic Function (Sigmoid Function): </vt:lpstr>
      <vt:lpstr>Linear Regression vs Logistic regression</vt:lpstr>
      <vt:lpstr>Types of Logistic Regression</vt:lpstr>
      <vt:lpstr>Logistic Regression –Classification Problems</vt:lpstr>
      <vt:lpstr>Regression vs Classification</vt:lpstr>
      <vt:lpstr>Applications of Logistic Regression</vt:lpstr>
      <vt:lpstr>Flow sequence of Logistic Regression</vt:lpstr>
      <vt:lpstr>Terminologies involved in Logistic Regression: </vt:lpstr>
      <vt:lpstr>INTRODUCTION TO BINARY LOGISTIC REGRESSION</vt:lpstr>
      <vt:lpstr>Logistic function </vt:lpstr>
      <vt:lpstr>Logistic Regression model</vt:lpstr>
      <vt:lpstr>Logistic Regression model</vt:lpstr>
      <vt:lpstr>ESTIMATION OF PARAMETERS IN LOGISTIC REGRESSION</vt:lpstr>
      <vt:lpstr>PowerPoint Presentation</vt:lpstr>
      <vt:lpstr>Estimation of parameters in LR</vt:lpstr>
      <vt:lpstr>INTERPRETATION OF LOGISTIC REGRESSION PARAMETERS</vt:lpstr>
      <vt:lpstr>Interpretation of LR parameters</vt:lpstr>
      <vt:lpstr>Interpretation of LR parameters</vt:lpstr>
      <vt:lpstr>LOGISTIC REGRESSION MODEL DIAGNOSTICS</vt:lpstr>
      <vt:lpstr>Omnibus Test (Likelihood Ratio Test)</vt:lpstr>
      <vt:lpstr>Wald’s test</vt:lpstr>
      <vt:lpstr>Hosmer−Lemeshow Test</vt:lpstr>
      <vt:lpstr>Pseudo R2</vt:lpstr>
      <vt:lpstr>CLASSIFICATION TABLE, SENSITIVITY, AND SPECIFICITY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Unit-II</dc:title>
  <dc:creator>Dr. Subhash Chandra N</dc:creator>
  <cp:lastModifiedBy>Subhash Chandra N</cp:lastModifiedBy>
  <cp:revision>65</cp:revision>
  <dcterms:created xsi:type="dcterms:W3CDTF">2021-03-19T14:31:32Z</dcterms:created>
  <dcterms:modified xsi:type="dcterms:W3CDTF">2024-10-01T07:12:56Z</dcterms:modified>
</cp:coreProperties>
</file>