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89" r:id="rId3"/>
    <p:sldId id="288" r:id="rId4"/>
    <p:sldId id="287" r:id="rId5"/>
    <p:sldId id="286" r:id="rId6"/>
    <p:sldId id="1423" r:id="rId7"/>
    <p:sldId id="265" r:id="rId8"/>
    <p:sldId id="282" r:id="rId9"/>
    <p:sldId id="281" r:id="rId10"/>
    <p:sldId id="280" r:id="rId11"/>
    <p:sldId id="283" r:id="rId12"/>
    <p:sldId id="285" r:id="rId13"/>
    <p:sldId id="284" r:id="rId14"/>
    <p:sldId id="291" r:id="rId15"/>
    <p:sldId id="293" r:id="rId16"/>
    <p:sldId id="292" r:id="rId17"/>
    <p:sldId id="1365" r:id="rId18"/>
    <p:sldId id="1466" r:id="rId19"/>
    <p:sldId id="1468" r:id="rId20"/>
    <p:sldId id="1469" r:id="rId21"/>
    <p:sldId id="1471" r:id="rId22"/>
    <p:sldId id="1470" r:id="rId23"/>
    <p:sldId id="1473" r:id="rId24"/>
    <p:sldId id="1472" r:id="rId25"/>
    <p:sldId id="1366" r:id="rId26"/>
    <p:sldId id="1433" r:id="rId27"/>
    <p:sldId id="1434" r:id="rId28"/>
    <p:sldId id="1435" r:id="rId29"/>
    <p:sldId id="1436" r:id="rId30"/>
    <p:sldId id="1437" r:id="rId31"/>
    <p:sldId id="1412" r:id="rId32"/>
    <p:sldId id="1430" r:id="rId33"/>
    <p:sldId id="1465" r:id="rId34"/>
    <p:sldId id="1368" r:id="rId35"/>
    <p:sldId id="1454" r:id="rId36"/>
    <p:sldId id="1455" r:id="rId37"/>
    <p:sldId id="1456" r:id="rId38"/>
    <p:sldId id="1457" r:id="rId39"/>
    <p:sldId id="1458" r:id="rId40"/>
    <p:sldId id="290" r:id="rId41"/>
    <p:sldId id="1459" r:id="rId42"/>
    <p:sldId id="1460" r:id="rId43"/>
    <p:sldId id="1461" r:id="rId44"/>
    <p:sldId id="1462" r:id="rId45"/>
    <p:sldId id="294" r:id="rId46"/>
    <p:sldId id="257" r:id="rId47"/>
    <p:sldId id="1475" r:id="rId48"/>
    <p:sldId id="1463" r:id="rId49"/>
    <p:sldId id="295" r:id="rId50"/>
    <p:sldId id="261" r:id="rId51"/>
    <p:sldId id="259" r:id="rId52"/>
    <p:sldId id="1474" r:id="rId53"/>
    <p:sldId id="1453" r:id="rId54"/>
    <p:sldId id="279" r:id="rId55"/>
    <p:sldId id="146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p:restoredTop sz="94687"/>
  </p:normalViewPr>
  <p:slideViewPr>
    <p:cSldViewPr snapToGrid="0" snapToObjects="1">
      <p:cViewPr varScale="1">
        <p:scale>
          <a:sx n="65" d="100"/>
          <a:sy n="65"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5D87D-9C0C-475D-BC23-8C5152675914}" type="datetimeFigureOut">
              <a:rPr lang="en-IN" smtClean="0"/>
              <a:t>09-10-2024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125AB-91F3-482A-87A9-DD9AD0A77E48}" type="slidenum">
              <a:rPr lang="en-IN" smtClean="0"/>
              <a:t>‹#›</a:t>
            </a:fld>
            <a:endParaRPr lang="en-IN"/>
          </a:p>
        </p:txBody>
      </p:sp>
    </p:spTree>
    <p:extLst>
      <p:ext uri="{BB962C8B-B14F-4D97-AF65-F5344CB8AC3E}">
        <p14:creationId xmlns:p14="http://schemas.microsoft.com/office/powerpoint/2010/main" val="3712529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2A03D1B-69E0-CB89-F343-4D683D9D7A48}"/>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CEEEA5A3-6991-D1C2-BB8D-E24D0273D2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4537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D477F44-76A7-833C-2803-D47DD3838C5A}"/>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F9B406C3-4565-B5E7-BB31-4F8CC95BAF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E23E5EA2-9C62-2D88-2C7C-C6A39633E6E4}"/>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B089E196-25FE-4488-9CF5-71EB937C1ECC}" type="slidenum">
              <a:rPr lang="en-US" altLang="en-US"/>
              <a:pPr algn="r">
                <a:spcBef>
                  <a:spcPct val="0"/>
                </a:spcBef>
              </a:pPr>
              <a:t>32</a:t>
            </a:fld>
            <a:endParaRPr lang="en-US" altLang="en-US"/>
          </a:p>
        </p:txBody>
      </p:sp>
      <p:sp>
        <p:nvSpPr>
          <p:cNvPr id="69635" name="Rectangle 2">
            <a:extLst>
              <a:ext uri="{FF2B5EF4-FFF2-40B4-BE49-F238E27FC236}">
                <a16:creationId xmlns:a16="http://schemas.microsoft.com/office/drawing/2014/main" id="{17B01ADA-3D78-FFBD-A4FC-4218BEC710DE}"/>
              </a:ext>
            </a:extLst>
          </p:cNvPr>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69636" name="Rectangle 3">
            <a:extLst>
              <a:ext uri="{FF2B5EF4-FFF2-40B4-BE49-F238E27FC236}">
                <a16:creationId xmlns:a16="http://schemas.microsoft.com/office/drawing/2014/main" id="{12673D6B-0803-A778-1996-EB74C8298F47}"/>
              </a:ext>
            </a:extLst>
          </p:cNvPr>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21C89E7-AC09-CA07-4006-C17A32E70106}"/>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0D6BF47A-EF65-A2BB-60E2-049531444D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92791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915DCCB-C3E6-6D8C-EF5D-FDE3430B78BE}"/>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458D2176-0980-6C33-87AE-3E3F8CE6ED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2243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5ABFA93-295D-3361-B9B5-5ECC6B2401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7CDF79-D0CC-46F1-9915-5ED30A59EAC5}" type="slidenum">
              <a:rPr lang="en-US" altLang="en-US" smtClean="0"/>
              <a:pPr>
                <a:spcBef>
                  <a:spcPct val="0"/>
                </a:spcBef>
              </a:pPr>
              <a:t>17</a:t>
            </a:fld>
            <a:endParaRPr lang="en-US" altLang="en-US"/>
          </a:p>
        </p:txBody>
      </p:sp>
      <p:sp>
        <p:nvSpPr>
          <p:cNvPr id="53251" name="Rectangle 2">
            <a:extLst>
              <a:ext uri="{FF2B5EF4-FFF2-40B4-BE49-F238E27FC236}">
                <a16:creationId xmlns:a16="http://schemas.microsoft.com/office/drawing/2014/main" id="{841A4660-314E-C500-3A0F-F6D57E595961}"/>
              </a:ext>
            </a:extLst>
          </p:cNvPr>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53252" name="Rectangle 3">
            <a:extLst>
              <a:ext uri="{FF2B5EF4-FFF2-40B4-BE49-F238E27FC236}">
                <a16:creationId xmlns:a16="http://schemas.microsoft.com/office/drawing/2014/main" id="{9C503918-E547-8649-3CE2-7F56BD2972E2}"/>
              </a:ext>
            </a:extLst>
          </p:cNvPr>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5ABFA93-295D-3361-B9B5-5ECC6B2401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7CDF79-D0CC-46F1-9915-5ED30A59EAC5}" type="slidenum">
              <a:rPr lang="en-US" altLang="en-US" smtClean="0"/>
              <a:pPr>
                <a:spcBef>
                  <a:spcPct val="0"/>
                </a:spcBef>
              </a:pPr>
              <a:t>18</a:t>
            </a:fld>
            <a:endParaRPr lang="en-US" altLang="en-US"/>
          </a:p>
        </p:txBody>
      </p:sp>
      <p:sp>
        <p:nvSpPr>
          <p:cNvPr id="53251" name="Rectangle 2">
            <a:extLst>
              <a:ext uri="{FF2B5EF4-FFF2-40B4-BE49-F238E27FC236}">
                <a16:creationId xmlns:a16="http://schemas.microsoft.com/office/drawing/2014/main" id="{841A4660-314E-C500-3A0F-F6D57E595961}"/>
              </a:ext>
            </a:extLst>
          </p:cNvPr>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53252" name="Rectangle 3">
            <a:extLst>
              <a:ext uri="{FF2B5EF4-FFF2-40B4-BE49-F238E27FC236}">
                <a16:creationId xmlns:a16="http://schemas.microsoft.com/office/drawing/2014/main" id="{9C503918-E547-8649-3CE2-7F56BD2972E2}"/>
              </a:ext>
            </a:extLst>
          </p:cNvPr>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a:p>
        </p:txBody>
      </p:sp>
    </p:spTree>
    <p:extLst>
      <p:ext uri="{BB962C8B-B14F-4D97-AF65-F5344CB8AC3E}">
        <p14:creationId xmlns:p14="http://schemas.microsoft.com/office/powerpoint/2010/main" val="30342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A16198DF-801B-183E-3461-A2F1D71144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710DC7-AAEF-4187-AF9C-4BBB92C5388C}" type="slidenum">
              <a:rPr lang="en-US" altLang="en-US" smtClean="0"/>
              <a:pPr>
                <a:spcBef>
                  <a:spcPct val="0"/>
                </a:spcBef>
              </a:pPr>
              <a:t>25</a:t>
            </a:fld>
            <a:endParaRPr lang="en-US" altLang="en-US"/>
          </a:p>
        </p:txBody>
      </p:sp>
      <p:sp>
        <p:nvSpPr>
          <p:cNvPr id="55299" name="Rectangle 2">
            <a:extLst>
              <a:ext uri="{FF2B5EF4-FFF2-40B4-BE49-F238E27FC236}">
                <a16:creationId xmlns:a16="http://schemas.microsoft.com/office/drawing/2014/main" id="{2E61B371-B7B0-4771-C744-1559F67C290B}"/>
              </a:ext>
            </a:extLst>
          </p:cNvPr>
          <p:cNvSpPr>
            <a:spLocks noGrp="1" noRot="1" noChangeAspect="1" noChangeArrowheads="1" noTextEdit="1"/>
          </p:cNvSpPr>
          <p:nvPr>
            <p:ph type="sldImg"/>
          </p:nvPr>
        </p:nvSpPr>
        <p:spPr>
          <a:xfrm>
            <a:off x="441325" y="698500"/>
            <a:ext cx="6132513" cy="3451225"/>
          </a:xfrm>
          <a:ln w="12700" cap="flat">
            <a:solidFill>
              <a:schemeClr val="tx1"/>
            </a:solidFill>
          </a:ln>
        </p:spPr>
      </p:sp>
      <p:sp>
        <p:nvSpPr>
          <p:cNvPr id="55300" name="Rectangle 3">
            <a:extLst>
              <a:ext uri="{FF2B5EF4-FFF2-40B4-BE49-F238E27FC236}">
                <a16:creationId xmlns:a16="http://schemas.microsoft.com/office/drawing/2014/main" id="{A6224D2B-A0C5-4BFE-1581-3B6DA96DCABC}"/>
              </a:ext>
            </a:extLst>
          </p:cNvPr>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DF3FD29-EBE5-949B-DEA7-48139BD630D4}"/>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7F6CF76D-CA20-05DD-04AC-685284E4B1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DC382A0-3F5C-BFAE-7B8C-6418D526D437}"/>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82EA2E64-8A2E-FCC9-1363-D4EA27CECC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690E7AE-1AA9-A3A8-FE5B-9EA94D7F8111}"/>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D480D929-6E29-75D1-9D5E-E31510FB73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312FBAE-C87B-86A3-3D1A-3DCDF7471D70}"/>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2EE0DCD1-3277-300B-4949-943C3A9B7C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CD066D8-D6A0-4D2C-01AF-85469FEA5CC1}"/>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AD55EFE2-DE6B-61C8-A72A-91C592D581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6F5C-8490-2045-8198-685B04FA46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FD737B-9DE5-0348-8DDB-33310D69FF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50FAB25-6570-944B-BE03-6A861DF63582}"/>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5" name="Footer Placeholder 4">
            <a:extLst>
              <a:ext uri="{FF2B5EF4-FFF2-40B4-BE49-F238E27FC236}">
                <a16:creationId xmlns:a16="http://schemas.microsoft.com/office/drawing/2014/main" id="{3067AADA-B6DE-3642-A663-948F63CB7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0413C-44A2-904D-946F-0DCE3AE3DE56}"/>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232533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F012-BDB1-3448-B8A3-ECA2084C6F1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4399847-8982-1E4D-803B-AF13EA41C6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456495-6A8E-DD4A-8930-D74A09424042}"/>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5" name="Footer Placeholder 4">
            <a:extLst>
              <a:ext uri="{FF2B5EF4-FFF2-40B4-BE49-F238E27FC236}">
                <a16:creationId xmlns:a16="http://schemas.microsoft.com/office/drawing/2014/main" id="{7412BB4A-E464-924E-90DE-0104766DB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0B772-7468-0248-877B-7790C6D27C61}"/>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135006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C22AA-A043-2542-9226-EFEDF7AA99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BC465E-4FA0-DE42-859C-FB8E9C079DB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13F96B-58B3-6049-AF77-610A6F8F1E10}"/>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5" name="Footer Placeholder 4">
            <a:extLst>
              <a:ext uri="{FF2B5EF4-FFF2-40B4-BE49-F238E27FC236}">
                <a16:creationId xmlns:a16="http://schemas.microsoft.com/office/drawing/2014/main" id="{C48A0E33-65C2-EA47-9ADA-FA87F0B23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0192D-8151-BF43-9214-42452DC6F4D4}"/>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3898836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a:t>Click to edit Master title style</a:t>
            </a:r>
          </a:p>
        </p:txBody>
      </p:sp>
      <p:sp>
        <p:nvSpPr>
          <p:cNvPr id="3" name="Text Placeholder 2"/>
          <p:cNvSpPr>
            <a:spLocks noGrp="1"/>
          </p:cNvSpPr>
          <p:nvPr>
            <p:ph type="body" sz="half" idx="1"/>
          </p:nvPr>
        </p:nvSpPr>
        <p:spPr>
          <a:xfrm>
            <a:off x="4064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537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a:extLst>
              <a:ext uri="{FF2B5EF4-FFF2-40B4-BE49-F238E27FC236}">
                <a16:creationId xmlns:a16="http://schemas.microsoft.com/office/drawing/2014/main" id="{BEA4C44A-0E5C-84AA-6BB1-FCD6F5AB6301}"/>
              </a:ext>
            </a:extLst>
          </p:cNvPr>
          <p:cNvSpPr>
            <a:spLocks noGrp="1" noChangeArrowheads="1"/>
          </p:cNvSpPr>
          <p:nvPr>
            <p:ph type="sldNum" sz="quarter" idx="10"/>
          </p:nvPr>
        </p:nvSpPr>
        <p:spPr>
          <a:ln/>
        </p:spPr>
        <p:txBody>
          <a:bodyPr/>
          <a:lstStyle>
            <a:lvl1pPr>
              <a:defRPr/>
            </a:lvl1pPr>
          </a:lstStyle>
          <a:p>
            <a:pPr>
              <a:defRPr/>
            </a:pPr>
            <a:fld id="{90303C76-5C07-405D-B693-0DF1F92ABA85}" type="slidenum">
              <a:rPr lang="en-US" altLang="en-US"/>
              <a:pPr>
                <a:defRPr/>
              </a:pPr>
              <a:t>‹#›</a:t>
            </a:fld>
            <a:endParaRPr lang="en-US" altLang="en-US"/>
          </a:p>
        </p:txBody>
      </p:sp>
    </p:spTree>
    <p:extLst>
      <p:ext uri="{BB962C8B-B14F-4D97-AF65-F5344CB8AC3E}">
        <p14:creationId xmlns:p14="http://schemas.microsoft.com/office/powerpoint/2010/main" val="339200599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DFBF-6202-9846-AEE2-882D4FF0C5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26449D-00B6-9E42-9A79-D0E323125B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5459A1-3416-EC4D-BE68-E07EB007A7C9}"/>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5" name="Footer Placeholder 4">
            <a:extLst>
              <a:ext uri="{FF2B5EF4-FFF2-40B4-BE49-F238E27FC236}">
                <a16:creationId xmlns:a16="http://schemas.microsoft.com/office/drawing/2014/main" id="{22C44A5D-76FA-C640-BCB1-B521F19D2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D6C8B-2BE9-F949-8A28-C81B5F82E350}"/>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331916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0B90-C43F-E44F-A952-C8D8B3A32B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8397083-0F4F-1841-896F-ACECCCAF4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D43395-A0F0-BB4E-A79E-25BE97E79315}"/>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5" name="Footer Placeholder 4">
            <a:extLst>
              <a:ext uri="{FF2B5EF4-FFF2-40B4-BE49-F238E27FC236}">
                <a16:creationId xmlns:a16="http://schemas.microsoft.com/office/drawing/2014/main" id="{4BD4438D-D611-9045-8772-8C316B502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11635-681A-7749-A5A7-8A3F237E24D3}"/>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305455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E77A-7302-BB40-9FDA-BF0D4AB989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1EB15C-63A7-194C-B264-AA9ED7D24AD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5058CF3-A47C-4F43-9106-92D17D60E90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73DCC72-FD85-164A-8125-36DAF272F969}"/>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6" name="Footer Placeholder 5">
            <a:extLst>
              <a:ext uri="{FF2B5EF4-FFF2-40B4-BE49-F238E27FC236}">
                <a16:creationId xmlns:a16="http://schemas.microsoft.com/office/drawing/2014/main" id="{F23ED2F5-99B7-F540-8752-CF6E0D847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F5DCA-BE5D-484C-9813-27F88E5EE656}"/>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228663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8DB6-9839-054C-A74B-4BB5C9C0CCA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58BB49-C93F-3642-9983-38B95267B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53D4FB-C701-C847-BD3A-C90BC469CF5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EE84375-FDD3-3E4F-A755-F558DECCC3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1FB560-64F6-734F-8CAC-B764910EA58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5328CF1-ECED-BF4D-830A-04CCC97DCEE6}"/>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8" name="Footer Placeholder 7">
            <a:extLst>
              <a:ext uri="{FF2B5EF4-FFF2-40B4-BE49-F238E27FC236}">
                <a16:creationId xmlns:a16="http://schemas.microsoft.com/office/drawing/2014/main" id="{9F7B405C-1E1B-DF45-B2A7-AC580DD33A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3EC3D8-1E3B-354C-87BF-6FF6407CDA60}"/>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142206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884C-5D2B-2844-984D-AF0BF7F4DC0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808DC61-3DE3-6045-B886-C9B15235EE14}"/>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4" name="Footer Placeholder 3">
            <a:extLst>
              <a:ext uri="{FF2B5EF4-FFF2-40B4-BE49-F238E27FC236}">
                <a16:creationId xmlns:a16="http://schemas.microsoft.com/office/drawing/2014/main" id="{352065E3-EB7C-0046-9CDE-50B2B4CC6D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C49048-EA60-AB4F-B29A-CC9AEF0F574F}"/>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236855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4D4DA5-5885-A049-AA5D-1E3C61D55CB1}"/>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3" name="Footer Placeholder 2">
            <a:extLst>
              <a:ext uri="{FF2B5EF4-FFF2-40B4-BE49-F238E27FC236}">
                <a16:creationId xmlns:a16="http://schemas.microsoft.com/office/drawing/2014/main" id="{0B3614B7-F336-3842-88A6-B87DA9498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B9487-0D1E-E842-BA9B-A82498830165}"/>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20009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0B10-1F8C-A649-A382-1326B6E5D1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354794-82F4-604C-99E3-2F6C3F553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1C3B3A6-BC8F-AC4C-9AB9-68266153E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925EB-4831-6D4C-97E9-5E8651B44579}"/>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6" name="Footer Placeholder 5">
            <a:extLst>
              <a:ext uri="{FF2B5EF4-FFF2-40B4-BE49-F238E27FC236}">
                <a16:creationId xmlns:a16="http://schemas.microsoft.com/office/drawing/2014/main" id="{E2BC716D-026F-414E-9815-A35F95EFE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6701E-8682-E648-8E60-3E4944169CE6}"/>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3850100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17CB-17EC-1C44-9A45-5D2ED73892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453D57D-AF43-F349-ABCA-7A5D72068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290519-1C10-1B4D-9B2B-7A22E8756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79E8C8-D1E6-624C-A21D-BDE764D2F107}"/>
              </a:ext>
            </a:extLst>
          </p:cNvPr>
          <p:cNvSpPr>
            <a:spLocks noGrp="1"/>
          </p:cNvSpPr>
          <p:nvPr>
            <p:ph type="dt" sz="half" idx="10"/>
          </p:nvPr>
        </p:nvSpPr>
        <p:spPr/>
        <p:txBody>
          <a:bodyPr/>
          <a:lstStyle/>
          <a:p>
            <a:fld id="{B2019F61-0579-0841-955B-CEF7F11C563F}" type="datetimeFigureOut">
              <a:rPr lang="en-US" smtClean="0"/>
              <a:t>10/9/2024</a:t>
            </a:fld>
            <a:endParaRPr lang="en-US"/>
          </a:p>
        </p:txBody>
      </p:sp>
      <p:sp>
        <p:nvSpPr>
          <p:cNvPr id="6" name="Footer Placeholder 5">
            <a:extLst>
              <a:ext uri="{FF2B5EF4-FFF2-40B4-BE49-F238E27FC236}">
                <a16:creationId xmlns:a16="http://schemas.microsoft.com/office/drawing/2014/main" id="{F3DA49BD-0AD1-524B-9970-F84FD36FB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A6B52-6947-784A-B261-CF62F45E321F}"/>
              </a:ext>
            </a:extLst>
          </p:cNvPr>
          <p:cNvSpPr>
            <a:spLocks noGrp="1"/>
          </p:cNvSpPr>
          <p:nvPr>
            <p:ph type="sldNum" sz="quarter" idx="12"/>
          </p:nvPr>
        </p:nvSpPr>
        <p:spPr/>
        <p:txBody>
          <a:bodyPr/>
          <a:lstStyle/>
          <a:p>
            <a:fld id="{E7FF7BA1-80BA-C942-93BD-C5F8F69CF7F6}" type="slidenum">
              <a:rPr lang="en-US" smtClean="0"/>
              <a:t>‹#›</a:t>
            </a:fld>
            <a:endParaRPr lang="en-US"/>
          </a:p>
        </p:txBody>
      </p:sp>
    </p:spTree>
    <p:extLst>
      <p:ext uri="{BB962C8B-B14F-4D97-AF65-F5344CB8AC3E}">
        <p14:creationId xmlns:p14="http://schemas.microsoft.com/office/powerpoint/2010/main" val="160931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6EC56-00FE-244D-BC3E-E36099B5D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4CE11CC-F140-7741-A6E5-1374DDB99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721147-4FA2-EF48-804D-B8B3D27F3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19F61-0579-0841-955B-CEF7F11C563F}" type="datetimeFigureOut">
              <a:rPr lang="en-US" smtClean="0"/>
              <a:t>10/9/2024</a:t>
            </a:fld>
            <a:endParaRPr lang="en-US"/>
          </a:p>
        </p:txBody>
      </p:sp>
      <p:sp>
        <p:nvSpPr>
          <p:cNvPr id="5" name="Footer Placeholder 4">
            <a:extLst>
              <a:ext uri="{FF2B5EF4-FFF2-40B4-BE49-F238E27FC236}">
                <a16:creationId xmlns:a16="http://schemas.microsoft.com/office/drawing/2014/main" id="{47B42CBF-EA95-D342-B7BB-3631AF9FB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DFDA89-4B2B-E749-80C0-0D377A237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F7BA1-80BA-C942-93BD-C5F8F69CF7F6}" type="slidenum">
              <a:rPr lang="en-US" smtClean="0"/>
              <a:t>‹#›</a:t>
            </a:fld>
            <a:endParaRPr lang="en-US"/>
          </a:p>
        </p:txBody>
      </p:sp>
    </p:spTree>
    <p:extLst>
      <p:ext uri="{BB962C8B-B14F-4D97-AF65-F5344CB8AC3E}">
        <p14:creationId xmlns:p14="http://schemas.microsoft.com/office/powerpoint/2010/main" val="191270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5.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1.jpeg"/><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E55A-070B-B640-81D1-857C7BAF260C}"/>
              </a:ext>
            </a:extLst>
          </p:cNvPr>
          <p:cNvSpPr>
            <a:spLocks noGrp="1"/>
          </p:cNvSpPr>
          <p:nvPr>
            <p:ph type="ctrTitle"/>
          </p:nvPr>
        </p:nvSpPr>
        <p:spPr/>
        <p:txBody>
          <a:bodyPr/>
          <a:lstStyle/>
          <a:p>
            <a:r>
              <a:rPr lang="en-US" b="1" dirty="0"/>
              <a:t>DS-UNIT-IV</a:t>
            </a:r>
          </a:p>
        </p:txBody>
      </p:sp>
      <p:sp>
        <p:nvSpPr>
          <p:cNvPr id="3" name="Subtitle 2">
            <a:extLst>
              <a:ext uri="{FF2B5EF4-FFF2-40B4-BE49-F238E27FC236}">
                <a16:creationId xmlns:a16="http://schemas.microsoft.com/office/drawing/2014/main" id="{7CE8477C-FE1C-5B4B-A73F-F81A9349F2E6}"/>
              </a:ext>
            </a:extLst>
          </p:cNvPr>
          <p:cNvSpPr>
            <a:spLocks noGrp="1"/>
          </p:cNvSpPr>
          <p:nvPr>
            <p:ph type="subTitle" idx="1"/>
          </p:nvPr>
        </p:nvSpPr>
        <p:spPr/>
        <p:txBody>
          <a:bodyPr>
            <a:normAutofit/>
          </a:bodyPr>
          <a:lstStyle/>
          <a:p>
            <a:r>
              <a:rPr lang="en-US" b="1" dirty="0">
                <a:solidFill>
                  <a:srgbClr val="000000"/>
                </a:solidFill>
                <a:effectLst/>
                <a:latin typeface="Verdana" panose="020B0604030504040204" pitchFamily="34" charset="0"/>
                <a:ea typeface="Segoe UI" panose="020B0502040204020203" pitchFamily="34" charset="0"/>
                <a:cs typeface="Tahoma" panose="020B0604030504040204" pitchFamily="34" charset="0"/>
              </a:rPr>
              <a:t>Model Evaluation and Selection, </a:t>
            </a:r>
          </a:p>
          <a:p>
            <a:r>
              <a:rPr lang="en-US" b="1" dirty="0">
                <a:solidFill>
                  <a:srgbClr val="000000"/>
                </a:solidFill>
                <a:effectLst/>
                <a:latin typeface="Verdana" panose="020B0604030504040204" pitchFamily="34" charset="0"/>
                <a:ea typeface="Segoe UI" panose="020B0502040204020203" pitchFamily="34" charset="0"/>
                <a:cs typeface="Tahoma" panose="020B0604030504040204" pitchFamily="34" charset="0"/>
              </a:rPr>
              <a:t>Techniques to Improve Classification Accuracy</a:t>
            </a:r>
            <a:r>
              <a:rPr lang="en-US" b="1" dirty="0">
                <a:solidFill>
                  <a:srgbClr val="000000"/>
                </a:solidFill>
                <a:effectLst/>
                <a:latin typeface="Verdana" panose="020B0604030504040204" pitchFamily="34" charset="0"/>
                <a:ea typeface="Segoe UI" panose="020B0502040204020203" pitchFamily="34" charset="0"/>
                <a:cs typeface="Times New Roman" panose="02020603050405020304" pitchFamily="18" charset="0"/>
              </a:rPr>
              <a:t>.</a:t>
            </a:r>
            <a:endParaRPr lang="en-IN" b="1" dirty="0">
              <a:solidFill>
                <a:srgbClr val="000000"/>
              </a:solidFill>
              <a:effectLst/>
              <a:latin typeface="Calibri" panose="020F0502020204030204" pitchFamily="34" charset="0"/>
              <a:ea typeface="Segoe UI" panose="020B0502040204020203" pitchFamily="34" charset="0"/>
              <a:cs typeface="Tahoma" panose="020B0604030504040204" pitchFamily="34" charset="0"/>
            </a:endParaRPr>
          </a:p>
        </p:txBody>
      </p:sp>
    </p:spTree>
    <p:extLst>
      <p:ext uri="{BB962C8B-B14F-4D97-AF65-F5344CB8AC3E}">
        <p14:creationId xmlns:p14="http://schemas.microsoft.com/office/powerpoint/2010/main" val="330131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FF3FCF-B0FE-D42D-C647-B4FCD7D43B08}"/>
              </a:ext>
            </a:extLst>
          </p:cNvPr>
          <p:cNvPicPr>
            <a:picLocks noChangeAspect="1"/>
          </p:cNvPicPr>
          <p:nvPr/>
        </p:nvPicPr>
        <p:blipFill>
          <a:blip r:embed="rId2"/>
          <a:stretch>
            <a:fillRect/>
          </a:stretch>
        </p:blipFill>
        <p:spPr>
          <a:xfrm>
            <a:off x="942975" y="914400"/>
            <a:ext cx="10687050" cy="4171949"/>
          </a:xfrm>
          <a:prstGeom prst="rect">
            <a:avLst/>
          </a:prstGeom>
        </p:spPr>
      </p:pic>
    </p:spTree>
    <p:extLst>
      <p:ext uri="{BB962C8B-B14F-4D97-AF65-F5344CB8AC3E}">
        <p14:creationId xmlns:p14="http://schemas.microsoft.com/office/powerpoint/2010/main" val="350285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FF3C87-E448-5BDD-F197-877FEEAD149A}"/>
              </a:ext>
            </a:extLst>
          </p:cNvPr>
          <p:cNvPicPr>
            <a:picLocks noChangeAspect="1"/>
          </p:cNvPicPr>
          <p:nvPr/>
        </p:nvPicPr>
        <p:blipFill>
          <a:blip r:embed="rId2"/>
          <a:stretch>
            <a:fillRect/>
          </a:stretch>
        </p:blipFill>
        <p:spPr>
          <a:xfrm>
            <a:off x="1386349" y="357188"/>
            <a:ext cx="9748684" cy="6172200"/>
          </a:xfrm>
          <a:prstGeom prst="rect">
            <a:avLst/>
          </a:prstGeom>
        </p:spPr>
      </p:pic>
    </p:spTree>
    <p:extLst>
      <p:ext uri="{BB962C8B-B14F-4D97-AF65-F5344CB8AC3E}">
        <p14:creationId xmlns:p14="http://schemas.microsoft.com/office/powerpoint/2010/main" val="35614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CA2EF-3DDE-13C3-4B07-F7590C0D2AE2}"/>
              </a:ext>
            </a:extLst>
          </p:cNvPr>
          <p:cNvPicPr>
            <a:picLocks noChangeAspect="1"/>
          </p:cNvPicPr>
          <p:nvPr/>
        </p:nvPicPr>
        <p:blipFill>
          <a:blip r:embed="rId2"/>
          <a:stretch>
            <a:fillRect/>
          </a:stretch>
        </p:blipFill>
        <p:spPr>
          <a:xfrm>
            <a:off x="1385888" y="154397"/>
            <a:ext cx="9672637" cy="4257675"/>
          </a:xfrm>
          <a:prstGeom prst="rect">
            <a:avLst/>
          </a:prstGeom>
        </p:spPr>
      </p:pic>
      <p:pic>
        <p:nvPicPr>
          <p:cNvPr id="2" name="Picture 1">
            <a:extLst>
              <a:ext uri="{FF2B5EF4-FFF2-40B4-BE49-F238E27FC236}">
                <a16:creationId xmlns:a16="http://schemas.microsoft.com/office/drawing/2014/main" id="{895F1645-E12F-5FFD-ADE4-5D01E680A370}"/>
              </a:ext>
            </a:extLst>
          </p:cNvPr>
          <p:cNvPicPr>
            <a:picLocks noChangeAspect="1"/>
          </p:cNvPicPr>
          <p:nvPr/>
        </p:nvPicPr>
        <p:blipFill>
          <a:blip r:embed="rId3"/>
          <a:stretch>
            <a:fillRect/>
          </a:stretch>
        </p:blipFill>
        <p:spPr>
          <a:xfrm>
            <a:off x="710944" y="4527755"/>
            <a:ext cx="5511262" cy="1359063"/>
          </a:xfrm>
          <a:prstGeom prst="rect">
            <a:avLst/>
          </a:prstGeom>
        </p:spPr>
      </p:pic>
      <p:pic>
        <p:nvPicPr>
          <p:cNvPr id="3" name="Picture 2">
            <a:extLst>
              <a:ext uri="{FF2B5EF4-FFF2-40B4-BE49-F238E27FC236}">
                <a16:creationId xmlns:a16="http://schemas.microsoft.com/office/drawing/2014/main" id="{4EA1AFDA-89A7-9783-0B6A-85635966BA67}"/>
              </a:ext>
            </a:extLst>
          </p:cNvPr>
          <p:cNvPicPr>
            <a:picLocks noChangeAspect="1"/>
          </p:cNvPicPr>
          <p:nvPr/>
        </p:nvPicPr>
        <p:blipFill>
          <a:blip r:embed="rId4"/>
          <a:stretch>
            <a:fillRect/>
          </a:stretch>
        </p:blipFill>
        <p:spPr>
          <a:xfrm>
            <a:off x="6570669" y="4567633"/>
            <a:ext cx="5303980" cy="1359063"/>
          </a:xfrm>
          <a:prstGeom prst="rect">
            <a:avLst/>
          </a:prstGeom>
        </p:spPr>
      </p:pic>
    </p:spTree>
    <p:extLst>
      <p:ext uri="{BB962C8B-B14F-4D97-AF65-F5344CB8AC3E}">
        <p14:creationId xmlns:p14="http://schemas.microsoft.com/office/powerpoint/2010/main" val="110408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A9FF40-AA7C-CD86-66B6-D44FCD0E7015}"/>
              </a:ext>
            </a:extLst>
          </p:cNvPr>
          <p:cNvPicPr>
            <a:picLocks noChangeAspect="1"/>
          </p:cNvPicPr>
          <p:nvPr/>
        </p:nvPicPr>
        <p:blipFill>
          <a:blip r:embed="rId2"/>
          <a:srcRect b="9586"/>
          <a:stretch/>
        </p:blipFill>
        <p:spPr>
          <a:xfrm>
            <a:off x="1643063" y="557214"/>
            <a:ext cx="9715500" cy="3203626"/>
          </a:xfrm>
          <a:prstGeom prst="rect">
            <a:avLst/>
          </a:prstGeom>
        </p:spPr>
      </p:pic>
    </p:spTree>
    <p:extLst>
      <p:ext uri="{BB962C8B-B14F-4D97-AF65-F5344CB8AC3E}">
        <p14:creationId xmlns:p14="http://schemas.microsoft.com/office/powerpoint/2010/main" val="368296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3F2F-C874-DB6F-812A-602A64F93B63}"/>
              </a:ext>
            </a:extLst>
          </p:cNvPr>
          <p:cNvSpPr>
            <a:spLocks noGrp="1"/>
          </p:cNvSpPr>
          <p:nvPr>
            <p:ph type="title"/>
          </p:nvPr>
        </p:nvSpPr>
        <p:spPr>
          <a:xfrm>
            <a:off x="0" y="87898"/>
            <a:ext cx="11501438" cy="772527"/>
          </a:xfrm>
        </p:spPr>
        <p:txBody>
          <a:bodyPr>
            <a:normAutofit fontScale="90000"/>
          </a:bodyPr>
          <a:lstStyle/>
          <a:p>
            <a:r>
              <a:rPr lang="en-GB" b="1" dirty="0"/>
              <a:t>ROC Curve(</a:t>
            </a:r>
            <a:r>
              <a:rPr lang="en-IN" b="1" dirty="0">
                <a:solidFill>
                  <a:srgbClr val="040C28"/>
                </a:solidFill>
                <a:latin typeface="Google Sans"/>
              </a:rPr>
              <a:t>R</a:t>
            </a:r>
            <a:r>
              <a:rPr lang="en-IN" b="0" i="0" dirty="0">
                <a:solidFill>
                  <a:srgbClr val="040C28"/>
                </a:solidFill>
                <a:effectLst/>
                <a:latin typeface="Google Sans"/>
              </a:rPr>
              <a:t>eceiver Operating </a:t>
            </a:r>
            <a:r>
              <a:rPr lang="en-IN" dirty="0">
                <a:solidFill>
                  <a:srgbClr val="040C28"/>
                </a:solidFill>
                <a:latin typeface="Google Sans"/>
              </a:rPr>
              <a:t>C</a:t>
            </a:r>
            <a:r>
              <a:rPr lang="en-IN" b="0" i="0" dirty="0">
                <a:solidFill>
                  <a:srgbClr val="040C28"/>
                </a:solidFill>
                <a:effectLst/>
                <a:latin typeface="Google Sans"/>
              </a:rPr>
              <a:t>haracteristic </a:t>
            </a:r>
            <a:r>
              <a:rPr lang="en-IN" dirty="0">
                <a:solidFill>
                  <a:srgbClr val="040C28"/>
                </a:solidFill>
                <a:latin typeface="Google Sans"/>
              </a:rPr>
              <a:t>c</a:t>
            </a:r>
            <a:r>
              <a:rPr lang="en-IN" b="0" i="0" dirty="0">
                <a:solidFill>
                  <a:srgbClr val="040C28"/>
                </a:solidFill>
                <a:effectLst/>
                <a:latin typeface="Google Sans"/>
              </a:rPr>
              <a:t>urve)</a:t>
            </a:r>
            <a:endParaRPr lang="en-IN" b="1" dirty="0"/>
          </a:p>
        </p:txBody>
      </p:sp>
      <p:pic>
        <p:nvPicPr>
          <p:cNvPr id="5" name="Picture 4">
            <a:extLst>
              <a:ext uri="{FF2B5EF4-FFF2-40B4-BE49-F238E27FC236}">
                <a16:creationId xmlns:a16="http://schemas.microsoft.com/office/drawing/2014/main" id="{710A8A01-44E1-01EB-0568-E932AB0D723F}"/>
              </a:ext>
            </a:extLst>
          </p:cNvPr>
          <p:cNvPicPr>
            <a:picLocks noChangeAspect="1"/>
          </p:cNvPicPr>
          <p:nvPr/>
        </p:nvPicPr>
        <p:blipFill>
          <a:blip r:embed="rId2"/>
          <a:stretch>
            <a:fillRect/>
          </a:stretch>
        </p:blipFill>
        <p:spPr>
          <a:xfrm>
            <a:off x="1514476" y="860425"/>
            <a:ext cx="9986962" cy="3990975"/>
          </a:xfrm>
          <a:prstGeom prst="rect">
            <a:avLst/>
          </a:prstGeom>
        </p:spPr>
      </p:pic>
      <p:pic>
        <p:nvPicPr>
          <p:cNvPr id="7" name="Picture 6">
            <a:extLst>
              <a:ext uri="{FF2B5EF4-FFF2-40B4-BE49-F238E27FC236}">
                <a16:creationId xmlns:a16="http://schemas.microsoft.com/office/drawing/2014/main" id="{AA99CF42-61ED-4572-6C79-092197FCA84C}"/>
              </a:ext>
            </a:extLst>
          </p:cNvPr>
          <p:cNvPicPr>
            <a:picLocks noChangeAspect="1"/>
          </p:cNvPicPr>
          <p:nvPr/>
        </p:nvPicPr>
        <p:blipFill>
          <a:blip r:embed="rId3"/>
          <a:stretch>
            <a:fillRect/>
          </a:stretch>
        </p:blipFill>
        <p:spPr>
          <a:xfrm>
            <a:off x="1514476" y="4672012"/>
            <a:ext cx="9501186" cy="2190750"/>
          </a:xfrm>
          <a:prstGeom prst="rect">
            <a:avLst/>
          </a:prstGeom>
        </p:spPr>
      </p:pic>
    </p:spTree>
    <p:extLst>
      <p:ext uri="{BB962C8B-B14F-4D97-AF65-F5344CB8AC3E}">
        <p14:creationId xmlns:p14="http://schemas.microsoft.com/office/powerpoint/2010/main" val="3314593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0929C5-77E0-0879-C2D2-D950F70D5ECE}"/>
              </a:ext>
            </a:extLst>
          </p:cNvPr>
          <p:cNvPicPr>
            <a:picLocks noChangeAspect="1"/>
          </p:cNvPicPr>
          <p:nvPr/>
        </p:nvPicPr>
        <p:blipFill>
          <a:blip r:embed="rId2"/>
          <a:stretch>
            <a:fillRect/>
          </a:stretch>
        </p:blipFill>
        <p:spPr>
          <a:xfrm>
            <a:off x="1285875" y="528638"/>
            <a:ext cx="9515475" cy="6157912"/>
          </a:xfrm>
          <a:prstGeom prst="rect">
            <a:avLst/>
          </a:prstGeom>
        </p:spPr>
      </p:pic>
      <p:pic>
        <p:nvPicPr>
          <p:cNvPr id="3" name="Picture 2">
            <a:extLst>
              <a:ext uri="{FF2B5EF4-FFF2-40B4-BE49-F238E27FC236}">
                <a16:creationId xmlns:a16="http://schemas.microsoft.com/office/drawing/2014/main" id="{1388F7AC-D776-093A-E5F1-7D3D45AC46E9}"/>
              </a:ext>
            </a:extLst>
          </p:cNvPr>
          <p:cNvPicPr>
            <a:picLocks noChangeAspect="1"/>
          </p:cNvPicPr>
          <p:nvPr/>
        </p:nvPicPr>
        <p:blipFill>
          <a:blip r:embed="rId3"/>
          <a:stretch>
            <a:fillRect/>
          </a:stretch>
        </p:blipFill>
        <p:spPr>
          <a:xfrm>
            <a:off x="9040761" y="1467388"/>
            <a:ext cx="2620758" cy="1688768"/>
          </a:xfrm>
          <a:prstGeom prst="rect">
            <a:avLst/>
          </a:prstGeom>
        </p:spPr>
      </p:pic>
      <p:pic>
        <p:nvPicPr>
          <p:cNvPr id="6" name="Picture 5">
            <a:extLst>
              <a:ext uri="{FF2B5EF4-FFF2-40B4-BE49-F238E27FC236}">
                <a16:creationId xmlns:a16="http://schemas.microsoft.com/office/drawing/2014/main" id="{D59B9A0B-6CBE-4A31-7184-CD59F331B1A7}"/>
              </a:ext>
            </a:extLst>
          </p:cNvPr>
          <p:cNvPicPr>
            <a:picLocks noChangeAspect="1"/>
          </p:cNvPicPr>
          <p:nvPr/>
        </p:nvPicPr>
        <p:blipFill>
          <a:blip r:embed="rId4"/>
          <a:stretch>
            <a:fillRect/>
          </a:stretch>
        </p:blipFill>
        <p:spPr>
          <a:xfrm>
            <a:off x="9276735" y="3539612"/>
            <a:ext cx="2384784" cy="1850999"/>
          </a:xfrm>
          <a:prstGeom prst="rect">
            <a:avLst/>
          </a:prstGeom>
        </p:spPr>
      </p:pic>
    </p:spTree>
    <p:extLst>
      <p:ext uri="{BB962C8B-B14F-4D97-AF65-F5344CB8AC3E}">
        <p14:creationId xmlns:p14="http://schemas.microsoft.com/office/powerpoint/2010/main" val="370165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8C4B61-8C31-063C-5741-4B897891D53D}"/>
              </a:ext>
            </a:extLst>
          </p:cNvPr>
          <p:cNvPicPr>
            <a:picLocks noChangeAspect="1"/>
          </p:cNvPicPr>
          <p:nvPr/>
        </p:nvPicPr>
        <p:blipFill>
          <a:blip r:embed="rId2"/>
          <a:stretch>
            <a:fillRect/>
          </a:stretch>
        </p:blipFill>
        <p:spPr>
          <a:xfrm>
            <a:off x="1071563" y="842963"/>
            <a:ext cx="10044112" cy="5114925"/>
          </a:xfrm>
          <a:prstGeom prst="rect">
            <a:avLst/>
          </a:prstGeom>
        </p:spPr>
      </p:pic>
    </p:spTree>
    <p:extLst>
      <p:ext uri="{BB962C8B-B14F-4D97-AF65-F5344CB8AC3E}">
        <p14:creationId xmlns:p14="http://schemas.microsoft.com/office/powerpoint/2010/main" val="111711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3F261AA-FB95-9B29-5401-BE82E244D026}"/>
              </a:ext>
            </a:extLst>
          </p:cNvPr>
          <p:cNvSpPr>
            <a:spLocks noGrp="1" noChangeArrowheads="1"/>
          </p:cNvSpPr>
          <p:nvPr>
            <p:ph type="title"/>
          </p:nvPr>
        </p:nvSpPr>
        <p:spPr>
          <a:xfrm>
            <a:off x="162232" y="76200"/>
            <a:ext cx="12029768" cy="1066800"/>
          </a:xfrm>
          <a:noFill/>
        </p:spPr>
        <p:txBody>
          <a:bodyPr vert="horz" lIns="92075" tIns="46038" rIns="92075" bIns="46038" rtlCol="0" anchor="ctr">
            <a:normAutofit fontScale="90000"/>
          </a:bodyPr>
          <a:lstStyle/>
          <a:p>
            <a:pPr eaLnBrk="1" hangingPunct="1"/>
            <a:r>
              <a:rPr lang="en-US" altLang="en-US" b="1" dirty="0"/>
              <a:t>Evaluating Classifier Accuracy:</a:t>
            </a:r>
            <a:br>
              <a:rPr lang="en-US" altLang="en-US" b="1" dirty="0"/>
            </a:br>
            <a:r>
              <a:rPr lang="en-US" altLang="en-US" b="1" dirty="0"/>
              <a:t>Holdout &amp; Cross-Validation Methods</a:t>
            </a:r>
            <a:endParaRPr lang="en-US" altLang="en-US" sz="4000" b="1" dirty="0"/>
          </a:p>
        </p:txBody>
      </p:sp>
      <p:sp>
        <p:nvSpPr>
          <p:cNvPr id="52227" name="Rectangle 3">
            <a:extLst>
              <a:ext uri="{FF2B5EF4-FFF2-40B4-BE49-F238E27FC236}">
                <a16:creationId xmlns:a16="http://schemas.microsoft.com/office/drawing/2014/main" id="{15BD8D2B-3F86-24C0-C0CA-96F212C2AF60}"/>
              </a:ext>
            </a:extLst>
          </p:cNvPr>
          <p:cNvSpPr>
            <a:spLocks noGrp="1" noChangeArrowheads="1"/>
          </p:cNvSpPr>
          <p:nvPr>
            <p:ph type="body" idx="1"/>
          </p:nvPr>
        </p:nvSpPr>
        <p:spPr>
          <a:xfrm>
            <a:off x="276225" y="1329200"/>
            <a:ext cx="8037871" cy="1430593"/>
          </a:xfrm>
          <a:noFill/>
        </p:spPr>
        <p:txBody>
          <a:bodyPr vert="horz" lIns="92075" tIns="46038" rIns="92075" bIns="46038" rtlCol="0">
            <a:normAutofit fontScale="92500"/>
          </a:bodyPr>
          <a:lstStyle/>
          <a:p>
            <a:pPr algn="just" eaLnBrk="1" hangingPunct="1">
              <a:lnSpc>
                <a:spcPct val="80000"/>
              </a:lnSpc>
            </a:pPr>
            <a:r>
              <a:rPr lang="en-US" altLang="en-US" sz="2400" b="1" dirty="0"/>
              <a:t>Holdout method</a:t>
            </a:r>
          </a:p>
          <a:p>
            <a:pPr lvl="1" algn="just" eaLnBrk="1" hangingPunct="1">
              <a:lnSpc>
                <a:spcPct val="80000"/>
              </a:lnSpc>
            </a:pPr>
            <a:r>
              <a:rPr lang="en-US" altLang="en-US" dirty="0"/>
              <a:t>Given data is randomly partitioned into two independent sets</a:t>
            </a:r>
          </a:p>
          <a:p>
            <a:pPr lvl="2" algn="just" eaLnBrk="1" hangingPunct="1">
              <a:lnSpc>
                <a:spcPct val="80000"/>
              </a:lnSpc>
            </a:pPr>
            <a:r>
              <a:rPr lang="en-US" altLang="en-US" dirty="0"/>
              <a:t>Training set (e.g., 2/3) for model construction</a:t>
            </a:r>
          </a:p>
          <a:p>
            <a:pPr lvl="2" algn="just" eaLnBrk="1" hangingPunct="1">
              <a:lnSpc>
                <a:spcPct val="80000"/>
              </a:lnSpc>
            </a:pPr>
            <a:r>
              <a:rPr lang="en-US" altLang="en-US" dirty="0"/>
              <a:t>Test set (e.g., 1/3) for accuracy estimation</a:t>
            </a:r>
          </a:p>
        </p:txBody>
      </p:sp>
      <p:sp>
        <p:nvSpPr>
          <p:cNvPr id="52228" name="Slide Number Placeholder 7">
            <a:extLst>
              <a:ext uri="{FF2B5EF4-FFF2-40B4-BE49-F238E27FC236}">
                <a16:creationId xmlns:a16="http://schemas.microsoft.com/office/drawing/2014/main" id="{BE239D13-D59A-D4B4-4A96-157C68722FBF}"/>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BE90A9BD-0B3E-4A57-B142-A5B49B2A2927}" type="slidenum">
              <a:rPr lang="en-US" altLang="en-US" sz="1200" b="1"/>
              <a:pPr algn="r" eaLnBrk="1" hangingPunct="1">
                <a:spcBef>
                  <a:spcPct val="0"/>
                </a:spcBef>
                <a:buClrTx/>
                <a:buSzTx/>
                <a:buFontTx/>
                <a:buNone/>
              </a:pPr>
              <a:t>17</a:t>
            </a:fld>
            <a:endParaRPr lang="en-US" altLang="en-US" sz="1200" b="1"/>
          </a:p>
        </p:txBody>
      </p:sp>
      <p:pic>
        <p:nvPicPr>
          <p:cNvPr id="3" name="Picture 2">
            <a:extLst>
              <a:ext uri="{FF2B5EF4-FFF2-40B4-BE49-F238E27FC236}">
                <a16:creationId xmlns:a16="http://schemas.microsoft.com/office/drawing/2014/main" id="{C3EAD8DE-4BB7-46E6-DF75-089982FAEFA4}"/>
              </a:ext>
            </a:extLst>
          </p:cNvPr>
          <p:cNvPicPr>
            <a:picLocks noChangeAspect="1"/>
          </p:cNvPicPr>
          <p:nvPr/>
        </p:nvPicPr>
        <p:blipFill>
          <a:blip r:embed="rId3"/>
          <a:stretch>
            <a:fillRect/>
          </a:stretch>
        </p:blipFill>
        <p:spPr>
          <a:xfrm>
            <a:off x="276225" y="2916495"/>
            <a:ext cx="5900891" cy="3865305"/>
          </a:xfrm>
          <a:prstGeom prst="rect">
            <a:avLst/>
          </a:prstGeom>
        </p:spPr>
      </p:pic>
      <p:pic>
        <p:nvPicPr>
          <p:cNvPr id="5" name="Picture 4">
            <a:extLst>
              <a:ext uri="{FF2B5EF4-FFF2-40B4-BE49-F238E27FC236}">
                <a16:creationId xmlns:a16="http://schemas.microsoft.com/office/drawing/2014/main" id="{EDC245B4-40D9-6E89-9329-B07740DBBBCE}"/>
              </a:ext>
            </a:extLst>
          </p:cNvPr>
          <p:cNvPicPr>
            <a:picLocks noChangeAspect="1"/>
          </p:cNvPicPr>
          <p:nvPr/>
        </p:nvPicPr>
        <p:blipFill>
          <a:blip r:embed="rId4"/>
          <a:stretch>
            <a:fillRect/>
          </a:stretch>
        </p:blipFill>
        <p:spPr>
          <a:xfrm>
            <a:off x="5606845" y="2945993"/>
            <a:ext cx="6308930" cy="12763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3F261AA-FB95-9B29-5401-BE82E244D026}"/>
              </a:ext>
            </a:extLst>
          </p:cNvPr>
          <p:cNvSpPr>
            <a:spLocks noGrp="1" noChangeArrowheads="1"/>
          </p:cNvSpPr>
          <p:nvPr>
            <p:ph type="title"/>
          </p:nvPr>
        </p:nvSpPr>
        <p:spPr>
          <a:xfrm>
            <a:off x="162232" y="76200"/>
            <a:ext cx="12029768" cy="1066800"/>
          </a:xfrm>
          <a:noFill/>
        </p:spPr>
        <p:txBody>
          <a:bodyPr vert="horz" lIns="92075" tIns="46038" rIns="92075" bIns="46038" rtlCol="0" anchor="ctr">
            <a:normAutofit fontScale="90000"/>
          </a:bodyPr>
          <a:lstStyle/>
          <a:p>
            <a:pPr eaLnBrk="1" hangingPunct="1"/>
            <a:r>
              <a:rPr lang="en-US" altLang="en-US" b="1" dirty="0"/>
              <a:t>Evaluating Classifier Accuracy:</a:t>
            </a:r>
            <a:br>
              <a:rPr lang="en-US" altLang="en-US" b="1" dirty="0"/>
            </a:br>
            <a:r>
              <a:rPr lang="en-US" altLang="en-US" b="1" dirty="0"/>
              <a:t>Holdout &amp; Cross-Validation Methods</a:t>
            </a:r>
            <a:endParaRPr lang="en-US" altLang="en-US" sz="4000" b="1" dirty="0"/>
          </a:p>
        </p:txBody>
      </p:sp>
      <p:sp>
        <p:nvSpPr>
          <p:cNvPr id="52227" name="Rectangle 3">
            <a:extLst>
              <a:ext uri="{FF2B5EF4-FFF2-40B4-BE49-F238E27FC236}">
                <a16:creationId xmlns:a16="http://schemas.microsoft.com/office/drawing/2014/main" id="{15BD8D2B-3F86-24C0-C0CA-96F212C2AF60}"/>
              </a:ext>
            </a:extLst>
          </p:cNvPr>
          <p:cNvSpPr>
            <a:spLocks noGrp="1" noChangeArrowheads="1"/>
          </p:cNvSpPr>
          <p:nvPr>
            <p:ph type="body" idx="1"/>
          </p:nvPr>
        </p:nvSpPr>
        <p:spPr>
          <a:xfrm>
            <a:off x="545690" y="1371601"/>
            <a:ext cx="10122310" cy="5273675"/>
          </a:xfrm>
          <a:noFill/>
        </p:spPr>
        <p:txBody>
          <a:bodyPr vert="horz" lIns="92075" tIns="46038" rIns="92075" bIns="46038" rtlCol="0">
            <a:normAutofit/>
          </a:bodyPr>
          <a:lstStyle/>
          <a:p>
            <a:pPr lvl="1" algn="just" eaLnBrk="1" hangingPunct="1">
              <a:lnSpc>
                <a:spcPct val="80000"/>
              </a:lnSpc>
            </a:pPr>
            <a:r>
              <a:rPr lang="en-GB" dirty="0"/>
              <a:t>The limitations of the holdout can be overcome with a family of resampling methods at the expense of more computations n Cross Validation</a:t>
            </a:r>
          </a:p>
          <a:p>
            <a:pPr marL="914400" lvl="1" indent="-457200" algn="just" eaLnBrk="1" hangingPunct="1">
              <a:lnSpc>
                <a:spcPct val="80000"/>
              </a:lnSpc>
              <a:buFont typeface="+mj-lt"/>
              <a:buAutoNum type="arabicPeriod"/>
            </a:pPr>
            <a:r>
              <a:rPr lang="en-GB" dirty="0"/>
              <a:t>Random Subsampling </a:t>
            </a:r>
          </a:p>
          <a:p>
            <a:pPr marL="914400" lvl="1" indent="-457200" algn="just" eaLnBrk="1" hangingPunct="1">
              <a:lnSpc>
                <a:spcPct val="80000"/>
              </a:lnSpc>
              <a:buFont typeface="+mj-lt"/>
              <a:buAutoNum type="arabicPeriod"/>
            </a:pPr>
            <a:r>
              <a:rPr lang="en-GB" dirty="0"/>
              <a:t>K-Fold Cross-Validation </a:t>
            </a:r>
          </a:p>
          <a:p>
            <a:pPr marL="914400" lvl="1" indent="-457200" algn="just" eaLnBrk="1" hangingPunct="1">
              <a:lnSpc>
                <a:spcPct val="80000"/>
              </a:lnSpc>
              <a:buFont typeface="+mj-lt"/>
              <a:buAutoNum type="arabicPeriod"/>
            </a:pPr>
            <a:r>
              <a:rPr lang="en-GB" dirty="0"/>
              <a:t>Leave-one-out Cross-Validation</a:t>
            </a:r>
          </a:p>
          <a:p>
            <a:pPr lvl="1" algn="just" eaLnBrk="1" hangingPunct="1">
              <a:lnSpc>
                <a:spcPct val="80000"/>
              </a:lnSpc>
            </a:pPr>
            <a:r>
              <a:rPr lang="en-GB" dirty="0"/>
              <a:t>Bootstrap</a:t>
            </a:r>
            <a:endParaRPr lang="en-US" altLang="en-US" dirty="0"/>
          </a:p>
        </p:txBody>
      </p:sp>
      <p:sp>
        <p:nvSpPr>
          <p:cNvPr id="52228" name="Slide Number Placeholder 7">
            <a:extLst>
              <a:ext uri="{FF2B5EF4-FFF2-40B4-BE49-F238E27FC236}">
                <a16:creationId xmlns:a16="http://schemas.microsoft.com/office/drawing/2014/main" id="{BE239D13-D59A-D4B4-4A96-157C68722FBF}"/>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BE90A9BD-0B3E-4A57-B142-A5B49B2A2927}" type="slidenum">
              <a:rPr lang="en-US" altLang="en-US" sz="1200" b="1"/>
              <a:pPr algn="r" eaLnBrk="1" hangingPunct="1">
                <a:spcBef>
                  <a:spcPct val="0"/>
                </a:spcBef>
                <a:buClrTx/>
                <a:buSzTx/>
                <a:buFontTx/>
                <a:buNone/>
              </a:pPr>
              <a:t>18</a:t>
            </a:fld>
            <a:endParaRPr lang="en-US" altLang="en-US" sz="1200" b="1"/>
          </a:p>
        </p:txBody>
      </p:sp>
    </p:spTree>
    <p:extLst>
      <p:ext uri="{BB962C8B-B14F-4D97-AF65-F5344CB8AC3E}">
        <p14:creationId xmlns:p14="http://schemas.microsoft.com/office/powerpoint/2010/main" val="3498079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D034D0-55B7-65CB-3BBE-C70C620CD1DC}"/>
              </a:ext>
            </a:extLst>
          </p:cNvPr>
          <p:cNvPicPr>
            <a:picLocks noGrp="1" noChangeAspect="1"/>
          </p:cNvPicPr>
          <p:nvPr>
            <p:ph idx="1"/>
          </p:nvPr>
        </p:nvPicPr>
        <p:blipFill>
          <a:blip r:embed="rId2"/>
          <a:stretch>
            <a:fillRect/>
          </a:stretch>
        </p:blipFill>
        <p:spPr>
          <a:xfrm>
            <a:off x="1681316" y="486696"/>
            <a:ext cx="9807677" cy="5987845"/>
          </a:xfrm>
        </p:spPr>
      </p:pic>
    </p:spTree>
    <p:extLst>
      <p:ext uri="{BB962C8B-B14F-4D97-AF65-F5344CB8AC3E}">
        <p14:creationId xmlns:p14="http://schemas.microsoft.com/office/powerpoint/2010/main" val="166361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286-121B-3763-D958-1C78297442B5}"/>
              </a:ext>
            </a:extLst>
          </p:cNvPr>
          <p:cNvSpPr>
            <a:spLocks noGrp="1"/>
          </p:cNvSpPr>
          <p:nvPr>
            <p:ph type="title"/>
          </p:nvPr>
        </p:nvSpPr>
        <p:spPr>
          <a:xfrm>
            <a:off x="0" y="36513"/>
            <a:ext cx="10515600" cy="935038"/>
          </a:xfrm>
        </p:spPr>
        <p:txBody>
          <a:bodyPr/>
          <a:lstStyle/>
          <a:p>
            <a:r>
              <a:rPr lang="en-GB" b="1" dirty="0"/>
              <a:t>Regression performance metrics</a:t>
            </a:r>
            <a:endParaRPr lang="en-IN" b="1" dirty="0"/>
          </a:p>
        </p:txBody>
      </p:sp>
      <p:pic>
        <p:nvPicPr>
          <p:cNvPr id="5" name="Picture 4">
            <a:extLst>
              <a:ext uri="{FF2B5EF4-FFF2-40B4-BE49-F238E27FC236}">
                <a16:creationId xmlns:a16="http://schemas.microsoft.com/office/drawing/2014/main" id="{319A4071-E772-6506-F020-4E41D0B70DDA}"/>
              </a:ext>
            </a:extLst>
          </p:cNvPr>
          <p:cNvPicPr>
            <a:picLocks noChangeAspect="1"/>
          </p:cNvPicPr>
          <p:nvPr/>
        </p:nvPicPr>
        <p:blipFill>
          <a:blip r:embed="rId2"/>
          <a:stretch>
            <a:fillRect/>
          </a:stretch>
        </p:blipFill>
        <p:spPr>
          <a:xfrm>
            <a:off x="1478756" y="871537"/>
            <a:ext cx="9894094" cy="4157663"/>
          </a:xfrm>
          <a:prstGeom prst="rect">
            <a:avLst/>
          </a:prstGeom>
        </p:spPr>
      </p:pic>
      <p:pic>
        <p:nvPicPr>
          <p:cNvPr id="7" name="Picture 6">
            <a:extLst>
              <a:ext uri="{FF2B5EF4-FFF2-40B4-BE49-F238E27FC236}">
                <a16:creationId xmlns:a16="http://schemas.microsoft.com/office/drawing/2014/main" id="{80C4E4FA-0A55-6C34-19FD-71D484946223}"/>
              </a:ext>
            </a:extLst>
          </p:cNvPr>
          <p:cNvPicPr>
            <a:picLocks noChangeAspect="1"/>
          </p:cNvPicPr>
          <p:nvPr/>
        </p:nvPicPr>
        <p:blipFill>
          <a:blip r:embed="rId3"/>
          <a:stretch>
            <a:fillRect/>
          </a:stretch>
        </p:blipFill>
        <p:spPr>
          <a:xfrm>
            <a:off x="1576387" y="4914900"/>
            <a:ext cx="9796463" cy="1943100"/>
          </a:xfrm>
          <a:prstGeom prst="rect">
            <a:avLst/>
          </a:prstGeom>
        </p:spPr>
      </p:pic>
    </p:spTree>
    <p:extLst>
      <p:ext uri="{BB962C8B-B14F-4D97-AF65-F5344CB8AC3E}">
        <p14:creationId xmlns:p14="http://schemas.microsoft.com/office/powerpoint/2010/main" val="3659714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E997C8-2AD9-2746-C1EE-24C7E05D2DBB}"/>
              </a:ext>
            </a:extLst>
          </p:cNvPr>
          <p:cNvPicPr>
            <a:picLocks noGrp="1" noChangeAspect="1"/>
          </p:cNvPicPr>
          <p:nvPr>
            <p:ph idx="1"/>
          </p:nvPr>
        </p:nvPicPr>
        <p:blipFill>
          <a:blip r:embed="rId2"/>
          <a:stretch>
            <a:fillRect/>
          </a:stretch>
        </p:blipFill>
        <p:spPr>
          <a:xfrm>
            <a:off x="1061884" y="147484"/>
            <a:ext cx="10014155" cy="6371303"/>
          </a:xfrm>
        </p:spPr>
      </p:pic>
    </p:spTree>
    <p:extLst>
      <p:ext uri="{BB962C8B-B14F-4D97-AF65-F5344CB8AC3E}">
        <p14:creationId xmlns:p14="http://schemas.microsoft.com/office/powerpoint/2010/main" val="3040348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8A605D-5022-9F9E-CB18-1B0C4953B7D1}"/>
              </a:ext>
            </a:extLst>
          </p:cNvPr>
          <p:cNvPicPr>
            <a:picLocks noGrp="1" noChangeAspect="1"/>
          </p:cNvPicPr>
          <p:nvPr>
            <p:ph idx="1"/>
          </p:nvPr>
        </p:nvPicPr>
        <p:blipFill>
          <a:blip r:embed="rId2"/>
          <a:stretch>
            <a:fillRect/>
          </a:stretch>
        </p:blipFill>
        <p:spPr>
          <a:xfrm>
            <a:off x="1843548" y="309716"/>
            <a:ext cx="9247240" cy="6061587"/>
          </a:xfrm>
        </p:spPr>
      </p:pic>
    </p:spTree>
    <p:extLst>
      <p:ext uri="{BB962C8B-B14F-4D97-AF65-F5344CB8AC3E}">
        <p14:creationId xmlns:p14="http://schemas.microsoft.com/office/powerpoint/2010/main" val="4056939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DC0100-6A6E-0BEE-5314-9A0D3C47C5CF}"/>
              </a:ext>
            </a:extLst>
          </p:cNvPr>
          <p:cNvPicPr>
            <a:picLocks noGrp="1" noChangeAspect="1"/>
          </p:cNvPicPr>
          <p:nvPr>
            <p:ph idx="1"/>
          </p:nvPr>
        </p:nvPicPr>
        <p:blipFill>
          <a:blip r:embed="rId2"/>
          <a:stretch>
            <a:fillRect/>
          </a:stretch>
        </p:blipFill>
        <p:spPr>
          <a:xfrm>
            <a:off x="1814052" y="353960"/>
            <a:ext cx="9085006" cy="5958349"/>
          </a:xfrm>
        </p:spPr>
      </p:pic>
    </p:spTree>
    <p:extLst>
      <p:ext uri="{BB962C8B-B14F-4D97-AF65-F5344CB8AC3E}">
        <p14:creationId xmlns:p14="http://schemas.microsoft.com/office/powerpoint/2010/main" val="3431829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467DB2-E92E-3ABF-E0B7-568163C3F506}"/>
              </a:ext>
            </a:extLst>
          </p:cNvPr>
          <p:cNvPicPr>
            <a:picLocks noGrp="1" noChangeAspect="1"/>
          </p:cNvPicPr>
          <p:nvPr>
            <p:ph idx="1"/>
          </p:nvPr>
        </p:nvPicPr>
        <p:blipFill>
          <a:blip r:embed="rId2"/>
          <a:stretch>
            <a:fillRect/>
          </a:stretch>
        </p:blipFill>
        <p:spPr>
          <a:xfrm>
            <a:off x="1592826" y="412955"/>
            <a:ext cx="9114503" cy="6179574"/>
          </a:xfrm>
        </p:spPr>
      </p:pic>
    </p:spTree>
    <p:extLst>
      <p:ext uri="{BB962C8B-B14F-4D97-AF65-F5344CB8AC3E}">
        <p14:creationId xmlns:p14="http://schemas.microsoft.com/office/powerpoint/2010/main" val="98674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12A274-A824-74F6-DC4A-E930B8A47C49}"/>
              </a:ext>
            </a:extLst>
          </p:cNvPr>
          <p:cNvPicPr>
            <a:picLocks noGrp="1" noChangeAspect="1"/>
          </p:cNvPicPr>
          <p:nvPr>
            <p:ph idx="1"/>
          </p:nvPr>
        </p:nvPicPr>
        <p:blipFill>
          <a:blip r:embed="rId2"/>
          <a:stretch>
            <a:fillRect/>
          </a:stretch>
        </p:blipFill>
        <p:spPr>
          <a:xfrm>
            <a:off x="1563329" y="589935"/>
            <a:ext cx="9276736" cy="5987846"/>
          </a:xfrm>
        </p:spPr>
      </p:pic>
    </p:spTree>
    <p:extLst>
      <p:ext uri="{BB962C8B-B14F-4D97-AF65-F5344CB8AC3E}">
        <p14:creationId xmlns:p14="http://schemas.microsoft.com/office/powerpoint/2010/main" val="3681837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6011FFF-2674-165D-34AF-E21F119D3215}"/>
              </a:ext>
            </a:extLst>
          </p:cNvPr>
          <p:cNvSpPr>
            <a:spLocks noGrp="1" noChangeArrowheads="1"/>
          </p:cNvSpPr>
          <p:nvPr>
            <p:ph type="title"/>
          </p:nvPr>
        </p:nvSpPr>
        <p:spPr>
          <a:xfrm>
            <a:off x="181897" y="284162"/>
            <a:ext cx="9144000" cy="685800"/>
          </a:xfrm>
          <a:noFill/>
        </p:spPr>
        <p:txBody>
          <a:bodyPr vert="horz" lIns="92075" tIns="46038" rIns="92075" bIns="46038" rtlCol="0" anchor="ctr">
            <a:normAutofit fontScale="90000"/>
          </a:bodyPr>
          <a:lstStyle/>
          <a:p>
            <a:pPr eaLnBrk="1" hangingPunct="1"/>
            <a:r>
              <a:rPr lang="en-US" altLang="en-US" b="1" dirty="0"/>
              <a:t>Evaluating Classifier Accuracy: Bootstrap</a:t>
            </a:r>
            <a:endParaRPr lang="en-US" altLang="en-US" sz="4000" b="1" dirty="0"/>
          </a:p>
        </p:txBody>
      </p:sp>
      <p:sp>
        <p:nvSpPr>
          <p:cNvPr id="54275" name="Rectangle 3">
            <a:extLst>
              <a:ext uri="{FF2B5EF4-FFF2-40B4-BE49-F238E27FC236}">
                <a16:creationId xmlns:a16="http://schemas.microsoft.com/office/drawing/2014/main" id="{EF5DD4BD-381C-CD59-DFC1-1556B4A2A0B4}"/>
              </a:ext>
            </a:extLst>
          </p:cNvPr>
          <p:cNvSpPr>
            <a:spLocks noGrp="1" noChangeArrowheads="1"/>
          </p:cNvSpPr>
          <p:nvPr>
            <p:ph type="body" sz="half" idx="1"/>
          </p:nvPr>
        </p:nvSpPr>
        <p:spPr>
          <a:xfrm>
            <a:off x="1828800" y="1179871"/>
            <a:ext cx="8610600" cy="5297129"/>
          </a:xfrm>
          <a:noFill/>
        </p:spPr>
        <p:txBody>
          <a:bodyPr vert="horz" lIns="92075" tIns="46038" rIns="92075" bIns="46038" rtlCol="0">
            <a:normAutofit/>
          </a:bodyPr>
          <a:lstStyle/>
          <a:p>
            <a:pPr algn="just" eaLnBrk="1" hangingPunct="1">
              <a:lnSpc>
                <a:spcPct val="110000"/>
              </a:lnSpc>
            </a:pPr>
            <a:r>
              <a:rPr lang="en-US" altLang="en-US" sz="2000" b="1" dirty="0"/>
              <a:t>Bootstrap</a:t>
            </a:r>
          </a:p>
          <a:p>
            <a:pPr lvl="1" algn="just" eaLnBrk="1" hangingPunct="1">
              <a:lnSpc>
                <a:spcPct val="110000"/>
              </a:lnSpc>
            </a:pPr>
            <a:r>
              <a:rPr lang="en-US" altLang="en-US" sz="2000" dirty="0"/>
              <a:t>Works well with small data sets</a:t>
            </a:r>
          </a:p>
          <a:p>
            <a:pPr lvl="1" algn="just" eaLnBrk="1" hangingPunct="1">
              <a:lnSpc>
                <a:spcPct val="110000"/>
              </a:lnSpc>
            </a:pPr>
            <a:r>
              <a:rPr lang="en-US" altLang="en-US" sz="2000" dirty="0"/>
              <a:t>Samples the given training tuples uniformly </a:t>
            </a:r>
            <a:r>
              <a:rPr lang="en-US" altLang="en-US" sz="2000" i="1" dirty="0"/>
              <a:t>with replacement</a:t>
            </a:r>
          </a:p>
          <a:p>
            <a:pPr lvl="2" algn="just" eaLnBrk="1" hangingPunct="1">
              <a:lnSpc>
                <a:spcPct val="110000"/>
              </a:lnSpc>
            </a:pPr>
            <a:r>
              <a:rPr lang="en-US" altLang="en-US" dirty="0"/>
              <a:t>i.e., each time a tuple is selected, it is equally likely to be selected again and re-added to the training set</a:t>
            </a:r>
          </a:p>
          <a:p>
            <a:pPr algn="just" eaLnBrk="1" hangingPunct="1">
              <a:lnSpc>
                <a:spcPct val="110000"/>
              </a:lnSpc>
            </a:pPr>
            <a:r>
              <a:rPr lang="en-US" altLang="en-US" sz="2000" dirty="0"/>
              <a:t>Several bootstrap methods, and a common one is </a:t>
            </a:r>
            <a:r>
              <a:rPr lang="en-US" altLang="en-US" sz="2000" b="1" dirty="0"/>
              <a:t>.632 </a:t>
            </a:r>
            <a:r>
              <a:rPr lang="en-US" altLang="en-US" sz="2000" b="1" dirty="0" err="1"/>
              <a:t>boostrap</a:t>
            </a:r>
            <a:endParaRPr lang="en-US" altLang="en-US" sz="2000" b="1" dirty="0"/>
          </a:p>
          <a:p>
            <a:pPr lvl="1" algn="just" eaLnBrk="1" hangingPunct="1">
              <a:lnSpc>
                <a:spcPct val="110000"/>
              </a:lnSpc>
            </a:pPr>
            <a:r>
              <a:rPr lang="en-US" altLang="en-US" sz="2000" dirty="0"/>
              <a:t>A data set with </a:t>
            </a:r>
            <a:r>
              <a:rPr lang="en-US" altLang="en-US" sz="2000" i="1" dirty="0"/>
              <a:t>d</a:t>
            </a:r>
            <a:r>
              <a:rPr lang="en-US" altLang="en-US" sz="2000" dirty="0"/>
              <a:t> tuples is sampled </a:t>
            </a:r>
            <a:r>
              <a:rPr lang="en-US" altLang="en-US" sz="2000" i="1" dirty="0"/>
              <a:t>d</a:t>
            </a:r>
            <a:r>
              <a:rPr lang="en-US" altLang="en-US" sz="2000" dirty="0"/>
              <a:t> times, with replacement, resulting in a training set of </a:t>
            </a:r>
            <a:r>
              <a:rPr lang="en-US" altLang="en-US" sz="2000" i="1" dirty="0"/>
              <a:t>d</a:t>
            </a:r>
            <a:r>
              <a:rPr lang="en-US" altLang="en-US" sz="2000" dirty="0"/>
              <a:t> samples.  The data tuples that did not make it into the training set end up forming the test set.  About 63.2% of the original data end up in the bootstrap, and the remaining 36.8% form the test set (since (1 – 1/d)</a:t>
            </a:r>
            <a:r>
              <a:rPr lang="en-US" altLang="en-US" sz="2000" baseline="30000" dirty="0"/>
              <a:t>d</a:t>
            </a:r>
            <a:r>
              <a:rPr lang="en-US" altLang="en-US" sz="2000" dirty="0"/>
              <a:t> ≈ e</a:t>
            </a:r>
            <a:r>
              <a:rPr lang="en-US" altLang="en-US" sz="2000" baseline="30000" dirty="0"/>
              <a:t>-1</a:t>
            </a:r>
            <a:r>
              <a:rPr lang="en-US" altLang="en-US" sz="2000" dirty="0"/>
              <a:t> = 0.368)</a:t>
            </a:r>
          </a:p>
          <a:p>
            <a:pPr lvl="1" algn="just" eaLnBrk="1" hangingPunct="1">
              <a:lnSpc>
                <a:spcPct val="110000"/>
              </a:lnSpc>
            </a:pPr>
            <a:r>
              <a:rPr lang="en-US" altLang="en-US" sz="2000" dirty="0"/>
              <a:t>Repeat the sampling procedure </a:t>
            </a:r>
            <a:r>
              <a:rPr lang="en-US" altLang="en-US" sz="2000" i="1" dirty="0"/>
              <a:t>k</a:t>
            </a:r>
            <a:r>
              <a:rPr lang="en-US" altLang="en-US" sz="2000" dirty="0"/>
              <a:t> times, overall accuracy of the model:</a:t>
            </a:r>
          </a:p>
          <a:p>
            <a:pPr lvl="1" algn="just" eaLnBrk="1" hangingPunct="1">
              <a:lnSpc>
                <a:spcPct val="110000"/>
              </a:lnSpc>
            </a:pPr>
            <a:endParaRPr lang="en-US" altLang="en-US" sz="2000" dirty="0"/>
          </a:p>
        </p:txBody>
      </p:sp>
      <p:sp>
        <p:nvSpPr>
          <p:cNvPr id="54276" name="Slide Number Placeholder 7">
            <a:extLst>
              <a:ext uri="{FF2B5EF4-FFF2-40B4-BE49-F238E27FC236}">
                <a16:creationId xmlns:a16="http://schemas.microsoft.com/office/drawing/2014/main" id="{055DBF29-389B-94E9-C641-4E1FB87319B0}"/>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20229168-AB59-4676-842D-EF1379EE661E}" type="slidenum">
              <a:rPr lang="en-US" altLang="en-US" sz="1200" b="1"/>
              <a:pPr algn="r" eaLnBrk="1" hangingPunct="1">
                <a:spcBef>
                  <a:spcPct val="0"/>
                </a:spcBef>
                <a:buClrTx/>
                <a:buSzTx/>
                <a:buFontTx/>
                <a:buNone/>
              </a:pPr>
              <a:t>25</a:t>
            </a:fld>
            <a:endParaRPr lang="en-US" altLang="en-US" sz="1200" b="1"/>
          </a:p>
        </p:txBody>
      </p:sp>
      <p:pic>
        <p:nvPicPr>
          <p:cNvPr id="54277" name="Picture 6">
            <a:extLst>
              <a:ext uri="{FF2B5EF4-FFF2-40B4-BE49-F238E27FC236}">
                <a16:creationId xmlns:a16="http://schemas.microsoft.com/office/drawing/2014/main" id="{01103B1A-E733-1F47-F9FF-FE05D0E3D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867400"/>
            <a:ext cx="7162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75FF936-842B-4A25-89D5-8A4798344385}"/>
              </a:ext>
            </a:extLst>
          </p:cNvPr>
          <p:cNvSpPr>
            <a:spLocks noGrp="1" noChangeArrowheads="1"/>
          </p:cNvSpPr>
          <p:nvPr>
            <p:ph type="title"/>
          </p:nvPr>
        </p:nvSpPr>
        <p:spPr>
          <a:xfrm>
            <a:off x="353961" y="0"/>
            <a:ext cx="11838039" cy="1143000"/>
          </a:xfrm>
        </p:spPr>
        <p:txBody>
          <a:bodyPr>
            <a:normAutofit fontScale="90000"/>
          </a:bodyPr>
          <a:lstStyle/>
          <a:p>
            <a:r>
              <a:rPr lang="en-US" altLang="en-US" b="1" dirty="0"/>
              <a:t>Estimating Confidence Intervals:</a:t>
            </a:r>
            <a:br>
              <a:rPr lang="en-US" altLang="en-US" b="1" dirty="0"/>
            </a:br>
            <a:r>
              <a:rPr lang="en-US" altLang="en-US" b="1" dirty="0"/>
              <a:t>Classifier Models M</a:t>
            </a:r>
            <a:r>
              <a:rPr lang="en-US" altLang="en-US" b="1" baseline="-25000" dirty="0"/>
              <a:t>1</a:t>
            </a:r>
            <a:r>
              <a:rPr lang="en-US" altLang="en-US" b="1" dirty="0"/>
              <a:t> vs. M</a:t>
            </a:r>
            <a:r>
              <a:rPr lang="en-US" altLang="en-US" b="1" baseline="-25000" dirty="0"/>
              <a:t>2</a:t>
            </a:r>
          </a:p>
        </p:txBody>
      </p:sp>
      <p:sp>
        <p:nvSpPr>
          <p:cNvPr id="56323" name="Rectangle 3">
            <a:extLst>
              <a:ext uri="{FF2B5EF4-FFF2-40B4-BE49-F238E27FC236}">
                <a16:creationId xmlns:a16="http://schemas.microsoft.com/office/drawing/2014/main" id="{93FE20EF-CB16-C53F-ABBF-CACD3A7F426F}"/>
              </a:ext>
            </a:extLst>
          </p:cNvPr>
          <p:cNvSpPr>
            <a:spLocks noGrp="1" noChangeArrowheads="1"/>
          </p:cNvSpPr>
          <p:nvPr>
            <p:ph type="body" idx="1"/>
          </p:nvPr>
        </p:nvSpPr>
        <p:spPr>
          <a:xfrm>
            <a:off x="838200" y="1651819"/>
            <a:ext cx="10515600" cy="4525144"/>
          </a:xfrm>
        </p:spPr>
        <p:txBody>
          <a:bodyPr>
            <a:normAutofit/>
          </a:bodyPr>
          <a:lstStyle/>
          <a:p>
            <a:pPr>
              <a:lnSpc>
                <a:spcPct val="150000"/>
              </a:lnSpc>
            </a:pPr>
            <a:r>
              <a:rPr lang="en-US" altLang="en-US" sz="2400" dirty="0"/>
              <a:t>Suppose we have 2 classifiers, M</a:t>
            </a:r>
            <a:r>
              <a:rPr lang="en-US" altLang="en-US" sz="2400" baseline="-25000" dirty="0"/>
              <a:t>1</a:t>
            </a:r>
            <a:r>
              <a:rPr lang="en-US" altLang="en-US" sz="2400" dirty="0"/>
              <a:t> and M</a:t>
            </a:r>
            <a:r>
              <a:rPr lang="en-US" altLang="en-US" sz="2400" baseline="-25000" dirty="0"/>
              <a:t>2</a:t>
            </a:r>
            <a:r>
              <a:rPr lang="en-US" altLang="en-US" sz="2400" dirty="0"/>
              <a:t>, which one is better?</a:t>
            </a:r>
          </a:p>
          <a:p>
            <a:pPr>
              <a:lnSpc>
                <a:spcPct val="150000"/>
              </a:lnSpc>
            </a:pPr>
            <a:r>
              <a:rPr lang="en-US" altLang="en-US" sz="2400" dirty="0"/>
              <a:t>Use 10-fold cross-validation to obtain                     and</a:t>
            </a:r>
          </a:p>
          <a:p>
            <a:pPr>
              <a:lnSpc>
                <a:spcPct val="150000"/>
              </a:lnSpc>
            </a:pPr>
            <a:r>
              <a:rPr lang="en-US" altLang="en-US" sz="2400" dirty="0"/>
              <a:t>These mean error rates are just </a:t>
            </a:r>
            <a:r>
              <a:rPr lang="en-US" altLang="en-US" sz="2400" i="1" dirty="0"/>
              <a:t>estimates</a:t>
            </a:r>
            <a:r>
              <a:rPr lang="en-US" altLang="en-US" sz="2400" dirty="0"/>
              <a:t> of error on the true population of </a:t>
            </a:r>
            <a:r>
              <a:rPr lang="en-US" altLang="en-US" sz="2400" i="1" dirty="0"/>
              <a:t>future</a:t>
            </a:r>
            <a:r>
              <a:rPr lang="en-US" altLang="en-US" sz="2400" dirty="0"/>
              <a:t> data cases</a:t>
            </a:r>
          </a:p>
          <a:p>
            <a:pPr>
              <a:lnSpc>
                <a:spcPct val="150000"/>
              </a:lnSpc>
            </a:pPr>
            <a:r>
              <a:rPr lang="en-US" altLang="en-US" sz="2400" dirty="0"/>
              <a:t>What if the difference between the 2 error rates is just attributed to </a:t>
            </a:r>
            <a:r>
              <a:rPr lang="en-US" altLang="en-US" sz="2400" i="1" dirty="0"/>
              <a:t>chance</a:t>
            </a:r>
            <a:r>
              <a:rPr lang="en-US" altLang="en-US" sz="2400" dirty="0"/>
              <a:t>?</a:t>
            </a:r>
          </a:p>
          <a:p>
            <a:pPr lvl="1">
              <a:lnSpc>
                <a:spcPct val="150000"/>
              </a:lnSpc>
            </a:pPr>
            <a:r>
              <a:rPr lang="en-US" altLang="en-US" dirty="0"/>
              <a:t>Use a </a:t>
            </a:r>
            <a:r>
              <a:rPr lang="en-US" altLang="en-US" b="1" dirty="0"/>
              <a:t>test of statistical significance</a:t>
            </a:r>
          </a:p>
          <a:p>
            <a:pPr lvl="1">
              <a:lnSpc>
                <a:spcPct val="150000"/>
              </a:lnSpc>
            </a:pPr>
            <a:r>
              <a:rPr lang="en-US" altLang="en-US" dirty="0"/>
              <a:t>Obtain </a:t>
            </a:r>
            <a:r>
              <a:rPr lang="en-US" altLang="en-US" b="1" dirty="0"/>
              <a:t>confidence limits</a:t>
            </a:r>
            <a:r>
              <a:rPr lang="en-US" altLang="en-US" dirty="0"/>
              <a:t> for our error estimates</a:t>
            </a:r>
          </a:p>
        </p:txBody>
      </p:sp>
      <p:pic>
        <p:nvPicPr>
          <p:cNvPr id="56324" name="Picture 5" descr="8mean-err-m2">
            <a:extLst>
              <a:ext uri="{FF2B5EF4-FFF2-40B4-BE49-F238E27FC236}">
                <a16:creationId xmlns:a16="http://schemas.microsoft.com/office/drawing/2014/main" id="{BE9114BB-D70F-ACA4-6416-09E55F70C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8487" y="2498726"/>
            <a:ext cx="1295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6" descr="8mean-err-m1">
            <a:extLst>
              <a:ext uri="{FF2B5EF4-FFF2-40B4-BE49-F238E27FC236}">
                <a16:creationId xmlns:a16="http://schemas.microsoft.com/office/drawing/2014/main" id="{F511C18C-8028-220F-80FC-3A5D7C7AB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8574" y="2395538"/>
            <a:ext cx="12954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Slide Number Placeholder 7">
            <a:extLst>
              <a:ext uri="{FF2B5EF4-FFF2-40B4-BE49-F238E27FC236}">
                <a16:creationId xmlns:a16="http://schemas.microsoft.com/office/drawing/2014/main" id="{5528B36E-AA3F-9F67-C69F-2EC1B5E6940C}"/>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63FA28E4-C7A6-4896-94DF-28EBCE77AA46}" type="slidenum">
              <a:rPr lang="en-US" altLang="en-US" sz="1200" b="1"/>
              <a:pPr algn="r" eaLnBrk="1" hangingPunct="1">
                <a:spcBef>
                  <a:spcPct val="0"/>
                </a:spcBef>
                <a:buClrTx/>
                <a:buSzTx/>
                <a:buFontTx/>
                <a:buNone/>
              </a:pPr>
              <a:t>26</a:t>
            </a:fld>
            <a:endParaRPr lang="en-US" altLang="en-US" sz="12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4E53689-8324-8209-1C10-5D580B5D1907}"/>
              </a:ext>
            </a:extLst>
          </p:cNvPr>
          <p:cNvSpPr>
            <a:spLocks noGrp="1" noChangeArrowheads="1"/>
          </p:cNvSpPr>
          <p:nvPr>
            <p:ph type="title"/>
          </p:nvPr>
        </p:nvSpPr>
        <p:spPr>
          <a:xfrm>
            <a:off x="152399" y="458788"/>
            <a:ext cx="12295239" cy="1066800"/>
          </a:xfrm>
        </p:spPr>
        <p:txBody>
          <a:bodyPr>
            <a:normAutofit fontScale="90000"/>
          </a:bodyPr>
          <a:lstStyle/>
          <a:p>
            <a:r>
              <a:rPr lang="en-US" altLang="en-US" b="1" dirty="0"/>
              <a:t>Estimating Confidence Intervals:</a:t>
            </a:r>
            <a:br>
              <a:rPr lang="en-US" altLang="en-US" b="1" dirty="0"/>
            </a:br>
            <a:r>
              <a:rPr lang="en-US" altLang="en-US" b="1" dirty="0"/>
              <a:t>Null Hypothesis</a:t>
            </a:r>
          </a:p>
        </p:txBody>
      </p:sp>
      <p:sp>
        <p:nvSpPr>
          <p:cNvPr id="58371" name="Rectangle 3">
            <a:extLst>
              <a:ext uri="{FF2B5EF4-FFF2-40B4-BE49-F238E27FC236}">
                <a16:creationId xmlns:a16="http://schemas.microsoft.com/office/drawing/2014/main" id="{1D3579E2-8D54-BC40-D617-07F02D8B2366}"/>
              </a:ext>
            </a:extLst>
          </p:cNvPr>
          <p:cNvSpPr>
            <a:spLocks noGrp="1" noChangeArrowheads="1"/>
          </p:cNvSpPr>
          <p:nvPr>
            <p:ph type="body" idx="1"/>
          </p:nvPr>
        </p:nvSpPr>
        <p:spPr/>
        <p:txBody>
          <a:bodyPr/>
          <a:lstStyle/>
          <a:p>
            <a:pPr>
              <a:lnSpc>
                <a:spcPct val="130000"/>
              </a:lnSpc>
            </a:pPr>
            <a:r>
              <a:rPr lang="en-US" altLang="en-US" sz="2400" dirty="0"/>
              <a:t>Perform 10-fold cross-validation</a:t>
            </a:r>
          </a:p>
          <a:p>
            <a:pPr>
              <a:lnSpc>
                <a:spcPct val="130000"/>
              </a:lnSpc>
            </a:pPr>
            <a:r>
              <a:rPr lang="en-US" altLang="en-US" sz="2400" dirty="0"/>
              <a:t>Assume samples follow a </a:t>
            </a:r>
            <a:r>
              <a:rPr lang="en-US" altLang="en-US" sz="2400" b="1" dirty="0"/>
              <a:t>t distribution</a:t>
            </a:r>
            <a:r>
              <a:rPr lang="en-US" altLang="en-US" sz="2400" dirty="0"/>
              <a:t> with </a:t>
            </a:r>
            <a:r>
              <a:rPr lang="en-US" altLang="en-US" sz="2400" i="1" dirty="0"/>
              <a:t>k–1</a:t>
            </a:r>
            <a:r>
              <a:rPr lang="en-US" altLang="en-US" sz="2400" dirty="0"/>
              <a:t> </a:t>
            </a:r>
            <a:r>
              <a:rPr lang="en-US" altLang="en-US" sz="2400" b="1" dirty="0"/>
              <a:t>degrees of freedom </a:t>
            </a:r>
            <a:r>
              <a:rPr lang="en-US" altLang="en-US" sz="2400" dirty="0"/>
              <a:t>(here, </a:t>
            </a:r>
            <a:r>
              <a:rPr lang="en-US" altLang="en-US" sz="2400" i="1" dirty="0"/>
              <a:t>k=10</a:t>
            </a:r>
            <a:r>
              <a:rPr lang="en-US" altLang="en-US" sz="2400" dirty="0"/>
              <a:t>)</a:t>
            </a:r>
          </a:p>
          <a:p>
            <a:pPr>
              <a:lnSpc>
                <a:spcPct val="130000"/>
              </a:lnSpc>
            </a:pPr>
            <a:r>
              <a:rPr lang="en-US" altLang="en-US" sz="2400" dirty="0"/>
              <a:t>Use </a:t>
            </a:r>
            <a:r>
              <a:rPr lang="en-US" altLang="en-US" sz="2400" b="1" dirty="0"/>
              <a:t>t-test</a:t>
            </a:r>
            <a:r>
              <a:rPr lang="en-US" altLang="en-US" sz="2400" dirty="0"/>
              <a:t> (or </a:t>
            </a:r>
            <a:r>
              <a:rPr lang="en-US" altLang="en-US" sz="2400" b="1" dirty="0"/>
              <a:t>Student’s t-test</a:t>
            </a:r>
            <a:r>
              <a:rPr lang="en-US" altLang="en-US" sz="2400" dirty="0"/>
              <a:t>)</a:t>
            </a:r>
            <a:endParaRPr lang="en-US" altLang="en-US" sz="2400" b="1" dirty="0"/>
          </a:p>
          <a:p>
            <a:pPr>
              <a:lnSpc>
                <a:spcPct val="130000"/>
              </a:lnSpc>
            </a:pPr>
            <a:r>
              <a:rPr lang="en-US" altLang="en-US" sz="2400" b="1" dirty="0"/>
              <a:t>Null Hypothesis</a:t>
            </a:r>
            <a:r>
              <a:rPr lang="en-US" altLang="en-US" sz="2400" dirty="0"/>
              <a:t>: M</a:t>
            </a:r>
            <a:r>
              <a:rPr lang="en-US" altLang="en-US" sz="2400" baseline="-25000" dirty="0"/>
              <a:t>1</a:t>
            </a:r>
            <a:r>
              <a:rPr lang="en-US" altLang="en-US" sz="2400" dirty="0"/>
              <a:t> &amp; M</a:t>
            </a:r>
            <a:r>
              <a:rPr lang="en-US" altLang="en-US" sz="2400" baseline="-25000" dirty="0"/>
              <a:t>2</a:t>
            </a:r>
            <a:r>
              <a:rPr lang="en-US" altLang="en-US" sz="2400" dirty="0"/>
              <a:t> are the same</a:t>
            </a:r>
          </a:p>
          <a:p>
            <a:pPr>
              <a:lnSpc>
                <a:spcPct val="130000"/>
              </a:lnSpc>
            </a:pPr>
            <a:r>
              <a:rPr lang="en-US" altLang="en-US" sz="2400" dirty="0"/>
              <a:t>If we can </a:t>
            </a:r>
            <a:r>
              <a:rPr lang="en-US" altLang="en-US" sz="2400" b="1" dirty="0"/>
              <a:t>reject</a:t>
            </a:r>
            <a:r>
              <a:rPr lang="en-US" altLang="en-US" sz="2400" dirty="0"/>
              <a:t> null hypothesis, then </a:t>
            </a:r>
          </a:p>
          <a:p>
            <a:pPr lvl="1">
              <a:lnSpc>
                <a:spcPct val="130000"/>
              </a:lnSpc>
            </a:pPr>
            <a:r>
              <a:rPr lang="en-US" altLang="en-US" dirty="0"/>
              <a:t>we conclude that the difference between M</a:t>
            </a:r>
            <a:r>
              <a:rPr lang="en-US" altLang="en-US" baseline="-25000" dirty="0"/>
              <a:t>1</a:t>
            </a:r>
            <a:r>
              <a:rPr lang="en-US" altLang="en-US" dirty="0"/>
              <a:t> &amp; M</a:t>
            </a:r>
            <a:r>
              <a:rPr lang="en-US" altLang="en-US" baseline="-25000" dirty="0"/>
              <a:t>2</a:t>
            </a:r>
            <a:r>
              <a:rPr lang="en-US" altLang="en-US" dirty="0"/>
              <a:t> is </a:t>
            </a:r>
            <a:r>
              <a:rPr lang="en-US" altLang="en-US" b="1" dirty="0"/>
              <a:t>statistically significant</a:t>
            </a:r>
          </a:p>
          <a:p>
            <a:pPr lvl="1">
              <a:lnSpc>
                <a:spcPct val="130000"/>
              </a:lnSpc>
            </a:pPr>
            <a:r>
              <a:rPr lang="en-US" altLang="en-US" dirty="0"/>
              <a:t>Chose model with lower error rate</a:t>
            </a:r>
          </a:p>
        </p:txBody>
      </p:sp>
      <p:sp>
        <p:nvSpPr>
          <p:cNvPr id="58372" name="Slide Number Placeholder 7">
            <a:extLst>
              <a:ext uri="{FF2B5EF4-FFF2-40B4-BE49-F238E27FC236}">
                <a16:creationId xmlns:a16="http://schemas.microsoft.com/office/drawing/2014/main" id="{4E462FD1-B104-349A-3111-8D318D2C3FD9}"/>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77FFE8A8-855E-4DFA-8E92-D9D78DFF7E04}" type="slidenum">
              <a:rPr lang="en-US" altLang="en-US" sz="1200" b="1"/>
              <a:pPr algn="r" eaLnBrk="1" hangingPunct="1">
                <a:spcBef>
                  <a:spcPct val="0"/>
                </a:spcBef>
                <a:buClrTx/>
                <a:buSzTx/>
                <a:buFontTx/>
                <a:buNone/>
              </a:pPr>
              <a:t>27</a:t>
            </a:fld>
            <a:endParaRPr lang="en-US" altLang="en-US" sz="12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210D72C-B881-F99E-6935-E20D133C6868}"/>
              </a:ext>
            </a:extLst>
          </p:cNvPr>
          <p:cNvSpPr>
            <a:spLocks noGrp="1" noChangeArrowheads="1"/>
          </p:cNvSpPr>
          <p:nvPr>
            <p:ph type="title"/>
          </p:nvPr>
        </p:nvSpPr>
        <p:spPr>
          <a:xfrm>
            <a:off x="190500" y="289336"/>
            <a:ext cx="9144000" cy="533400"/>
          </a:xfrm>
        </p:spPr>
        <p:txBody>
          <a:bodyPr/>
          <a:lstStyle/>
          <a:p>
            <a:r>
              <a:rPr lang="en-US" altLang="en-US" sz="3200" b="1" dirty="0"/>
              <a:t>Estimating Confidence Intervals: t-test</a:t>
            </a:r>
          </a:p>
        </p:txBody>
      </p:sp>
      <p:sp>
        <p:nvSpPr>
          <p:cNvPr id="60419" name="Rectangle 3">
            <a:extLst>
              <a:ext uri="{FF2B5EF4-FFF2-40B4-BE49-F238E27FC236}">
                <a16:creationId xmlns:a16="http://schemas.microsoft.com/office/drawing/2014/main" id="{798D3051-B9CF-45AD-0E77-6146D691C497}"/>
              </a:ext>
            </a:extLst>
          </p:cNvPr>
          <p:cNvSpPr>
            <a:spLocks noGrp="1" noChangeArrowheads="1"/>
          </p:cNvSpPr>
          <p:nvPr>
            <p:ph type="body" idx="1"/>
          </p:nvPr>
        </p:nvSpPr>
        <p:spPr>
          <a:xfrm>
            <a:off x="838200" y="1665749"/>
            <a:ext cx="10515600" cy="4351338"/>
          </a:xfrm>
        </p:spPr>
        <p:txBody>
          <a:bodyPr/>
          <a:lstStyle/>
          <a:p>
            <a:r>
              <a:rPr lang="en-US" altLang="en-US" dirty="0"/>
              <a:t>If only 1 test set available: </a:t>
            </a:r>
            <a:r>
              <a:rPr lang="en-US" altLang="en-US" b="1" dirty="0"/>
              <a:t>pairwise comparison</a:t>
            </a:r>
          </a:p>
          <a:p>
            <a:pPr lvl="1"/>
            <a:r>
              <a:rPr lang="en-US" altLang="en-US" dirty="0"/>
              <a:t>For </a:t>
            </a:r>
            <a:r>
              <a:rPr lang="en-US" altLang="en-US" dirty="0" err="1"/>
              <a:t>i</a:t>
            </a:r>
            <a:r>
              <a:rPr lang="en-US" altLang="en-US" baseline="30000" dirty="0" err="1"/>
              <a:t>th</a:t>
            </a:r>
            <a:r>
              <a:rPr lang="en-US" altLang="en-US" dirty="0"/>
              <a:t> round of 10-fold cross-validation, the same cross partitioning is used to obtain </a:t>
            </a:r>
            <a:r>
              <a:rPr lang="en-US" altLang="en-US" i="1" dirty="0"/>
              <a:t>err(M</a:t>
            </a:r>
            <a:r>
              <a:rPr lang="en-US" altLang="en-US" i="1" baseline="-25000" dirty="0"/>
              <a:t>1</a:t>
            </a:r>
            <a:r>
              <a:rPr lang="en-US" altLang="en-US" i="1" dirty="0"/>
              <a:t>)</a:t>
            </a:r>
            <a:r>
              <a:rPr lang="en-US" altLang="en-US" i="1" baseline="-25000" dirty="0" err="1"/>
              <a:t>i</a:t>
            </a:r>
            <a:r>
              <a:rPr lang="en-US" altLang="en-US" i="1" dirty="0"/>
              <a:t> </a:t>
            </a:r>
            <a:r>
              <a:rPr lang="en-US" altLang="en-US" dirty="0"/>
              <a:t>and </a:t>
            </a:r>
            <a:r>
              <a:rPr lang="en-US" altLang="en-US" i="1" dirty="0"/>
              <a:t>err(M</a:t>
            </a:r>
            <a:r>
              <a:rPr lang="en-US" altLang="en-US" i="1" baseline="-25000" dirty="0"/>
              <a:t>2</a:t>
            </a:r>
            <a:r>
              <a:rPr lang="en-US" altLang="en-US" i="1" dirty="0"/>
              <a:t>)</a:t>
            </a:r>
            <a:r>
              <a:rPr lang="en-US" altLang="en-US" i="1" baseline="-25000" dirty="0" err="1"/>
              <a:t>i</a:t>
            </a:r>
            <a:endParaRPr lang="en-US" altLang="en-US" i="1" baseline="-25000" dirty="0"/>
          </a:p>
          <a:p>
            <a:pPr lvl="1"/>
            <a:r>
              <a:rPr lang="en-US" altLang="en-US" dirty="0"/>
              <a:t>Average over 10 rounds to get </a:t>
            </a:r>
            <a:endParaRPr lang="en-US" altLang="en-US" dirty="0">
              <a:solidFill>
                <a:schemeClr val="hlink"/>
              </a:solidFill>
            </a:endParaRPr>
          </a:p>
          <a:p>
            <a:pPr lvl="1"/>
            <a:r>
              <a:rPr lang="en-US" altLang="en-US" b="1" dirty="0"/>
              <a:t>t-test</a:t>
            </a:r>
            <a:r>
              <a:rPr lang="en-US" altLang="en-US" dirty="0"/>
              <a:t> computes </a:t>
            </a:r>
            <a:r>
              <a:rPr lang="en-US" altLang="en-US" b="1" dirty="0"/>
              <a:t>t-statistic</a:t>
            </a:r>
            <a:r>
              <a:rPr lang="en-US" altLang="en-US" dirty="0"/>
              <a:t> with </a:t>
            </a:r>
            <a:r>
              <a:rPr lang="en-US" altLang="en-US" i="1" dirty="0"/>
              <a:t>k-1</a:t>
            </a:r>
            <a:r>
              <a:rPr lang="en-US" altLang="en-US" dirty="0"/>
              <a:t> </a:t>
            </a:r>
            <a:r>
              <a:rPr lang="en-US" altLang="en-US" b="1" dirty="0"/>
              <a:t>degrees of freedom:</a:t>
            </a:r>
          </a:p>
          <a:p>
            <a:pPr lvl="1"/>
            <a:endParaRPr lang="en-US" altLang="en-US" b="1" dirty="0"/>
          </a:p>
          <a:p>
            <a:endParaRPr lang="en-US" altLang="en-US" dirty="0"/>
          </a:p>
          <a:p>
            <a:endParaRPr lang="en-US" altLang="en-US" dirty="0"/>
          </a:p>
          <a:p>
            <a:r>
              <a:rPr lang="en-US" altLang="en-US" dirty="0"/>
              <a:t>If two test sets available: use </a:t>
            </a:r>
            <a:r>
              <a:rPr lang="en-US" altLang="en-US" b="1" dirty="0"/>
              <a:t>non-paired t-test</a:t>
            </a:r>
            <a:endParaRPr lang="en-US" altLang="en-US" dirty="0"/>
          </a:p>
        </p:txBody>
      </p:sp>
      <p:pic>
        <p:nvPicPr>
          <p:cNvPr id="60420" name="Picture 5" descr="t-test-non-paired">
            <a:extLst>
              <a:ext uri="{FF2B5EF4-FFF2-40B4-BE49-F238E27FC236}">
                <a16:creationId xmlns:a16="http://schemas.microsoft.com/office/drawing/2014/main" id="{80925532-08FD-70FF-F4C0-3D53E105A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562601"/>
            <a:ext cx="41148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 Box 8">
            <a:extLst>
              <a:ext uri="{FF2B5EF4-FFF2-40B4-BE49-F238E27FC236}">
                <a16:creationId xmlns:a16="http://schemas.microsoft.com/office/drawing/2014/main" id="{E43082C6-FB3E-7D2D-37F4-E490E0D9A632}"/>
              </a:ext>
            </a:extLst>
          </p:cNvPr>
          <p:cNvSpPr txBox="1">
            <a:spLocks noChangeArrowheads="1"/>
          </p:cNvSpPr>
          <p:nvPr/>
        </p:nvSpPr>
        <p:spPr bwMode="auto">
          <a:xfrm>
            <a:off x="8229601" y="3733801"/>
            <a:ext cx="804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lang="en-US" altLang="en-US" sz="1800">
                <a:latin typeface="Tahoma" panose="020B0604030504040204" pitchFamily="34" charset="0"/>
              </a:rPr>
              <a:t>where</a:t>
            </a:r>
          </a:p>
        </p:txBody>
      </p:sp>
      <p:pic>
        <p:nvPicPr>
          <p:cNvPr id="60422" name="Picture 9" descr="8mean-err-m1">
            <a:extLst>
              <a:ext uri="{FF2B5EF4-FFF2-40B4-BE49-F238E27FC236}">
                <a16:creationId xmlns:a16="http://schemas.microsoft.com/office/drawing/2014/main" id="{1A8DFA28-CD69-82DD-E516-1A636E231F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678114"/>
            <a:ext cx="12192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10" descr="8mean-err-m2">
            <a:extLst>
              <a:ext uri="{FF2B5EF4-FFF2-40B4-BE49-F238E27FC236}">
                <a16:creationId xmlns:a16="http://schemas.microsoft.com/office/drawing/2014/main" id="{3DED37AB-F9A0-F8E3-A69F-A3316CD24E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6800" y="2752726"/>
            <a:ext cx="1295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 Box 11">
            <a:extLst>
              <a:ext uri="{FF2B5EF4-FFF2-40B4-BE49-F238E27FC236}">
                <a16:creationId xmlns:a16="http://schemas.microsoft.com/office/drawing/2014/main" id="{9DB068C4-A96D-F7E6-09AC-45E799BB214B}"/>
              </a:ext>
            </a:extLst>
          </p:cNvPr>
          <p:cNvSpPr txBox="1">
            <a:spLocks noChangeArrowheads="1"/>
          </p:cNvSpPr>
          <p:nvPr/>
        </p:nvSpPr>
        <p:spPr bwMode="auto">
          <a:xfrm>
            <a:off x="7924800" y="2727326"/>
            <a:ext cx="598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lang="en-US" altLang="en-US" sz="2000">
                <a:latin typeface="Tahoma" panose="020B0604030504040204" pitchFamily="34" charset="0"/>
              </a:rPr>
              <a:t>and</a:t>
            </a:r>
          </a:p>
        </p:txBody>
      </p:sp>
      <p:sp>
        <p:nvSpPr>
          <p:cNvPr id="60425" name="Text Box 12">
            <a:extLst>
              <a:ext uri="{FF2B5EF4-FFF2-40B4-BE49-F238E27FC236}">
                <a16:creationId xmlns:a16="http://schemas.microsoft.com/office/drawing/2014/main" id="{885188F5-187F-B25D-E143-C471E0A48D32}"/>
              </a:ext>
            </a:extLst>
          </p:cNvPr>
          <p:cNvSpPr txBox="1">
            <a:spLocks noChangeArrowheads="1"/>
          </p:cNvSpPr>
          <p:nvPr/>
        </p:nvSpPr>
        <p:spPr bwMode="auto">
          <a:xfrm>
            <a:off x="3352801" y="5638801"/>
            <a:ext cx="804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lang="en-US" altLang="en-US" sz="1800">
                <a:latin typeface="Tahoma" panose="020B0604030504040204" pitchFamily="34" charset="0"/>
              </a:rPr>
              <a:t>where</a:t>
            </a:r>
          </a:p>
        </p:txBody>
      </p:sp>
      <p:sp>
        <p:nvSpPr>
          <p:cNvPr id="60426" name="Text Box 13">
            <a:extLst>
              <a:ext uri="{FF2B5EF4-FFF2-40B4-BE49-F238E27FC236}">
                <a16:creationId xmlns:a16="http://schemas.microsoft.com/office/drawing/2014/main" id="{7C13E36D-AC59-49EB-E33C-56B69D6A9ADA}"/>
              </a:ext>
            </a:extLst>
          </p:cNvPr>
          <p:cNvSpPr txBox="1">
            <a:spLocks noChangeArrowheads="1"/>
          </p:cNvSpPr>
          <p:nvPr/>
        </p:nvSpPr>
        <p:spPr bwMode="auto">
          <a:xfrm>
            <a:off x="2438400" y="6248401"/>
            <a:ext cx="7418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lang="en-US" altLang="en-US" sz="1800">
                <a:latin typeface="Tahoma" panose="020B0604030504040204" pitchFamily="34" charset="0"/>
              </a:rPr>
              <a:t>where</a:t>
            </a:r>
            <a:r>
              <a:rPr lang="en-US" altLang="en-US" sz="1800" i="1">
                <a:latin typeface="Tahoma" panose="020B0604030504040204" pitchFamily="34" charset="0"/>
              </a:rPr>
              <a:t> k</a:t>
            </a:r>
            <a:r>
              <a:rPr lang="en-US" altLang="en-US" sz="1800" i="1" baseline="-25000">
                <a:latin typeface="Tahoma" panose="020B0604030504040204" pitchFamily="34" charset="0"/>
              </a:rPr>
              <a:t>1</a:t>
            </a:r>
            <a:r>
              <a:rPr lang="en-US" altLang="en-US" sz="1800">
                <a:latin typeface="Tahoma" panose="020B0604030504040204" pitchFamily="34" charset="0"/>
              </a:rPr>
              <a:t> &amp;</a:t>
            </a:r>
            <a:r>
              <a:rPr lang="en-US" altLang="en-US" sz="1800" i="1">
                <a:latin typeface="Tahoma" panose="020B0604030504040204" pitchFamily="34" charset="0"/>
              </a:rPr>
              <a:t> k</a:t>
            </a:r>
            <a:r>
              <a:rPr lang="en-US" altLang="en-US" sz="1800" i="1" baseline="-25000">
                <a:latin typeface="Tahoma" panose="020B0604030504040204" pitchFamily="34" charset="0"/>
              </a:rPr>
              <a:t>2</a:t>
            </a:r>
            <a:r>
              <a:rPr lang="en-US" altLang="en-US" sz="1800">
                <a:latin typeface="Tahoma" panose="020B0604030504040204" pitchFamily="34" charset="0"/>
              </a:rPr>
              <a:t> are # of cross-validation samples used for </a:t>
            </a:r>
            <a:r>
              <a:rPr lang="en-US" altLang="en-US" sz="1800" i="1">
                <a:latin typeface="Tahoma" panose="020B0604030504040204" pitchFamily="34" charset="0"/>
              </a:rPr>
              <a:t>M</a:t>
            </a:r>
            <a:r>
              <a:rPr lang="en-US" altLang="en-US" sz="1800" i="1" baseline="-25000">
                <a:latin typeface="Tahoma" panose="020B0604030504040204" pitchFamily="34" charset="0"/>
              </a:rPr>
              <a:t>1</a:t>
            </a:r>
            <a:r>
              <a:rPr lang="en-US" altLang="en-US" sz="1800">
                <a:latin typeface="Tahoma" panose="020B0604030504040204" pitchFamily="34" charset="0"/>
              </a:rPr>
              <a:t> &amp; </a:t>
            </a:r>
            <a:r>
              <a:rPr lang="en-US" altLang="en-US" sz="1800" i="1">
                <a:latin typeface="Tahoma" panose="020B0604030504040204" pitchFamily="34" charset="0"/>
              </a:rPr>
              <a:t>M</a:t>
            </a:r>
            <a:r>
              <a:rPr lang="en-US" altLang="en-US" sz="1800" i="1" baseline="-25000">
                <a:latin typeface="Tahoma" panose="020B0604030504040204" pitchFamily="34" charset="0"/>
              </a:rPr>
              <a:t>2</a:t>
            </a:r>
            <a:r>
              <a:rPr lang="en-US" altLang="en-US" sz="1800">
                <a:latin typeface="Tahoma" panose="020B0604030504040204" pitchFamily="34" charset="0"/>
              </a:rPr>
              <a:t>, resp.</a:t>
            </a:r>
          </a:p>
        </p:txBody>
      </p:sp>
      <p:pic>
        <p:nvPicPr>
          <p:cNvPr id="60427" name="Picture 14">
            <a:extLst>
              <a:ext uri="{FF2B5EF4-FFF2-40B4-BE49-F238E27FC236}">
                <a16:creationId xmlns:a16="http://schemas.microsoft.com/office/drawing/2014/main" id="{03E3B226-F95C-89D8-B1FA-4937B5861D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657600"/>
            <a:ext cx="27432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8" name="Picture 15">
            <a:extLst>
              <a:ext uri="{FF2B5EF4-FFF2-40B4-BE49-F238E27FC236}">
                <a16:creationId xmlns:a16="http://schemas.microsoft.com/office/drawing/2014/main" id="{56D4D58F-53E1-F078-DD44-F2E38C4E3E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7329" y="4276828"/>
            <a:ext cx="731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9" name="Slide Number Placeholder 7">
            <a:extLst>
              <a:ext uri="{FF2B5EF4-FFF2-40B4-BE49-F238E27FC236}">
                <a16:creationId xmlns:a16="http://schemas.microsoft.com/office/drawing/2014/main" id="{21683E90-DA52-5EED-15C2-7F40CD29A6BC}"/>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136D8D30-F5FE-4285-B980-916F673542BE}" type="slidenum">
              <a:rPr lang="en-US" altLang="en-US" sz="1200" b="1"/>
              <a:pPr algn="r" eaLnBrk="1" hangingPunct="1">
                <a:spcBef>
                  <a:spcPct val="0"/>
                </a:spcBef>
                <a:buClrTx/>
                <a:buSzTx/>
                <a:buFontTx/>
                <a:buNone/>
              </a:pPr>
              <a:t>28</a:t>
            </a:fld>
            <a:endParaRPr lang="en-US" altLang="en-US" sz="12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A1C743B-08DB-44A0-97F6-42456028096C}"/>
              </a:ext>
            </a:extLst>
          </p:cNvPr>
          <p:cNvSpPr>
            <a:spLocks noGrp="1" noChangeArrowheads="1"/>
          </p:cNvSpPr>
          <p:nvPr>
            <p:ph type="title"/>
          </p:nvPr>
        </p:nvSpPr>
        <p:spPr/>
        <p:txBody>
          <a:bodyPr>
            <a:normAutofit fontScale="90000"/>
          </a:bodyPr>
          <a:lstStyle/>
          <a:p>
            <a:r>
              <a:rPr lang="en-US" altLang="en-US" sz="3200" b="1" dirty="0"/>
              <a:t>Estimating Confidence Intervals:</a:t>
            </a:r>
            <a:br>
              <a:rPr lang="en-US" altLang="en-US" sz="3200" b="1" dirty="0"/>
            </a:br>
            <a:r>
              <a:rPr lang="en-US" altLang="en-US" sz="3200" b="1" dirty="0"/>
              <a:t>Table for t-distribution</a:t>
            </a:r>
          </a:p>
        </p:txBody>
      </p:sp>
      <p:sp>
        <p:nvSpPr>
          <p:cNvPr id="62467" name="Rectangle 4">
            <a:extLst>
              <a:ext uri="{FF2B5EF4-FFF2-40B4-BE49-F238E27FC236}">
                <a16:creationId xmlns:a16="http://schemas.microsoft.com/office/drawing/2014/main" id="{E8276DC3-FE7D-3990-45CB-7441DB34D20B}"/>
              </a:ext>
            </a:extLst>
          </p:cNvPr>
          <p:cNvSpPr>
            <a:spLocks noGrp="1" noChangeArrowheads="1"/>
          </p:cNvSpPr>
          <p:nvPr>
            <p:ph type="body" sz="half" idx="1"/>
          </p:nvPr>
        </p:nvSpPr>
        <p:spPr>
          <a:xfrm>
            <a:off x="1828800" y="1371600"/>
            <a:ext cx="3048000" cy="5105400"/>
          </a:xfrm>
        </p:spPr>
        <p:txBody>
          <a:bodyPr/>
          <a:lstStyle/>
          <a:p>
            <a:pPr>
              <a:lnSpc>
                <a:spcPct val="90000"/>
              </a:lnSpc>
            </a:pPr>
            <a:endParaRPr lang="en-US" altLang="en-US" sz="2400"/>
          </a:p>
          <a:p>
            <a:pPr>
              <a:lnSpc>
                <a:spcPct val="90000"/>
              </a:lnSpc>
            </a:pPr>
            <a:endParaRPr lang="en-US" altLang="en-US" sz="2400"/>
          </a:p>
          <a:p>
            <a:pPr>
              <a:lnSpc>
                <a:spcPct val="90000"/>
              </a:lnSpc>
            </a:pPr>
            <a:endParaRPr lang="en-US" altLang="en-US" sz="2400"/>
          </a:p>
          <a:p>
            <a:pPr>
              <a:lnSpc>
                <a:spcPct val="90000"/>
              </a:lnSpc>
            </a:pPr>
            <a:r>
              <a:rPr lang="en-US" altLang="en-US" sz="2400"/>
              <a:t>Symmetric</a:t>
            </a:r>
          </a:p>
          <a:p>
            <a:pPr>
              <a:lnSpc>
                <a:spcPct val="90000"/>
              </a:lnSpc>
            </a:pPr>
            <a:r>
              <a:rPr lang="en-US" altLang="en-US" sz="2400" b="1"/>
              <a:t>Significance level</a:t>
            </a:r>
            <a:r>
              <a:rPr lang="en-US" altLang="en-US" sz="2400"/>
              <a:t>, e.g., </a:t>
            </a:r>
            <a:r>
              <a:rPr lang="en-US" altLang="en-US" sz="2400" i="1"/>
              <a:t>sig = 0.05 </a:t>
            </a:r>
            <a:r>
              <a:rPr lang="en-US" altLang="en-US" sz="2400"/>
              <a:t>or</a:t>
            </a:r>
            <a:r>
              <a:rPr lang="en-US" altLang="en-US" sz="2400" i="1"/>
              <a:t> 5% </a:t>
            </a:r>
            <a:r>
              <a:rPr lang="en-US" altLang="en-US" sz="2400"/>
              <a:t>means M</a:t>
            </a:r>
            <a:r>
              <a:rPr lang="en-US" altLang="en-US" sz="2400" baseline="-25000"/>
              <a:t>1</a:t>
            </a:r>
            <a:r>
              <a:rPr lang="en-US" altLang="en-US" sz="2400"/>
              <a:t> &amp; M</a:t>
            </a:r>
            <a:r>
              <a:rPr lang="en-US" altLang="en-US" sz="2400" baseline="-25000"/>
              <a:t>2</a:t>
            </a:r>
            <a:r>
              <a:rPr lang="en-US" altLang="en-US" sz="2400"/>
              <a:t> are </a:t>
            </a:r>
            <a:r>
              <a:rPr lang="en-US" altLang="en-US" sz="2400" i="1"/>
              <a:t>significantly different</a:t>
            </a:r>
            <a:r>
              <a:rPr lang="en-US" altLang="en-US" sz="2400"/>
              <a:t> for 95% of population</a:t>
            </a:r>
          </a:p>
          <a:p>
            <a:pPr>
              <a:lnSpc>
                <a:spcPct val="90000"/>
              </a:lnSpc>
            </a:pPr>
            <a:r>
              <a:rPr lang="en-US" altLang="en-US" sz="2400" b="1"/>
              <a:t>Confidence limit</a:t>
            </a:r>
            <a:r>
              <a:rPr lang="en-US" altLang="en-US" sz="2400"/>
              <a:t>, </a:t>
            </a:r>
            <a:r>
              <a:rPr lang="en-US" altLang="en-US" sz="2400" i="1"/>
              <a:t>z = sig/2</a:t>
            </a:r>
          </a:p>
        </p:txBody>
      </p:sp>
      <p:pic>
        <p:nvPicPr>
          <p:cNvPr id="62468" name="Picture 6" descr="8ttablevalues">
            <a:extLst>
              <a:ext uri="{FF2B5EF4-FFF2-40B4-BE49-F238E27FC236}">
                <a16:creationId xmlns:a16="http://schemas.microsoft.com/office/drawing/2014/main" id="{BDBCAEB6-5246-2EA1-A9AD-FCB8B51059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57800" y="914400"/>
            <a:ext cx="5181600" cy="5791200"/>
          </a:xfrm>
        </p:spPr>
      </p:pic>
      <p:pic>
        <p:nvPicPr>
          <p:cNvPr id="62469" name="Picture 7" descr="8tcurve">
            <a:extLst>
              <a:ext uri="{FF2B5EF4-FFF2-40B4-BE49-F238E27FC236}">
                <a16:creationId xmlns:a16="http://schemas.microsoft.com/office/drawing/2014/main" id="{BA87EAB9-2F97-12BE-44B8-143ACBED8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143001"/>
            <a:ext cx="3429000"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Slide Number Placeholder 7">
            <a:extLst>
              <a:ext uri="{FF2B5EF4-FFF2-40B4-BE49-F238E27FC236}">
                <a16:creationId xmlns:a16="http://schemas.microsoft.com/office/drawing/2014/main" id="{C3E4E73C-1555-7879-77A2-991F40388F92}"/>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C4AFC010-CA8E-45BB-BBA8-26F89E6845D7}" type="slidenum">
              <a:rPr lang="en-US" altLang="en-US" sz="1200" b="1"/>
              <a:pPr algn="r" eaLnBrk="1" hangingPunct="1">
                <a:spcBef>
                  <a:spcPct val="0"/>
                </a:spcBef>
                <a:buClrTx/>
                <a:buSzTx/>
                <a:buFontTx/>
                <a:buNone/>
              </a:pPr>
              <a:t>29</a:t>
            </a:fld>
            <a:endParaRPr lang="en-US" altLang="en-US" sz="1200" b="1"/>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735680-7FD0-7BD7-F787-15254E1AFE5B}"/>
              </a:ext>
            </a:extLst>
          </p:cNvPr>
          <p:cNvPicPr>
            <a:picLocks noGrp="1" noChangeAspect="1"/>
          </p:cNvPicPr>
          <p:nvPr>
            <p:ph idx="1"/>
          </p:nvPr>
        </p:nvPicPr>
        <p:blipFill>
          <a:blip r:embed="rId2"/>
          <a:stretch>
            <a:fillRect/>
          </a:stretch>
        </p:blipFill>
        <p:spPr>
          <a:xfrm>
            <a:off x="1300163" y="411162"/>
            <a:ext cx="10229850" cy="5703887"/>
          </a:xfrm>
        </p:spPr>
      </p:pic>
    </p:spTree>
    <p:extLst>
      <p:ext uri="{BB962C8B-B14F-4D97-AF65-F5344CB8AC3E}">
        <p14:creationId xmlns:p14="http://schemas.microsoft.com/office/powerpoint/2010/main" val="2344575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10E8343-6CFF-941D-0688-FA4C02C8DA1A}"/>
              </a:ext>
            </a:extLst>
          </p:cNvPr>
          <p:cNvSpPr>
            <a:spLocks noGrp="1" noChangeArrowheads="1"/>
          </p:cNvSpPr>
          <p:nvPr>
            <p:ph type="title"/>
          </p:nvPr>
        </p:nvSpPr>
        <p:spPr>
          <a:xfrm>
            <a:off x="0" y="0"/>
            <a:ext cx="12192000" cy="1143000"/>
          </a:xfrm>
        </p:spPr>
        <p:txBody>
          <a:bodyPr>
            <a:normAutofit fontScale="90000"/>
          </a:bodyPr>
          <a:lstStyle/>
          <a:p>
            <a:r>
              <a:rPr lang="en-US" altLang="en-US" b="1" dirty="0"/>
              <a:t>Estimating Confidence Intervals:</a:t>
            </a:r>
            <a:br>
              <a:rPr lang="en-US" altLang="en-US" b="1" dirty="0"/>
            </a:br>
            <a:r>
              <a:rPr lang="en-US" altLang="en-US" b="1" dirty="0"/>
              <a:t>Statistical Significance</a:t>
            </a:r>
          </a:p>
        </p:txBody>
      </p:sp>
      <p:sp>
        <p:nvSpPr>
          <p:cNvPr id="64515" name="Rectangle 3">
            <a:extLst>
              <a:ext uri="{FF2B5EF4-FFF2-40B4-BE49-F238E27FC236}">
                <a16:creationId xmlns:a16="http://schemas.microsoft.com/office/drawing/2014/main" id="{1892C0BD-513E-7991-DFC2-4F7DBE649E65}"/>
              </a:ext>
            </a:extLst>
          </p:cNvPr>
          <p:cNvSpPr>
            <a:spLocks noGrp="1" noChangeArrowheads="1"/>
          </p:cNvSpPr>
          <p:nvPr>
            <p:ph type="body" idx="1"/>
          </p:nvPr>
        </p:nvSpPr>
        <p:spPr/>
        <p:txBody>
          <a:bodyPr/>
          <a:lstStyle/>
          <a:p>
            <a:r>
              <a:rPr lang="en-US" altLang="en-US" sz="2400" dirty="0"/>
              <a:t>Are M</a:t>
            </a:r>
            <a:r>
              <a:rPr lang="en-US" altLang="en-US" sz="2400" baseline="-25000" dirty="0"/>
              <a:t>1</a:t>
            </a:r>
            <a:r>
              <a:rPr lang="en-US" altLang="en-US" sz="2400" dirty="0"/>
              <a:t> &amp; M</a:t>
            </a:r>
            <a:r>
              <a:rPr lang="en-US" altLang="en-US" sz="2400" baseline="-25000" dirty="0"/>
              <a:t>2</a:t>
            </a:r>
            <a:r>
              <a:rPr lang="en-US" altLang="en-US" sz="2400" dirty="0"/>
              <a:t> </a:t>
            </a:r>
            <a:r>
              <a:rPr lang="en-US" altLang="en-US" sz="2400" b="1" dirty="0"/>
              <a:t>significantly different</a:t>
            </a:r>
            <a:r>
              <a:rPr lang="en-US" altLang="en-US" sz="2400" dirty="0"/>
              <a:t>?</a:t>
            </a:r>
          </a:p>
          <a:p>
            <a:pPr lvl="1"/>
            <a:r>
              <a:rPr lang="en-US" altLang="en-US" dirty="0"/>
              <a:t>Compute </a:t>
            </a:r>
            <a:r>
              <a:rPr lang="en-US" altLang="en-US" i="1" dirty="0"/>
              <a:t>t. </a:t>
            </a:r>
            <a:r>
              <a:rPr lang="en-US" altLang="en-US" dirty="0"/>
              <a:t>Select </a:t>
            </a:r>
            <a:r>
              <a:rPr lang="en-US" altLang="en-US" i="1" dirty="0"/>
              <a:t>significance level</a:t>
            </a:r>
            <a:r>
              <a:rPr lang="en-US" altLang="en-US" dirty="0"/>
              <a:t> (e.g. </a:t>
            </a:r>
            <a:r>
              <a:rPr lang="en-US" altLang="en-US" i="1" dirty="0"/>
              <a:t>sig = 5%)</a:t>
            </a:r>
          </a:p>
          <a:p>
            <a:pPr lvl="1"/>
            <a:r>
              <a:rPr lang="en-US" altLang="en-US" dirty="0"/>
              <a:t>Consult table for t-distribution: Find </a:t>
            </a:r>
            <a:r>
              <a:rPr lang="en-US" altLang="en-US" i="1" dirty="0"/>
              <a:t>t value</a:t>
            </a:r>
            <a:r>
              <a:rPr lang="en-US" altLang="en-US" dirty="0"/>
              <a:t> corresponding to </a:t>
            </a:r>
            <a:r>
              <a:rPr lang="en-US" altLang="en-US" i="1" dirty="0"/>
              <a:t>k-1 degrees of freedom</a:t>
            </a:r>
            <a:r>
              <a:rPr lang="en-US" altLang="en-US" dirty="0"/>
              <a:t> (here, 9)</a:t>
            </a:r>
          </a:p>
          <a:p>
            <a:pPr lvl="1"/>
            <a:r>
              <a:rPr lang="en-US" altLang="en-US" dirty="0"/>
              <a:t>t-distribution is symmetric: typically upper % points of distribution shown → look up value for </a:t>
            </a:r>
            <a:r>
              <a:rPr lang="en-US" altLang="en-US" b="1" dirty="0"/>
              <a:t>confidence limit</a:t>
            </a:r>
            <a:r>
              <a:rPr lang="en-US" altLang="en-US" dirty="0"/>
              <a:t> </a:t>
            </a:r>
            <a:r>
              <a:rPr lang="en-US" altLang="en-US" i="1" dirty="0"/>
              <a:t>z=sig/2</a:t>
            </a:r>
            <a:r>
              <a:rPr lang="en-US" altLang="en-US" dirty="0"/>
              <a:t> (here, 0.025)</a:t>
            </a:r>
          </a:p>
          <a:p>
            <a:pPr lvl="1"/>
            <a:r>
              <a:rPr lang="en-US" altLang="en-US" b="1" dirty="0"/>
              <a:t>If</a:t>
            </a:r>
            <a:r>
              <a:rPr lang="en-US" altLang="en-US" dirty="0"/>
              <a:t> </a:t>
            </a:r>
            <a:r>
              <a:rPr lang="en-US" altLang="en-US" b="1" dirty="0"/>
              <a:t>t &gt; z or t &lt; -z</a:t>
            </a:r>
            <a:r>
              <a:rPr lang="en-US" altLang="en-US" dirty="0"/>
              <a:t>, then t value lies in rejection region:</a:t>
            </a:r>
          </a:p>
          <a:p>
            <a:pPr lvl="2"/>
            <a:r>
              <a:rPr lang="en-US" altLang="en-US" b="1" dirty="0"/>
              <a:t>Reject null hypothesis</a:t>
            </a:r>
            <a:r>
              <a:rPr lang="en-US" altLang="en-US" dirty="0"/>
              <a:t> that mean error rates of M</a:t>
            </a:r>
            <a:r>
              <a:rPr lang="en-US" altLang="en-US" baseline="-25000" dirty="0"/>
              <a:t>1</a:t>
            </a:r>
            <a:r>
              <a:rPr lang="en-US" altLang="en-US" dirty="0"/>
              <a:t> &amp; M</a:t>
            </a:r>
            <a:r>
              <a:rPr lang="en-US" altLang="en-US" baseline="-25000" dirty="0"/>
              <a:t>2</a:t>
            </a:r>
            <a:r>
              <a:rPr lang="en-US" altLang="en-US" dirty="0"/>
              <a:t> are same</a:t>
            </a:r>
          </a:p>
          <a:p>
            <a:pPr lvl="2"/>
            <a:r>
              <a:rPr lang="en-US" altLang="en-US" dirty="0"/>
              <a:t>Conclude: </a:t>
            </a:r>
            <a:r>
              <a:rPr lang="en-US" altLang="en-US" u="sng" dirty="0"/>
              <a:t>statistically significant</a:t>
            </a:r>
            <a:r>
              <a:rPr lang="en-US" altLang="en-US" dirty="0"/>
              <a:t> difference between M</a:t>
            </a:r>
            <a:r>
              <a:rPr lang="en-US" altLang="en-US" baseline="-25000" dirty="0"/>
              <a:t>1</a:t>
            </a:r>
            <a:r>
              <a:rPr lang="en-US" altLang="en-US" dirty="0"/>
              <a:t> &amp; M</a:t>
            </a:r>
            <a:r>
              <a:rPr lang="en-US" altLang="en-US" baseline="-25000" dirty="0"/>
              <a:t>2</a:t>
            </a:r>
            <a:r>
              <a:rPr lang="en-US" altLang="en-US" dirty="0"/>
              <a:t> </a:t>
            </a:r>
          </a:p>
          <a:p>
            <a:pPr lvl="1"/>
            <a:r>
              <a:rPr lang="en-US" altLang="en-US" b="1" dirty="0"/>
              <a:t>Otherwise</a:t>
            </a:r>
            <a:r>
              <a:rPr lang="en-US" altLang="en-US" dirty="0"/>
              <a:t>, conclude that any difference is </a:t>
            </a:r>
            <a:r>
              <a:rPr lang="en-US" altLang="en-US" b="1" dirty="0"/>
              <a:t>chance</a:t>
            </a:r>
            <a:endParaRPr lang="en-US" altLang="en-US" dirty="0"/>
          </a:p>
        </p:txBody>
      </p:sp>
      <p:sp>
        <p:nvSpPr>
          <p:cNvPr id="64516" name="Slide Number Placeholder 7">
            <a:extLst>
              <a:ext uri="{FF2B5EF4-FFF2-40B4-BE49-F238E27FC236}">
                <a16:creationId xmlns:a16="http://schemas.microsoft.com/office/drawing/2014/main" id="{F1820FBE-20C3-CBC3-B0C4-C9F513066B97}"/>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08BD7CAF-99CD-44D5-99D1-9BA7661B9E75}" type="slidenum">
              <a:rPr lang="en-US" altLang="en-US" sz="1200" b="1"/>
              <a:pPr algn="r" eaLnBrk="1" hangingPunct="1">
                <a:spcBef>
                  <a:spcPct val="0"/>
                </a:spcBef>
                <a:buClrTx/>
                <a:buSzTx/>
                <a:buFontTx/>
                <a:buNone/>
              </a:pPr>
              <a:t>30</a:t>
            </a:fld>
            <a:endParaRPr lang="en-US" altLang="en-US" sz="12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6">
            <a:extLst>
              <a:ext uri="{FF2B5EF4-FFF2-40B4-BE49-F238E27FC236}">
                <a16:creationId xmlns:a16="http://schemas.microsoft.com/office/drawing/2014/main" id="{1A5B7031-0403-C4FA-A5D0-2F2C5ABA7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76201"/>
            <a:ext cx="3429000" cy="324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
            <a:extLst>
              <a:ext uri="{FF2B5EF4-FFF2-40B4-BE49-F238E27FC236}">
                <a16:creationId xmlns:a16="http://schemas.microsoft.com/office/drawing/2014/main" id="{E58D5546-F209-D6ED-6D18-7ED6013B66E5}"/>
              </a:ext>
            </a:extLst>
          </p:cNvPr>
          <p:cNvSpPr>
            <a:spLocks noGrp="1" noChangeArrowheads="1"/>
          </p:cNvSpPr>
          <p:nvPr>
            <p:ph type="title" idx="4294967295"/>
          </p:nvPr>
        </p:nvSpPr>
        <p:spPr>
          <a:xfrm>
            <a:off x="191729" y="381000"/>
            <a:ext cx="6400800" cy="609600"/>
          </a:xfrm>
        </p:spPr>
        <p:txBody>
          <a:bodyPr>
            <a:normAutofit/>
          </a:bodyPr>
          <a:lstStyle/>
          <a:p>
            <a:pPr eaLnBrk="1" hangingPunct="1"/>
            <a:r>
              <a:rPr lang="en-US" altLang="en-US" sz="3600" b="1" dirty="0"/>
              <a:t>Model Selection: ROC Curves</a:t>
            </a:r>
          </a:p>
        </p:txBody>
      </p:sp>
      <p:sp>
        <p:nvSpPr>
          <p:cNvPr id="66564" name="Rectangle 3">
            <a:extLst>
              <a:ext uri="{FF2B5EF4-FFF2-40B4-BE49-F238E27FC236}">
                <a16:creationId xmlns:a16="http://schemas.microsoft.com/office/drawing/2014/main" id="{518A46A6-BFB2-59A7-E040-FD9BBF72D6D9}"/>
              </a:ext>
            </a:extLst>
          </p:cNvPr>
          <p:cNvSpPr>
            <a:spLocks noGrp="1" noChangeArrowheads="1"/>
          </p:cNvSpPr>
          <p:nvPr>
            <p:ph type="body" sz="half" idx="4294967295"/>
          </p:nvPr>
        </p:nvSpPr>
        <p:spPr>
          <a:xfrm>
            <a:off x="533400" y="1295400"/>
            <a:ext cx="5562600" cy="5257800"/>
          </a:xfrm>
        </p:spPr>
        <p:txBody>
          <a:bodyPr>
            <a:normAutofit lnSpcReduction="10000"/>
          </a:bodyPr>
          <a:lstStyle/>
          <a:p>
            <a:pPr marL="457200" indent="-457200" algn="just"/>
            <a:r>
              <a:rPr lang="en-US" altLang="en-US" sz="2400" b="1" dirty="0"/>
              <a:t>ROC</a:t>
            </a:r>
            <a:r>
              <a:rPr lang="en-US" altLang="en-US" sz="2400" dirty="0"/>
              <a:t> (Receiver Operating Characteristics) curves: for visual comparison of classification models</a:t>
            </a:r>
          </a:p>
          <a:p>
            <a:pPr marL="457200" indent="-457200" algn="just"/>
            <a:r>
              <a:rPr lang="en-US" altLang="en-US" sz="2400" dirty="0"/>
              <a:t>Originated from signal detection theory</a:t>
            </a:r>
          </a:p>
          <a:p>
            <a:pPr marL="457200" indent="-457200" algn="just"/>
            <a:r>
              <a:rPr lang="en-US" altLang="en-US" sz="2400" dirty="0"/>
              <a:t>Shows the trade-off between the true positive rate and the false positive rate</a:t>
            </a:r>
          </a:p>
          <a:p>
            <a:pPr marL="457200" indent="-457200" algn="just"/>
            <a:r>
              <a:rPr lang="en-US" altLang="en-US" sz="2400" dirty="0"/>
              <a:t>The area under the ROC curve is a measure of the accuracy of the model</a:t>
            </a:r>
          </a:p>
          <a:p>
            <a:pPr marL="457200" indent="-457200" algn="just"/>
            <a:r>
              <a:rPr lang="en-US" altLang="en-US" sz="2400" dirty="0"/>
              <a:t>Rank the test tuples in decreasing order: the one that is most likely to belong to the positive class appears at the top of the list</a:t>
            </a:r>
          </a:p>
          <a:p>
            <a:pPr marL="457200" indent="-457200" algn="just"/>
            <a:r>
              <a:rPr lang="en-US" altLang="en-US" sz="2400" dirty="0"/>
              <a:t>The closer to the diagonal line (i.e., the closer the area is to 0.5), the less accurate is the model</a:t>
            </a:r>
          </a:p>
        </p:txBody>
      </p:sp>
      <p:sp>
        <p:nvSpPr>
          <p:cNvPr id="66565" name="Rectangle 7">
            <a:extLst>
              <a:ext uri="{FF2B5EF4-FFF2-40B4-BE49-F238E27FC236}">
                <a16:creationId xmlns:a16="http://schemas.microsoft.com/office/drawing/2014/main" id="{C13A531B-BBFC-7E61-1FC3-9FB88F15CBE4}"/>
              </a:ext>
            </a:extLst>
          </p:cNvPr>
          <p:cNvSpPr>
            <a:spLocks noChangeArrowheads="1"/>
          </p:cNvSpPr>
          <p:nvPr/>
        </p:nvSpPr>
        <p:spPr bwMode="auto">
          <a:xfrm>
            <a:off x="7315200" y="3429000"/>
            <a:ext cx="3352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just" eaLnBrk="1" hangingPunct="1">
              <a:lnSpc>
                <a:spcPct val="80000"/>
              </a:lnSpc>
            </a:pPr>
            <a:r>
              <a:rPr lang="en-US" altLang="en-US" sz="2400" dirty="0"/>
              <a:t>Vertical axis represents the true positive rate</a:t>
            </a:r>
          </a:p>
          <a:p>
            <a:pPr algn="just" eaLnBrk="1" hangingPunct="1">
              <a:lnSpc>
                <a:spcPct val="80000"/>
              </a:lnSpc>
            </a:pPr>
            <a:r>
              <a:rPr lang="en-US" altLang="en-US" sz="2400" dirty="0"/>
              <a:t>Horizontal axis rep. the false positive rate</a:t>
            </a:r>
          </a:p>
          <a:p>
            <a:pPr algn="just" eaLnBrk="1" hangingPunct="1">
              <a:lnSpc>
                <a:spcPct val="80000"/>
              </a:lnSpc>
            </a:pPr>
            <a:r>
              <a:rPr lang="en-US" altLang="en-US" sz="2400" dirty="0"/>
              <a:t>The plot also shows a diagonal line</a:t>
            </a:r>
          </a:p>
          <a:p>
            <a:pPr algn="just" eaLnBrk="1" hangingPunct="1">
              <a:lnSpc>
                <a:spcPct val="80000"/>
              </a:lnSpc>
            </a:pPr>
            <a:r>
              <a:rPr lang="en-US" altLang="en-US" sz="2400" dirty="0"/>
              <a:t>A model with perfect accuracy will have an area of 1.0</a:t>
            </a:r>
          </a:p>
        </p:txBody>
      </p:sp>
      <p:sp>
        <p:nvSpPr>
          <p:cNvPr id="66566" name="Slide Number Placeholder 7">
            <a:extLst>
              <a:ext uri="{FF2B5EF4-FFF2-40B4-BE49-F238E27FC236}">
                <a16:creationId xmlns:a16="http://schemas.microsoft.com/office/drawing/2014/main" id="{1F4745F6-02D4-8647-8002-E7739AFB483F}"/>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CFB1640F-7AF3-4E58-BF9F-7CEFDBF52321}" type="slidenum">
              <a:rPr lang="en-US" altLang="en-US" sz="1200" b="1"/>
              <a:pPr algn="r" eaLnBrk="1" hangingPunct="1">
                <a:spcBef>
                  <a:spcPct val="0"/>
                </a:spcBef>
                <a:buClrTx/>
                <a:buSzTx/>
                <a:buFontTx/>
                <a:buNone/>
              </a:pPr>
              <a:t>31</a:t>
            </a:fld>
            <a:endParaRPr lang="en-US" altLang="en-US" sz="12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B212CF5-A73B-E906-B759-E99768447FF6}"/>
              </a:ext>
            </a:extLst>
          </p:cNvPr>
          <p:cNvSpPr>
            <a:spLocks noGrp="1" noChangeArrowheads="1"/>
          </p:cNvSpPr>
          <p:nvPr>
            <p:ph type="title" idx="4294967295"/>
          </p:nvPr>
        </p:nvSpPr>
        <p:spPr>
          <a:xfrm>
            <a:off x="351503" y="209550"/>
            <a:ext cx="9601200" cy="838200"/>
          </a:xfrm>
          <a:noFill/>
        </p:spPr>
        <p:txBody>
          <a:bodyPr vert="horz" lIns="92075" tIns="46038" rIns="92075" bIns="46038" rtlCol="0" anchor="ctr">
            <a:normAutofit/>
          </a:bodyPr>
          <a:lstStyle/>
          <a:p>
            <a:pPr eaLnBrk="1" hangingPunct="1">
              <a:lnSpc>
                <a:spcPct val="110000"/>
              </a:lnSpc>
            </a:pPr>
            <a:r>
              <a:rPr lang="en-US" altLang="en-US" b="1" dirty="0">
                <a:solidFill>
                  <a:srgbClr val="170981"/>
                </a:solidFill>
              </a:rPr>
              <a:t>Issues Affecting Model Selection</a:t>
            </a:r>
          </a:p>
        </p:txBody>
      </p:sp>
      <p:sp>
        <p:nvSpPr>
          <p:cNvPr id="68611" name="Rectangle 3">
            <a:extLst>
              <a:ext uri="{FF2B5EF4-FFF2-40B4-BE49-F238E27FC236}">
                <a16:creationId xmlns:a16="http://schemas.microsoft.com/office/drawing/2014/main" id="{3CF67676-305F-1D0B-6DBC-0007D459A93D}"/>
              </a:ext>
            </a:extLst>
          </p:cNvPr>
          <p:cNvSpPr>
            <a:spLocks noGrp="1" noChangeArrowheads="1"/>
          </p:cNvSpPr>
          <p:nvPr>
            <p:ph type="body" idx="4294967295"/>
          </p:nvPr>
        </p:nvSpPr>
        <p:spPr>
          <a:xfrm>
            <a:off x="1828801" y="1104900"/>
            <a:ext cx="9601200" cy="5257800"/>
          </a:xfrm>
          <a:noFill/>
        </p:spPr>
        <p:txBody>
          <a:bodyPr vert="horz" lIns="92075" tIns="46038" rIns="92075" bIns="46038" rtlCol="0">
            <a:normAutofit lnSpcReduction="10000"/>
          </a:bodyPr>
          <a:lstStyle/>
          <a:p>
            <a:pPr eaLnBrk="1" hangingPunct="1">
              <a:lnSpc>
                <a:spcPct val="110000"/>
              </a:lnSpc>
            </a:pPr>
            <a:r>
              <a:rPr lang="en-US" altLang="en-US" sz="2400" b="1" dirty="0"/>
              <a:t>Accuracy</a:t>
            </a:r>
          </a:p>
          <a:p>
            <a:pPr lvl="1" eaLnBrk="1" hangingPunct="1">
              <a:lnSpc>
                <a:spcPct val="110000"/>
              </a:lnSpc>
            </a:pPr>
            <a:r>
              <a:rPr lang="en-US" altLang="en-US" dirty="0"/>
              <a:t>classifier accuracy: predicting class label</a:t>
            </a:r>
          </a:p>
          <a:p>
            <a:pPr eaLnBrk="1" hangingPunct="1">
              <a:lnSpc>
                <a:spcPct val="110000"/>
              </a:lnSpc>
            </a:pPr>
            <a:r>
              <a:rPr lang="en-US" altLang="en-US" sz="2400" b="1" dirty="0"/>
              <a:t>Speed</a:t>
            </a:r>
          </a:p>
          <a:p>
            <a:pPr lvl="1" eaLnBrk="1" hangingPunct="1">
              <a:lnSpc>
                <a:spcPct val="110000"/>
              </a:lnSpc>
            </a:pPr>
            <a:r>
              <a:rPr lang="en-US" altLang="en-US" dirty="0"/>
              <a:t>time to construct the model (training time)</a:t>
            </a:r>
          </a:p>
          <a:p>
            <a:pPr lvl="1" eaLnBrk="1" hangingPunct="1">
              <a:lnSpc>
                <a:spcPct val="110000"/>
              </a:lnSpc>
            </a:pPr>
            <a:r>
              <a:rPr lang="en-US" altLang="en-US" dirty="0"/>
              <a:t>time to use the model (classification/prediction time)</a:t>
            </a:r>
          </a:p>
          <a:p>
            <a:pPr eaLnBrk="1" hangingPunct="1">
              <a:lnSpc>
                <a:spcPct val="110000"/>
              </a:lnSpc>
            </a:pPr>
            <a:r>
              <a:rPr lang="en-US" altLang="en-US" sz="2400" b="1" dirty="0"/>
              <a:t>Robustness</a:t>
            </a:r>
            <a:r>
              <a:rPr lang="en-US" altLang="en-US" sz="2400" dirty="0"/>
              <a:t>: handling noise and missing values</a:t>
            </a:r>
          </a:p>
          <a:p>
            <a:pPr eaLnBrk="1" hangingPunct="1">
              <a:lnSpc>
                <a:spcPct val="110000"/>
              </a:lnSpc>
            </a:pPr>
            <a:r>
              <a:rPr lang="en-US" altLang="en-US" sz="2400" b="1" dirty="0"/>
              <a:t>Scalability</a:t>
            </a:r>
            <a:r>
              <a:rPr lang="en-US" altLang="en-US" sz="2400" dirty="0"/>
              <a:t>: efficiency in disk-resident databases </a:t>
            </a:r>
          </a:p>
          <a:p>
            <a:pPr eaLnBrk="1" hangingPunct="1">
              <a:lnSpc>
                <a:spcPct val="110000"/>
              </a:lnSpc>
            </a:pPr>
            <a:r>
              <a:rPr lang="en-US" altLang="en-US" sz="2400" b="1" dirty="0"/>
              <a:t>Interpretability</a:t>
            </a:r>
          </a:p>
          <a:p>
            <a:pPr lvl="1" eaLnBrk="1" hangingPunct="1">
              <a:lnSpc>
                <a:spcPct val="110000"/>
              </a:lnSpc>
            </a:pPr>
            <a:r>
              <a:rPr lang="en-US" altLang="en-US" dirty="0"/>
              <a:t>understanding and insight provided by the model</a:t>
            </a:r>
          </a:p>
          <a:p>
            <a:pPr eaLnBrk="1" hangingPunct="1">
              <a:lnSpc>
                <a:spcPct val="110000"/>
              </a:lnSpc>
            </a:pPr>
            <a:r>
              <a:rPr lang="en-US" altLang="en-US" sz="2400" dirty="0"/>
              <a:t>Other measures, e.g., goodness of rules, such as decision tree size or compactness of classification rules</a:t>
            </a:r>
          </a:p>
        </p:txBody>
      </p:sp>
      <p:sp>
        <p:nvSpPr>
          <p:cNvPr id="68612" name="Slide Number Placeholder 7">
            <a:extLst>
              <a:ext uri="{FF2B5EF4-FFF2-40B4-BE49-F238E27FC236}">
                <a16:creationId xmlns:a16="http://schemas.microsoft.com/office/drawing/2014/main" id="{5D590FE2-F290-0B7D-69FE-9DD43DA4EC22}"/>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DA4A75FA-EFFF-4041-BFBF-6E75892C4A10}" type="slidenum">
              <a:rPr lang="en-US" altLang="en-US" sz="1200" b="1"/>
              <a:pPr algn="r" eaLnBrk="1" hangingPunct="1">
                <a:spcBef>
                  <a:spcPct val="0"/>
                </a:spcBef>
                <a:buClrTx/>
                <a:buSzTx/>
                <a:buFontTx/>
                <a:buNone/>
              </a:pPr>
              <a:t>32</a:t>
            </a:fld>
            <a:endParaRPr lang="en-US" altLang="en-US" sz="12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F9BC-080A-2A59-668C-D3E75D7248F3}"/>
              </a:ext>
            </a:extLst>
          </p:cNvPr>
          <p:cNvSpPr>
            <a:spLocks noGrp="1"/>
          </p:cNvSpPr>
          <p:nvPr>
            <p:ph type="title"/>
          </p:nvPr>
        </p:nvSpPr>
        <p:spPr>
          <a:xfrm>
            <a:off x="838200" y="2459396"/>
            <a:ext cx="10515600" cy="1325563"/>
          </a:xfrm>
        </p:spPr>
        <p:txBody>
          <a:bodyPr>
            <a:normAutofit/>
          </a:bodyPr>
          <a:lstStyle/>
          <a:p>
            <a:pPr algn="ctr"/>
            <a:r>
              <a:rPr lang="en-US" sz="3200" b="1" dirty="0">
                <a:solidFill>
                  <a:srgbClr val="000000"/>
                </a:solidFill>
                <a:effectLst/>
                <a:latin typeface="Verdana" panose="020B0604030504040204" pitchFamily="34" charset="0"/>
                <a:ea typeface="Segoe UI" panose="020B0502040204020203" pitchFamily="34" charset="0"/>
                <a:cs typeface="Tahoma" panose="020B0604030504040204" pitchFamily="34" charset="0"/>
              </a:rPr>
              <a:t>Techniques to Improve Classification Accuracy</a:t>
            </a:r>
            <a:endParaRPr lang="en-IN" sz="3200" b="1" dirty="0"/>
          </a:p>
        </p:txBody>
      </p:sp>
    </p:spTree>
    <p:extLst>
      <p:ext uri="{BB962C8B-B14F-4D97-AF65-F5344CB8AC3E}">
        <p14:creationId xmlns:p14="http://schemas.microsoft.com/office/powerpoint/2010/main" val="1044273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a:extLst>
              <a:ext uri="{FF2B5EF4-FFF2-40B4-BE49-F238E27FC236}">
                <a16:creationId xmlns:a16="http://schemas.microsoft.com/office/drawing/2014/main" id="{DB6D6261-1952-D6CA-FCAF-90F541037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838201"/>
            <a:ext cx="45720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Rectangle 2">
            <a:extLst>
              <a:ext uri="{FF2B5EF4-FFF2-40B4-BE49-F238E27FC236}">
                <a16:creationId xmlns:a16="http://schemas.microsoft.com/office/drawing/2014/main" id="{D1B90797-7751-90C9-00AE-89354E263261}"/>
              </a:ext>
            </a:extLst>
          </p:cNvPr>
          <p:cNvSpPr>
            <a:spLocks noGrp="1" noChangeArrowheads="1"/>
          </p:cNvSpPr>
          <p:nvPr>
            <p:ph type="title"/>
          </p:nvPr>
        </p:nvSpPr>
        <p:spPr>
          <a:xfrm>
            <a:off x="103239" y="243682"/>
            <a:ext cx="9372600" cy="609600"/>
          </a:xfrm>
        </p:spPr>
        <p:txBody>
          <a:bodyPr>
            <a:normAutofit fontScale="90000"/>
          </a:bodyPr>
          <a:lstStyle/>
          <a:p>
            <a:pPr eaLnBrk="1" hangingPunct="1"/>
            <a:r>
              <a:rPr lang="en-US" altLang="en-US" b="1" dirty="0"/>
              <a:t>Ensemble Methods: Increasing the Accuracy</a:t>
            </a:r>
          </a:p>
        </p:txBody>
      </p:sp>
      <p:sp>
        <p:nvSpPr>
          <p:cNvPr id="72708" name="Rectangle 3">
            <a:extLst>
              <a:ext uri="{FF2B5EF4-FFF2-40B4-BE49-F238E27FC236}">
                <a16:creationId xmlns:a16="http://schemas.microsoft.com/office/drawing/2014/main" id="{6ED40C39-48C0-E117-000D-44118F2C9095}"/>
              </a:ext>
            </a:extLst>
          </p:cNvPr>
          <p:cNvSpPr>
            <a:spLocks noGrp="1" noChangeArrowheads="1"/>
          </p:cNvSpPr>
          <p:nvPr>
            <p:ph type="body" idx="1"/>
          </p:nvPr>
        </p:nvSpPr>
        <p:spPr>
          <a:xfrm>
            <a:off x="1828800" y="2590800"/>
            <a:ext cx="8458200" cy="3810000"/>
          </a:xfrm>
        </p:spPr>
        <p:txBody>
          <a:bodyPr/>
          <a:lstStyle/>
          <a:p>
            <a:pPr eaLnBrk="1" hangingPunct="1"/>
            <a:r>
              <a:rPr lang="en-US" altLang="en-US" sz="2400"/>
              <a:t>Ensemble methods</a:t>
            </a:r>
          </a:p>
          <a:p>
            <a:pPr lvl="1" eaLnBrk="1" hangingPunct="1"/>
            <a:r>
              <a:rPr lang="en-US" altLang="en-US"/>
              <a:t>Use a combination of models to increase accuracy</a:t>
            </a:r>
          </a:p>
          <a:p>
            <a:pPr lvl="1" eaLnBrk="1" hangingPunct="1"/>
            <a:r>
              <a:rPr lang="en-US" altLang="en-US"/>
              <a:t>Combine a series of k learned models, M</a:t>
            </a:r>
            <a:r>
              <a:rPr lang="en-US" altLang="en-US" baseline="-25000"/>
              <a:t>1</a:t>
            </a:r>
            <a:r>
              <a:rPr lang="en-US" altLang="en-US"/>
              <a:t>, M</a:t>
            </a:r>
            <a:r>
              <a:rPr lang="en-US" altLang="en-US" baseline="-25000"/>
              <a:t>2</a:t>
            </a:r>
            <a:r>
              <a:rPr lang="en-US" altLang="en-US"/>
              <a:t>, …, M</a:t>
            </a:r>
            <a:r>
              <a:rPr lang="en-US" altLang="en-US" baseline="-25000"/>
              <a:t>k</a:t>
            </a:r>
            <a:r>
              <a:rPr lang="en-US" altLang="en-US"/>
              <a:t>, with the aim of creating an improved model M*</a:t>
            </a:r>
          </a:p>
          <a:p>
            <a:pPr eaLnBrk="1" hangingPunct="1"/>
            <a:r>
              <a:rPr lang="en-US" altLang="en-US" sz="2400"/>
              <a:t>Popular ensemble methods</a:t>
            </a:r>
          </a:p>
          <a:p>
            <a:pPr lvl="1" eaLnBrk="1" hangingPunct="1"/>
            <a:r>
              <a:rPr lang="en-US" altLang="en-US"/>
              <a:t>Bagging: averaging the prediction over a collection of classifiers</a:t>
            </a:r>
          </a:p>
          <a:p>
            <a:pPr lvl="1" eaLnBrk="1" hangingPunct="1"/>
            <a:r>
              <a:rPr lang="en-US" altLang="en-US"/>
              <a:t>Boosting: weighted vote with a collection of classifiers</a:t>
            </a:r>
          </a:p>
          <a:p>
            <a:pPr lvl="1" eaLnBrk="1" hangingPunct="1"/>
            <a:r>
              <a:rPr lang="en-US" altLang="en-US"/>
              <a:t>Ensemble: combining a set of heterogeneous classifiers</a:t>
            </a:r>
          </a:p>
        </p:txBody>
      </p:sp>
      <p:sp>
        <p:nvSpPr>
          <p:cNvPr id="72709" name="Slide Number Placeholder 7">
            <a:extLst>
              <a:ext uri="{FF2B5EF4-FFF2-40B4-BE49-F238E27FC236}">
                <a16:creationId xmlns:a16="http://schemas.microsoft.com/office/drawing/2014/main" id="{3838358D-5B08-30CF-CC0F-0F17176A15D6}"/>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03FB9C6E-D679-49F6-AD29-58DE443E6EBA}" type="slidenum">
              <a:rPr lang="en-US" altLang="en-US" sz="1200" b="1"/>
              <a:pPr algn="r" eaLnBrk="1" hangingPunct="1">
                <a:spcBef>
                  <a:spcPct val="0"/>
                </a:spcBef>
                <a:buClrTx/>
                <a:buSzTx/>
                <a:buFontTx/>
                <a:buNone/>
              </a:pPr>
              <a:t>34</a:t>
            </a:fld>
            <a:endParaRPr lang="en-US" altLang="en-US" sz="1200" b="1"/>
          </a:p>
        </p:txBody>
      </p:sp>
    </p:spTree>
    <p:extLst>
      <p:ext uri="{BB962C8B-B14F-4D97-AF65-F5344CB8AC3E}">
        <p14:creationId xmlns:p14="http://schemas.microsoft.com/office/powerpoint/2010/main" val="3137973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38CA-E865-444A-99B2-65CCBAE63EC3}"/>
              </a:ext>
            </a:extLst>
          </p:cNvPr>
          <p:cNvSpPr>
            <a:spLocks noGrp="1"/>
          </p:cNvSpPr>
          <p:nvPr>
            <p:ph type="title"/>
          </p:nvPr>
        </p:nvSpPr>
        <p:spPr>
          <a:xfrm>
            <a:off x="106016" y="-4529"/>
            <a:ext cx="10515600" cy="947064"/>
          </a:xfrm>
        </p:spPr>
        <p:txBody>
          <a:bodyPr/>
          <a:lstStyle/>
          <a:p>
            <a:r>
              <a:rPr lang="en-GB" b="1" dirty="0"/>
              <a:t>Ensemble Algorithms</a:t>
            </a:r>
            <a:endParaRPr lang="en-US" b="1" dirty="0"/>
          </a:p>
        </p:txBody>
      </p:sp>
      <p:sp>
        <p:nvSpPr>
          <p:cNvPr id="3" name="Content Placeholder 2">
            <a:extLst>
              <a:ext uri="{FF2B5EF4-FFF2-40B4-BE49-F238E27FC236}">
                <a16:creationId xmlns:a16="http://schemas.microsoft.com/office/drawing/2014/main" id="{35F79623-4B40-4FBE-86A6-5A216C818845}"/>
              </a:ext>
            </a:extLst>
          </p:cNvPr>
          <p:cNvSpPr>
            <a:spLocks noGrp="1"/>
          </p:cNvSpPr>
          <p:nvPr>
            <p:ph idx="1"/>
          </p:nvPr>
        </p:nvSpPr>
        <p:spPr>
          <a:xfrm>
            <a:off x="1394791" y="1343818"/>
            <a:ext cx="9720471" cy="5070234"/>
          </a:xfrm>
        </p:spPr>
        <p:txBody>
          <a:bodyPr>
            <a:noAutofit/>
          </a:bodyPr>
          <a:lstStyle/>
          <a:p>
            <a:pPr marL="0" indent="0">
              <a:buNone/>
            </a:pPr>
            <a:r>
              <a:rPr lang="en-GB" sz="2000" b="0" i="0" dirty="0">
                <a:effectLst/>
              </a:rPr>
              <a:t>These algorithms  combines the decisions from multiple models to improve the overall performance. </a:t>
            </a:r>
          </a:p>
          <a:p>
            <a:pPr marL="0" indent="0">
              <a:buNone/>
            </a:pPr>
            <a:r>
              <a:rPr lang="en-US" altLang="en-US" sz="2000" dirty="0"/>
              <a:t>This approach allows the production of better predictive performance compared to a single model. </a:t>
            </a:r>
          </a:p>
          <a:p>
            <a:pPr marL="0" indent="0">
              <a:buNone/>
            </a:pPr>
            <a:r>
              <a:rPr lang="en-US" altLang="en-US" sz="2000" b="1" dirty="0"/>
              <a:t>Advantage :</a:t>
            </a:r>
            <a:r>
              <a:rPr lang="en-US" altLang="en-US" sz="2000" dirty="0"/>
              <a:t> Improvement in predictive accuracy.</a:t>
            </a:r>
            <a:br>
              <a:rPr lang="en-US" altLang="en-US" sz="2000" dirty="0"/>
            </a:br>
            <a:r>
              <a:rPr lang="en-US" altLang="en-US" sz="2000" b="1" dirty="0"/>
              <a:t>Disadvantage :</a:t>
            </a:r>
            <a:r>
              <a:rPr lang="en-US" altLang="en-US" sz="2000" dirty="0"/>
              <a:t> It is difficult to understand an ensemble of classifiers.</a:t>
            </a:r>
          </a:p>
          <a:p>
            <a:pPr>
              <a:buFont typeface="+mj-lt"/>
              <a:buAutoNum type="arabicPeriod"/>
            </a:pPr>
            <a:r>
              <a:rPr lang="en-US" sz="2000" b="1" i="0" dirty="0">
                <a:effectLst/>
              </a:rPr>
              <a:t>Basic Ensemble Techniques</a:t>
            </a:r>
            <a:br>
              <a:rPr lang="en-US" sz="2000" b="0" i="0" dirty="0">
                <a:effectLst/>
              </a:rPr>
            </a:br>
            <a:r>
              <a:rPr lang="en-US" sz="2000" b="0" i="0" dirty="0">
                <a:effectLst/>
              </a:rPr>
              <a:t>	Max Voting, Averaging, Weighted Average</a:t>
            </a:r>
          </a:p>
          <a:p>
            <a:pPr marL="0" indent="0">
              <a:buNone/>
            </a:pPr>
            <a:r>
              <a:rPr lang="en-US" sz="2000" b="0" i="0" dirty="0">
                <a:effectLst/>
              </a:rPr>
              <a:t>2. </a:t>
            </a:r>
            <a:r>
              <a:rPr lang="en-US" sz="2000" b="1" i="0" dirty="0">
                <a:effectLst/>
              </a:rPr>
              <a:t>Advanced Ensemble Techniques</a:t>
            </a:r>
            <a:br>
              <a:rPr lang="en-US" sz="2000" b="0" i="0" dirty="0">
                <a:effectLst/>
              </a:rPr>
            </a:br>
            <a:r>
              <a:rPr lang="en-US" sz="2000" b="0" i="0" dirty="0">
                <a:effectLst/>
              </a:rPr>
              <a:t>	Stacking, Blending, Bagging, Boosting</a:t>
            </a:r>
          </a:p>
          <a:p>
            <a:pPr marL="0" indent="0">
              <a:buNone/>
            </a:pPr>
            <a:r>
              <a:rPr lang="en-US" sz="2000" b="0" i="0" dirty="0">
                <a:effectLst/>
              </a:rPr>
              <a:t>3. </a:t>
            </a:r>
            <a:r>
              <a:rPr lang="en-US" sz="2000" b="1" i="0" dirty="0">
                <a:effectLst/>
              </a:rPr>
              <a:t>Algorithms based on Bagging and Boosting</a:t>
            </a:r>
            <a:br>
              <a:rPr lang="en-US" sz="2000" b="0" i="0" dirty="0">
                <a:effectLst/>
              </a:rPr>
            </a:br>
            <a:r>
              <a:rPr lang="en-US" sz="2000" b="0" i="0" dirty="0">
                <a:effectLst/>
              </a:rPr>
              <a:t>	Bagging : 	Bagging meta-estimator</a:t>
            </a:r>
            <a:br>
              <a:rPr lang="en-US" sz="2000" b="0" i="0" dirty="0">
                <a:effectLst/>
              </a:rPr>
            </a:br>
            <a:r>
              <a:rPr lang="en-US" sz="2000" b="0" i="0" dirty="0">
                <a:effectLst/>
              </a:rPr>
              <a:t>			</a:t>
            </a:r>
            <a:r>
              <a:rPr lang="en-US" sz="2000" b="1" i="0" dirty="0">
                <a:effectLst/>
              </a:rPr>
              <a:t>Random Forest</a:t>
            </a:r>
            <a:br>
              <a:rPr lang="en-US" sz="2000" b="0" i="0" dirty="0">
                <a:effectLst/>
              </a:rPr>
            </a:br>
            <a:r>
              <a:rPr lang="en-US" sz="2000" b="0" i="0" dirty="0">
                <a:effectLst/>
              </a:rPr>
              <a:t>	Boosting: </a:t>
            </a:r>
            <a:r>
              <a:rPr lang="en-US" sz="2000" dirty="0"/>
              <a:t>	</a:t>
            </a:r>
            <a:r>
              <a:rPr lang="en-US" sz="2000" b="0" i="0" dirty="0">
                <a:effectLst/>
              </a:rPr>
              <a:t>AdaBoost ,GBM, 	XGB, Light GBM, 	</a:t>
            </a:r>
            <a:r>
              <a:rPr lang="en-US" sz="2000" b="0" i="0" dirty="0" err="1">
                <a:effectLst/>
              </a:rPr>
              <a:t>CatBoost</a:t>
            </a:r>
            <a:endParaRPr lang="en-US" sz="2000" b="0" i="0" dirty="0">
              <a:effectLst/>
            </a:endParaRPr>
          </a:p>
          <a:p>
            <a:endParaRPr lang="en-US" sz="2000" dirty="0"/>
          </a:p>
        </p:txBody>
      </p:sp>
      <p:sp>
        <p:nvSpPr>
          <p:cNvPr id="6" name="Slide Number Placeholder 5">
            <a:extLst>
              <a:ext uri="{FF2B5EF4-FFF2-40B4-BE49-F238E27FC236}">
                <a16:creationId xmlns:a16="http://schemas.microsoft.com/office/drawing/2014/main" id="{481CD823-79D6-44C2-A7DE-CD97AF56B23E}"/>
              </a:ext>
            </a:extLst>
          </p:cNvPr>
          <p:cNvSpPr>
            <a:spLocks noGrp="1"/>
          </p:cNvSpPr>
          <p:nvPr>
            <p:ph type="sldNum" sz="quarter" idx="12"/>
          </p:nvPr>
        </p:nvSpPr>
        <p:spPr/>
        <p:txBody>
          <a:bodyPr/>
          <a:lstStyle/>
          <a:p>
            <a:fld id="{361A9AFC-801F-4763-A8B5-F83A92A5C7F5}" type="slidenum">
              <a:rPr lang="en-US" smtClean="0"/>
              <a:t>35</a:t>
            </a:fld>
            <a:endParaRPr lang="en-US"/>
          </a:p>
        </p:txBody>
      </p:sp>
      <p:sp>
        <p:nvSpPr>
          <p:cNvPr id="5" name="Rectangle 4">
            <a:extLst>
              <a:ext uri="{FF2B5EF4-FFF2-40B4-BE49-F238E27FC236}">
                <a16:creationId xmlns:a16="http://schemas.microsoft.com/office/drawing/2014/main" id="{F5E26587-74C7-48EB-B5EC-544571C25C0D}"/>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5735595-696B-42A7-A071-E02AA0BCEFD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394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70FC-73AE-4EEA-84A9-2BF7FC7007F3}"/>
              </a:ext>
            </a:extLst>
          </p:cNvPr>
          <p:cNvSpPr>
            <a:spLocks noGrp="1"/>
          </p:cNvSpPr>
          <p:nvPr>
            <p:ph type="title"/>
          </p:nvPr>
        </p:nvSpPr>
        <p:spPr>
          <a:xfrm>
            <a:off x="135835" y="113335"/>
            <a:ext cx="10515600" cy="721764"/>
          </a:xfrm>
        </p:spPr>
        <p:txBody>
          <a:bodyPr/>
          <a:lstStyle/>
          <a:p>
            <a:r>
              <a:rPr lang="en-US" b="1" i="0" dirty="0">
                <a:effectLst/>
              </a:rPr>
              <a:t>Why do ensembles work?</a:t>
            </a:r>
            <a:endParaRPr lang="en-US" dirty="0"/>
          </a:p>
        </p:txBody>
      </p:sp>
      <p:sp>
        <p:nvSpPr>
          <p:cNvPr id="3" name="Content Placeholder 2">
            <a:extLst>
              <a:ext uri="{FF2B5EF4-FFF2-40B4-BE49-F238E27FC236}">
                <a16:creationId xmlns:a16="http://schemas.microsoft.com/office/drawing/2014/main" id="{68345F4B-64E2-4B83-9664-256A7A997A13}"/>
              </a:ext>
            </a:extLst>
          </p:cNvPr>
          <p:cNvSpPr>
            <a:spLocks noGrp="1"/>
          </p:cNvSpPr>
          <p:nvPr>
            <p:ph idx="1"/>
          </p:nvPr>
        </p:nvSpPr>
        <p:spPr>
          <a:xfrm>
            <a:off x="1222513" y="1420055"/>
            <a:ext cx="9273209" cy="4351338"/>
          </a:xfrm>
        </p:spPr>
        <p:txBody>
          <a:bodyPr>
            <a:noAutofit/>
          </a:bodyPr>
          <a:lstStyle/>
          <a:p>
            <a:pPr marL="0" indent="0" fontAlgn="base">
              <a:buNone/>
            </a:pPr>
            <a:r>
              <a:rPr lang="en-GB" sz="2400" b="1" i="0" dirty="0">
                <a:effectLst/>
              </a:rPr>
              <a:t>It address the following problems</a:t>
            </a:r>
          </a:p>
          <a:p>
            <a:pPr fontAlgn="base">
              <a:buFont typeface="Arial" panose="020B0604020202020204" pitchFamily="34" charset="0"/>
              <a:buChar char="•"/>
            </a:pPr>
            <a:r>
              <a:rPr lang="en-GB" sz="2400" b="1" i="0" dirty="0">
                <a:effectLst/>
              </a:rPr>
              <a:t>Statistical Problem </a:t>
            </a:r>
            <a:br>
              <a:rPr lang="en-GB" sz="2400" b="0" i="0" dirty="0">
                <a:effectLst/>
              </a:rPr>
            </a:br>
            <a:r>
              <a:rPr lang="en-GB" sz="2400" b="0" i="0" dirty="0">
                <a:effectLst/>
              </a:rPr>
              <a:t>The Computational Problem arises when the learning algorithm cannot guarantees finding the best hypothesis.</a:t>
            </a:r>
          </a:p>
          <a:p>
            <a:pPr marL="0" indent="0" fontAlgn="base">
              <a:buNone/>
            </a:pPr>
            <a:endParaRPr lang="en-GB" sz="2400" b="0" i="0" dirty="0">
              <a:effectLst/>
            </a:endParaRPr>
          </a:p>
          <a:p>
            <a:pPr fontAlgn="base">
              <a:buFont typeface="Arial" panose="020B0604020202020204" pitchFamily="34" charset="0"/>
              <a:buChar char="•"/>
            </a:pPr>
            <a:r>
              <a:rPr lang="en-GB" sz="2400" b="1" i="0" dirty="0">
                <a:effectLst/>
              </a:rPr>
              <a:t>Representational Problem </a:t>
            </a:r>
            <a:br>
              <a:rPr lang="en-GB" sz="2400" b="0" i="0" dirty="0">
                <a:effectLst/>
              </a:rPr>
            </a:br>
            <a:r>
              <a:rPr lang="en-GB" sz="2400" b="0" i="0" dirty="0">
                <a:effectLst/>
              </a:rPr>
              <a:t>The Representational Problem arises when the hypothesis space does not contain any good approximation of the target class(es).</a:t>
            </a:r>
          </a:p>
          <a:p>
            <a:pPr marL="0" indent="0">
              <a:buNone/>
            </a:pPr>
            <a:endParaRPr lang="en-US" sz="2400" dirty="0"/>
          </a:p>
        </p:txBody>
      </p:sp>
      <p:sp>
        <p:nvSpPr>
          <p:cNvPr id="4" name="Slide Number Placeholder 3">
            <a:extLst>
              <a:ext uri="{FF2B5EF4-FFF2-40B4-BE49-F238E27FC236}">
                <a16:creationId xmlns:a16="http://schemas.microsoft.com/office/drawing/2014/main" id="{A567CC73-F163-47D7-9BA4-5F51F1FAD923}"/>
              </a:ext>
            </a:extLst>
          </p:cNvPr>
          <p:cNvSpPr>
            <a:spLocks noGrp="1"/>
          </p:cNvSpPr>
          <p:nvPr>
            <p:ph type="sldNum" sz="quarter" idx="12"/>
          </p:nvPr>
        </p:nvSpPr>
        <p:spPr/>
        <p:txBody>
          <a:bodyPr/>
          <a:lstStyle/>
          <a:p>
            <a:fld id="{361A9AFC-801F-4763-A8B5-F83A92A5C7F5}" type="slidenum">
              <a:rPr lang="en-US" smtClean="0"/>
              <a:t>36</a:t>
            </a:fld>
            <a:endParaRPr lang="en-US"/>
          </a:p>
        </p:txBody>
      </p:sp>
      <p:sp>
        <p:nvSpPr>
          <p:cNvPr id="5" name="Rectangle 4">
            <a:extLst>
              <a:ext uri="{FF2B5EF4-FFF2-40B4-BE49-F238E27FC236}">
                <a16:creationId xmlns:a16="http://schemas.microsoft.com/office/drawing/2014/main" id="{EF407E37-27D4-4260-89FF-80EAD2A4058D}"/>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BA038C4-91FE-4E5F-9729-50BF8050D57A}"/>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780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1C92-87AF-42D9-9321-4FB49FE51535}"/>
              </a:ext>
            </a:extLst>
          </p:cNvPr>
          <p:cNvSpPr>
            <a:spLocks noGrp="1"/>
          </p:cNvSpPr>
          <p:nvPr>
            <p:ph type="title"/>
          </p:nvPr>
        </p:nvSpPr>
        <p:spPr>
          <a:xfrm>
            <a:off x="255104" y="223777"/>
            <a:ext cx="10515600" cy="253116"/>
          </a:xfrm>
        </p:spPr>
        <p:txBody>
          <a:bodyPr>
            <a:normAutofit fontScale="90000"/>
          </a:bodyPr>
          <a:lstStyle/>
          <a:p>
            <a:r>
              <a:rPr lang="en-GB" b="1" dirty="0">
                <a:effectLst/>
              </a:rPr>
              <a:t>Types of ensemble method</a:t>
            </a:r>
            <a:endParaRPr lang="en-US" b="1" dirty="0"/>
          </a:p>
        </p:txBody>
      </p:sp>
      <p:sp>
        <p:nvSpPr>
          <p:cNvPr id="3" name="Content Placeholder 2">
            <a:extLst>
              <a:ext uri="{FF2B5EF4-FFF2-40B4-BE49-F238E27FC236}">
                <a16:creationId xmlns:a16="http://schemas.microsoft.com/office/drawing/2014/main" id="{5E468558-62E5-4A60-BFB4-1970971C3108}"/>
              </a:ext>
            </a:extLst>
          </p:cNvPr>
          <p:cNvSpPr>
            <a:spLocks noGrp="1"/>
          </p:cNvSpPr>
          <p:nvPr>
            <p:ph idx="1"/>
          </p:nvPr>
        </p:nvSpPr>
        <p:spPr>
          <a:xfrm>
            <a:off x="838200" y="1253331"/>
            <a:ext cx="10515600" cy="4351338"/>
          </a:xfrm>
        </p:spPr>
        <p:txBody>
          <a:bodyPr>
            <a:noAutofit/>
          </a:bodyPr>
          <a:lstStyle/>
          <a:p>
            <a:pPr marL="0" indent="0" algn="just">
              <a:buNone/>
            </a:pPr>
            <a:endParaRPr lang="en-GB" sz="2400" i="0" dirty="0">
              <a:effectLst/>
            </a:endParaRPr>
          </a:p>
          <a:p>
            <a:pPr marL="0" indent="0" algn="just">
              <a:buNone/>
            </a:pPr>
            <a:r>
              <a:rPr lang="en-GB" sz="2400" i="0" dirty="0">
                <a:effectLst/>
              </a:rPr>
              <a:t>There are many ensemble techniques available, but we will discuss about the below two most widely used methods:</a:t>
            </a:r>
          </a:p>
          <a:p>
            <a:pPr marL="0" indent="0" algn="just">
              <a:buNone/>
            </a:pPr>
            <a:r>
              <a:rPr lang="en-GB" sz="2400" b="1" i="0" dirty="0">
                <a:effectLst/>
              </a:rPr>
              <a:t>		1. Bagging</a:t>
            </a:r>
          </a:p>
          <a:p>
            <a:pPr marL="0" indent="0" algn="just">
              <a:buNone/>
            </a:pPr>
            <a:r>
              <a:rPr lang="en-GB" sz="2400" b="1" i="0" dirty="0">
                <a:effectLst/>
              </a:rPr>
              <a:t>		2. Boosting</a:t>
            </a:r>
          </a:p>
          <a:p>
            <a:pPr marL="0" indent="0" algn="just">
              <a:buNone/>
            </a:pPr>
            <a:r>
              <a:rPr lang="en-GB" sz="2400" i="0" dirty="0">
                <a:effectLst/>
              </a:rPr>
              <a:t>Let us first understand the similarities and differences between both terminologies.</a:t>
            </a:r>
          </a:p>
          <a:p>
            <a:pPr algn="just"/>
            <a:r>
              <a:rPr lang="en-GB" sz="2400" i="0" dirty="0">
                <a:effectLst/>
              </a:rPr>
              <a:t>Both the methods can be used for classification (discrete output) and regression (continuous output) problems.</a:t>
            </a:r>
          </a:p>
          <a:p>
            <a:pPr algn="just"/>
            <a:r>
              <a:rPr lang="en-GB" sz="2400" i="0" dirty="0">
                <a:effectLst/>
              </a:rPr>
              <a:t>­Both methods are better in performance compared to single models as they aggregate the output of all the weak learners via voting thereby leading to more accuracy in the predictions.</a:t>
            </a:r>
          </a:p>
          <a:p>
            <a:pPr algn="just"/>
            <a:endParaRPr lang="en-US" sz="2400" dirty="0"/>
          </a:p>
        </p:txBody>
      </p:sp>
      <p:sp>
        <p:nvSpPr>
          <p:cNvPr id="4" name="Slide Number Placeholder 3">
            <a:extLst>
              <a:ext uri="{FF2B5EF4-FFF2-40B4-BE49-F238E27FC236}">
                <a16:creationId xmlns:a16="http://schemas.microsoft.com/office/drawing/2014/main" id="{ACF5ED05-700C-47C5-BBF2-44C5372F25B9}"/>
              </a:ext>
            </a:extLst>
          </p:cNvPr>
          <p:cNvSpPr>
            <a:spLocks noGrp="1"/>
          </p:cNvSpPr>
          <p:nvPr>
            <p:ph type="sldNum" sz="quarter" idx="12"/>
          </p:nvPr>
        </p:nvSpPr>
        <p:spPr/>
        <p:txBody>
          <a:bodyPr/>
          <a:lstStyle/>
          <a:p>
            <a:fld id="{361A9AFC-801F-4763-A8B5-F83A92A5C7F5}" type="slidenum">
              <a:rPr lang="en-US" smtClean="0"/>
              <a:t>37</a:t>
            </a:fld>
            <a:endParaRPr lang="en-US"/>
          </a:p>
        </p:txBody>
      </p:sp>
      <p:sp>
        <p:nvSpPr>
          <p:cNvPr id="5" name="Rectangle 4">
            <a:extLst>
              <a:ext uri="{FF2B5EF4-FFF2-40B4-BE49-F238E27FC236}">
                <a16:creationId xmlns:a16="http://schemas.microsoft.com/office/drawing/2014/main" id="{DAD9C51A-CE2F-4DD9-837A-CF0E574848D5}"/>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46FEB41-4C65-4CB8-9D49-756768861FA8}"/>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265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DA5B-2556-41E4-8734-93AC3331ECF6}"/>
              </a:ext>
            </a:extLst>
          </p:cNvPr>
          <p:cNvSpPr>
            <a:spLocks noGrp="1"/>
          </p:cNvSpPr>
          <p:nvPr>
            <p:ph type="title"/>
          </p:nvPr>
        </p:nvSpPr>
        <p:spPr>
          <a:xfrm>
            <a:off x="119271" y="136525"/>
            <a:ext cx="10515600" cy="430209"/>
          </a:xfrm>
        </p:spPr>
        <p:txBody>
          <a:bodyPr>
            <a:normAutofit fontScale="90000"/>
          </a:bodyPr>
          <a:lstStyle/>
          <a:p>
            <a:r>
              <a:rPr lang="en-GB" b="1" dirty="0"/>
              <a:t>Bagging(</a:t>
            </a:r>
            <a:r>
              <a:rPr lang="en-GB" b="1" i="0" dirty="0">
                <a:effectLst/>
              </a:rPr>
              <a:t> Bootstrap Aggregation)</a:t>
            </a:r>
            <a:endParaRPr lang="en-US" b="1" dirty="0"/>
          </a:p>
        </p:txBody>
      </p:sp>
      <p:sp>
        <p:nvSpPr>
          <p:cNvPr id="3" name="Content Placeholder 2">
            <a:extLst>
              <a:ext uri="{FF2B5EF4-FFF2-40B4-BE49-F238E27FC236}">
                <a16:creationId xmlns:a16="http://schemas.microsoft.com/office/drawing/2014/main" id="{86806219-7568-466A-8343-095C792E365B}"/>
              </a:ext>
            </a:extLst>
          </p:cNvPr>
          <p:cNvSpPr>
            <a:spLocks noGrp="1"/>
          </p:cNvSpPr>
          <p:nvPr>
            <p:ph idx="1"/>
          </p:nvPr>
        </p:nvSpPr>
        <p:spPr>
          <a:xfrm>
            <a:off x="1520687" y="1253331"/>
            <a:ext cx="9670774" cy="4351338"/>
          </a:xfrm>
        </p:spPr>
        <p:txBody>
          <a:bodyPr>
            <a:normAutofit/>
          </a:bodyPr>
          <a:lstStyle/>
          <a:p>
            <a:pPr marL="0" indent="0" algn="just">
              <a:buNone/>
            </a:pPr>
            <a:br>
              <a:rPr lang="en-GB" sz="2400" dirty="0"/>
            </a:br>
            <a:r>
              <a:rPr lang="en-GB" sz="2400" b="0" i="0" dirty="0">
                <a:effectLst/>
              </a:rPr>
              <a:t>Bagging (Bootstrap Aggregation) is used to reduce the variance of a decision tree. Suppose a set D of d tuples, at each iteration </a:t>
            </a:r>
            <a:r>
              <a:rPr lang="en-GB" sz="2400" b="0" i="1" dirty="0" err="1">
                <a:effectLst/>
              </a:rPr>
              <a:t>i</a:t>
            </a:r>
            <a:r>
              <a:rPr lang="en-GB" sz="2400" b="0" i="0" dirty="0">
                <a:effectLst/>
              </a:rPr>
              <a:t>, a training set D</a:t>
            </a:r>
            <a:r>
              <a:rPr lang="en-GB" sz="2400" b="0" i="0" baseline="-25000" dirty="0">
                <a:effectLst/>
              </a:rPr>
              <a:t>i</a:t>
            </a:r>
            <a:r>
              <a:rPr lang="en-GB" sz="2400" b="0" i="0" dirty="0">
                <a:effectLst/>
              </a:rPr>
              <a:t> of d tuples is sampled with replacement from D (i.e., bootstrap). </a:t>
            </a:r>
          </a:p>
          <a:p>
            <a:pPr marL="0" indent="0" algn="just">
              <a:buNone/>
            </a:pPr>
            <a:r>
              <a:rPr lang="en-GB" sz="2400" b="0" i="0" dirty="0">
                <a:effectLst/>
              </a:rPr>
              <a:t>Then a classifier model M</a:t>
            </a:r>
            <a:r>
              <a:rPr lang="en-GB" sz="2400" b="0" i="0" baseline="-25000" dirty="0">
                <a:effectLst/>
              </a:rPr>
              <a:t>i</a:t>
            </a:r>
            <a:r>
              <a:rPr lang="en-GB" sz="2400" b="0" i="0" dirty="0">
                <a:effectLst/>
              </a:rPr>
              <a:t> is learned for each training set D &lt; </a:t>
            </a:r>
            <a:r>
              <a:rPr lang="en-GB" sz="2400" b="0" i="0" dirty="0" err="1">
                <a:effectLst/>
              </a:rPr>
              <a:t>i</a:t>
            </a:r>
            <a:r>
              <a:rPr lang="en-GB" sz="2400" b="0" i="0" dirty="0">
                <a:effectLst/>
              </a:rPr>
              <a:t>. </a:t>
            </a:r>
          </a:p>
          <a:p>
            <a:pPr marL="0" indent="0" algn="just">
              <a:buNone/>
            </a:pPr>
            <a:r>
              <a:rPr lang="en-GB" sz="2400" b="0" i="0" dirty="0">
                <a:effectLst/>
              </a:rPr>
              <a:t>Each classifier M</a:t>
            </a:r>
            <a:r>
              <a:rPr lang="en-GB" sz="2400" b="0" i="0" baseline="-25000" dirty="0">
                <a:effectLst/>
              </a:rPr>
              <a:t>i</a:t>
            </a:r>
            <a:r>
              <a:rPr lang="en-GB" sz="2400" b="0" i="0" dirty="0">
                <a:effectLst/>
              </a:rPr>
              <a:t> returns its class prediction. </a:t>
            </a:r>
          </a:p>
          <a:p>
            <a:pPr marL="0" indent="0" algn="just">
              <a:buNone/>
            </a:pPr>
            <a:r>
              <a:rPr lang="en-GB" sz="2400" b="0" i="0" dirty="0">
                <a:effectLst/>
              </a:rPr>
              <a:t>The bagged classifier M* counts the votes and assigns the class with the most votes to X (unknown sample).</a:t>
            </a:r>
            <a:endParaRPr lang="en-US" sz="2400" dirty="0"/>
          </a:p>
        </p:txBody>
      </p:sp>
      <p:sp>
        <p:nvSpPr>
          <p:cNvPr id="4" name="Slide Number Placeholder 3">
            <a:extLst>
              <a:ext uri="{FF2B5EF4-FFF2-40B4-BE49-F238E27FC236}">
                <a16:creationId xmlns:a16="http://schemas.microsoft.com/office/drawing/2014/main" id="{8874067C-14E9-4089-946D-601D945FF156}"/>
              </a:ext>
            </a:extLst>
          </p:cNvPr>
          <p:cNvSpPr>
            <a:spLocks noGrp="1"/>
          </p:cNvSpPr>
          <p:nvPr>
            <p:ph type="sldNum" sz="quarter" idx="12"/>
          </p:nvPr>
        </p:nvSpPr>
        <p:spPr/>
        <p:txBody>
          <a:bodyPr/>
          <a:lstStyle/>
          <a:p>
            <a:fld id="{361A9AFC-801F-4763-A8B5-F83A92A5C7F5}" type="slidenum">
              <a:rPr lang="en-US" smtClean="0"/>
              <a:t>38</a:t>
            </a:fld>
            <a:endParaRPr lang="en-US"/>
          </a:p>
        </p:txBody>
      </p:sp>
      <p:sp>
        <p:nvSpPr>
          <p:cNvPr id="5" name="Rectangle 4">
            <a:extLst>
              <a:ext uri="{FF2B5EF4-FFF2-40B4-BE49-F238E27FC236}">
                <a16:creationId xmlns:a16="http://schemas.microsoft.com/office/drawing/2014/main" id="{EA69CB37-B9AC-4889-A12E-9C3FAF10F07A}"/>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034D4E0-559F-41D6-BE1F-B92C8E8327C2}"/>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20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804D-0608-46AB-8ED7-822FE1627977}"/>
              </a:ext>
            </a:extLst>
          </p:cNvPr>
          <p:cNvSpPr>
            <a:spLocks noGrp="1"/>
          </p:cNvSpPr>
          <p:nvPr>
            <p:ph type="title"/>
          </p:nvPr>
        </p:nvSpPr>
        <p:spPr>
          <a:xfrm>
            <a:off x="0" y="18256"/>
            <a:ext cx="10515600" cy="935620"/>
          </a:xfrm>
        </p:spPr>
        <p:txBody>
          <a:bodyPr/>
          <a:lstStyle/>
          <a:p>
            <a:r>
              <a:rPr lang="en-GB" b="1" i="0" dirty="0">
                <a:effectLst/>
              </a:rPr>
              <a:t>Implementation steps of Bagging(Bootstrap)</a:t>
            </a:r>
            <a:endParaRPr lang="en-US" b="1" dirty="0"/>
          </a:p>
        </p:txBody>
      </p:sp>
      <p:sp>
        <p:nvSpPr>
          <p:cNvPr id="3" name="Content Placeholder 2">
            <a:extLst>
              <a:ext uri="{FF2B5EF4-FFF2-40B4-BE49-F238E27FC236}">
                <a16:creationId xmlns:a16="http://schemas.microsoft.com/office/drawing/2014/main" id="{04E1F603-E6A7-4A0D-8580-BE2461E45D35}"/>
              </a:ext>
            </a:extLst>
          </p:cNvPr>
          <p:cNvSpPr>
            <a:spLocks noGrp="1"/>
          </p:cNvSpPr>
          <p:nvPr>
            <p:ph idx="1"/>
          </p:nvPr>
        </p:nvSpPr>
        <p:spPr>
          <a:xfrm>
            <a:off x="413990" y="1552787"/>
            <a:ext cx="6408842" cy="4351338"/>
          </a:xfrm>
        </p:spPr>
        <p:txBody>
          <a:bodyPr>
            <a:normAutofit fontScale="92500" lnSpcReduction="10000"/>
          </a:bodyPr>
          <a:lstStyle/>
          <a:p>
            <a:pPr algn="just" fontAlgn="base">
              <a:buFont typeface="+mj-lt"/>
              <a:buAutoNum type="arabicPeriod"/>
            </a:pPr>
            <a:r>
              <a:rPr lang="en-GB" b="0" i="0" dirty="0">
                <a:effectLst/>
                <a:latin typeface="urw-din"/>
              </a:rPr>
              <a:t>Multiple subsets are created from the original data set with equal tuples, selecting observations with replacement.(Row sampling replacement)</a:t>
            </a:r>
          </a:p>
          <a:p>
            <a:pPr algn="just" fontAlgn="base">
              <a:buFont typeface="+mj-lt"/>
              <a:buAutoNum type="arabicPeriod"/>
            </a:pPr>
            <a:r>
              <a:rPr lang="en-GB" b="0" i="0" dirty="0">
                <a:effectLst/>
                <a:latin typeface="urw-din"/>
              </a:rPr>
              <a:t>A base model is created on each of these subsets.</a:t>
            </a:r>
          </a:p>
          <a:p>
            <a:pPr algn="just" fontAlgn="base">
              <a:buFont typeface="+mj-lt"/>
              <a:buAutoNum type="arabicPeriod"/>
            </a:pPr>
            <a:r>
              <a:rPr lang="en-GB" b="0" i="0" dirty="0">
                <a:effectLst/>
                <a:latin typeface="urw-din"/>
              </a:rPr>
              <a:t>Each model is learned in parallel from each training set and independent of each other.</a:t>
            </a:r>
          </a:p>
          <a:p>
            <a:pPr algn="just" fontAlgn="base">
              <a:buFont typeface="+mj-lt"/>
              <a:buAutoNum type="arabicPeriod"/>
            </a:pPr>
            <a:r>
              <a:rPr lang="en-GB" b="0" i="0" dirty="0">
                <a:effectLst/>
                <a:latin typeface="urw-din"/>
              </a:rPr>
              <a:t>The final predictions are determined by combining the predictions from all the models. </a:t>
            </a:r>
            <a:r>
              <a:rPr lang="en-GB" dirty="0">
                <a:latin typeface="urw-din"/>
              </a:rPr>
              <a:t>Classify by majority voting</a:t>
            </a:r>
            <a:endParaRPr lang="en-GB" b="0" i="0" dirty="0">
              <a:effectLst/>
              <a:latin typeface="urw-din"/>
            </a:endParaRPr>
          </a:p>
          <a:p>
            <a:pPr algn="just"/>
            <a:endParaRPr lang="en-US" dirty="0"/>
          </a:p>
        </p:txBody>
      </p:sp>
      <p:sp>
        <p:nvSpPr>
          <p:cNvPr id="4" name="Slide Number Placeholder 3">
            <a:extLst>
              <a:ext uri="{FF2B5EF4-FFF2-40B4-BE49-F238E27FC236}">
                <a16:creationId xmlns:a16="http://schemas.microsoft.com/office/drawing/2014/main" id="{91D51FDD-A308-49AE-B6CA-9E9F71F0D81D}"/>
              </a:ext>
            </a:extLst>
          </p:cNvPr>
          <p:cNvSpPr>
            <a:spLocks noGrp="1"/>
          </p:cNvSpPr>
          <p:nvPr>
            <p:ph type="sldNum" sz="quarter" idx="12"/>
          </p:nvPr>
        </p:nvSpPr>
        <p:spPr/>
        <p:txBody>
          <a:bodyPr/>
          <a:lstStyle/>
          <a:p>
            <a:fld id="{361A9AFC-801F-4763-A8B5-F83A92A5C7F5}" type="slidenum">
              <a:rPr lang="en-US" smtClean="0"/>
              <a:t>39</a:t>
            </a:fld>
            <a:endParaRPr lang="en-US"/>
          </a:p>
        </p:txBody>
      </p:sp>
      <p:pic>
        <p:nvPicPr>
          <p:cNvPr id="7" name="Picture 6" descr="Diagram&#10;&#10;Description automatically generated">
            <a:extLst>
              <a:ext uri="{FF2B5EF4-FFF2-40B4-BE49-F238E27FC236}">
                <a16:creationId xmlns:a16="http://schemas.microsoft.com/office/drawing/2014/main" id="{9ABF4D5A-8BFF-4A66-A593-F7532A6F4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46" y="1918896"/>
            <a:ext cx="4891454" cy="3985229"/>
          </a:xfrm>
          <a:prstGeom prst="rect">
            <a:avLst/>
          </a:prstGeom>
        </p:spPr>
      </p:pic>
      <p:sp>
        <p:nvSpPr>
          <p:cNvPr id="6" name="Rectangle 5">
            <a:extLst>
              <a:ext uri="{FF2B5EF4-FFF2-40B4-BE49-F238E27FC236}">
                <a16:creationId xmlns:a16="http://schemas.microsoft.com/office/drawing/2014/main" id="{3DB9BAB5-CE10-4366-BFC0-94DB8DD145A7}"/>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90E22BB-AB1B-4242-BD3A-829E07E135A8}"/>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43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0D4267-0F9E-B3DF-D988-AE5CC9C8A977}"/>
              </a:ext>
            </a:extLst>
          </p:cNvPr>
          <p:cNvPicPr>
            <a:picLocks noChangeAspect="1"/>
          </p:cNvPicPr>
          <p:nvPr/>
        </p:nvPicPr>
        <p:blipFill>
          <a:blip r:embed="rId2"/>
          <a:stretch>
            <a:fillRect/>
          </a:stretch>
        </p:blipFill>
        <p:spPr>
          <a:xfrm>
            <a:off x="2224087" y="1414462"/>
            <a:ext cx="8734426" cy="3400426"/>
          </a:xfrm>
          <a:prstGeom prst="rect">
            <a:avLst/>
          </a:prstGeom>
        </p:spPr>
      </p:pic>
    </p:spTree>
    <p:extLst>
      <p:ext uri="{BB962C8B-B14F-4D97-AF65-F5344CB8AC3E}">
        <p14:creationId xmlns:p14="http://schemas.microsoft.com/office/powerpoint/2010/main" val="4099601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5A56-B98E-443C-AEDE-DD82455F58E6}"/>
              </a:ext>
            </a:extLst>
          </p:cNvPr>
          <p:cNvSpPr>
            <a:spLocks noGrp="1"/>
          </p:cNvSpPr>
          <p:nvPr>
            <p:ph type="title"/>
          </p:nvPr>
        </p:nvSpPr>
        <p:spPr>
          <a:xfrm>
            <a:off x="139148" y="217656"/>
            <a:ext cx="10515600" cy="422666"/>
          </a:xfrm>
        </p:spPr>
        <p:txBody>
          <a:bodyPr>
            <a:normAutofit fontScale="90000"/>
          </a:bodyPr>
          <a:lstStyle/>
          <a:p>
            <a:r>
              <a:rPr lang="en-GB" b="1" dirty="0"/>
              <a:t>Boosting</a:t>
            </a:r>
            <a:endParaRPr lang="en-US" b="1" dirty="0"/>
          </a:p>
        </p:txBody>
      </p:sp>
      <p:sp>
        <p:nvSpPr>
          <p:cNvPr id="3" name="Content Placeholder 2">
            <a:extLst>
              <a:ext uri="{FF2B5EF4-FFF2-40B4-BE49-F238E27FC236}">
                <a16:creationId xmlns:a16="http://schemas.microsoft.com/office/drawing/2014/main" id="{B0505E63-11BB-4891-99E5-C64EC8D1FE15}"/>
              </a:ext>
            </a:extLst>
          </p:cNvPr>
          <p:cNvSpPr>
            <a:spLocks noGrp="1"/>
          </p:cNvSpPr>
          <p:nvPr>
            <p:ph idx="1"/>
          </p:nvPr>
        </p:nvSpPr>
        <p:spPr>
          <a:xfrm>
            <a:off x="838200" y="1123259"/>
            <a:ext cx="10253870" cy="4351338"/>
          </a:xfrm>
        </p:spPr>
        <p:txBody>
          <a:bodyPr/>
          <a:lstStyle/>
          <a:p>
            <a:pPr algn="just"/>
            <a:r>
              <a:rPr lang="en-GB" b="0" i="0" dirty="0">
                <a:solidFill>
                  <a:srgbClr val="0A0A0A"/>
                </a:solidFill>
                <a:effectLst/>
                <a:latin typeface="EB Garamond"/>
              </a:rPr>
              <a:t>The idea of Boosting method is that instead of using a simple algorithm, which is not strong enough to make the accurate predictions alone as there are high variance and error rate, we combine multiple simple learning algorithms together, rather than finding a single highly accurate prediction rule.</a:t>
            </a:r>
          </a:p>
          <a:p>
            <a:pPr marL="0" indent="0" algn="just">
              <a:buNone/>
            </a:pPr>
            <a:endParaRPr lang="en-GB" b="0" i="0" dirty="0">
              <a:solidFill>
                <a:srgbClr val="0A0A0A"/>
              </a:solidFill>
              <a:effectLst/>
              <a:latin typeface="EB Garamond"/>
            </a:endParaRPr>
          </a:p>
          <a:p>
            <a:pPr algn="just"/>
            <a:r>
              <a:rPr lang="en-GB" b="0" i="0" dirty="0">
                <a:solidFill>
                  <a:srgbClr val="0A0A0A"/>
                </a:solidFill>
                <a:effectLst/>
                <a:latin typeface="EB Garamond"/>
              </a:rPr>
              <a:t>The Boosting algorithm then combines these multiple weak rules together to reduce variance and bias in individual model rules into a single prediction rule, such that it will be much more accurate than any one of the weak rules as.</a:t>
            </a:r>
            <a:endParaRPr lang="en-US" dirty="0"/>
          </a:p>
        </p:txBody>
      </p:sp>
      <p:sp>
        <p:nvSpPr>
          <p:cNvPr id="4" name="Slide Number Placeholder 3">
            <a:extLst>
              <a:ext uri="{FF2B5EF4-FFF2-40B4-BE49-F238E27FC236}">
                <a16:creationId xmlns:a16="http://schemas.microsoft.com/office/drawing/2014/main" id="{01888A9B-6528-404C-822E-75F127C26AA6}"/>
              </a:ext>
            </a:extLst>
          </p:cNvPr>
          <p:cNvSpPr>
            <a:spLocks noGrp="1"/>
          </p:cNvSpPr>
          <p:nvPr>
            <p:ph type="sldNum" sz="quarter" idx="12"/>
          </p:nvPr>
        </p:nvSpPr>
        <p:spPr/>
        <p:txBody>
          <a:bodyPr/>
          <a:lstStyle/>
          <a:p>
            <a:fld id="{361A9AFC-801F-4763-A8B5-F83A92A5C7F5}" type="slidenum">
              <a:rPr lang="en-US" smtClean="0"/>
              <a:t>40</a:t>
            </a:fld>
            <a:endParaRPr lang="en-US"/>
          </a:p>
        </p:txBody>
      </p:sp>
      <p:sp>
        <p:nvSpPr>
          <p:cNvPr id="5" name="Rectangle 4">
            <a:extLst>
              <a:ext uri="{FF2B5EF4-FFF2-40B4-BE49-F238E27FC236}">
                <a16:creationId xmlns:a16="http://schemas.microsoft.com/office/drawing/2014/main" id="{B335C524-E67C-42D9-BDE3-6D0BFA03F2D3}"/>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0D412AA-8030-4220-AC6E-46F70BFD3F6E}"/>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39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E1FB-704B-44D3-A610-766A83EDB919}"/>
              </a:ext>
            </a:extLst>
          </p:cNvPr>
          <p:cNvSpPr>
            <a:spLocks noGrp="1"/>
          </p:cNvSpPr>
          <p:nvPr>
            <p:ph type="title"/>
          </p:nvPr>
        </p:nvSpPr>
        <p:spPr>
          <a:xfrm>
            <a:off x="119271" y="75772"/>
            <a:ext cx="10515600" cy="712019"/>
          </a:xfrm>
        </p:spPr>
        <p:txBody>
          <a:bodyPr/>
          <a:lstStyle/>
          <a:p>
            <a:r>
              <a:rPr lang="en-GB" b="1" dirty="0"/>
              <a:t>Boosting</a:t>
            </a:r>
            <a:endParaRPr lang="en-US" b="1" dirty="0"/>
          </a:p>
        </p:txBody>
      </p:sp>
      <p:sp>
        <p:nvSpPr>
          <p:cNvPr id="3" name="Content Placeholder 2">
            <a:extLst>
              <a:ext uri="{FF2B5EF4-FFF2-40B4-BE49-F238E27FC236}">
                <a16:creationId xmlns:a16="http://schemas.microsoft.com/office/drawing/2014/main" id="{DB61F21D-942B-47B4-B00E-DBA2B446E533}"/>
              </a:ext>
            </a:extLst>
          </p:cNvPr>
          <p:cNvSpPr>
            <a:spLocks noGrp="1"/>
          </p:cNvSpPr>
          <p:nvPr>
            <p:ph idx="1"/>
          </p:nvPr>
        </p:nvSpPr>
        <p:spPr>
          <a:xfrm>
            <a:off x="838200" y="1825625"/>
            <a:ext cx="10161104" cy="3856718"/>
          </a:xfrm>
        </p:spPr>
        <p:txBody>
          <a:bodyPr/>
          <a:lstStyle/>
          <a:p>
            <a:pPr algn="just"/>
            <a:r>
              <a:rPr lang="en-GB" b="0" i="0" dirty="0">
                <a:solidFill>
                  <a:srgbClr val="0A0A0A"/>
                </a:solidFill>
                <a:effectLst/>
              </a:rPr>
              <a:t>Two fundamental approaches for effective implementation of Boosting algorithm:</a:t>
            </a:r>
          </a:p>
          <a:p>
            <a:pPr algn="just">
              <a:buFont typeface="Arial" panose="020B0604020202020204" pitchFamily="34" charset="0"/>
              <a:buChar char="•"/>
            </a:pPr>
            <a:r>
              <a:rPr lang="en-GB" b="0" i="0" dirty="0">
                <a:solidFill>
                  <a:srgbClr val="0A0A0A"/>
                </a:solidFill>
                <a:effectLst/>
              </a:rPr>
              <a:t>Choosing the different subsets from training dataset for different iterations:</a:t>
            </a:r>
          </a:p>
          <a:p>
            <a:pPr marL="742950" lvl="1" indent="-285750" algn="just">
              <a:buFont typeface="Arial" panose="020B0604020202020204" pitchFamily="34" charset="0"/>
              <a:buChar char="•"/>
            </a:pPr>
            <a:r>
              <a:rPr lang="en-GB" b="0" i="0" dirty="0">
                <a:solidFill>
                  <a:srgbClr val="0A0A0A"/>
                </a:solidFill>
                <a:effectLst/>
              </a:rPr>
              <a:t>To increase the efficiency of the base learner predictions, high weightage is placed on the examples that were misclassified by earlier weak learner.</a:t>
            </a:r>
          </a:p>
          <a:p>
            <a:pPr algn="just">
              <a:buFont typeface="Arial" panose="020B0604020202020204" pitchFamily="34" charset="0"/>
              <a:buChar char="•"/>
            </a:pPr>
            <a:r>
              <a:rPr lang="en-GB" b="0" i="0" dirty="0">
                <a:solidFill>
                  <a:srgbClr val="0A0A0A"/>
                </a:solidFill>
                <a:effectLst/>
              </a:rPr>
              <a:t>How to combine weak leaners together:</a:t>
            </a:r>
          </a:p>
          <a:p>
            <a:pPr marL="742950" lvl="1" indent="-285750" algn="just">
              <a:buFont typeface="Arial" panose="020B0604020202020204" pitchFamily="34" charset="0"/>
              <a:buChar char="•"/>
            </a:pPr>
            <a:r>
              <a:rPr lang="en-GB" b="0" i="0" dirty="0">
                <a:solidFill>
                  <a:srgbClr val="0A0A0A"/>
                </a:solidFill>
                <a:effectLst/>
              </a:rPr>
              <a:t>Taking a weighted majority vote of the predictions.</a:t>
            </a:r>
          </a:p>
          <a:p>
            <a:pPr algn="just"/>
            <a:endParaRPr lang="en-US" dirty="0"/>
          </a:p>
        </p:txBody>
      </p:sp>
      <p:sp>
        <p:nvSpPr>
          <p:cNvPr id="4" name="Slide Number Placeholder 3">
            <a:extLst>
              <a:ext uri="{FF2B5EF4-FFF2-40B4-BE49-F238E27FC236}">
                <a16:creationId xmlns:a16="http://schemas.microsoft.com/office/drawing/2014/main" id="{59ABAA89-22C1-4874-B36D-B3166017A707}"/>
              </a:ext>
            </a:extLst>
          </p:cNvPr>
          <p:cNvSpPr>
            <a:spLocks noGrp="1"/>
          </p:cNvSpPr>
          <p:nvPr>
            <p:ph type="sldNum" sz="quarter" idx="12"/>
          </p:nvPr>
        </p:nvSpPr>
        <p:spPr/>
        <p:txBody>
          <a:bodyPr/>
          <a:lstStyle/>
          <a:p>
            <a:fld id="{361A9AFC-801F-4763-A8B5-F83A92A5C7F5}" type="slidenum">
              <a:rPr lang="en-US" smtClean="0"/>
              <a:t>41</a:t>
            </a:fld>
            <a:endParaRPr lang="en-US"/>
          </a:p>
        </p:txBody>
      </p:sp>
      <p:sp>
        <p:nvSpPr>
          <p:cNvPr id="5" name="Rectangle 4">
            <a:extLst>
              <a:ext uri="{FF2B5EF4-FFF2-40B4-BE49-F238E27FC236}">
                <a16:creationId xmlns:a16="http://schemas.microsoft.com/office/drawing/2014/main" id="{0FB9A29D-09F8-460C-8AB1-6F49AB636DB0}"/>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9272E2E-587F-438D-B3ED-5A760AFCB76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304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5FED-A3A1-487E-A528-4230B5D89007}"/>
              </a:ext>
            </a:extLst>
          </p:cNvPr>
          <p:cNvSpPr>
            <a:spLocks noGrp="1"/>
          </p:cNvSpPr>
          <p:nvPr>
            <p:ph type="title"/>
          </p:nvPr>
        </p:nvSpPr>
        <p:spPr>
          <a:xfrm>
            <a:off x="258416" y="77890"/>
            <a:ext cx="10515600" cy="889520"/>
          </a:xfrm>
        </p:spPr>
        <p:txBody>
          <a:bodyPr/>
          <a:lstStyle/>
          <a:p>
            <a:r>
              <a:rPr lang="en-GB" b="1" dirty="0"/>
              <a:t>Boosting </a:t>
            </a:r>
            <a:endParaRPr lang="en-US" b="1" dirty="0"/>
          </a:p>
        </p:txBody>
      </p:sp>
      <p:pic>
        <p:nvPicPr>
          <p:cNvPr id="1026" name="Picture 2">
            <a:extLst>
              <a:ext uri="{FF2B5EF4-FFF2-40B4-BE49-F238E27FC236}">
                <a16:creationId xmlns:a16="http://schemas.microsoft.com/office/drawing/2014/main" id="{E7A7562E-4939-47D1-9AAF-E44B317C39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7984" y="1454563"/>
            <a:ext cx="9935816" cy="46811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14A8C65-CDB5-4C8C-A487-291428D176E8}"/>
              </a:ext>
            </a:extLst>
          </p:cNvPr>
          <p:cNvSpPr>
            <a:spLocks noGrp="1"/>
          </p:cNvSpPr>
          <p:nvPr>
            <p:ph type="sldNum" sz="quarter" idx="12"/>
          </p:nvPr>
        </p:nvSpPr>
        <p:spPr/>
        <p:txBody>
          <a:bodyPr/>
          <a:lstStyle/>
          <a:p>
            <a:fld id="{361A9AFC-801F-4763-A8B5-F83A92A5C7F5}" type="slidenum">
              <a:rPr lang="en-US" smtClean="0"/>
              <a:t>42</a:t>
            </a:fld>
            <a:endParaRPr lang="en-US"/>
          </a:p>
        </p:txBody>
      </p:sp>
      <p:sp>
        <p:nvSpPr>
          <p:cNvPr id="5" name="Rectangle 4">
            <a:extLst>
              <a:ext uri="{FF2B5EF4-FFF2-40B4-BE49-F238E27FC236}">
                <a16:creationId xmlns:a16="http://schemas.microsoft.com/office/drawing/2014/main" id="{CEAF26D7-A58C-4FEC-AD62-CCA956858FCF}"/>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238322F-8039-4B58-A3E3-AA9D9921EF40}"/>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866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5517-7C7E-42C6-B5D0-47EA93B194C6}"/>
              </a:ext>
            </a:extLst>
          </p:cNvPr>
          <p:cNvSpPr>
            <a:spLocks noGrp="1"/>
          </p:cNvSpPr>
          <p:nvPr>
            <p:ph type="title"/>
          </p:nvPr>
        </p:nvSpPr>
        <p:spPr>
          <a:xfrm>
            <a:off x="135834" y="113333"/>
            <a:ext cx="10515600" cy="973345"/>
          </a:xfrm>
        </p:spPr>
        <p:txBody>
          <a:bodyPr/>
          <a:lstStyle/>
          <a:p>
            <a:r>
              <a:rPr lang="en-GB" b="1" dirty="0"/>
              <a:t>Boosting Algorithm</a:t>
            </a:r>
            <a:endParaRPr lang="en-US" b="1" dirty="0"/>
          </a:p>
        </p:txBody>
      </p:sp>
      <p:sp>
        <p:nvSpPr>
          <p:cNvPr id="3" name="Content Placeholder 2">
            <a:extLst>
              <a:ext uri="{FF2B5EF4-FFF2-40B4-BE49-F238E27FC236}">
                <a16:creationId xmlns:a16="http://schemas.microsoft.com/office/drawing/2014/main" id="{A60F84A1-16E4-4ADB-A2E9-4F96141F37E9}"/>
              </a:ext>
            </a:extLst>
          </p:cNvPr>
          <p:cNvSpPr>
            <a:spLocks noGrp="1"/>
          </p:cNvSpPr>
          <p:nvPr>
            <p:ph idx="1"/>
          </p:nvPr>
        </p:nvSpPr>
        <p:spPr>
          <a:xfrm>
            <a:off x="838200" y="1348547"/>
            <a:ext cx="10174357" cy="4351338"/>
          </a:xfrm>
        </p:spPr>
        <p:txBody>
          <a:bodyPr>
            <a:normAutofit fontScale="85000" lnSpcReduction="20000"/>
          </a:bodyPr>
          <a:lstStyle/>
          <a:p>
            <a:pPr algn="just"/>
            <a:r>
              <a:rPr lang="en-GB" b="1" i="0" dirty="0">
                <a:solidFill>
                  <a:srgbClr val="0A0A0A"/>
                </a:solidFill>
                <a:effectLst/>
                <a:latin typeface="EB Garamond"/>
              </a:rPr>
              <a:t>Step 1</a:t>
            </a:r>
            <a:r>
              <a:rPr lang="en-GB" b="0" i="0" dirty="0">
                <a:solidFill>
                  <a:srgbClr val="0A0A0A"/>
                </a:solidFill>
                <a:effectLst/>
                <a:latin typeface="EB Garamond"/>
              </a:rPr>
              <a:t>: All observations have equal weight in the original training data set D</a:t>
            </a:r>
            <a:r>
              <a:rPr lang="en-GB" b="0" i="0" baseline="-25000" dirty="0">
                <a:solidFill>
                  <a:srgbClr val="0A0A0A"/>
                </a:solidFill>
                <a:effectLst/>
                <a:latin typeface="EB Garamond"/>
              </a:rPr>
              <a:t>1</a:t>
            </a:r>
            <a:r>
              <a:rPr lang="en-GB" b="0" i="0" dirty="0">
                <a:solidFill>
                  <a:srgbClr val="0A0A0A"/>
                </a:solidFill>
                <a:effectLst/>
                <a:latin typeface="EB Garamond"/>
              </a:rPr>
              <a:t>. An 	initial “base” classifier h</a:t>
            </a:r>
            <a:r>
              <a:rPr lang="en-GB" b="0" i="0" baseline="-25000" dirty="0">
                <a:solidFill>
                  <a:srgbClr val="0A0A0A"/>
                </a:solidFill>
                <a:effectLst/>
                <a:latin typeface="EB Garamond"/>
              </a:rPr>
              <a:t>1</a:t>
            </a:r>
            <a:r>
              <a:rPr lang="en-GB" b="0" i="0" dirty="0">
                <a:solidFill>
                  <a:srgbClr val="0A0A0A"/>
                </a:solidFill>
                <a:effectLst/>
                <a:latin typeface="EB Garamond"/>
              </a:rPr>
              <a:t> is determined.</a:t>
            </a:r>
          </a:p>
          <a:p>
            <a:pPr marL="0" indent="0" algn="just">
              <a:buNone/>
            </a:pPr>
            <a:endParaRPr lang="en-GB" b="0" i="0" dirty="0">
              <a:solidFill>
                <a:srgbClr val="0A0A0A"/>
              </a:solidFill>
              <a:effectLst/>
              <a:latin typeface="EB Garamond"/>
            </a:endParaRPr>
          </a:p>
          <a:p>
            <a:pPr algn="just"/>
            <a:r>
              <a:rPr lang="en-GB" b="1" i="0" dirty="0">
                <a:solidFill>
                  <a:srgbClr val="0A0A0A"/>
                </a:solidFill>
                <a:effectLst/>
                <a:latin typeface="EB Garamond"/>
              </a:rPr>
              <a:t>Step 2</a:t>
            </a:r>
            <a:r>
              <a:rPr lang="en-GB" b="0" i="0" dirty="0">
                <a:solidFill>
                  <a:srgbClr val="0A0A0A"/>
                </a:solidFill>
                <a:effectLst/>
                <a:latin typeface="EB Garamond"/>
              </a:rPr>
              <a:t>: The observations that were incorrectly classified by the previous base 	classifier have their weights increased, while the observations that were 	correctly classified have their weights decreased. </a:t>
            </a:r>
          </a:p>
          <a:p>
            <a:pPr marL="0" indent="0" algn="just">
              <a:buNone/>
            </a:pPr>
            <a:r>
              <a:rPr lang="en-GB" b="0" i="0" dirty="0">
                <a:solidFill>
                  <a:srgbClr val="0A0A0A"/>
                </a:solidFill>
                <a:effectLst/>
                <a:latin typeface="EB Garamond"/>
              </a:rPr>
              <a:t>	This gives us data distribution D</a:t>
            </a:r>
            <a:r>
              <a:rPr lang="en-GB" b="0" i="0" baseline="-25000" dirty="0">
                <a:solidFill>
                  <a:srgbClr val="0A0A0A"/>
                </a:solidFill>
                <a:effectLst/>
                <a:latin typeface="EB Garamond"/>
              </a:rPr>
              <a:t>m</a:t>
            </a:r>
            <a:r>
              <a:rPr lang="en-GB" b="0" i="0" dirty="0">
                <a:solidFill>
                  <a:srgbClr val="0A0A0A"/>
                </a:solidFill>
                <a:effectLst/>
                <a:latin typeface="EB Garamond"/>
              </a:rPr>
              <a:t>, m=2, … , M. </a:t>
            </a:r>
          </a:p>
          <a:p>
            <a:pPr marL="0" indent="0" algn="just">
              <a:buNone/>
            </a:pPr>
            <a:r>
              <a:rPr lang="en-GB" b="0" i="0" dirty="0">
                <a:solidFill>
                  <a:srgbClr val="0A0A0A"/>
                </a:solidFill>
                <a:effectLst/>
                <a:latin typeface="EB Garamond"/>
              </a:rPr>
              <a:t>	A new base classifier hm, m = 2, … , M is determined, based on the new 	weights. This step is repeated until the desired number of iterations M is 	achieved.</a:t>
            </a:r>
          </a:p>
          <a:p>
            <a:pPr marL="0" indent="0" algn="just">
              <a:buNone/>
            </a:pPr>
            <a:endParaRPr lang="en-GB" b="0" i="0" dirty="0">
              <a:solidFill>
                <a:srgbClr val="0A0A0A"/>
              </a:solidFill>
              <a:effectLst/>
              <a:latin typeface="EB Garamond"/>
            </a:endParaRPr>
          </a:p>
          <a:p>
            <a:pPr algn="just"/>
            <a:r>
              <a:rPr lang="en-GB" b="1" i="0" dirty="0">
                <a:solidFill>
                  <a:srgbClr val="0A0A0A"/>
                </a:solidFill>
                <a:effectLst/>
                <a:latin typeface="EB Garamond"/>
              </a:rPr>
              <a:t>Step 3</a:t>
            </a:r>
            <a:r>
              <a:rPr lang="en-GB" b="0" i="0" dirty="0">
                <a:solidFill>
                  <a:srgbClr val="0A0A0A"/>
                </a:solidFill>
                <a:effectLst/>
                <a:latin typeface="EB Garamond"/>
              </a:rPr>
              <a:t>: The final boosted classifier is the weighted sum of the M base classifiers</a:t>
            </a:r>
          </a:p>
          <a:p>
            <a:pPr algn="just"/>
            <a:endParaRPr lang="en-US" dirty="0"/>
          </a:p>
        </p:txBody>
      </p:sp>
      <p:sp>
        <p:nvSpPr>
          <p:cNvPr id="4" name="Slide Number Placeholder 3">
            <a:extLst>
              <a:ext uri="{FF2B5EF4-FFF2-40B4-BE49-F238E27FC236}">
                <a16:creationId xmlns:a16="http://schemas.microsoft.com/office/drawing/2014/main" id="{0CEB7376-D056-45FE-A72F-4CD640C68043}"/>
              </a:ext>
            </a:extLst>
          </p:cNvPr>
          <p:cNvSpPr>
            <a:spLocks noGrp="1"/>
          </p:cNvSpPr>
          <p:nvPr>
            <p:ph type="sldNum" sz="quarter" idx="12"/>
          </p:nvPr>
        </p:nvSpPr>
        <p:spPr/>
        <p:txBody>
          <a:bodyPr/>
          <a:lstStyle/>
          <a:p>
            <a:fld id="{361A9AFC-801F-4763-A8B5-F83A92A5C7F5}" type="slidenum">
              <a:rPr lang="en-US" smtClean="0"/>
              <a:t>43</a:t>
            </a:fld>
            <a:endParaRPr lang="en-US"/>
          </a:p>
        </p:txBody>
      </p:sp>
      <p:sp>
        <p:nvSpPr>
          <p:cNvPr id="5" name="Rectangle 4">
            <a:extLst>
              <a:ext uri="{FF2B5EF4-FFF2-40B4-BE49-F238E27FC236}">
                <a16:creationId xmlns:a16="http://schemas.microsoft.com/office/drawing/2014/main" id="{EEDB86EC-8055-4E52-B482-AD7CA534E517}"/>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29799B1-0167-41D7-B4D7-1E4F9E01AD3E}"/>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59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92E6-213F-47C9-9A17-E4B2B84B6A6D}"/>
              </a:ext>
            </a:extLst>
          </p:cNvPr>
          <p:cNvSpPr>
            <a:spLocks noGrp="1"/>
          </p:cNvSpPr>
          <p:nvPr>
            <p:ph type="title"/>
          </p:nvPr>
        </p:nvSpPr>
        <p:spPr>
          <a:xfrm>
            <a:off x="96078" y="165653"/>
            <a:ext cx="10515600" cy="675047"/>
          </a:xfrm>
        </p:spPr>
        <p:txBody>
          <a:bodyPr>
            <a:normAutofit fontScale="90000"/>
          </a:bodyPr>
          <a:lstStyle/>
          <a:p>
            <a:r>
              <a:rPr lang="en-GB" b="1" dirty="0"/>
              <a:t>Differences Bagging and Boosting</a:t>
            </a:r>
            <a:endParaRPr lang="en-US" b="1" dirty="0"/>
          </a:p>
        </p:txBody>
      </p:sp>
      <p:pic>
        <p:nvPicPr>
          <p:cNvPr id="5" name="Content Placeholder 4" descr="Table&#10;&#10;Description automatically generated">
            <a:extLst>
              <a:ext uri="{FF2B5EF4-FFF2-40B4-BE49-F238E27FC236}">
                <a16:creationId xmlns:a16="http://schemas.microsoft.com/office/drawing/2014/main" id="{06FE369E-EDF7-40D8-AAC0-99C53B2F35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209" y="1179443"/>
            <a:ext cx="9647582" cy="5274365"/>
          </a:xfrm>
        </p:spPr>
      </p:pic>
      <p:sp>
        <p:nvSpPr>
          <p:cNvPr id="3" name="Slide Number Placeholder 2">
            <a:extLst>
              <a:ext uri="{FF2B5EF4-FFF2-40B4-BE49-F238E27FC236}">
                <a16:creationId xmlns:a16="http://schemas.microsoft.com/office/drawing/2014/main" id="{CEBA689B-7FCB-4E32-8A2C-029DA395A9A3}"/>
              </a:ext>
            </a:extLst>
          </p:cNvPr>
          <p:cNvSpPr>
            <a:spLocks noGrp="1"/>
          </p:cNvSpPr>
          <p:nvPr>
            <p:ph type="sldNum" sz="quarter" idx="12"/>
          </p:nvPr>
        </p:nvSpPr>
        <p:spPr/>
        <p:txBody>
          <a:bodyPr/>
          <a:lstStyle/>
          <a:p>
            <a:fld id="{361A9AFC-801F-4763-A8B5-F83A92A5C7F5}" type="slidenum">
              <a:rPr lang="en-US" smtClean="0"/>
              <a:t>44</a:t>
            </a:fld>
            <a:endParaRPr lang="en-US"/>
          </a:p>
        </p:txBody>
      </p:sp>
      <p:sp>
        <p:nvSpPr>
          <p:cNvPr id="6" name="Rectangle 5">
            <a:extLst>
              <a:ext uri="{FF2B5EF4-FFF2-40B4-BE49-F238E27FC236}">
                <a16:creationId xmlns:a16="http://schemas.microsoft.com/office/drawing/2014/main" id="{B0B24823-103D-44FF-ACA0-1BF2D4CD6AFC}"/>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D0CC632-D3DA-4C94-8C77-75BF7BA14B54}"/>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67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84DC-C89A-4411-AB0E-BF9349BD053B}"/>
              </a:ext>
            </a:extLst>
          </p:cNvPr>
          <p:cNvSpPr>
            <a:spLocks noGrp="1"/>
          </p:cNvSpPr>
          <p:nvPr>
            <p:ph type="title"/>
          </p:nvPr>
        </p:nvSpPr>
        <p:spPr>
          <a:xfrm>
            <a:off x="374373" y="-252413"/>
            <a:ext cx="10515600" cy="1325563"/>
          </a:xfrm>
        </p:spPr>
        <p:txBody>
          <a:bodyPr/>
          <a:lstStyle/>
          <a:p>
            <a:r>
              <a:rPr lang="en-GB" b="1" dirty="0"/>
              <a:t>Decision tree: Its issues</a:t>
            </a:r>
            <a:endParaRPr lang="en-US" b="1" dirty="0"/>
          </a:p>
        </p:txBody>
      </p:sp>
      <p:sp>
        <p:nvSpPr>
          <p:cNvPr id="3" name="Content Placeholder 2">
            <a:extLst>
              <a:ext uri="{FF2B5EF4-FFF2-40B4-BE49-F238E27FC236}">
                <a16:creationId xmlns:a16="http://schemas.microsoft.com/office/drawing/2014/main" id="{26A30248-566C-456A-B0D7-332F93B91319}"/>
              </a:ext>
            </a:extLst>
          </p:cNvPr>
          <p:cNvSpPr>
            <a:spLocks noGrp="1"/>
          </p:cNvSpPr>
          <p:nvPr>
            <p:ph idx="1"/>
          </p:nvPr>
        </p:nvSpPr>
        <p:spPr/>
        <p:txBody>
          <a:bodyPr>
            <a:normAutofit fontScale="85000" lnSpcReduction="20000"/>
          </a:bodyPr>
          <a:lstStyle/>
          <a:p>
            <a:pPr algn="just"/>
            <a:r>
              <a:rPr lang="en-GB" b="0" i="0" dirty="0">
                <a:effectLst/>
              </a:rPr>
              <a:t>Decision tree is the most powerful and popular tool for classification and prediction. </a:t>
            </a:r>
          </a:p>
          <a:p>
            <a:pPr algn="just"/>
            <a:r>
              <a:rPr lang="en-GB" b="0" i="0" dirty="0">
                <a:effectLst/>
              </a:rPr>
              <a:t>A Decision tree is a flowchart like tree structure, where each internal node denotes a test on an attribute, each branch represents an outcome of the test, and each leaf node (terminal node) holds a class label.</a:t>
            </a:r>
            <a:endParaRPr lang="en-US" b="0" i="0" dirty="0">
              <a:effectLst/>
            </a:endParaRPr>
          </a:p>
          <a:p>
            <a:pPr algn="just"/>
            <a:endParaRPr lang="en-US" dirty="0"/>
          </a:p>
          <a:p>
            <a:pPr algn="just"/>
            <a:r>
              <a:rPr lang="en-US" b="1" i="0" dirty="0">
                <a:effectLst/>
              </a:rPr>
              <a:t>Issues: </a:t>
            </a:r>
          </a:p>
          <a:p>
            <a:pPr algn="just"/>
            <a:r>
              <a:rPr lang="en-US" b="1" i="0" dirty="0">
                <a:effectLst/>
              </a:rPr>
              <a:t>Overfitting the data: High variance, low bias</a:t>
            </a:r>
          </a:p>
          <a:p>
            <a:pPr algn="just">
              <a:buFont typeface="Arial" panose="020B0604020202020204" pitchFamily="34" charset="0"/>
              <a:buChar char="•"/>
            </a:pPr>
            <a:r>
              <a:rPr lang="en-GB" b="0" i="0" dirty="0">
                <a:effectLst/>
              </a:rPr>
              <a:t>Guarding against bad attribute choices</a:t>
            </a:r>
          </a:p>
          <a:p>
            <a:pPr algn="just">
              <a:buFont typeface="Arial" panose="020B0604020202020204" pitchFamily="34" charset="0"/>
              <a:buChar char="•"/>
            </a:pPr>
            <a:r>
              <a:rPr lang="en-GB" b="0" i="0" dirty="0">
                <a:effectLst/>
              </a:rPr>
              <a:t>Handling continuous valued attributes</a:t>
            </a:r>
          </a:p>
          <a:p>
            <a:pPr algn="just">
              <a:buFont typeface="Arial" panose="020B0604020202020204" pitchFamily="34" charset="0"/>
              <a:buChar char="•"/>
            </a:pPr>
            <a:r>
              <a:rPr lang="en-GB" b="0" i="0" dirty="0">
                <a:effectLst/>
              </a:rPr>
              <a:t>Handling missing attribute values</a:t>
            </a:r>
          </a:p>
          <a:p>
            <a:pPr algn="just">
              <a:buFont typeface="Arial" panose="020B0604020202020204" pitchFamily="34" charset="0"/>
              <a:buChar char="•"/>
            </a:pPr>
            <a:r>
              <a:rPr lang="en-GB" b="0" i="0" dirty="0">
                <a:effectLst/>
              </a:rPr>
              <a:t>Handling attributes with differing costs</a:t>
            </a:r>
          </a:p>
          <a:p>
            <a:pPr algn="just"/>
            <a:endParaRPr lang="en-US" dirty="0"/>
          </a:p>
        </p:txBody>
      </p:sp>
      <p:sp>
        <p:nvSpPr>
          <p:cNvPr id="5" name="Slide Number Placeholder 4">
            <a:extLst>
              <a:ext uri="{FF2B5EF4-FFF2-40B4-BE49-F238E27FC236}">
                <a16:creationId xmlns:a16="http://schemas.microsoft.com/office/drawing/2014/main" id="{2A0A56FE-CED3-4140-A7F9-A445E94899AD}"/>
              </a:ext>
            </a:extLst>
          </p:cNvPr>
          <p:cNvSpPr>
            <a:spLocks noGrp="1"/>
          </p:cNvSpPr>
          <p:nvPr>
            <p:ph type="sldNum" sz="quarter" idx="12"/>
          </p:nvPr>
        </p:nvSpPr>
        <p:spPr/>
        <p:txBody>
          <a:bodyPr/>
          <a:lstStyle/>
          <a:p>
            <a:fld id="{361A9AFC-801F-4763-A8B5-F83A92A5C7F5}" type="slidenum">
              <a:rPr lang="en-US" smtClean="0"/>
              <a:t>45</a:t>
            </a:fld>
            <a:endParaRPr lang="en-US"/>
          </a:p>
        </p:txBody>
      </p:sp>
      <p:pic>
        <p:nvPicPr>
          <p:cNvPr id="4" name="Picture 3">
            <a:extLst>
              <a:ext uri="{FF2B5EF4-FFF2-40B4-BE49-F238E27FC236}">
                <a16:creationId xmlns:a16="http://schemas.microsoft.com/office/drawing/2014/main" id="{0170806A-3935-476A-B50B-CF1C97BFB827}"/>
              </a:ext>
            </a:extLst>
          </p:cNvPr>
          <p:cNvPicPr>
            <a:picLocks noChangeAspect="1"/>
          </p:cNvPicPr>
          <p:nvPr/>
        </p:nvPicPr>
        <p:blipFill rotWithShape="1">
          <a:blip r:embed="rId2"/>
          <a:srcRect l="13335" t="21830" r="19653" b="14621"/>
          <a:stretch/>
        </p:blipFill>
        <p:spPr>
          <a:xfrm>
            <a:off x="7234872" y="3429000"/>
            <a:ext cx="4586068" cy="3038623"/>
          </a:xfrm>
          <a:prstGeom prst="rect">
            <a:avLst/>
          </a:prstGeom>
        </p:spPr>
      </p:pic>
      <p:sp>
        <p:nvSpPr>
          <p:cNvPr id="6" name="Rectangle 5">
            <a:extLst>
              <a:ext uri="{FF2B5EF4-FFF2-40B4-BE49-F238E27FC236}">
                <a16:creationId xmlns:a16="http://schemas.microsoft.com/office/drawing/2014/main" id="{287B1957-7C9C-4DBC-8055-4613B2192618}"/>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5432094-AF16-4E78-8AD4-1933E1CAD61C}"/>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845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F801-519B-4B40-963A-4A0B2B77637D}"/>
              </a:ext>
            </a:extLst>
          </p:cNvPr>
          <p:cNvSpPr>
            <a:spLocks noGrp="1"/>
          </p:cNvSpPr>
          <p:nvPr>
            <p:ph type="title"/>
          </p:nvPr>
        </p:nvSpPr>
        <p:spPr>
          <a:xfrm>
            <a:off x="92761" y="0"/>
            <a:ext cx="10515600" cy="855403"/>
          </a:xfrm>
        </p:spPr>
        <p:txBody>
          <a:bodyPr/>
          <a:lstStyle/>
          <a:p>
            <a:r>
              <a:rPr lang="en-GB" b="1" dirty="0"/>
              <a:t>Random forest</a:t>
            </a:r>
            <a:endParaRPr lang="en-US" b="1" dirty="0"/>
          </a:p>
        </p:txBody>
      </p:sp>
      <p:sp>
        <p:nvSpPr>
          <p:cNvPr id="3" name="Content Placeholder 2">
            <a:extLst>
              <a:ext uri="{FF2B5EF4-FFF2-40B4-BE49-F238E27FC236}">
                <a16:creationId xmlns:a16="http://schemas.microsoft.com/office/drawing/2014/main" id="{4C7A9085-47B6-4143-9CE6-A40DC83D3208}"/>
              </a:ext>
            </a:extLst>
          </p:cNvPr>
          <p:cNvSpPr>
            <a:spLocks noGrp="1"/>
          </p:cNvSpPr>
          <p:nvPr>
            <p:ph idx="1"/>
          </p:nvPr>
        </p:nvSpPr>
        <p:spPr>
          <a:xfrm>
            <a:off x="1051891" y="1470991"/>
            <a:ext cx="10088217" cy="4705972"/>
          </a:xfrm>
        </p:spPr>
        <p:txBody>
          <a:bodyPr>
            <a:normAutofit/>
          </a:bodyPr>
          <a:lstStyle/>
          <a:p>
            <a:pPr algn="just"/>
            <a:r>
              <a:rPr lang="en-GB" sz="2400" dirty="0"/>
              <a:t>Random reduce high variance in Decision tree.</a:t>
            </a:r>
          </a:p>
          <a:p>
            <a:pPr algn="just"/>
            <a:r>
              <a:rPr lang="en-GB" sz="2400" dirty="0"/>
              <a:t>A Random forest is an ensemble learning method where multiple decision trees are constructed , trained by Bagging method and then they are merged to get a more accurate prediction.</a:t>
            </a:r>
          </a:p>
          <a:p>
            <a:pPr algn="just"/>
            <a:r>
              <a:rPr lang="en-GB" sz="2400" b="0" i="0" dirty="0">
                <a:effectLst/>
              </a:rPr>
              <a:t>Random forest is a supervised learning algorithm which is used for both classification as well as regression. </a:t>
            </a:r>
          </a:p>
          <a:p>
            <a:pPr algn="just"/>
            <a:r>
              <a:rPr lang="en-GB" sz="2400" b="0" i="0" dirty="0">
                <a:effectLst/>
              </a:rPr>
              <a:t>Forest is made up of trees and more trees means more robust forest. </a:t>
            </a:r>
          </a:p>
          <a:p>
            <a:pPr algn="just"/>
            <a:r>
              <a:rPr lang="en-GB" sz="2400" dirty="0"/>
              <a:t>R</a:t>
            </a:r>
            <a:r>
              <a:rPr lang="en-GB" sz="2400" b="0" i="0" dirty="0">
                <a:effectLst/>
              </a:rPr>
              <a:t>andom forest algorithm creates decision trees on data samples and then gets the prediction from each of them and finally selects the best solution by means of voting. </a:t>
            </a:r>
          </a:p>
          <a:p>
            <a:pPr algn="just"/>
            <a:r>
              <a:rPr lang="en-GB" sz="2400" b="0" i="0" dirty="0">
                <a:effectLst/>
              </a:rPr>
              <a:t>It is an ensemble method which is better than a single decision tree because it reduces the over-fitting by averaging the result.</a:t>
            </a:r>
            <a:endParaRPr lang="en-US" sz="2400" dirty="0"/>
          </a:p>
        </p:txBody>
      </p:sp>
      <p:sp>
        <p:nvSpPr>
          <p:cNvPr id="4" name="Slide Number Placeholder 3">
            <a:extLst>
              <a:ext uri="{FF2B5EF4-FFF2-40B4-BE49-F238E27FC236}">
                <a16:creationId xmlns:a16="http://schemas.microsoft.com/office/drawing/2014/main" id="{CBCAA94D-2908-4D86-85D9-B44E78E83D9B}"/>
              </a:ext>
            </a:extLst>
          </p:cNvPr>
          <p:cNvSpPr>
            <a:spLocks noGrp="1"/>
          </p:cNvSpPr>
          <p:nvPr>
            <p:ph type="sldNum" sz="quarter" idx="12"/>
          </p:nvPr>
        </p:nvSpPr>
        <p:spPr/>
        <p:txBody>
          <a:bodyPr/>
          <a:lstStyle/>
          <a:p>
            <a:fld id="{361A9AFC-801F-4763-A8B5-F83A92A5C7F5}" type="slidenum">
              <a:rPr lang="en-US" smtClean="0"/>
              <a:t>46</a:t>
            </a:fld>
            <a:endParaRPr lang="en-US"/>
          </a:p>
        </p:txBody>
      </p:sp>
      <p:sp>
        <p:nvSpPr>
          <p:cNvPr id="5" name="Rectangle 4">
            <a:extLst>
              <a:ext uri="{FF2B5EF4-FFF2-40B4-BE49-F238E27FC236}">
                <a16:creationId xmlns:a16="http://schemas.microsoft.com/office/drawing/2014/main" id="{E8305651-781D-4A65-BC06-754D6F4F4191}"/>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C11EE4C-E76B-452E-8DFA-2B36E679AFEB}"/>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910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53A7A1-FEC0-996B-CEE8-41CF34450166}"/>
              </a:ext>
            </a:extLst>
          </p:cNvPr>
          <p:cNvPicPr>
            <a:picLocks noChangeAspect="1"/>
          </p:cNvPicPr>
          <p:nvPr/>
        </p:nvPicPr>
        <p:blipFill>
          <a:blip r:embed="rId2"/>
          <a:stretch>
            <a:fillRect/>
          </a:stretch>
        </p:blipFill>
        <p:spPr>
          <a:xfrm>
            <a:off x="1696065" y="368710"/>
            <a:ext cx="8819535" cy="6017342"/>
          </a:xfrm>
          <a:prstGeom prst="rect">
            <a:avLst/>
          </a:prstGeom>
        </p:spPr>
      </p:pic>
    </p:spTree>
    <p:extLst>
      <p:ext uri="{BB962C8B-B14F-4D97-AF65-F5344CB8AC3E}">
        <p14:creationId xmlns:p14="http://schemas.microsoft.com/office/powerpoint/2010/main" val="2982968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71D5-5147-471C-8684-748822576FBC}"/>
              </a:ext>
            </a:extLst>
          </p:cNvPr>
          <p:cNvSpPr>
            <a:spLocks noGrp="1"/>
          </p:cNvSpPr>
          <p:nvPr>
            <p:ph type="title"/>
          </p:nvPr>
        </p:nvSpPr>
        <p:spPr>
          <a:xfrm>
            <a:off x="238539" y="135835"/>
            <a:ext cx="10515600" cy="1431235"/>
          </a:xfrm>
        </p:spPr>
        <p:txBody>
          <a:bodyPr/>
          <a:lstStyle/>
          <a:p>
            <a:r>
              <a:rPr lang="en-GB" b="1" i="0" dirty="0">
                <a:effectLst/>
              </a:rPr>
              <a:t>Random Forest</a:t>
            </a:r>
            <a:br>
              <a:rPr lang="en-GB" b="1" i="0" dirty="0">
                <a:effectLst/>
              </a:rPr>
            </a:br>
            <a:endParaRPr lang="en-US" b="1" dirty="0"/>
          </a:p>
        </p:txBody>
      </p:sp>
      <p:sp>
        <p:nvSpPr>
          <p:cNvPr id="4" name="Slide Number Placeholder 3">
            <a:extLst>
              <a:ext uri="{FF2B5EF4-FFF2-40B4-BE49-F238E27FC236}">
                <a16:creationId xmlns:a16="http://schemas.microsoft.com/office/drawing/2014/main" id="{FF011969-1BA4-4056-8357-3B448983029B}"/>
              </a:ext>
            </a:extLst>
          </p:cNvPr>
          <p:cNvSpPr>
            <a:spLocks noGrp="1"/>
          </p:cNvSpPr>
          <p:nvPr>
            <p:ph type="sldNum" sz="quarter" idx="12"/>
          </p:nvPr>
        </p:nvSpPr>
        <p:spPr/>
        <p:txBody>
          <a:bodyPr/>
          <a:lstStyle/>
          <a:p>
            <a:fld id="{361A9AFC-801F-4763-A8B5-F83A92A5C7F5}" type="slidenum">
              <a:rPr lang="en-US" smtClean="0"/>
              <a:t>48</a:t>
            </a:fld>
            <a:endParaRPr lang="en-US"/>
          </a:p>
        </p:txBody>
      </p:sp>
      <p:sp>
        <p:nvSpPr>
          <p:cNvPr id="5" name="Rectangle 4">
            <a:extLst>
              <a:ext uri="{FF2B5EF4-FFF2-40B4-BE49-F238E27FC236}">
                <a16:creationId xmlns:a16="http://schemas.microsoft.com/office/drawing/2014/main" id="{2D4E06B3-9494-4FD2-81A4-29F24AD6ACA2}"/>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3725207-8A3F-48A5-A6DE-781107EF7103}"/>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16CEE20-F69A-5E3A-686C-419424D08B48}"/>
              </a:ext>
            </a:extLst>
          </p:cNvPr>
          <p:cNvPicPr>
            <a:picLocks noChangeAspect="1"/>
          </p:cNvPicPr>
          <p:nvPr/>
        </p:nvPicPr>
        <p:blipFill>
          <a:blip r:embed="rId2"/>
          <a:stretch>
            <a:fillRect/>
          </a:stretch>
        </p:blipFill>
        <p:spPr>
          <a:xfrm>
            <a:off x="755374" y="901149"/>
            <a:ext cx="10893287" cy="5579164"/>
          </a:xfrm>
          <a:prstGeom prst="rect">
            <a:avLst/>
          </a:prstGeom>
        </p:spPr>
      </p:pic>
    </p:spTree>
    <p:extLst>
      <p:ext uri="{BB962C8B-B14F-4D97-AF65-F5344CB8AC3E}">
        <p14:creationId xmlns:p14="http://schemas.microsoft.com/office/powerpoint/2010/main" val="889909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2AFA-42D1-40FE-9BB9-C35C1A3CB6CE}"/>
              </a:ext>
            </a:extLst>
          </p:cNvPr>
          <p:cNvSpPr>
            <a:spLocks noGrp="1"/>
          </p:cNvSpPr>
          <p:nvPr>
            <p:ph type="title"/>
          </p:nvPr>
        </p:nvSpPr>
        <p:spPr>
          <a:xfrm>
            <a:off x="199293" y="193748"/>
            <a:ext cx="10515600" cy="622179"/>
          </a:xfrm>
        </p:spPr>
        <p:txBody>
          <a:bodyPr>
            <a:normAutofit fontScale="90000"/>
          </a:bodyPr>
          <a:lstStyle/>
          <a:p>
            <a:r>
              <a:rPr lang="en-GB" b="1" dirty="0"/>
              <a:t>Random forest</a:t>
            </a:r>
            <a:endParaRPr lang="en-US" b="1" dirty="0"/>
          </a:p>
        </p:txBody>
      </p:sp>
      <p:pic>
        <p:nvPicPr>
          <p:cNvPr id="4" name="Content Placeholder 3">
            <a:extLst>
              <a:ext uri="{FF2B5EF4-FFF2-40B4-BE49-F238E27FC236}">
                <a16:creationId xmlns:a16="http://schemas.microsoft.com/office/drawing/2014/main" id="{0FA29168-2193-413D-8717-819298F6D223}"/>
              </a:ext>
            </a:extLst>
          </p:cNvPr>
          <p:cNvPicPr>
            <a:picLocks noGrp="1" noChangeAspect="1"/>
          </p:cNvPicPr>
          <p:nvPr>
            <p:ph idx="1"/>
          </p:nvPr>
        </p:nvPicPr>
        <p:blipFill>
          <a:blip r:embed="rId2"/>
          <a:stretch>
            <a:fillRect/>
          </a:stretch>
        </p:blipFill>
        <p:spPr>
          <a:xfrm>
            <a:off x="1431236" y="1311496"/>
            <a:ext cx="9395790" cy="4747198"/>
          </a:xfrm>
          <a:prstGeom prst="rect">
            <a:avLst/>
          </a:prstGeom>
        </p:spPr>
      </p:pic>
      <p:sp>
        <p:nvSpPr>
          <p:cNvPr id="3" name="Slide Number Placeholder 2">
            <a:extLst>
              <a:ext uri="{FF2B5EF4-FFF2-40B4-BE49-F238E27FC236}">
                <a16:creationId xmlns:a16="http://schemas.microsoft.com/office/drawing/2014/main" id="{48C2CD66-93CC-4CD0-8423-44D62778FFCA}"/>
              </a:ext>
            </a:extLst>
          </p:cNvPr>
          <p:cNvSpPr>
            <a:spLocks noGrp="1"/>
          </p:cNvSpPr>
          <p:nvPr>
            <p:ph type="sldNum" sz="quarter" idx="12"/>
          </p:nvPr>
        </p:nvSpPr>
        <p:spPr/>
        <p:txBody>
          <a:bodyPr/>
          <a:lstStyle/>
          <a:p>
            <a:fld id="{361A9AFC-801F-4763-A8B5-F83A92A5C7F5}" type="slidenum">
              <a:rPr lang="en-US" smtClean="0"/>
              <a:t>49</a:t>
            </a:fld>
            <a:endParaRPr lang="en-US"/>
          </a:p>
        </p:txBody>
      </p:sp>
      <p:sp>
        <p:nvSpPr>
          <p:cNvPr id="5" name="Rectangle 4">
            <a:extLst>
              <a:ext uri="{FF2B5EF4-FFF2-40B4-BE49-F238E27FC236}">
                <a16:creationId xmlns:a16="http://schemas.microsoft.com/office/drawing/2014/main" id="{F01269B6-CFFA-4201-8207-09707CBB11E2}"/>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F498EB2-2B64-41E0-BED7-45EBFC327970}"/>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93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24C800-25E8-C354-451D-3F7D8508677B}"/>
              </a:ext>
            </a:extLst>
          </p:cNvPr>
          <p:cNvPicPr>
            <a:picLocks noChangeAspect="1"/>
          </p:cNvPicPr>
          <p:nvPr/>
        </p:nvPicPr>
        <p:blipFill>
          <a:blip r:embed="rId2"/>
          <a:stretch>
            <a:fillRect/>
          </a:stretch>
        </p:blipFill>
        <p:spPr>
          <a:xfrm>
            <a:off x="1343025" y="542925"/>
            <a:ext cx="9558338" cy="5829300"/>
          </a:xfrm>
          <a:prstGeom prst="rect">
            <a:avLst/>
          </a:prstGeom>
        </p:spPr>
      </p:pic>
    </p:spTree>
    <p:extLst>
      <p:ext uri="{BB962C8B-B14F-4D97-AF65-F5344CB8AC3E}">
        <p14:creationId xmlns:p14="http://schemas.microsoft.com/office/powerpoint/2010/main" val="2524571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10BD-593A-4EC4-B5FD-AC22A124A5CE}"/>
              </a:ext>
            </a:extLst>
          </p:cNvPr>
          <p:cNvSpPr>
            <a:spLocks noGrp="1"/>
          </p:cNvSpPr>
          <p:nvPr>
            <p:ph type="title"/>
          </p:nvPr>
        </p:nvSpPr>
        <p:spPr>
          <a:xfrm>
            <a:off x="109330" y="206099"/>
            <a:ext cx="10515600" cy="773443"/>
          </a:xfrm>
        </p:spPr>
        <p:txBody>
          <a:bodyPr>
            <a:normAutofit/>
          </a:bodyPr>
          <a:lstStyle/>
          <a:p>
            <a:r>
              <a:rPr lang="en-GB" b="1" dirty="0"/>
              <a:t>Example of random forest with majority voting </a:t>
            </a:r>
            <a:endParaRPr lang="en-US" b="1" dirty="0"/>
          </a:p>
        </p:txBody>
      </p:sp>
      <p:pic>
        <p:nvPicPr>
          <p:cNvPr id="5" name="Content Placeholder 4">
            <a:extLst>
              <a:ext uri="{FF2B5EF4-FFF2-40B4-BE49-F238E27FC236}">
                <a16:creationId xmlns:a16="http://schemas.microsoft.com/office/drawing/2014/main" id="{8B8D0B73-0B24-42B0-BE03-20CAC4A129AB}"/>
              </a:ext>
            </a:extLst>
          </p:cNvPr>
          <p:cNvPicPr>
            <a:picLocks noGrp="1" noChangeAspect="1"/>
          </p:cNvPicPr>
          <p:nvPr>
            <p:ph idx="1"/>
          </p:nvPr>
        </p:nvPicPr>
        <p:blipFill>
          <a:blip r:embed="rId2"/>
          <a:stretch>
            <a:fillRect/>
          </a:stretch>
        </p:blipFill>
        <p:spPr>
          <a:xfrm>
            <a:off x="838200" y="2264898"/>
            <a:ext cx="4814486" cy="3340771"/>
          </a:xfrm>
        </p:spPr>
      </p:pic>
      <p:sp>
        <p:nvSpPr>
          <p:cNvPr id="4" name="Slide Number Placeholder 3">
            <a:extLst>
              <a:ext uri="{FF2B5EF4-FFF2-40B4-BE49-F238E27FC236}">
                <a16:creationId xmlns:a16="http://schemas.microsoft.com/office/drawing/2014/main" id="{B618AD34-F5F3-43C2-9D2D-AAEE9800E174}"/>
              </a:ext>
            </a:extLst>
          </p:cNvPr>
          <p:cNvSpPr>
            <a:spLocks noGrp="1"/>
          </p:cNvSpPr>
          <p:nvPr>
            <p:ph type="sldNum" sz="quarter" idx="12"/>
          </p:nvPr>
        </p:nvSpPr>
        <p:spPr/>
        <p:txBody>
          <a:bodyPr/>
          <a:lstStyle/>
          <a:p>
            <a:fld id="{361A9AFC-801F-4763-A8B5-F83A92A5C7F5}" type="slidenum">
              <a:rPr lang="en-US" smtClean="0"/>
              <a:t>50</a:t>
            </a:fld>
            <a:endParaRPr lang="en-US"/>
          </a:p>
        </p:txBody>
      </p:sp>
      <p:pic>
        <p:nvPicPr>
          <p:cNvPr id="3" name="Picture 2">
            <a:extLst>
              <a:ext uri="{FF2B5EF4-FFF2-40B4-BE49-F238E27FC236}">
                <a16:creationId xmlns:a16="http://schemas.microsoft.com/office/drawing/2014/main" id="{44E4C591-22E1-4663-84B6-3439BE066071}"/>
              </a:ext>
            </a:extLst>
          </p:cNvPr>
          <p:cNvPicPr>
            <a:picLocks noChangeAspect="1"/>
          </p:cNvPicPr>
          <p:nvPr/>
        </p:nvPicPr>
        <p:blipFill>
          <a:blip r:embed="rId3"/>
          <a:stretch>
            <a:fillRect/>
          </a:stretch>
        </p:blipFill>
        <p:spPr>
          <a:xfrm>
            <a:off x="6539314" y="2363372"/>
            <a:ext cx="4814485" cy="3340771"/>
          </a:xfrm>
          <a:prstGeom prst="rect">
            <a:avLst/>
          </a:prstGeom>
        </p:spPr>
      </p:pic>
      <p:sp>
        <p:nvSpPr>
          <p:cNvPr id="6" name="Rectangle 5">
            <a:extLst>
              <a:ext uri="{FF2B5EF4-FFF2-40B4-BE49-F238E27FC236}">
                <a16:creationId xmlns:a16="http://schemas.microsoft.com/office/drawing/2014/main" id="{E75DB49C-4B2D-43FC-8D83-C4D69FC468FA}"/>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6A302FF-E66D-494B-A2F6-DD3C6F5D6DD7}"/>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728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F8DE-8CC6-43FC-9700-11E17AFB77F5}"/>
              </a:ext>
            </a:extLst>
          </p:cNvPr>
          <p:cNvSpPr>
            <a:spLocks noGrp="1"/>
          </p:cNvSpPr>
          <p:nvPr>
            <p:ph type="title"/>
          </p:nvPr>
        </p:nvSpPr>
        <p:spPr>
          <a:xfrm>
            <a:off x="191087" y="-634"/>
            <a:ext cx="6547338" cy="1140117"/>
          </a:xfrm>
        </p:spPr>
        <p:txBody>
          <a:bodyPr/>
          <a:lstStyle/>
          <a:p>
            <a:r>
              <a:rPr lang="en-GB" b="1" dirty="0"/>
              <a:t>Strengths and weakness</a:t>
            </a:r>
            <a:endParaRPr lang="en-US" b="1" dirty="0"/>
          </a:p>
        </p:txBody>
      </p:sp>
      <p:pic>
        <p:nvPicPr>
          <p:cNvPr id="5" name="Content Placeholder 4">
            <a:extLst>
              <a:ext uri="{FF2B5EF4-FFF2-40B4-BE49-F238E27FC236}">
                <a16:creationId xmlns:a16="http://schemas.microsoft.com/office/drawing/2014/main" id="{B2576D27-4F02-4ABA-AEE4-E4A9D0EEF0EA}"/>
              </a:ext>
            </a:extLst>
          </p:cNvPr>
          <p:cNvPicPr>
            <a:picLocks noGrp="1" noChangeAspect="1"/>
          </p:cNvPicPr>
          <p:nvPr>
            <p:ph idx="1"/>
          </p:nvPr>
        </p:nvPicPr>
        <p:blipFill>
          <a:blip r:embed="rId2"/>
          <a:stretch>
            <a:fillRect/>
          </a:stretch>
        </p:blipFill>
        <p:spPr>
          <a:xfrm>
            <a:off x="1577009" y="1139483"/>
            <a:ext cx="9462052" cy="2897945"/>
          </a:xfrm>
        </p:spPr>
      </p:pic>
      <p:sp>
        <p:nvSpPr>
          <p:cNvPr id="3" name="Slide Number Placeholder 2">
            <a:extLst>
              <a:ext uri="{FF2B5EF4-FFF2-40B4-BE49-F238E27FC236}">
                <a16:creationId xmlns:a16="http://schemas.microsoft.com/office/drawing/2014/main" id="{D20E21EB-6B3B-430B-8B3F-1442C2FC7404}"/>
              </a:ext>
            </a:extLst>
          </p:cNvPr>
          <p:cNvSpPr>
            <a:spLocks noGrp="1"/>
          </p:cNvSpPr>
          <p:nvPr>
            <p:ph type="sldNum" sz="quarter" idx="12"/>
          </p:nvPr>
        </p:nvSpPr>
        <p:spPr/>
        <p:txBody>
          <a:bodyPr/>
          <a:lstStyle/>
          <a:p>
            <a:fld id="{361A9AFC-801F-4763-A8B5-F83A92A5C7F5}" type="slidenum">
              <a:rPr lang="en-US" smtClean="0"/>
              <a:t>51</a:t>
            </a:fld>
            <a:endParaRPr lang="en-US"/>
          </a:p>
        </p:txBody>
      </p:sp>
      <p:pic>
        <p:nvPicPr>
          <p:cNvPr id="7" name="Picture 6">
            <a:extLst>
              <a:ext uri="{FF2B5EF4-FFF2-40B4-BE49-F238E27FC236}">
                <a16:creationId xmlns:a16="http://schemas.microsoft.com/office/drawing/2014/main" id="{A47AE75D-CA1F-41F6-BA5A-8286458D40EE}"/>
              </a:ext>
            </a:extLst>
          </p:cNvPr>
          <p:cNvPicPr>
            <a:picLocks noChangeAspect="1"/>
          </p:cNvPicPr>
          <p:nvPr/>
        </p:nvPicPr>
        <p:blipFill>
          <a:blip r:embed="rId3"/>
          <a:stretch>
            <a:fillRect/>
          </a:stretch>
        </p:blipFill>
        <p:spPr>
          <a:xfrm>
            <a:off x="1577009" y="4037427"/>
            <a:ext cx="8825948" cy="2455447"/>
          </a:xfrm>
          <a:prstGeom prst="rect">
            <a:avLst/>
          </a:prstGeom>
        </p:spPr>
      </p:pic>
      <p:sp>
        <p:nvSpPr>
          <p:cNvPr id="6" name="Rectangle 5">
            <a:extLst>
              <a:ext uri="{FF2B5EF4-FFF2-40B4-BE49-F238E27FC236}">
                <a16:creationId xmlns:a16="http://schemas.microsoft.com/office/drawing/2014/main" id="{17AD352D-7A27-4521-86E7-D93E94193A89}"/>
              </a:ext>
            </a:extLst>
          </p:cNvPr>
          <p:cNvSpPr/>
          <p:nvPr/>
        </p:nvSpPr>
        <p:spPr>
          <a:xfrm>
            <a:off x="106016" y="78701"/>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853C016-570D-4F3E-B32E-00676B8D5853}"/>
              </a:ext>
            </a:extLst>
          </p:cNvPr>
          <p:cNvCxnSpPr/>
          <p:nvPr/>
        </p:nvCxnSpPr>
        <p:spPr>
          <a:xfrm flipV="1">
            <a:off x="106016" y="702569"/>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663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214B3-2EF6-7B40-BF72-1966D20BA53C}"/>
              </a:ext>
            </a:extLst>
          </p:cNvPr>
          <p:cNvPicPr>
            <a:picLocks noChangeAspect="1"/>
          </p:cNvPicPr>
          <p:nvPr/>
        </p:nvPicPr>
        <p:blipFill>
          <a:blip r:embed="rId2"/>
          <a:stretch>
            <a:fillRect/>
          </a:stretch>
        </p:blipFill>
        <p:spPr>
          <a:xfrm>
            <a:off x="2050025" y="442452"/>
            <a:ext cx="8598309" cy="5958347"/>
          </a:xfrm>
          <a:prstGeom prst="rect">
            <a:avLst/>
          </a:prstGeom>
        </p:spPr>
      </p:pic>
    </p:spTree>
    <p:extLst>
      <p:ext uri="{BB962C8B-B14F-4D97-AF65-F5344CB8AC3E}">
        <p14:creationId xmlns:p14="http://schemas.microsoft.com/office/powerpoint/2010/main" val="2969996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707624B-F44B-4AF5-3237-DE417E049E0E}"/>
              </a:ext>
            </a:extLst>
          </p:cNvPr>
          <p:cNvSpPr>
            <a:spLocks noGrp="1" noChangeArrowheads="1"/>
          </p:cNvSpPr>
          <p:nvPr>
            <p:ph type="title"/>
          </p:nvPr>
        </p:nvSpPr>
        <p:spPr>
          <a:xfrm>
            <a:off x="167148" y="342900"/>
            <a:ext cx="9144000" cy="609600"/>
          </a:xfrm>
        </p:spPr>
        <p:txBody>
          <a:bodyPr/>
          <a:lstStyle/>
          <a:p>
            <a:r>
              <a:rPr lang="en-US" altLang="en-US" sz="3200" b="1" dirty="0"/>
              <a:t>Classification of Class-Imbalanced Data Sets</a:t>
            </a:r>
          </a:p>
        </p:txBody>
      </p:sp>
      <p:sp>
        <p:nvSpPr>
          <p:cNvPr id="82947" name="Rectangle 3">
            <a:extLst>
              <a:ext uri="{FF2B5EF4-FFF2-40B4-BE49-F238E27FC236}">
                <a16:creationId xmlns:a16="http://schemas.microsoft.com/office/drawing/2014/main" id="{AE615313-6842-CE93-1D83-66A9E4AD238E}"/>
              </a:ext>
            </a:extLst>
          </p:cNvPr>
          <p:cNvSpPr>
            <a:spLocks noGrp="1" noChangeArrowheads="1"/>
          </p:cNvSpPr>
          <p:nvPr>
            <p:ph type="body" idx="1"/>
          </p:nvPr>
        </p:nvSpPr>
        <p:spPr>
          <a:xfrm>
            <a:off x="1828800" y="1295400"/>
            <a:ext cx="8686800" cy="5105400"/>
          </a:xfrm>
        </p:spPr>
        <p:txBody>
          <a:bodyPr>
            <a:normAutofit lnSpcReduction="10000"/>
          </a:bodyPr>
          <a:lstStyle/>
          <a:p>
            <a:pPr algn="just">
              <a:lnSpc>
                <a:spcPct val="90000"/>
              </a:lnSpc>
            </a:pPr>
            <a:r>
              <a:rPr lang="en-US" altLang="en-US" sz="2400" dirty="0"/>
              <a:t>Class-imbalance problem: Rare positive example but numerous negative ones, e.g., medical diagnosis, fraud, oil-spill, fault, etc. </a:t>
            </a:r>
          </a:p>
          <a:p>
            <a:pPr algn="just">
              <a:lnSpc>
                <a:spcPct val="90000"/>
              </a:lnSpc>
            </a:pPr>
            <a:r>
              <a:rPr lang="en-US" altLang="en-US" sz="2400" dirty="0"/>
              <a:t>Traditional methods assume a balanced distribution of classes and equal error costs: not suitable for class-imbalanced data</a:t>
            </a:r>
          </a:p>
          <a:p>
            <a:pPr algn="just">
              <a:lnSpc>
                <a:spcPct val="90000"/>
              </a:lnSpc>
            </a:pPr>
            <a:r>
              <a:rPr lang="en-US" altLang="en-US" sz="2400" dirty="0"/>
              <a:t>Typical methods for imbalance data in 2-class classification: </a:t>
            </a:r>
          </a:p>
          <a:p>
            <a:pPr lvl="1" algn="just">
              <a:lnSpc>
                <a:spcPct val="90000"/>
              </a:lnSpc>
            </a:pPr>
            <a:r>
              <a:rPr lang="en-US" altLang="en-US" b="1" dirty="0"/>
              <a:t>Oversampling</a:t>
            </a:r>
            <a:r>
              <a:rPr lang="en-US" altLang="en-US" dirty="0"/>
              <a:t>: re-sampling of data from positive class</a:t>
            </a:r>
          </a:p>
          <a:p>
            <a:pPr lvl="1" algn="just">
              <a:lnSpc>
                <a:spcPct val="90000"/>
              </a:lnSpc>
            </a:pPr>
            <a:r>
              <a:rPr lang="en-US" altLang="en-US" b="1" dirty="0"/>
              <a:t>Under-sampling</a:t>
            </a:r>
            <a:r>
              <a:rPr lang="en-US" altLang="en-US" dirty="0"/>
              <a:t>: randomly eliminate  tuples from negative class</a:t>
            </a:r>
          </a:p>
          <a:p>
            <a:pPr lvl="1" algn="just">
              <a:lnSpc>
                <a:spcPct val="90000"/>
              </a:lnSpc>
            </a:pPr>
            <a:r>
              <a:rPr lang="en-US" altLang="en-US" b="1" dirty="0"/>
              <a:t>Threshold-moving</a:t>
            </a:r>
            <a:r>
              <a:rPr lang="en-US" altLang="en-US" dirty="0"/>
              <a:t>: moves the decision threshold, t, so that the rare class tuples are easier to classify, and hence, less chance of costly false negative errors</a:t>
            </a:r>
          </a:p>
          <a:p>
            <a:pPr lvl="1" algn="just">
              <a:lnSpc>
                <a:spcPct val="90000"/>
              </a:lnSpc>
            </a:pPr>
            <a:r>
              <a:rPr lang="en-US" altLang="en-US" dirty="0"/>
              <a:t>Ensemble techniques: Ensemble multiple classifiers introduced above</a:t>
            </a:r>
          </a:p>
          <a:p>
            <a:pPr algn="just">
              <a:lnSpc>
                <a:spcPct val="90000"/>
              </a:lnSpc>
            </a:pPr>
            <a:r>
              <a:rPr lang="en-US" altLang="en-US" sz="2400" dirty="0"/>
              <a:t>Still difficult for class imbalance problem on multiclass tasks</a:t>
            </a:r>
          </a:p>
        </p:txBody>
      </p:sp>
      <p:sp>
        <p:nvSpPr>
          <p:cNvPr id="82948" name="Slide Number Placeholder 7">
            <a:extLst>
              <a:ext uri="{FF2B5EF4-FFF2-40B4-BE49-F238E27FC236}">
                <a16:creationId xmlns:a16="http://schemas.microsoft.com/office/drawing/2014/main" id="{6E7FAD91-30B6-A7FC-6EFE-CE300B6CA54D}"/>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686ACF6D-E2D2-4DCB-A5B5-A2B075E05EC9}" type="slidenum">
              <a:rPr lang="en-US" altLang="en-US" sz="1200" b="1"/>
              <a:pPr algn="r" eaLnBrk="1" hangingPunct="1">
                <a:spcBef>
                  <a:spcPct val="0"/>
                </a:spcBef>
                <a:buClrTx/>
                <a:buSzTx/>
                <a:buFontTx/>
                <a:buNone/>
              </a:pPr>
              <a:t>53</a:t>
            </a:fld>
            <a:endParaRPr lang="en-US" altLang="en-US" sz="1200" b="1"/>
          </a:p>
        </p:txBody>
      </p:sp>
    </p:spTree>
    <p:extLst>
      <p:ext uri="{BB962C8B-B14F-4D97-AF65-F5344CB8AC3E}">
        <p14:creationId xmlns:p14="http://schemas.microsoft.com/office/powerpoint/2010/main" val="874095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40A4-8315-47E6-896D-3493BB4070A4}"/>
              </a:ext>
            </a:extLst>
          </p:cNvPr>
          <p:cNvSpPr>
            <a:spLocks noGrp="1"/>
          </p:cNvSpPr>
          <p:nvPr>
            <p:ph type="title"/>
          </p:nvPr>
        </p:nvSpPr>
        <p:spPr>
          <a:xfrm>
            <a:off x="238540" y="99391"/>
            <a:ext cx="10850217" cy="1325563"/>
          </a:xfrm>
        </p:spPr>
        <p:txBody>
          <a:bodyPr>
            <a:normAutofit/>
          </a:bodyPr>
          <a:lstStyle/>
          <a:p>
            <a:r>
              <a:rPr lang="en-GB" b="1" dirty="0"/>
              <a:t>Difference between Decision tree, Random forest</a:t>
            </a:r>
            <a:endParaRPr lang="en-US" b="1" dirty="0"/>
          </a:p>
        </p:txBody>
      </p:sp>
      <p:sp>
        <p:nvSpPr>
          <p:cNvPr id="3" name="Slide Number Placeholder 2">
            <a:extLst>
              <a:ext uri="{FF2B5EF4-FFF2-40B4-BE49-F238E27FC236}">
                <a16:creationId xmlns:a16="http://schemas.microsoft.com/office/drawing/2014/main" id="{222B5028-ED42-41F9-9DF3-2EE28CD3F1D1}"/>
              </a:ext>
            </a:extLst>
          </p:cNvPr>
          <p:cNvSpPr>
            <a:spLocks noGrp="1"/>
          </p:cNvSpPr>
          <p:nvPr>
            <p:ph type="sldNum" sz="quarter" idx="12"/>
          </p:nvPr>
        </p:nvSpPr>
        <p:spPr/>
        <p:txBody>
          <a:bodyPr/>
          <a:lstStyle/>
          <a:p>
            <a:fld id="{361A9AFC-801F-4763-A8B5-F83A92A5C7F5}" type="slidenum">
              <a:rPr lang="en-US" smtClean="0"/>
              <a:t>54</a:t>
            </a:fld>
            <a:endParaRPr lang="en-US"/>
          </a:p>
        </p:txBody>
      </p:sp>
      <p:pic>
        <p:nvPicPr>
          <p:cNvPr id="5" name="Picture 4" descr="Text&#10;&#10;Description automatically generated">
            <a:extLst>
              <a:ext uri="{FF2B5EF4-FFF2-40B4-BE49-F238E27FC236}">
                <a16:creationId xmlns:a16="http://schemas.microsoft.com/office/drawing/2014/main" id="{6AE7ABEB-85DD-4FA5-B9BB-FA4796AC82B3}"/>
              </a:ext>
            </a:extLst>
          </p:cNvPr>
          <p:cNvPicPr>
            <a:picLocks noChangeAspect="1"/>
          </p:cNvPicPr>
          <p:nvPr/>
        </p:nvPicPr>
        <p:blipFill rotWithShape="1">
          <a:blip r:embed="rId2">
            <a:extLst>
              <a:ext uri="{28A0092B-C50C-407E-A947-70E740481C1C}">
                <a14:useLocalDpi xmlns:a14="http://schemas.microsoft.com/office/drawing/2010/main" val="0"/>
              </a:ext>
            </a:extLst>
          </a:blip>
          <a:srcRect t="18257"/>
          <a:stretch/>
        </p:blipFill>
        <p:spPr>
          <a:xfrm>
            <a:off x="2623929" y="1305237"/>
            <a:ext cx="7659757" cy="5148572"/>
          </a:xfrm>
          <a:prstGeom prst="rect">
            <a:avLst/>
          </a:prstGeom>
        </p:spPr>
      </p:pic>
      <p:sp>
        <p:nvSpPr>
          <p:cNvPr id="6" name="Rectangle 5">
            <a:extLst>
              <a:ext uri="{FF2B5EF4-FFF2-40B4-BE49-F238E27FC236}">
                <a16:creationId xmlns:a16="http://schemas.microsoft.com/office/drawing/2014/main" id="{D7DDA6A5-EFC3-4B46-A172-396CC8272CF8}"/>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86CF582-E93B-4F8B-B95A-61A9233EE00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222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988D-318C-415C-8AE9-73E1A91C79D9}"/>
              </a:ext>
            </a:extLst>
          </p:cNvPr>
          <p:cNvSpPr>
            <a:spLocks noGrp="1"/>
          </p:cNvSpPr>
          <p:nvPr>
            <p:ph type="title"/>
          </p:nvPr>
        </p:nvSpPr>
        <p:spPr>
          <a:xfrm>
            <a:off x="215348" y="179594"/>
            <a:ext cx="10515600" cy="643411"/>
          </a:xfrm>
        </p:spPr>
        <p:txBody>
          <a:bodyPr>
            <a:normAutofit fontScale="90000"/>
          </a:bodyPr>
          <a:lstStyle/>
          <a:p>
            <a:r>
              <a:rPr lang="en-GB" b="1" dirty="0"/>
              <a:t>Difference between Bagging vs Random forest</a:t>
            </a:r>
            <a:endParaRPr lang="en-US" b="1" dirty="0"/>
          </a:p>
        </p:txBody>
      </p:sp>
      <p:pic>
        <p:nvPicPr>
          <p:cNvPr id="5" name="Content Placeholder 4" descr="Diagram&#10;&#10;Description automatically generated">
            <a:extLst>
              <a:ext uri="{FF2B5EF4-FFF2-40B4-BE49-F238E27FC236}">
                <a16:creationId xmlns:a16="http://schemas.microsoft.com/office/drawing/2014/main" id="{91C666B5-9539-4043-96D4-C6CC3F688E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7" b="9721"/>
          <a:stretch/>
        </p:blipFill>
        <p:spPr>
          <a:xfrm>
            <a:off x="2491409" y="1319627"/>
            <a:ext cx="6997148" cy="5173249"/>
          </a:xfrm>
        </p:spPr>
      </p:pic>
      <p:sp>
        <p:nvSpPr>
          <p:cNvPr id="3" name="Slide Number Placeholder 2">
            <a:extLst>
              <a:ext uri="{FF2B5EF4-FFF2-40B4-BE49-F238E27FC236}">
                <a16:creationId xmlns:a16="http://schemas.microsoft.com/office/drawing/2014/main" id="{241BAF53-F01C-466C-854A-0A926BFA2663}"/>
              </a:ext>
            </a:extLst>
          </p:cNvPr>
          <p:cNvSpPr>
            <a:spLocks noGrp="1"/>
          </p:cNvSpPr>
          <p:nvPr>
            <p:ph type="sldNum" sz="quarter" idx="12"/>
          </p:nvPr>
        </p:nvSpPr>
        <p:spPr/>
        <p:txBody>
          <a:bodyPr/>
          <a:lstStyle/>
          <a:p>
            <a:fld id="{361A9AFC-801F-4763-A8B5-F83A92A5C7F5}" type="slidenum">
              <a:rPr lang="en-US" smtClean="0"/>
              <a:t>55</a:t>
            </a:fld>
            <a:endParaRPr lang="en-US"/>
          </a:p>
        </p:txBody>
      </p:sp>
      <p:sp>
        <p:nvSpPr>
          <p:cNvPr id="6" name="Rectangle 5">
            <a:extLst>
              <a:ext uri="{FF2B5EF4-FFF2-40B4-BE49-F238E27FC236}">
                <a16:creationId xmlns:a16="http://schemas.microsoft.com/office/drawing/2014/main" id="{C97EBFAF-AEC7-4E9C-8829-DD7FDE8246C6}"/>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DAB25D1-2F32-4258-9B83-DA14474F1281}"/>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1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5588AD8-794B-A20F-1F6C-47202312478F}"/>
              </a:ext>
            </a:extLst>
          </p:cNvPr>
          <p:cNvSpPr>
            <a:spLocks noGrp="1" noChangeArrowheads="1"/>
          </p:cNvSpPr>
          <p:nvPr>
            <p:ph type="title"/>
          </p:nvPr>
        </p:nvSpPr>
        <p:spPr>
          <a:xfrm>
            <a:off x="152400" y="24120"/>
            <a:ext cx="10515600" cy="1325563"/>
          </a:xfrm>
        </p:spPr>
        <p:txBody>
          <a:bodyPr/>
          <a:lstStyle/>
          <a:p>
            <a:r>
              <a:rPr lang="en-US" altLang="en-US" b="1" dirty="0"/>
              <a:t>Model Evaluation and Selection</a:t>
            </a:r>
          </a:p>
        </p:txBody>
      </p:sp>
      <p:sp>
        <p:nvSpPr>
          <p:cNvPr id="41987" name="Rectangle 3">
            <a:extLst>
              <a:ext uri="{FF2B5EF4-FFF2-40B4-BE49-F238E27FC236}">
                <a16:creationId xmlns:a16="http://schemas.microsoft.com/office/drawing/2014/main" id="{7C68D77C-EFA9-C094-3641-2918AD57E548}"/>
              </a:ext>
            </a:extLst>
          </p:cNvPr>
          <p:cNvSpPr>
            <a:spLocks noGrp="1" noChangeArrowheads="1"/>
          </p:cNvSpPr>
          <p:nvPr>
            <p:ph type="body" idx="1"/>
          </p:nvPr>
        </p:nvSpPr>
        <p:spPr>
          <a:xfrm>
            <a:off x="838200" y="1690688"/>
            <a:ext cx="10515600" cy="4351338"/>
          </a:xfrm>
        </p:spPr>
        <p:txBody>
          <a:bodyPr>
            <a:normAutofit fontScale="92500" lnSpcReduction="20000"/>
          </a:bodyPr>
          <a:lstStyle/>
          <a:p>
            <a:pPr>
              <a:lnSpc>
                <a:spcPct val="110000"/>
              </a:lnSpc>
            </a:pPr>
            <a:r>
              <a:rPr lang="en-US" altLang="en-US" sz="3500" b="1" dirty="0"/>
              <a:t>Evaluation metrics</a:t>
            </a:r>
            <a:r>
              <a:rPr lang="en-US" altLang="en-US" sz="2400" dirty="0"/>
              <a:t>: How can we measure accuracy?  Other metrics to consider?</a:t>
            </a:r>
          </a:p>
          <a:p>
            <a:pPr>
              <a:lnSpc>
                <a:spcPct val="110000"/>
              </a:lnSpc>
            </a:pPr>
            <a:r>
              <a:rPr lang="en-US" altLang="en-US" sz="2400" dirty="0"/>
              <a:t>Use </a:t>
            </a:r>
            <a:r>
              <a:rPr lang="en-US" altLang="en-US" sz="2400" b="1" dirty="0"/>
              <a:t>validation test set</a:t>
            </a:r>
            <a:r>
              <a:rPr lang="en-US" altLang="en-US" sz="2400" dirty="0"/>
              <a:t> of class-labeled tuples instead of training set when assessing accuracy</a:t>
            </a:r>
          </a:p>
          <a:p>
            <a:pPr>
              <a:lnSpc>
                <a:spcPct val="110000"/>
              </a:lnSpc>
            </a:pPr>
            <a:r>
              <a:rPr lang="en-US" altLang="en-US" sz="3900" b="1" dirty="0"/>
              <a:t>Methods for estimating a classifier’s accuracy: </a:t>
            </a:r>
          </a:p>
          <a:p>
            <a:pPr marL="914400" lvl="1" indent="-457200">
              <a:lnSpc>
                <a:spcPct val="110000"/>
              </a:lnSpc>
              <a:buFont typeface="+mj-lt"/>
              <a:buAutoNum type="arabicPeriod"/>
            </a:pPr>
            <a:r>
              <a:rPr lang="en-US" altLang="en-US" dirty="0"/>
              <a:t>Holdout method, random subsampling</a:t>
            </a:r>
          </a:p>
          <a:p>
            <a:pPr marL="914400" lvl="1" indent="-457200">
              <a:lnSpc>
                <a:spcPct val="110000"/>
              </a:lnSpc>
              <a:buFont typeface="+mj-lt"/>
              <a:buAutoNum type="arabicPeriod"/>
            </a:pPr>
            <a:r>
              <a:rPr lang="en-US" altLang="en-US" dirty="0"/>
              <a:t>Cross-validation</a:t>
            </a:r>
          </a:p>
          <a:p>
            <a:pPr marL="914400" lvl="1" indent="-457200">
              <a:lnSpc>
                <a:spcPct val="110000"/>
              </a:lnSpc>
              <a:buFont typeface="+mj-lt"/>
              <a:buAutoNum type="arabicPeriod"/>
            </a:pPr>
            <a:r>
              <a:rPr lang="en-US" altLang="en-US" dirty="0"/>
              <a:t>Bootstrap</a:t>
            </a:r>
          </a:p>
          <a:p>
            <a:pPr>
              <a:lnSpc>
                <a:spcPct val="110000"/>
              </a:lnSpc>
            </a:pPr>
            <a:r>
              <a:rPr lang="en-US" altLang="en-US" sz="3500" b="1" dirty="0"/>
              <a:t>Comparing classifiers:</a:t>
            </a:r>
          </a:p>
          <a:p>
            <a:pPr lvl="1">
              <a:lnSpc>
                <a:spcPct val="110000"/>
              </a:lnSpc>
            </a:pPr>
            <a:r>
              <a:rPr lang="en-US" altLang="en-US" dirty="0"/>
              <a:t>Confidence intervals</a:t>
            </a:r>
          </a:p>
          <a:p>
            <a:pPr lvl="1">
              <a:lnSpc>
                <a:spcPct val="110000"/>
              </a:lnSpc>
            </a:pPr>
            <a:r>
              <a:rPr lang="en-US" altLang="en-US" dirty="0"/>
              <a:t>Cost-benefit analysis and ROC Curves</a:t>
            </a:r>
          </a:p>
        </p:txBody>
      </p:sp>
      <p:sp>
        <p:nvSpPr>
          <p:cNvPr id="41988" name="Slide Number Placeholder 7">
            <a:extLst>
              <a:ext uri="{FF2B5EF4-FFF2-40B4-BE49-F238E27FC236}">
                <a16:creationId xmlns:a16="http://schemas.microsoft.com/office/drawing/2014/main" id="{4465E88D-FCD3-D6A2-5DCC-22120CB66B21}"/>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549F8DD1-C666-4BCC-B973-2A2CB5531480}" type="slidenum">
              <a:rPr lang="en-US" altLang="en-US" sz="1200" b="1"/>
              <a:pPr algn="r" eaLnBrk="1" hangingPunct="1">
                <a:spcBef>
                  <a:spcPct val="0"/>
                </a:spcBef>
                <a:buClrTx/>
                <a:buSzTx/>
                <a:buFontTx/>
                <a:buNone/>
              </a:pPr>
              <a:t>6</a:t>
            </a:fld>
            <a:endParaRPr lang="en-US" altLang="en-US" sz="1200" b="1"/>
          </a:p>
        </p:txBody>
      </p:sp>
    </p:spTree>
    <p:extLst>
      <p:ext uri="{BB962C8B-B14F-4D97-AF65-F5344CB8AC3E}">
        <p14:creationId xmlns:p14="http://schemas.microsoft.com/office/powerpoint/2010/main" val="425796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5A89-D7FB-4446-AF50-6C2B2C94C61A}"/>
              </a:ext>
            </a:extLst>
          </p:cNvPr>
          <p:cNvSpPr>
            <a:spLocks noGrp="1"/>
          </p:cNvSpPr>
          <p:nvPr>
            <p:ph type="title"/>
          </p:nvPr>
        </p:nvSpPr>
        <p:spPr>
          <a:xfrm>
            <a:off x="0" y="249727"/>
            <a:ext cx="10515600" cy="821124"/>
          </a:xfrm>
        </p:spPr>
        <p:txBody>
          <a:bodyPr>
            <a:normAutofit fontScale="90000"/>
          </a:bodyPr>
          <a:lstStyle/>
          <a:p>
            <a:r>
              <a:rPr lang="en-IN" b="1" dirty="0"/>
              <a:t>Classification Model Evaluation Metrics:</a:t>
            </a:r>
            <a:br>
              <a:rPr lang="en-IN" b="1" dirty="0"/>
            </a:br>
            <a:endParaRPr lang="en-US" dirty="0"/>
          </a:p>
        </p:txBody>
      </p:sp>
      <p:pic>
        <p:nvPicPr>
          <p:cNvPr id="7" name="Picture 6">
            <a:extLst>
              <a:ext uri="{FF2B5EF4-FFF2-40B4-BE49-F238E27FC236}">
                <a16:creationId xmlns:a16="http://schemas.microsoft.com/office/drawing/2014/main" id="{BFC539C6-A2DE-CE31-4C79-27B3A9B29CD1}"/>
              </a:ext>
            </a:extLst>
          </p:cNvPr>
          <p:cNvPicPr>
            <a:picLocks noChangeAspect="1"/>
          </p:cNvPicPr>
          <p:nvPr/>
        </p:nvPicPr>
        <p:blipFill>
          <a:blip r:embed="rId2"/>
          <a:stretch>
            <a:fillRect/>
          </a:stretch>
        </p:blipFill>
        <p:spPr>
          <a:xfrm>
            <a:off x="1308295" y="1186250"/>
            <a:ext cx="9593068" cy="5443150"/>
          </a:xfrm>
          <a:prstGeom prst="rect">
            <a:avLst/>
          </a:prstGeom>
        </p:spPr>
      </p:pic>
    </p:spTree>
    <p:extLst>
      <p:ext uri="{BB962C8B-B14F-4D97-AF65-F5344CB8AC3E}">
        <p14:creationId xmlns:p14="http://schemas.microsoft.com/office/powerpoint/2010/main" val="268362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13D894-EE92-183B-D9EB-08A7340EFBF7}"/>
              </a:ext>
            </a:extLst>
          </p:cNvPr>
          <p:cNvPicPr>
            <a:picLocks noChangeAspect="1"/>
          </p:cNvPicPr>
          <p:nvPr/>
        </p:nvPicPr>
        <p:blipFill>
          <a:blip r:embed="rId2"/>
          <a:stretch>
            <a:fillRect/>
          </a:stretch>
        </p:blipFill>
        <p:spPr>
          <a:xfrm>
            <a:off x="1114425" y="642938"/>
            <a:ext cx="10258425" cy="5829300"/>
          </a:xfrm>
          <a:prstGeom prst="rect">
            <a:avLst/>
          </a:prstGeom>
        </p:spPr>
      </p:pic>
      <p:pic>
        <p:nvPicPr>
          <p:cNvPr id="3" name="Picture 2">
            <a:extLst>
              <a:ext uri="{FF2B5EF4-FFF2-40B4-BE49-F238E27FC236}">
                <a16:creationId xmlns:a16="http://schemas.microsoft.com/office/drawing/2014/main" id="{DCBCC1D9-F2A2-2B5E-054C-3590AD708993}"/>
              </a:ext>
            </a:extLst>
          </p:cNvPr>
          <p:cNvPicPr>
            <a:picLocks noChangeAspect="1"/>
          </p:cNvPicPr>
          <p:nvPr/>
        </p:nvPicPr>
        <p:blipFill>
          <a:blip r:embed="rId3"/>
          <a:stretch>
            <a:fillRect/>
          </a:stretch>
        </p:blipFill>
        <p:spPr>
          <a:xfrm>
            <a:off x="9172575" y="1147456"/>
            <a:ext cx="3019425" cy="2476500"/>
          </a:xfrm>
          <a:prstGeom prst="rect">
            <a:avLst/>
          </a:prstGeom>
        </p:spPr>
      </p:pic>
    </p:spTree>
    <p:extLst>
      <p:ext uri="{BB962C8B-B14F-4D97-AF65-F5344CB8AC3E}">
        <p14:creationId xmlns:p14="http://schemas.microsoft.com/office/powerpoint/2010/main" val="130806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CAE7AF-4052-8B43-1C63-35EFB75A5DBD}"/>
              </a:ext>
            </a:extLst>
          </p:cNvPr>
          <p:cNvPicPr>
            <a:picLocks noChangeAspect="1"/>
          </p:cNvPicPr>
          <p:nvPr/>
        </p:nvPicPr>
        <p:blipFill>
          <a:blip r:embed="rId2"/>
          <a:stretch>
            <a:fillRect/>
          </a:stretch>
        </p:blipFill>
        <p:spPr>
          <a:xfrm>
            <a:off x="1179871" y="485775"/>
            <a:ext cx="10323872" cy="6057899"/>
          </a:xfrm>
          <a:prstGeom prst="rect">
            <a:avLst/>
          </a:prstGeom>
        </p:spPr>
      </p:pic>
    </p:spTree>
    <p:extLst>
      <p:ext uri="{BB962C8B-B14F-4D97-AF65-F5344CB8AC3E}">
        <p14:creationId xmlns:p14="http://schemas.microsoft.com/office/powerpoint/2010/main" val="3871543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478</TotalTime>
  <Words>2138</Words>
  <Application>Microsoft Office PowerPoint</Application>
  <PresentationFormat>Widescreen</PresentationFormat>
  <Paragraphs>227</Paragraphs>
  <Slides>55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Aptos</vt:lpstr>
      <vt:lpstr>Arial</vt:lpstr>
      <vt:lpstr>Calibri</vt:lpstr>
      <vt:lpstr>Calibri Light</vt:lpstr>
      <vt:lpstr>EB Garamond</vt:lpstr>
      <vt:lpstr>Google Sans</vt:lpstr>
      <vt:lpstr>Tahoma</vt:lpstr>
      <vt:lpstr>urw-din</vt:lpstr>
      <vt:lpstr>Verdana</vt:lpstr>
      <vt:lpstr>Office Theme</vt:lpstr>
      <vt:lpstr>DS-UNIT-IV</vt:lpstr>
      <vt:lpstr>Regression performance metrics</vt:lpstr>
      <vt:lpstr>PowerPoint Presentation</vt:lpstr>
      <vt:lpstr>PowerPoint Presentation</vt:lpstr>
      <vt:lpstr>PowerPoint Presentation</vt:lpstr>
      <vt:lpstr>Model Evaluation and Selection</vt:lpstr>
      <vt:lpstr>Classification Model Evaluation Metrics: </vt:lpstr>
      <vt:lpstr>PowerPoint Presentation</vt:lpstr>
      <vt:lpstr>PowerPoint Presentation</vt:lpstr>
      <vt:lpstr>PowerPoint Presentation</vt:lpstr>
      <vt:lpstr>PowerPoint Presentation</vt:lpstr>
      <vt:lpstr>PowerPoint Presentation</vt:lpstr>
      <vt:lpstr>PowerPoint Presentation</vt:lpstr>
      <vt:lpstr>ROC Curve(Receiver Operating Characteristic curve)</vt:lpstr>
      <vt:lpstr>PowerPoint Presentation</vt:lpstr>
      <vt:lpstr>PowerPoint Presentation</vt:lpstr>
      <vt:lpstr>Evaluating Classifier Accuracy: Holdout &amp; Cross-Validation Methods</vt:lpstr>
      <vt:lpstr>Evaluating Classifier Accuracy: Holdout &amp; Cross-Validation Methods</vt:lpstr>
      <vt:lpstr>PowerPoint Presentation</vt:lpstr>
      <vt:lpstr>PowerPoint Presentation</vt:lpstr>
      <vt:lpstr>PowerPoint Presentation</vt:lpstr>
      <vt:lpstr>PowerPoint Presentation</vt:lpstr>
      <vt:lpstr>PowerPoint Presentation</vt:lpstr>
      <vt:lpstr>PowerPoint Presentation</vt:lpstr>
      <vt:lpstr>Evaluating Classifier Accuracy: Bootstrap</vt:lpstr>
      <vt:lpstr>Estimating Confidence Intervals: Classifier Models M1 vs. M2</vt:lpstr>
      <vt:lpstr>Estimating Confidence Intervals: Null Hypothesis</vt:lpstr>
      <vt:lpstr>Estimating Confidence Intervals: t-test</vt:lpstr>
      <vt:lpstr>Estimating Confidence Intervals: Table for t-distribution</vt:lpstr>
      <vt:lpstr>Estimating Confidence Intervals: Statistical Significance</vt:lpstr>
      <vt:lpstr>Model Selection: ROC Curves</vt:lpstr>
      <vt:lpstr>Issues Affecting Model Selection</vt:lpstr>
      <vt:lpstr>Techniques to Improve Classification Accuracy</vt:lpstr>
      <vt:lpstr>Ensemble Methods: Increasing the Accuracy</vt:lpstr>
      <vt:lpstr>Ensemble Algorithms</vt:lpstr>
      <vt:lpstr>Why do ensembles work?</vt:lpstr>
      <vt:lpstr>Types of ensemble method</vt:lpstr>
      <vt:lpstr>Bagging( Bootstrap Aggregation)</vt:lpstr>
      <vt:lpstr>Implementation steps of Bagging(Bootstrap)</vt:lpstr>
      <vt:lpstr>Boosting</vt:lpstr>
      <vt:lpstr>Boosting</vt:lpstr>
      <vt:lpstr>Boosting </vt:lpstr>
      <vt:lpstr>Boosting Algorithm</vt:lpstr>
      <vt:lpstr>Differences Bagging and Boosting</vt:lpstr>
      <vt:lpstr>Decision tree: Its issues</vt:lpstr>
      <vt:lpstr>Random forest</vt:lpstr>
      <vt:lpstr>PowerPoint Presentation</vt:lpstr>
      <vt:lpstr>Random Forest </vt:lpstr>
      <vt:lpstr>Random forest</vt:lpstr>
      <vt:lpstr>Example of random forest with majority voting </vt:lpstr>
      <vt:lpstr>Strengths and weakness</vt:lpstr>
      <vt:lpstr>PowerPoint Presentation</vt:lpstr>
      <vt:lpstr>Classification of Class-Imbalanced Data Sets</vt:lpstr>
      <vt:lpstr>Difference between Decision tree, Random forest</vt:lpstr>
      <vt:lpstr>Difference between Bagging vs 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K Dhanasree</dc:creator>
  <cp:lastModifiedBy>Subhash Chandra N</cp:lastModifiedBy>
  <cp:revision>52</cp:revision>
  <dcterms:created xsi:type="dcterms:W3CDTF">2021-04-03T04:51:47Z</dcterms:created>
  <dcterms:modified xsi:type="dcterms:W3CDTF">2024-10-09T15:09:31Z</dcterms:modified>
</cp:coreProperties>
</file>