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1350" r:id="rId4"/>
    <p:sldId id="1349" r:id="rId5"/>
    <p:sldId id="407" r:id="rId6"/>
    <p:sldId id="1355" r:id="rId7"/>
    <p:sldId id="409" r:id="rId8"/>
    <p:sldId id="953" r:id="rId9"/>
    <p:sldId id="1153" r:id="rId10"/>
    <p:sldId id="1154" r:id="rId11"/>
    <p:sldId id="1156" r:id="rId12"/>
    <p:sldId id="1348" r:id="rId13"/>
    <p:sldId id="1157" r:id="rId14"/>
    <p:sldId id="1158" r:id="rId15"/>
    <p:sldId id="1347" r:id="rId16"/>
    <p:sldId id="1351" r:id="rId17"/>
    <p:sldId id="286" r:id="rId18"/>
    <p:sldId id="260" r:id="rId19"/>
    <p:sldId id="268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49469-9ED7-4E6B-81F2-DDF93635EA8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0B9AA-71B6-428C-A0D6-4AF7FBE3F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3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A782266-1B39-A680-E794-B71DF8E6D8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B95C34-A119-4262-86B6-A18AE9E854AB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B3C8245-592D-6633-A183-6A04336E4B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5E2E3F-3720-4001-8FE7-C1C686B41CD7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6F673FC-1767-785F-A66E-CC6554CEF8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76E3553-13B3-2FE5-AB55-0BE80E58B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FCAA86A-AB86-42B4-6F6F-E396CFB06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6AF35D-C9D4-4BE8-A914-9B3630B0FFFB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EBFEA4E-DA68-FB02-32D5-45224EBE9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1B6751D-0D79-59B0-B9F7-FB981D979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7054977-8744-7960-AEED-3FEAF7B65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2D5B15-82E4-495D-9E96-7EB7BC4485A0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DACF60A-4086-0B6B-11F0-180EA8A6EC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3DB6FC6-068A-2B60-50D3-B2D57FBA1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0747DB2-51CF-9FA3-2E22-89F53A351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C213F2-11E2-431A-9CC7-AE49DB1CD96F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3CC8EB2-5DB1-79DE-2A88-E550264664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93E2FDA-E92A-6982-5E7C-E8B88F9E3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FFB4D46-4134-DBBB-38C5-2ABF4576D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1F5E33-AA20-4689-9B00-94E92595D525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6B30B7A-3759-3BEC-CBF0-9413A9E78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F05DCC3-C51F-9C97-7C9A-5B239727A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641C822-11C0-6668-5709-14E7CE617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E34D51-F2C7-48A1-8483-CC6CABD3C016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3F6C107-D115-7EB2-9641-7605EDF68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52E1515-8C90-2FD6-F68C-3F9796C97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18FFC4C6-4A0E-D387-0208-90E89C54C8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87EDFF-16D4-40F9-B68C-4E179D94E9F0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96B153F-2BAE-C066-9BEC-AFA19B62CF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0929C78-ACA2-7B95-CD0C-1A19AE4EF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198ED717-B38F-7B09-4A5E-FEB7D179C1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6DB1E-CFE1-4938-AFD2-71E9C6C79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53670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BEA4C44A-0E5C-84AA-6BB1-FCD6F5AB63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3C76-5C07-405D-B693-0DF1F92AB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61582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343" y="70103"/>
            <a:ext cx="12017587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4867" y="339598"/>
            <a:ext cx="338226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133" y="2508250"/>
            <a:ext cx="10795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E4D6F2-689C-4A0A-9248-A063B60F6223}"/>
              </a:ext>
            </a:extLst>
          </p:cNvPr>
          <p:cNvSpPr txBox="1"/>
          <p:nvPr/>
        </p:nvSpPr>
        <p:spPr>
          <a:xfrm>
            <a:off x="4334345" y="1828800"/>
            <a:ext cx="378296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/>
              <a:t>Data Science</a:t>
            </a:r>
          </a:p>
          <a:p>
            <a:pPr algn="ctr"/>
            <a:r>
              <a:rPr lang="en-GB" sz="4400" dirty="0"/>
              <a:t>Unit-VI</a:t>
            </a:r>
          </a:p>
          <a:p>
            <a:pPr algn="ctr"/>
            <a:r>
              <a:rPr lang="en-US" sz="4400" spc="-5" dirty="0"/>
              <a:t>Bayes'</a:t>
            </a:r>
            <a:r>
              <a:rPr lang="en-US" sz="4400" spc="30" dirty="0"/>
              <a:t> </a:t>
            </a:r>
            <a:r>
              <a:rPr lang="en-US" sz="4400" spc="-5" dirty="0"/>
              <a:t>Classifier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3276600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00B28091-DF92-EA41-5D5F-8F202DA9DE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5EE4344-B141-4980-B7D6-E36E2AF3E4B1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6AB3D3E-222D-FC82-2415-0094C9396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296212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Prediction Based on Bayes’ Theorem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D8D2CCA-FFB2-CA9B-CFF1-459F54DBB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9379768" cy="4402424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Given training data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X</a:t>
            </a:r>
            <a:r>
              <a:rPr lang="en-US" altLang="en-US" sz="2400" i="1" dirty="0"/>
              <a:t>, posteriori probability of a hypothesis </a:t>
            </a:r>
            <a:r>
              <a:rPr lang="en-US" altLang="en-US" sz="2400" dirty="0"/>
              <a:t>H</a:t>
            </a:r>
            <a:r>
              <a:rPr lang="en-US" altLang="en-US" sz="2400" i="1" dirty="0"/>
              <a:t>, </a:t>
            </a:r>
            <a:r>
              <a:rPr lang="en-US" altLang="en-US" sz="2400" dirty="0"/>
              <a:t>P(H|</a:t>
            </a:r>
            <a:r>
              <a:rPr lang="en-US" altLang="en-US" sz="2400" b="1" dirty="0"/>
              <a:t>X</a:t>
            </a:r>
            <a:r>
              <a:rPr lang="en-US" altLang="en-US" sz="2400" dirty="0"/>
              <a:t>)</a:t>
            </a:r>
            <a:r>
              <a:rPr lang="en-US" altLang="en-US" sz="2400" i="1" dirty="0"/>
              <a:t>, </a:t>
            </a:r>
            <a:r>
              <a:rPr lang="en-US" altLang="en-US" sz="2400" dirty="0"/>
              <a:t>follows the Bayes’ theorem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Informally, this can be viewed as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Predicts </a:t>
            </a:r>
            <a:r>
              <a:rPr lang="en-US" altLang="en-US" sz="2400" b="1" dirty="0"/>
              <a:t>X</a:t>
            </a:r>
            <a:r>
              <a:rPr lang="en-US" altLang="en-US" sz="2400" dirty="0"/>
              <a:t> belongs to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the probability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 is the highest among all the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|X</a:t>
            </a:r>
            <a:r>
              <a:rPr lang="en-US" altLang="en-US" sz="2400" dirty="0"/>
              <a:t>) for all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Practical difficulty:  It requires initial knowledge of many probabilities, involving significant computational cost</a:t>
            </a:r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BEE1848B-CED3-0404-766F-E91B249AA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24384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25605" name="Object 4">
                        <a:extLst>
                          <a:ext uri="{FF2B5EF4-FFF2-40B4-BE49-F238E27FC236}">
                            <a16:creationId xmlns:a16="http://schemas.microsoft.com/office/drawing/2014/main" id="{BEE1848B-CED3-0404-766F-E91B249AA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24384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7">
            <a:extLst>
              <a:ext uri="{FF2B5EF4-FFF2-40B4-BE49-F238E27FC236}">
                <a16:creationId xmlns:a16="http://schemas.microsoft.com/office/drawing/2014/main" id="{2928F540-C1FA-EED0-2165-ECE4506E68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02240" y="6377940"/>
            <a:ext cx="2804160" cy="184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737ABE-EA1C-494C-9C20-7C116CA32D7E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92ACA19-E49F-C27D-CA65-E08D44119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225744"/>
            <a:ext cx="9601200" cy="492443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tx1"/>
                </a:solidFill>
              </a:rPr>
              <a:t>Classification Is to Derive the Maximum Posteriori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800EFC8-3C07-CB30-C363-DC447D0B687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219201"/>
            <a:ext cx="9303568" cy="4136517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Let D be a training set of tuples and their associated class labels, and each tuple is represented by an n-D attribute vector 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Suppose there are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classes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C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Classification is to derive the maximum posteriori, i.e., the maximal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needs to be maximized</a:t>
            </a:r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FE57E385-36BE-80D6-213D-7AD1BC9A716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72200" y="3962401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01900" imgH="647700" progId="Equation.3">
                  <p:embed/>
                </p:oleObj>
              </mc:Choice>
              <mc:Fallback>
                <p:oleObj name="Equation" r:id="rId3" imgW="2501900" imgH="647700" progId="Equation.3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FE57E385-36BE-80D6-213D-7AD1BC9A7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962401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>
            <a:extLst>
              <a:ext uri="{FF2B5EF4-FFF2-40B4-BE49-F238E27FC236}">
                <a16:creationId xmlns:a16="http://schemas.microsoft.com/office/drawing/2014/main" id="{18965C19-C5F1-8D0B-AAD1-156EACEB93D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15000" y="51816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76500" imgH="381000" progId="Equation.3">
                  <p:embed/>
                </p:oleObj>
              </mc:Choice>
              <mc:Fallback>
                <p:oleObj name="Equation" r:id="rId5" imgW="2476500" imgH="381000" progId="Equation.3">
                  <p:embed/>
                  <p:pic>
                    <p:nvPicPr>
                      <p:cNvPr id="27654" name="Object 7">
                        <a:extLst>
                          <a:ext uri="{FF2B5EF4-FFF2-40B4-BE49-F238E27FC236}">
                            <a16:creationId xmlns:a16="http://schemas.microsoft.com/office/drawing/2014/main" id="{18965C19-C5F1-8D0B-AAD1-156EACEB9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81600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7">
            <a:extLst>
              <a:ext uri="{FF2B5EF4-FFF2-40B4-BE49-F238E27FC236}">
                <a16:creationId xmlns:a16="http://schemas.microsoft.com/office/drawing/2014/main" id="{DFA2DC8E-D6AB-E12A-7AB9-3CEF29876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02240" y="6377940"/>
            <a:ext cx="2804160" cy="184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B52426-9E08-483D-99D6-79B170FC0463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55A4CCB-2961-681E-D84C-B7CC64FB0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381000"/>
            <a:ext cx="8402638" cy="61555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Naïve Bayes Classifier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96D9740-400B-35D8-6087-CB0120787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9307760" cy="46535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greatly reduces the computation cost: Only counts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is categorical,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the # of tuples in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having value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for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divided by |C</a:t>
            </a:r>
            <a:r>
              <a:rPr lang="en-US" altLang="en-US" sz="2400" baseline="-25000" dirty="0"/>
              <a:t>i, D</a:t>
            </a:r>
            <a:r>
              <a:rPr lang="en-US" altLang="en-US" sz="2400" dirty="0"/>
              <a:t>| (# of tuples of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is </a:t>
            </a:r>
            <a:r>
              <a:rPr lang="en-US" altLang="en-US" sz="2400" dirty="0" err="1"/>
              <a:t>continous</a:t>
            </a:r>
            <a:r>
              <a:rPr lang="en-US" altLang="en-US" sz="2400" dirty="0"/>
              <a:t>-valued,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usually computed based on Gaussian distribution with a mean </a:t>
            </a:r>
            <a:r>
              <a:rPr lang="el-GR" altLang="en-US" sz="2400" dirty="0"/>
              <a:t>μ</a:t>
            </a:r>
            <a:r>
              <a:rPr lang="en-US" altLang="en-US" sz="2400" dirty="0"/>
              <a:t> and standard deviation </a:t>
            </a:r>
            <a:r>
              <a:rPr lang="el-GR" altLang="en-US" sz="2400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and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29701" name="Object 10">
            <a:extLst>
              <a:ext uri="{FF2B5EF4-FFF2-40B4-BE49-F238E27FC236}">
                <a16:creationId xmlns:a16="http://schemas.microsoft.com/office/drawing/2014/main" id="{10C3AA1A-6D7D-91EF-2C63-7DE28302D92B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3962400" y="1905001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29701" name="Object 10">
                        <a:extLst>
                          <a:ext uri="{FF2B5EF4-FFF2-40B4-BE49-F238E27FC236}">
                            <a16:creationId xmlns:a16="http://schemas.microsoft.com/office/drawing/2014/main" id="{10C3AA1A-6D7D-91EF-2C63-7DE28302D92B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1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2">
            <a:extLst>
              <a:ext uri="{FF2B5EF4-FFF2-40B4-BE49-F238E27FC236}">
                <a16:creationId xmlns:a16="http://schemas.microsoft.com/office/drawing/2014/main" id="{99266EF6-0DFB-033B-A6A1-3AA90E33C143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5715000" y="49530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29702" name="Object 12">
                        <a:extLst>
                          <a:ext uri="{FF2B5EF4-FFF2-40B4-BE49-F238E27FC236}">
                            <a16:creationId xmlns:a16="http://schemas.microsoft.com/office/drawing/2014/main" id="{99266EF6-0DFB-033B-A6A1-3AA90E33C14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9530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4">
            <a:extLst>
              <a:ext uri="{FF2B5EF4-FFF2-40B4-BE49-F238E27FC236}">
                <a16:creationId xmlns:a16="http://schemas.microsoft.com/office/drawing/2014/main" id="{3943B1FD-3027-669D-9387-4512EDFF44D9}"/>
              </a:ext>
            </a:extLst>
          </p:cNvPr>
          <p:cNvGraphicFramePr>
            <a:graphicFrameLocks/>
          </p:cNvGraphicFramePr>
          <p:nvPr/>
        </p:nvGraphicFramePr>
        <p:xfrm>
          <a:off x="5715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25600" imgH="241300" progId="Equation.3">
                  <p:embed/>
                </p:oleObj>
              </mc:Choice>
              <mc:Fallback>
                <p:oleObj name="Equation" r:id="rId7" imgW="1625600" imgH="241300" progId="Equation.3">
                  <p:embed/>
                  <p:pic>
                    <p:nvPicPr>
                      <p:cNvPr id="29703" name="Object 14">
                        <a:extLst>
                          <a:ext uri="{FF2B5EF4-FFF2-40B4-BE49-F238E27FC236}">
                            <a16:creationId xmlns:a16="http://schemas.microsoft.com/office/drawing/2014/main" id="{3943B1FD-3027-669D-9387-4512EDFF44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D03004E4-EF63-BFBD-FEA8-7EE8CF3A2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5EE4344-B141-4980-B7D6-E36E2AF3E4B1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458AADA-51A8-02B4-5C6E-79EBF99B5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Naïve Bayes Classifier: Training Dataset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A7381A70-D4AB-B828-B243-4640D52AB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53" y="1700808"/>
            <a:ext cx="34290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C2:buys_computer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Data to be classified: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X = (age &lt;=30,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Income 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Student = 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Credit_rating</a:t>
            </a:r>
            <a:r>
              <a:rPr lang="en-US" altLang="en-US" sz="2400" dirty="0"/>
              <a:t> = Fair)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340BB-DF75-F2FA-8E8A-2B9BB0D1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1052736"/>
            <a:ext cx="7992888" cy="53285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0126C2F1-84B5-B179-E6EC-B92314B99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5EE4344-B141-4980-B7D6-E36E2AF3E4B1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F9BA11F-BE0D-7DC5-46ED-091461D26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360" y="258383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Naïve Bayes Classifier: An Example</a:t>
            </a:r>
          </a:p>
        </p:txBody>
      </p:sp>
      <p:graphicFrame>
        <p:nvGraphicFramePr>
          <p:cNvPr id="33797" name="Object 1">
            <a:extLst>
              <a:ext uri="{FF2B5EF4-FFF2-40B4-BE49-F238E27FC236}">
                <a16:creationId xmlns:a16="http://schemas.microsoft.com/office/drawing/2014/main" id="{517845D8-8A38-9C5D-3F8A-215E94477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931635"/>
              </p:ext>
            </p:extLst>
          </p:nvPr>
        </p:nvGraphicFramePr>
        <p:xfrm>
          <a:off x="8688288" y="258383"/>
          <a:ext cx="3384376" cy="36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24438" imgH="4457652" progId="Excel.Sheet.8">
                  <p:embed/>
                </p:oleObj>
              </mc:Choice>
              <mc:Fallback>
                <p:oleObj name="Worksheet" r:id="rId3" imgW="4324438" imgH="4457652" progId="Excel.Sheet.8">
                  <p:embed/>
                  <p:pic>
                    <p:nvPicPr>
                      <p:cNvPr id="33797" name="Object 1">
                        <a:extLst>
                          <a:ext uri="{FF2B5EF4-FFF2-40B4-BE49-F238E27FC236}">
                            <a16:creationId xmlns:a16="http://schemas.microsoft.com/office/drawing/2014/main" id="{517845D8-8A38-9C5D-3F8A-215E944779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288" y="258383"/>
                        <a:ext cx="3384376" cy="3602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D008BDC-9E66-36B5-B993-C08E4DBF4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30" y="1052736"/>
            <a:ext cx="8238542" cy="54242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18B4D80B-F7C8-FD34-9069-C63237F6D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02240" y="6377940"/>
            <a:ext cx="2804160" cy="184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10F136-5180-4A6D-A26E-DFD13835FEF8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7A0CBA1-D3E0-5CC8-066B-DC90F46CA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360" y="304800"/>
            <a:ext cx="11593288" cy="1231106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Avoiding the Zero-Probability Problem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6F7B52C-D6DB-FCD4-2C1E-116C12074B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1"/>
            <a:ext cx="9163744" cy="452431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Naïve Bayesian prediction requires each conditional prob. be </a:t>
            </a:r>
            <a:r>
              <a:rPr lang="en-US" altLang="en-US" sz="2400" b="1" dirty="0"/>
              <a:t>non-zero</a:t>
            </a:r>
            <a:r>
              <a:rPr lang="en-US" altLang="en-US" sz="2400" dirty="0"/>
              <a:t>.  Otherwise, the predicted prob. will be zero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</a:p>
          <a:p>
            <a:pPr eaLnBrk="1" hangingPunct="1"/>
            <a:r>
              <a:rPr lang="en-US" altLang="en-US" sz="2400" dirty="0"/>
              <a:t>Ex. Suppose a dataset with 1000 tuples, income=low (0), income= medium (990), and income = high (10)</a:t>
            </a:r>
          </a:p>
          <a:p>
            <a:pPr eaLnBrk="1" hangingPunct="1"/>
            <a:r>
              <a:rPr lang="en-US" altLang="en-US" sz="2400" dirty="0"/>
              <a:t>Use </a:t>
            </a:r>
            <a:r>
              <a:rPr lang="en-US" altLang="en-US" sz="2400" b="1" dirty="0"/>
              <a:t>Laplacian correction</a:t>
            </a:r>
            <a:r>
              <a:rPr lang="en-US" altLang="en-US" sz="2400" dirty="0"/>
              <a:t> (or Laplacian estimator)</a:t>
            </a:r>
          </a:p>
          <a:p>
            <a:pPr lvl="1" eaLnBrk="1" hangingPunct="1"/>
            <a:r>
              <a:rPr lang="en-US" altLang="en-US" sz="2400" i="1" dirty="0"/>
              <a:t>Adding 1 to each case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Prob(income = low) = 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Prob(income = medium) = 991/1003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Prob(income = high) = 11/1003</a:t>
            </a:r>
          </a:p>
          <a:p>
            <a:pPr lvl="1" eaLnBrk="1" hangingPunct="1"/>
            <a:r>
              <a:rPr lang="en-US" altLang="en-US" sz="2400" dirty="0"/>
              <a:t>The “corrected” prob. estimates are close to their “uncorrected” counterparts</a:t>
            </a:r>
          </a:p>
        </p:txBody>
      </p:sp>
      <p:graphicFrame>
        <p:nvGraphicFramePr>
          <p:cNvPr id="35845" name="Object 4">
            <a:extLst>
              <a:ext uri="{FF2B5EF4-FFF2-40B4-BE49-F238E27FC236}">
                <a16:creationId xmlns:a16="http://schemas.microsoft.com/office/drawing/2014/main" id="{9652A316-04A7-34B3-0375-C87507F958C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733800" y="19812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300" imgH="508000" progId="Equation.3">
                  <p:embed/>
                </p:oleObj>
              </mc:Choice>
              <mc:Fallback>
                <p:oleObj name="Equation" r:id="rId3" imgW="1765300" imgH="508000" progId="Equation.3">
                  <p:embed/>
                  <p:pic>
                    <p:nvPicPr>
                      <p:cNvPr id="35845" name="Object 4">
                        <a:extLst>
                          <a:ext uri="{FF2B5EF4-FFF2-40B4-BE49-F238E27FC236}">
                            <a16:creationId xmlns:a16="http://schemas.microsoft.com/office/drawing/2014/main" id="{9652A316-04A7-34B3-0375-C87507F958C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5583F6-609B-E672-A495-659546A7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548680"/>
            <a:ext cx="10585175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01451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314F-5322-4C8F-87E0-777BE2E7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6661"/>
            <a:ext cx="9671248" cy="615553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Baye’s</a:t>
            </a:r>
            <a:r>
              <a:rPr lang="en-GB" dirty="0">
                <a:solidFill>
                  <a:schemeClr val="tx1"/>
                </a:solidFill>
              </a:rPr>
              <a:t> Classifier-Example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A0457AF-6C7E-55B3-87D9-7D4A3C20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32" y="1577767"/>
            <a:ext cx="5350768" cy="2952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8041CE-DC36-DE12-6E8B-B7EE4615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4" y="1483658"/>
            <a:ext cx="6143625" cy="30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5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D92BC0-85CD-A62C-3310-4F033A63D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" y="908720"/>
            <a:ext cx="5760639" cy="4791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E16CB2-FBDD-4A7A-F245-28F2C158D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4671"/>
            <a:ext cx="5936974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F85D585-3317-CC85-F299-9F5BF4E0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32656"/>
            <a:ext cx="7704856" cy="6120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6F6-60A5-46C1-B168-380642E5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77" y="416150"/>
            <a:ext cx="5611748" cy="61555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Bayes' Classifier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AF7B7D4-D5D3-D0C7-DF88-DA01DD71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62" y="390837"/>
            <a:ext cx="5256584" cy="2891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2E21-2874-043D-675B-39EBF84B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347639"/>
            <a:ext cx="8064896" cy="40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5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aper&#10;&#10;Description automatically generated">
            <a:extLst>
              <a:ext uri="{FF2B5EF4-FFF2-40B4-BE49-F238E27FC236}">
                <a16:creationId xmlns:a16="http://schemas.microsoft.com/office/drawing/2014/main" id="{B38691F0-F54B-525E-83C0-F0E4B4FC7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4808" b="9051"/>
          <a:stretch/>
        </p:blipFill>
        <p:spPr>
          <a:xfrm>
            <a:off x="2063552" y="0"/>
            <a:ext cx="7632848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aper with mathematical equations&#10;&#10;Description automatically generated">
            <a:extLst>
              <a:ext uri="{FF2B5EF4-FFF2-40B4-BE49-F238E27FC236}">
                <a16:creationId xmlns:a16="http://schemas.microsoft.com/office/drawing/2014/main" id="{D7A40249-7EAF-3B81-65C3-80359A248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3" b="17048"/>
          <a:stretch/>
        </p:blipFill>
        <p:spPr>
          <a:xfrm>
            <a:off x="2423592" y="260648"/>
            <a:ext cx="7632848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9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1FAB7A6B-6594-1B38-ED47-7D52E3EF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755900" y="7035800"/>
            <a:ext cx="490061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/>
              <a:t>COMP20411  Machine Learning</a:t>
            </a:r>
            <a:endParaRPr lang="en-GB" altLang="en-US" sz="1270">
              <a:latin typeface="Arial" panose="020B0604020202020204" pitchFamily="34" charset="0"/>
            </a:endParaRP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1DB46543-975E-ABEC-8A16-B86494DE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62863" y="7065963"/>
            <a:ext cx="24955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21F1FD8C-4AF3-438C-8AB9-EFDAD55D0AD0}" type="slidenum">
              <a:rPr lang="en-GB" altLang="en-US" smtClean="0"/>
              <a:pPr eaLnBrk="1" hangingPunct="1"/>
              <a:t>5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5B194BB8-6074-D1C0-2EEB-FEA36EEC3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238317"/>
            <a:ext cx="9272626" cy="615553"/>
          </a:xfrm>
        </p:spPr>
        <p:txBody>
          <a:bodyPr/>
          <a:lstStyle/>
          <a:p>
            <a:pPr eaLnBrk="1" hangingPunct="1"/>
            <a:r>
              <a:rPr lang="en-US" altLang="en-US" b="0" dirty="0"/>
              <a:t>Example	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BE978E1-96EB-DF20-10F8-650A7F018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672" y="1218113"/>
            <a:ext cx="9063849" cy="771493"/>
          </a:xfrm>
        </p:spPr>
        <p:txBody>
          <a:bodyPr/>
          <a:lstStyle/>
          <a:p>
            <a:pPr marL="483794" indent="-483794">
              <a:lnSpc>
                <a:spcPct val="110000"/>
              </a:lnSpc>
            </a:pPr>
            <a:endParaRPr lang="en-US" altLang="en-US"/>
          </a:p>
          <a:p>
            <a:pPr marL="483794" indent="-483794">
              <a:lnSpc>
                <a:spcPct val="110000"/>
              </a:lnSpc>
            </a:pPr>
            <a:r>
              <a:rPr lang="en-US" altLang="en-US" sz="2902"/>
              <a:t>     </a:t>
            </a:r>
          </a:p>
        </p:txBody>
      </p:sp>
      <p:pic>
        <p:nvPicPr>
          <p:cNvPr id="16391" name="Picture 9">
            <a:extLst>
              <a:ext uri="{FF2B5EF4-FFF2-40B4-BE49-F238E27FC236}">
                <a16:creationId xmlns:a16="http://schemas.microsoft.com/office/drawing/2014/main" id="{95ABB178-AE4F-2557-5B3D-A66AEF39B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16632"/>
            <a:ext cx="9063849" cy="628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9659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9E01CD-377F-978E-994B-04A641F6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805" r="-649"/>
          <a:stretch/>
        </p:blipFill>
        <p:spPr>
          <a:xfrm>
            <a:off x="5946879" y="296652"/>
            <a:ext cx="6192688" cy="62646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9ADE7F-4979-7043-FA03-6564BA9E5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41445"/>
            <a:ext cx="5328591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7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BA6507C3-1163-E308-9576-73BC9C4A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755900" y="7035800"/>
            <a:ext cx="490061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/>
              <a:t>COMP20411  Machine Learning</a:t>
            </a:r>
            <a:endParaRPr lang="en-GB" altLang="en-US" sz="1270">
              <a:latin typeface="Arial" panose="020B0604020202020204" pitchFamily="34" charset="0"/>
            </a:endParaRP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DE549604-8F09-24BB-3D92-AF584BBF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62863" y="7065963"/>
            <a:ext cx="24955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21F1FD8C-4AF3-438C-8AB9-EFDAD55D0AD0}" type="slidenum">
              <a:rPr lang="en-GB" altLang="en-US" smtClean="0"/>
              <a:pPr eaLnBrk="1" hangingPunct="1"/>
              <a:t>7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FAC2A33-D1C9-0768-697C-2088CF064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336" y="176648"/>
            <a:ext cx="9272626" cy="615553"/>
          </a:xfrm>
        </p:spPr>
        <p:txBody>
          <a:bodyPr/>
          <a:lstStyle/>
          <a:p>
            <a:pPr eaLnBrk="1" hangingPunct="1"/>
            <a:r>
              <a:rPr lang="en-US" altLang="en-US" b="0" dirty="0">
                <a:solidFill>
                  <a:schemeClr val="tx1"/>
                </a:solidFill>
              </a:rPr>
              <a:t>Example	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922B411-61B2-3D98-9B2A-D4DBD526A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672" y="1218113"/>
            <a:ext cx="9063849" cy="771493"/>
          </a:xfrm>
        </p:spPr>
        <p:txBody>
          <a:bodyPr/>
          <a:lstStyle/>
          <a:p>
            <a:pPr marL="483794" indent="-483794">
              <a:lnSpc>
                <a:spcPct val="110000"/>
              </a:lnSpc>
            </a:pPr>
            <a:endParaRPr lang="en-US" altLang="en-US" b="1"/>
          </a:p>
          <a:p>
            <a:pPr marL="483794" indent="-483794">
              <a:lnSpc>
                <a:spcPct val="110000"/>
              </a:lnSpc>
            </a:pPr>
            <a:r>
              <a:rPr lang="en-US" altLang="en-US" sz="2902" b="1"/>
              <a:t>     </a:t>
            </a:r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74BE8DFF-357B-DA4F-669F-442BAB2B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119664"/>
            <a:ext cx="9577064" cy="525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5" tIns="47302" rIns="94605" bIns="47302"/>
          <a:lstStyle>
            <a:lvl1pPr marL="533400" indent="-5334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9488" indent="-4572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en-US" sz="2540" dirty="0">
                <a:latin typeface="Tahoma" panose="020B0604030504040204" pitchFamily="34" charset="0"/>
              </a:rPr>
              <a:t>Test Phase: Predict class for instance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177" dirty="0">
                <a:latin typeface="Tahoma" panose="020B0604030504040204" pitchFamily="34" charset="0"/>
              </a:rPr>
              <a:t>Given a new instance,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177" b="1" dirty="0">
                <a:latin typeface="Palatino Linotype" panose="02040502050505030304" pitchFamily="18" charset="0"/>
              </a:rPr>
              <a:t>      </a:t>
            </a:r>
            <a:r>
              <a:rPr lang="en-US" altLang="en-US" sz="2177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US" altLang="en-US" sz="1814" dirty="0">
                <a:solidFill>
                  <a:schemeClr val="accent2"/>
                </a:solidFill>
                <a:latin typeface="Palatino Linotype" panose="02040502050505030304" pitchFamily="18" charset="0"/>
              </a:rPr>
              <a:t>’=(Outlook=</a:t>
            </a:r>
            <a:r>
              <a:rPr lang="en-US" altLang="en-US" sz="1814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Sunny, </a:t>
            </a:r>
            <a:r>
              <a:rPr lang="en-US" altLang="en-US" sz="1814" dirty="0">
                <a:solidFill>
                  <a:schemeClr val="accent2"/>
                </a:solidFill>
                <a:latin typeface="Palatino Linotype" panose="02040502050505030304" pitchFamily="18" charset="0"/>
              </a:rPr>
              <a:t>Temperature=</a:t>
            </a:r>
            <a:r>
              <a:rPr lang="en-US" altLang="en-US" sz="1814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Cool, </a:t>
            </a:r>
            <a:r>
              <a:rPr lang="en-US" altLang="en-US" sz="1814" dirty="0">
                <a:solidFill>
                  <a:schemeClr val="accent2"/>
                </a:solidFill>
                <a:latin typeface="Palatino Linotype" panose="02040502050505030304" pitchFamily="18" charset="0"/>
              </a:rPr>
              <a:t>Humidity</a:t>
            </a:r>
            <a:r>
              <a:rPr lang="en-US" altLang="en-US" sz="1814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=High, </a:t>
            </a:r>
            <a:r>
              <a:rPr lang="en-US" altLang="en-US" sz="1814" dirty="0">
                <a:solidFill>
                  <a:schemeClr val="accent2"/>
                </a:solidFill>
                <a:latin typeface="Palatino Linotype" panose="02040502050505030304" pitchFamily="18" charset="0"/>
              </a:rPr>
              <a:t>Wind=</a:t>
            </a:r>
            <a:r>
              <a:rPr lang="en-US" altLang="en-US" sz="1814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Strong</a:t>
            </a:r>
            <a:r>
              <a:rPr lang="en-US" altLang="en-US" sz="1814" dirty="0">
                <a:solidFill>
                  <a:schemeClr val="accent2"/>
                </a:solidFill>
                <a:latin typeface="Palatino Linotype" panose="0204050205050503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177" dirty="0">
                <a:solidFill>
                  <a:schemeClr val="tx2"/>
                </a:solidFill>
                <a:latin typeface="Tahoma" panose="020B0604030504040204" pitchFamily="34" charset="0"/>
              </a:rPr>
              <a:t>Look up tables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177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177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177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177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177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177" dirty="0">
                <a:solidFill>
                  <a:schemeClr val="tx2"/>
                </a:solidFill>
                <a:latin typeface="Tahoma" panose="020B0604030504040204" pitchFamily="34" charset="0"/>
              </a:rPr>
              <a:t>MAP rule</a:t>
            </a:r>
          </a:p>
        </p:txBody>
      </p:sp>
      <p:sp>
        <p:nvSpPr>
          <p:cNvPr id="18439" name="Text Box 91">
            <a:extLst>
              <a:ext uri="{FF2B5EF4-FFF2-40B4-BE49-F238E27FC236}">
                <a16:creationId xmlns:a16="http://schemas.microsoft.com/office/drawing/2014/main" id="{245C12EC-688C-C080-8FBB-9E0EEE053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624845"/>
            <a:ext cx="3597075" cy="169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altLang="en-US" sz="1633" dirty="0">
                <a:latin typeface="Palatino Linotype" panose="02040502050505030304" pitchFamily="18" charset="0"/>
              </a:rPr>
              <a:t>P(Outlook=</a:t>
            </a:r>
            <a:r>
              <a:rPr lang="en-GB" altLang="en-US" sz="1633" dirty="0" err="1">
                <a:latin typeface="Palatino Linotype" panose="02040502050505030304" pitchFamily="18" charset="0"/>
              </a:rPr>
              <a:t>S</a:t>
            </a:r>
            <a:r>
              <a:rPr lang="en-GB" altLang="en-US" sz="1633" i="1" dirty="0" err="1">
                <a:latin typeface="Palatino Linotype" panose="02040502050505030304" pitchFamily="18" charset="0"/>
              </a:rPr>
              <a:t>unny</a:t>
            </a:r>
            <a:r>
              <a:rPr lang="en-GB" altLang="en-US" sz="1633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633" dirty="0">
                <a:latin typeface="Palatino Linotype" panose="02040502050505030304" pitchFamily="18" charset="0"/>
              </a:rPr>
              <a:t>=</a:t>
            </a:r>
            <a:r>
              <a:rPr lang="en-GB" altLang="en-US" sz="1633" i="1" dirty="0">
                <a:latin typeface="Palatino Linotype" panose="02040502050505030304" pitchFamily="18" charset="0"/>
              </a:rPr>
              <a:t>No</a:t>
            </a:r>
            <a:r>
              <a:rPr lang="en-GB" altLang="en-US" sz="1633" dirty="0">
                <a:latin typeface="Palatino Linotype" panose="02040502050505030304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sz="1633" dirty="0">
                <a:latin typeface="Palatino Linotype" panose="02040502050505030304" pitchFamily="18" charset="0"/>
              </a:rPr>
              <a:t>P(Temperature=</a:t>
            </a:r>
            <a:r>
              <a:rPr lang="en-GB" altLang="en-US" sz="1633" i="1" dirty="0" err="1">
                <a:latin typeface="Palatino Linotype" panose="02040502050505030304" pitchFamily="18" charset="0"/>
              </a:rPr>
              <a:t>Cool</a:t>
            </a:r>
            <a:r>
              <a:rPr lang="en-GB" altLang="en-US" sz="1633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633" dirty="0">
                <a:latin typeface="Palatino Linotype" panose="02040502050505030304" pitchFamily="18" charset="0"/>
              </a:rPr>
              <a:t>=</a:t>
            </a:r>
            <a:r>
              <a:rPr lang="en-GB" altLang="en-US" sz="1633" i="1" dirty="0">
                <a:latin typeface="Palatino Linotype" panose="02040502050505030304" pitchFamily="18" charset="0"/>
              </a:rPr>
              <a:t>=No</a:t>
            </a:r>
            <a:r>
              <a:rPr lang="en-GB" altLang="en-US" sz="1633" dirty="0">
                <a:latin typeface="Palatino Linotype" panose="02040502050505030304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sz="1633" dirty="0">
                <a:latin typeface="Palatino Linotype" panose="02040502050505030304" pitchFamily="18" charset="0"/>
              </a:rPr>
              <a:t>P(</a:t>
            </a:r>
            <a:r>
              <a:rPr lang="en-GB" altLang="en-US" sz="1633" dirty="0" err="1">
                <a:latin typeface="Palatino Linotype" panose="02040502050505030304" pitchFamily="18" charset="0"/>
              </a:rPr>
              <a:t>Huminity</a:t>
            </a:r>
            <a:r>
              <a:rPr lang="en-GB" altLang="en-US" sz="1633" dirty="0">
                <a:latin typeface="Palatino Linotype" panose="02040502050505030304" pitchFamily="18" charset="0"/>
              </a:rPr>
              <a:t>=</a:t>
            </a:r>
            <a:r>
              <a:rPr lang="en-GB" altLang="en-US" sz="1633" i="1" dirty="0" err="1">
                <a:latin typeface="Palatino Linotype" panose="02040502050505030304" pitchFamily="18" charset="0"/>
              </a:rPr>
              <a:t>High</a:t>
            </a:r>
            <a:r>
              <a:rPr lang="en-GB" altLang="en-US" sz="1633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633" dirty="0">
                <a:latin typeface="Palatino Linotype" panose="02040502050505030304" pitchFamily="18" charset="0"/>
              </a:rPr>
              <a:t>=</a:t>
            </a:r>
            <a:r>
              <a:rPr lang="en-GB" altLang="en-US" sz="1633" i="1" dirty="0">
                <a:latin typeface="Palatino Linotype" panose="02040502050505030304" pitchFamily="18" charset="0"/>
              </a:rPr>
              <a:t>No</a:t>
            </a:r>
            <a:r>
              <a:rPr lang="en-GB" altLang="en-US" sz="1633" dirty="0">
                <a:latin typeface="Palatino Linotype" panose="02040502050505030304" pitchFamily="18" charset="0"/>
              </a:rPr>
              <a:t>) = 4/5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sz="1633" dirty="0">
                <a:latin typeface="Palatino Linotype" panose="02040502050505030304" pitchFamily="18" charset="0"/>
              </a:rPr>
              <a:t>P(Wind=</a:t>
            </a:r>
            <a:r>
              <a:rPr lang="en-GB" altLang="en-US" sz="1633" i="1" dirty="0" err="1">
                <a:latin typeface="Palatino Linotype" panose="02040502050505030304" pitchFamily="18" charset="0"/>
              </a:rPr>
              <a:t>Strong</a:t>
            </a:r>
            <a:r>
              <a:rPr lang="en-GB" altLang="en-US" sz="1633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633" dirty="0">
                <a:latin typeface="Palatino Linotype" panose="02040502050505030304" pitchFamily="18" charset="0"/>
              </a:rPr>
              <a:t>=</a:t>
            </a:r>
            <a:r>
              <a:rPr lang="en-GB" altLang="en-US" sz="1633" i="1" dirty="0">
                <a:latin typeface="Palatino Linotype" panose="02040502050505030304" pitchFamily="18" charset="0"/>
              </a:rPr>
              <a:t>No</a:t>
            </a:r>
            <a:r>
              <a:rPr lang="en-GB" altLang="en-US" sz="1633" dirty="0">
                <a:latin typeface="Palatino Linotype" panose="02040502050505030304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sz="1633" dirty="0">
                <a:latin typeface="Palatino Linotype" panose="02040502050505030304" pitchFamily="18" charset="0"/>
              </a:rPr>
              <a:t>P(Play=</a:t>
            </a:r>
            <a:r>
              <a:rPr lang="en-GB" altLang="en-US" sz="1633" i="1" dirty="0">
                <a:latin typeface="Palatino Linotype" panose="02040502050505030304" pitchFamily="18" charset="0"/>
              </a:rPr>
              <a:t>No</a:t>
            </a:r>
            <a:r>
              <a:rPr lang="en-GB" altLang="en-US" sz="1633" dirty="0">
                <a:latin typeface="Palatino Linotype" panose="02040502050505030304" pitchFamily="18" charset="0"/>
              </a:rPr>
              <a:t>) = 5/14</a:t>
            </a:r>
          </a:p>
        </p:txBody>
      </p:sp>
      <p:sp>
        <p:nvSpPr>
          <p:cNvPr id="18440" name="Text Box 93">
            <a:extLst>
              <a:ext uri="{FF2B5EF4-FFF2-40B4-BE49-F238E27FC236}">
                <a16:creationId xmlns:a16="http://schemas.microsoft.com/office/drawing/2014/main" id="{F8270C28-46D1-C62A-57E6-8FB4FDA0A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138" y="2669480"/>
            <a:ext cx="3516155" cy="169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altLang="en-US" sz="1633" dirty="0">
                <a:latin typeface="Palatino Linotype" panose="02040502050505030304" pitchFamily="18" charset="0"/>
              </a:rPr>
              <a:t>P(Outlook=</a:t>
            </a:r>
            <a:r>
              <a:rPr lang="en-GB" altLang="en-US" sz="1633" i="1" dirty="0" err="1">
                <a:latin typeface="Palatino Linotype" panose="02040502050505030304" pitchFamily="18" charset="0"/>
              </a:rPr>
              <a:t>Sunny</a:t>
            </a:r>
            <a:r>
              <a:rPr lang="en-GB" altLang="en-US" sz="1633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633" dirty="0">
                <a:latin typeface="Palatino Linotype" panose="02040502050505030304" pitchFamily="18" charset="0"/>
              </a:rPr>
              <a:t>=</a:t>
            </a:r>
            <a:r>
              <a:rPr lang="en-GB" altLang="en-US" sz="1633" i="1" dirty="0">
                <a:latin typeface="Palatino Linotype" panose="02040502050505030304" pitchFamily="18" charset="0"/>
              </a:rPr>
              <a:t>Yes</a:t>
            </a:r>
            <a:r>
              <a:rPr lang="en-GB" altLang="en-US" sz="1633" dirty="0">
                <a:latin typeface="Palatino Linotype" panose="02040502050505030304" pitchFamily="18" charset="0"/>
              </a:rPr>
              <a:t>) = 2/9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sz="1633" dirty="0">
                <a:latin typeface="Palatino Linotype" panose="02040502050505030304" pitchFamily="18" charset="0"/>
              </a:rPr>
              <a:t>P(Temperature=</a:t>
            </a:r>
            <a:r>
              <a:rPr lang="en-GB" altLang="en-US" sz="1633" i="1" dirty="0" err="1">
                <a:latin typeface="Palatino Linotype" panose="02040502050505030304" pitchFamily="18" charset="0"/>
              </a:rPr>
              <a:t>Cool</a:t>
            </a:r>
            <a:r>
              <a:rPr lang="en-GB" altLang="en-US" sz="1633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633" dirty="0">
                <a:latin typeface="Palatino Linotype" panose="02040502050505030304" pitchFamily="18" charset="0"/>
              </a:rPr>
              <a:t>=</a:t>
            </a:r>
            <a:r>
              <a:rPr lang="en-GB" altLang="en-US" sz="1633" i="1" dirty="0">
                <a:latin typeface="Palatino Linotype" panose="02040502050505030304" pitchFamily="18" charset="0"/>
              </a:rPr>
              <a:t>Yes</a:t>
            </a:r>
            <a:r>
              <a:rPr lang="en-GB" altLang="en-US" sz="1633" dirty="0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sz="1633" dirty="0">
                <a:latin typeface="Palatino Linotype" panose="02040502050505030304" pitchFamily="18" charset="0"/>
              </a:rPr>
              <a:t>P(</a:t>
            </a:r>
            <a:r>
              <a:rPr lang="en-GB" altLang="en-US" sz="1633" dirty="0" err="1">
                <a:latin typeface="Palatino Linotype" panose="02040502050505030304" pitchFamily="18" charset="0"/>
              </a:rPr>
              <a:t>Huminity</a:t>
            </a:r>
            <a:r>
              <a:rPr lang="en-GB" altLang="en-US" sz="1633" dirty="0">
                <a:latin typeface="Palatino Linotype" panose="02040502050505030304" pitchFamily="18" charset="0"/>
              </a:rPr>
              <a:t>=</a:t>
            </a:r>
            <a:r>
              <a:rPr lang="en-GB" altLang="en-US" sz="1633" i="1" dirty="0" err="1">
                <a:latin typeface="Palatino Linotype" panose="02040502050505030304" pitchFamily="18" charset="0"/>
              </a:rPr>
              <a:t>High</a:t>
            </a:r>
            <a:r>
              <a:rPr lang="en-GB" altLang="en-US" sz="1633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633" dirty="0">
                <a:latin typeface="Palatino Linotype" panose="02040502050505030304" pitchFamily="18" charset="0"/>
              </a:rPr>
              <a:t>=</a:t>
            </a:r>
            <a:r>
              <a:rPr lang="en-GB" altLang="en-US" sz="1633" i="1" dirty="0">
                <a:latin typeface="Palatino Linotype" panose="02040502050505030304" pitchFamily="18" charset="0"/>
              </a:rPr>
              <a:t>Yes</a:t>
            </a:r>
            <a:r>
              <a:rPr lang="en-GB" altLang="en-US" sz="1633" dirty="0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sz="1633" dirty="0">
                <a:latin typeface="Palatino Linotype" panose="02040502050505030304" pitchFamily="18" charset="0"/>
              </a:rPr>
              <a:t>P(Wind=</a:t>
            </a:r>
            <a:r>
              <a:rPr lang="en-GB" altLang="en-US" sz="1633" i="1" dirty="0" err="1">
                <a:latin typeface="Palatino Linotype" panose="02040502050505030304" pitchFamily="18" charset="0"/>
              </a:rPr>
              <a:t>Strong</a:t>
            </a:r>
            <a:r>
              <a:rPr lang="en-GB" altLang="en-US" sz="1633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633" dirty="0">
                <a:latin typeface="Palatino Linotype" panose="02040502050505030304" pitchFamily="18" charset="0"/>
              </a:rPr>
              <a:t>=</a:t>
            </a:r>
            <a:r>
              <a:rPr lang="en-GB" altLang="en-US" sz="1633" i="1" dirty="0">
                <a:latin typeface="Palatino Linotype" panose="02040502050505030304" pitchFamily="18" charset="0"/>
              </a:rPr>
              <a:t>Yes</a:t>
            </a:r>
            <a:r>
              <a:rPr lang="en-GB" altLang="en-US" sz="1633" dirty="0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sz="1633" dirty="0">
                <a:latin typeface="Palatino Linotype" panose="02040502050505030304" pitchFamily="18" charset="0"/>
              </a:rPr>
              <a:t>P(Play=</a:t>
            </a:r>
            <a:r>
              <a:rPr lang="en-GB" altLang="en-US" sz="1633" i="1" dirty="0">
                <a:latin typeface="Palatino Linotype" panose="02040502050505030304" pitchFamily="18" charset="0"/>
              </a:rPr>
              <a:t>Yes</a:t>
            </a:r>
            <a:r>
              <a:rPr lang="en-GB" altLang="en-US" sz="1633" dirty="0">
                <a:latin typeface="Palatino Linotype" panose="02040502050505030304" pitchFamily="18" charset="0"/>
              </a:rPr>
              <a:t>) = 9/14</a:t>
            </a:r>
          </a:p>
        </p:txBody>
      </p:sp>
      <p:sp>
        <p:nvSpPr>
          <p:cNvPr id="18441" name="Text Box 94">
            <a:extLst>
              <a:ext uri="{FF2B5EF4-FFF2-40B4-BE49-F238E27FC236}">
                <a16:creationId xmlns:a16="http://schemas.microsoft.com/office/drawing/2014/main" id="{235A523D-5EA2-2E0A-8860-0A49AFEE3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137" y="4881088"/>
            <a:ext cx="7740627" cy="169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GB" altLang="en-US" sz="1633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altLang="en-US" sz="1633" i="1">
                <a:solidFill>
                  <a:schemeClr val="accent2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633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1995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1633">
                <a:solidFill>
                  <a:schemeClr val="accent2"/>
                </a:solidFill>
                <a:latin typeface="Palatino Linotype" panose="02040502050505030304" pitchFamily="18" charset="0"/>
              </a:rPr>
              <a:t>’):</a:t>
            </a:r>
            <a:r>
              <a:rPr lang="en-GB" altLang="en-US" sz="1633">
                <a:latin typeface="Palatino Linotype" panose="02040502050505030304" pitchFamily="18" charset="0"/>
              </a:rPr>
              <a:t> [P(</a:t>
            </a:r>
            <a:r>
              <a:rPr lang="en-GB" altLang="en-US" sz="1633" i="1">
                <a:latin typeface="Palatino Linotype" panose="02040502050505030304" pitchFamily="18" charset="0"/>
              </a:rPr>
              <a:t>Sunny</a:t>
            </a:r>
            <a:r>
              <a:rPr lang="en-GB" altLang="en-US" sz="1633">
                <a:latin typeface="Palatino Linotype" panose="02040502050505030304" pitchFamily="18" charset="0"/>
              </a:rPr>
              <a:t>|Y</a:t>
            </a:r>
            <a:r>
              <a:rPr lang="en-GB" altLang="en-US" sz="1633" i="1">
                <a:latin typeface="Palatino Linotype" panose="02040502050505030304" pitchFamily="18" charset="0"/>
              </a:rPr>
              <a:t>es</a:t>
            </a:r>
            <a:r>
              <a:rPr lang="en-GB" altLang="en-US" sz="1633">
                <a:latin typeface="Palatino Linotype" panose="02040502050505030304" pitchFamily="18" charset="0"/>
              </a:rPr>
              <a:t>)P(</a:t>
            </a:r>
            <a:r>
              <a:rPr lang="en-GB" altLang="en-US" sz="1633" i="1">
                <a:latin typeface="Palatino Linotype" panose="02040502050505030304" pitchFamily="18" charset="0"/>
              </a:rPr>
              <a:t>Cool</a:t>
            </a:r>
            <a:r>
              <a:rPr lang="en-GB" altLang="en-US" sz="1633">
                <a:latin typeface="Palatino Linotype" panose="02040502050505030304" pitchFamily="18" charset="0"/>
              </a:rPr>
              <a:t>|</a:t>
            </a:r>
            <a:r>
              <a:rPr lang="en-GB" altLang="en-US" sz="1633" i="1">
                <a:latin typeface="Palatino Linotype" panose="02040502050505030304" pitchFamily="18" charset="0"/>
              </a:rPr>
              <a:t>Yes</a:t>
            </a:r>
            <a:r>
              <a:rPr lang="en-GB" altLang="en-US" sz="1633">
                <a:latin typeface="Palatino Linotype" panose="02040502050505030304" pitchFamily="18" charset="0"/>
              </a:rPr>
              <a:t>)P(</a:t>
            </a:r>
            <a:r>
              <a:rPr lang="en-GB" altLang="en-US" sz="1633" i="1">
                <a:latin typeface="Palatino Linotype" panose="02040502050505030304" pitchFamily="18" charset="0"/>
              </a:rPr>
              <a:t>High</a:t>
            </a:r>
            <a:r>
              <a:rPr lang="en-GB" altLang="en-US" sz="1633">
                <a:latin typeface="Palatino Linotype" panose="02040502050505030304" pitchFamily="18" charset="0"/>
              </a:rPr>
              <a:t>|Y</a:t>
            </a:r>
            <a:r>
              <a:rPr lang="en-GB" altLang="en-US" sz="1633" i="1">
                <a:latin typeface="Palatino Linotype" panose="02040502050505030304" pitchFamily="18" charset="0"/>
              </a:rPr>
              <a:t>es</a:t>
            </a:r>
            <a:r>
              <a:rPr lang="en-GB" altLang="en-US" sz="1633">
                <a:latin typeface="Palatino Linotype" panose="02040502050505030304" pitchFamily="18" charset="0"/>
              </a:rPr>
              <a:t>)P(</a:t>
            </a:r>
            <a:r>
              <a:rPr lang="en-GB" altLang="en-US" sz="1633" i="1">
                <a:latin typeface="Palatino Linotype" panose="02040502050505030304" pitchFamily="18" charset="0"/>
              </a:rPr>
              <a:t>Strong</a:t>
            </a:r>
            <a:r>
              <a:rPr lang="en-GB" altLang="en-US" sz="1633">
                <a:latin typeface="Palatino Linotype" panose="02040502050505030304" pitchFamily="18" charset="0"/>
              </a:rPr>
              <a:t>|</a:t>
            </a:r>
            <a:r>
              <a:rPr lang="en-GB" altLang="en-US" sz="1633" i="1">
                <a:latin typeface="Palatino Linotype" panose="02040502050505030304" pitchFamily="18" charset="0"/>
              </a:rPr>
              <a:t>Yes</a:t>
            </a:r>
            <a:r>
              <a:rPr lang="en-GB" altLang="en-US" sz="1633">
                <a:latin typeface="Palatino Linotype" panose="02040502050505030304" pitchFamily="18" charset="0"/>
              </a:rPr>
              <a:t>)]P(Play=</a:t>
            </a:r>
            <a:r>
              <a:rPr lang="en-GB" altLang="en-US" sz="1633" i="1">
                <a:latin typeface="Palatino Linotype" panose="02040502050505030304" pitchFamily="18" charset="0"/>
              </a:rPr>
              <a:t>Yes</a:t>
            </a:r>
            <a:r>
              <a:rPr lang="en-GB" altLang="en-US" sz="1633">
                <a:latin typeface="Palatino Linotype" panose="02040502050505030304" pitchFamily="18" charset="0"/>
              </a:rPr>
              <a:t>) = 0.0053</a:t>
            </a:r>
          </a:p>
          <a:p>
            <a:pPr eaLnBrk="1" hangingPunct="1"/>
            <a:r>
              <a:rPr lang="en-GB" altLang="en-US" sz="1633">
                <a:latin typeface="Palatino Linotype" panose="02040502050505030304" pitchFamily="18" charset="0"/>
              </a:rPr>
              <a:t> </a:t>
            </a:r>
            <a:r>
              <a:rPr lang="en-GB" altLang="en-US" sz="1633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altLang="en-US" sz="1633" i="1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633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1995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1633">
                <a:solidFill>
                  <a:schemeClr val="accent2"/>
                </a:solidFill>
                <a:latin typeface="Palatino Linotype" panose="02040502050505030304" pitchFamily="18" charset="0"/>
              </a:rPr>
              <a:t>’):</a:t>
            </a:r>
            <a:r>
              <a:rPr lang="en-GB" altLang="en-US" sz="1633">
                <a:latin typeface="Palatino Linotype" panose="02040502050505030304" pitchFamily="18" charset="0"/>
              </a:rPr>
              <a:t> [P(</a:t>
            </a:r>
            <a:r>
              <a:rPr lang="en-GB" altLang="en-US" sz="1633" i="1">
                <a:latin typeface="Palatino Linotype" panose="02040502050505030304" pitchFamily="18" charset="0"/>
              </a:rPr>
              <a:t>Sunny</a:t>
            </a:r>
            <a:r>
              <a:rPr lang="en-GB" altLang="en-US" sz="1633">
                <a:latin typeface="Palatino Linotype" panose="02040502050505030304" pitchFamily="18" charset="0"/>
              </a:rPr>
              <a:t>|N</a:t>
            </a:r>
            <a:r>
              <a:rPr lang="en-GB" altLang="en-US" sz="1633" i="1">
                <a:latin typeface="Palatino Linotype" panose="02040502050505030304" pitchFamily="18" charset="0"/>
              </a:rPr>
              <a:t>o</a:t>
            </a:r>
            <a:r>
              <a:rPr lang="en-GB" altLang="en-US" sz="1633">
                <a:latin typeface="Palatino Linotype" panose="02040502050505030304" pitchFamily="18" charset="0"/>
              </a:rPr>
              <a:t>) P(</a:t>
            </a:r>
            <a:r>
              <a:rPr lang="en-GB" altLang="en-US" sz="1633" i="1">
                <a:latin typeface="Palatino Linotype" panose="02040502050505030304" pitchFamily="18" charset="0"/>
              </a:rPr>
              <a:t>Cool</a:t>
            </a:r>
            <a:r>
              <a:rPr lang="en-GB" altLang="en-US" sz="1633">
                <a:latin typeface="Palatino Linotype" panose="02040502050505030304" pitchFamily="18" charset="0"/>
              </a:rPr>
              <a:t>|N</a:t>
            </a:r>
            <a:r>
              <a:rPr lang="en-GB" altLang="en-US" sz="1633" i="1">
                <a:latin typeface="Palatino Linotype" panose="02040502050505030304" pitchFamily="18" charset="0"/>
              </a:rPr>
              <a:t>o</a:t>
            </a:r>
            <a:r>
              <a:rPr lang="en-GB" altLang="en-US" sz="1633">
                <a:latin typeface="Palatino Linotype" panose="02040502050505030304" pitchFamily="18" charset="0"/>
              </a:rPr>
              <a:t>)P(</a:t>
            </a:r>
            <a:r>
              <a:rPr lang="en-GB" altLang="en-US" sz="1633" i="1">
                <a:latin typeface="Palatino Linotype" panose="02040502050505030304" pitchFamily="18" charset="0"/>
              </a:rPr>
              <a:t>High</a:t>
            </a:r>
            <a:r>
              <a:rPr lang="en-GB" altLang="en-US" sz="1633">
                <a:latin typeface="Palatino Linotype" panose="02040502050505030304" pitchFamily="18" charset="0"/>
              </a:rPr>
              <a:t>|</a:t>
            </a:r>
            <a:r>
              <a:rPr lang="en-GB" altLang="en-US" sz="1633" i="1">
                <a:latin typeface="Palatino Linotype" panose="02040502050505030304" pitchFamily="18" charset="0"/>
              </a:rPr>
              <a:t>No</a:t>
            </a:r>
            <a:r>
              <a:rPr lang="en-GB" altLang="en-US" sz="1633">
                <a:latin typeface="Palatino Linotype" panose="02040502050505030304" pitchFamily="18" charset="0"/>
              </a:rPr>
              <a:t>)P(</a:t>
            </a:r>
            <a:r>
              <a:rPr lang="en-GB" altLang="en-US" sz="1633" i="1">
                <a:latin typeface="Palatino Linotype" panose="02040502050505030304" pitchFamily="18" charset="0"/>
              </a:rPr>
              <a:t>Strong</a:t>
            </a:r>
            <a:r>
              <a:rPr lang="en-GB" altLang="en-US" sz="1633">
                <a:latin typeface="Palatino Linotype" panose="02040502050505030304" pitchFamily="18" charset="0"/>
              </a:rPr>
              <a:t>|</a:t>
            </a:r>
            <a:r>
              <a:rPr lang="en-GB" altLang="en-US" sz="1633" i="1">
                <a:latin typeface="Palatino Linotype" panose="02040502050505030304" pitchFamily="18" charset="0"/>
              </a:rPr>
              <a:t>No</a:t>
            </a:r>
            <a:r>
              <a:rPr lang="en-GB" altLang="en-US" sz="1633">
                <a:latin typeface="Palatino Linotype" panose="02040502050505030304" pitchFamily="18" charset="0"/>
              </a:rPr>
              <a:t>)]P(Play=</a:t>
            </a:r>
            <a:r>
              <a:rPr lang="en-GB" altLang="en-US" sz="1633" i="1">
                <a:latin typeface="Palatino Linotype" panose="02040502050505030304" pitchFamily="18" charset="0"/>
              </a:rPr>
              <a:t>No</a:t>
            </a:r>
            <a:r>
              <a:rPr lang="en-GB" altLang="en-US" sz="1633">
                <a:latin typeface="Palatino Linotype" panose="02040502050505030304" pitchFamily="18" charset="0"/>
              </a:rPr>
              <a:t>) = 0.0206</a:t>
            </a:r>
          </a:p>
          <a:p>
            <a:pPr eaLnBrk="1" hangingPunct="1">
              <a:lnSpc>
                <a:spcPct val="50000"/>
              </a:lnSpc>
            </a:pPr>
            <a:endParaRPr lang="en-GB" altLang="en-US" sz="1633"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         Given the fact</a:t>
            </a:r>
            <a:r>
              <a:rPr lang="en-GB" altLang="en-US" sz="1814" b="1">
                <a:solidFill>
                  <a:schemeClr val="accent2"/>
                </a:solidFill>
                <a:latin typeface="Palatino Linotype" panose="02040502050505030304" pitchFamily="18" charset="0"/>
              </a:rPr>
              <a:t> 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altLang="en-US" sz="1814" i="1">
                <a:solidFill>
                  <a:schemeClr val="accent2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2177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’) &lt; P(</a:t>
            </a:r>
            <a:r>
              <a:rPr lang="en-GB" altLang="en-US" sz="1814" i="1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2177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’), we label </a:t>
            </a:r>
            <a:r>
              <a:rPr lang="en-GB" altLang="en-US" sz="2177" b="1">
                <a:solidFill>
                  <a:schemeClr val="accent2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’ to be “</a:t>
            </a:r>
            <a:r>
              <a:rPr lang="en-GB" altLang="en-US" sz="1814" i="1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814">
                <a:solidFill>
                  <a:schemeClr val="accent2"/>
                </a:solidFill>
                <a:latin typeface="Palatino Linotype" panose="02040502050505030304" pitchFamily="18" charset="0"/>
              </a:rPr>
              <a:t>”.</a:t>
            </a:r>
            <a:r>
              <a:rPr lang="en-GB" altLang="en-US" sz="1814">
                <a:latin typeface="Palatino Linotype" panose="02040502050505030304" pitchFamily="18" charset="0"/>
              </a:rPr>
              <a:t>    </a:t>
            </a:r>
          </a:p>
          <a:p>
            <a:pPr eaLnBrk="1" hangingPunct="1">
              <a:lnSpc>
                <a:spcPct val="130000"/>
              </a:lnSpc>
            </a:pPr>
            <a:endParaRPr lang="en-GB" altLang="en-US" sz="1814">
              <a:latin typeface="Palatino Linotype" panose="0204050205050503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BB8BE5-B148-A8FD-8048-4948F84D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53" y="152110"/>
            <a:ext cx="6083591" cy="16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858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DF1FE950-A4E8-4A79-C76E-6E6E70238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5EE4344-B141-4980-B7D6-E36E2AF3E4B1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78BF7F8-7C73-19C9-4945-2BEE2721E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214003"/>
            <a:ext cx="7696200" cy="708528"/>
          </a:xfrm>
          <a:noFill/>
        </p:spPr>
        <p:txBody>
          <a:bodyPr wrap="square" lIns="92075" tIns="46038" rIns="92075" bIns="46038" anchor="ctr">
            <a:spAutoFit/>
          </a:bodyPr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Bayesian Classification: Why?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3B0C504-02EA-4585-64D7-45301C23C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6204" y="1124744"/>
            <a:ext cx="9519592" cy="4947830"/>
          </a:xfrm>
          <a:noFill/>
        </p:spPr>
        <p:txBody>
          <a:bodyPr wrap="square" lIns="92075" tIns="46038" rIns="92075" bIns="46038"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A statistical classifier</a:t>
            </a:r>
            <a:r>
              <a:rPr lang="en-US" altLang="en-US" sz="2400" dirty="0"/>
              <a:t>: performs </a:t>
            </a:r>
            <a:r>
              <a:rPr lang="en-US" altLang="en-US" sz="2400" i="1" dirty="0"/>
              <a:t>probabilistic prediction, i.e.,</a:t>
            </a:r>
            <a:r>
              <a:rPr lang="en-US" altLang="en-US" sz="2400" dirty="0"/>
              <a:t> predicts class membership probabilities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Foundation:</a:t>
            </a:r>
            <a:r>
              <a:rPr lang="en-US" altLang="en-US" sz="2400" dirty="0"/>
              <a:t> Based on Bayes’ Theorem.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Performance:</a:t>
            </a:r>
            <a:r>
              <a:rPr lang="en-US" altLang="en-US" sz="2400" dirty="0"/>
              <a:t> A simple Bayesian classifier, </a:t>
            </a:r>
            <a:r>
              <a:rPr lang="en-US" altLang="en-US" sz="2400" i="1" dirty="0"/>
              <a:t>naïve Bayesian classifier</a:t>
            </a:r>
            <a:r>
              <a:rPr lang="en-US" altLang="en-US" sz="2400" dirty="0"/>
              <a:t>, has comparable performance with decision tree and selected neural network classifiers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Incremental</a:t>
            </a:r>
            <a:r>
              <a:rPr lang="en-US" altLang="en-US" sz="2400" dirty="0"/>
              <a:t>: Each training example can incrementally increase/decrease the probability that a hypothesis is correct — prior knowledge can be combined with observed data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Standard</a:t>
            </a:r>
            <a:r>
              <a:rPr lang="en-US" altLang="en-US" sz="2400" dirty="0"/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569DF549-2BD7-9E0F-6EBC-64EEDDA407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5EE4344-B141-4980-B7D6-E36E2AF3E4B1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418EEA7-E22B-20D5-63B8-5782549C6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1" y="222647"/>
            <a:ext cx="7848600" cy="61555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Bayes’ Theorem: Basics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5A7C9B1-8575-51B9-610E-505919321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9163744" cy="4308872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Total probability Theorem: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Bayes’ Theorem:</a:t>
            </a:r>
          </a:p>
          <a:p>
            <a:pPr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Let </a:t>
            </a:r>
            <a:r>
              <a:rPr lang="en-US" altLang="en-US" sz="2000" b="1" dirty="0">
                <a:solidFill>
                  <a:schemeClr val="tx1"/>
                </a:solidFill>
              </a:rPr>
              <a:t>X</a:t>
            </a:r>
            <a:r>
              <a:rPr lang="en-US" altLang="en-US" sz="2000" dirty="0">
                <a:solidFill>
                  <a:schemeClr val="tx1"/>
                </a:solidFill>
              </a:rPr>
              <a:t> be a data sample (“</a:t>
            </a:r>
            <a:r>
              <a:rPr lang="en-US" altLang="en-US" sz="2000" i="1" dirty="0">
                <a:solidFill>
                  <a:schemeClr val="tx1"/>
                </a:solidFill>
              </a:rPr>
              <a:t>evidence</a:t>
            </a:r>
            <a:r>
              <a:rPr lang="en-US" altLang="en-US" sz="2000" dirty="0">
                <a:solidFill>
                  <a:schemeClr val="tx1"/>
                </a:solidFill>
              </a:rPr>
              <a:t>”): class label is unknown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Let H be a </a:t>
            </a:r>
            <a:r>
              <a:rPr lang="en-US" altLang="en-US" sz="2000" i="1" dirty="0">
                <a:solidFill>
                  <a:schemeClr val="tx1"/>
                </a:solidFill>
              </a:rPr>
              <a:t>hypothesis</a:t>
            </a:r>
            <a:r>
              <a:rPr lang="en-US" altLang="en-US" sz="2000" dirty="0">
                <a:solidFill>
                  <a:schemeClr val="tx1"/>
                </a:solidFill>
              </a:rPr>
              <a:t> that X belongs to class C </a:t>
            </a:r>
          </a:p>
          <a:p>
            <a:pPr lvl="1" algn="just" eaLnBrk="1" hangingPunct="1"/>
            <a:r>
              <a:rPr lang="en-US" altLang="en-US" sz="2000" dirty="0">
                <a:solidFill>
                  <a:schemeClr val="tx1"/>
                </a:solidFill>
              </a:rPr>
              <a:t>Classification is to determine P(H|</a:t>
            </a:r>
            <a:r>
              <a:rPr lang="en-US" altLang="en-US" sz="2000" b="1" dirty="0">
                <a:solidFill>
                  <a:schemeClr val="tx1"/>
                </a:solidFill>
              </a:rPr>
              <a:t>X</a:t>
            </a:r>
            <a:r>
              <a:rPr lang="en-US" altLang="en-US" sz="2000" dirty="0">
                <a:solidFill>
                  <a:schemeClr val="tx1"/>
                </a:solidFill>
              </a:rPr>
              <a:t>), (i.e., </a:t>
            </a:r>
            <a:r>
              <a:rPr lang="en-US" altLang="en-US" sz="2000" i="1" dirty="0">
                <a:solidFill>
                  <a:schemeClr val="tx1"/>
                </a:solidFill>
              </a:rPr>
              <a:t>posteriori probability): </a:t>
            </a:r>
            <a:r>
              <a:rPr lang="en-US" altLang="en-US" sz="2000" dirty="0">
                <a:solidFill>
                  <a:schemeClr val="tx1"/>
                </a:solidFill>
              </a:rPr>
              <a:t> the probability that the hypothesis holds given the observed data sample </a:t>
            </a:r>
            <a:r>
              <a:rPr lang="en-US" altLang="en-US" sz="2000" b="1" dirty="0">
                <a:solidFill>
                  <a:schemeClr val="tx1"/>
                </a:solidFill>
              </a:rPr>
              <a:t>X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P(H) (</a:t>
            </a:r>
            <a:r>
              <a:rPr lang="en-US" altLang="en-US" sz="2000" i="1" dirty="0">
                <a:solidFill>
                  <a:schemeClr val="tx1"/>
                </a:solidFill>
              </a:rPr>
              <a:t>prior probability</a:t>
            </a:r>
            <a:r>
              <a:rPr lang="en-US" altLang="en-US" sz="2000" dirty="0">
                <a:solidFill>
                  <a:schemeClr val="tx1"/>
                </a:solidFill>
              </a:rPr>
              <a:t>): the initial probability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E.g.,</a:t>
            </a:r>
            <a:r>
              <a:rPr lang="en-US" altLang="en-US" sz="2000" b="1" dirty="0">
                <a:solidFill>
                  <a:schemeClr val="tx1"/>
                </a:solidFill>
              </a:rPr>
              <a:t> X</a:t>
            </a:r>
            <a:r>
              <a:rPr lang="en-US" altLang="en-US" sz="2000" dirty="0">
                <a:solidFill>
                  <a:schemeClr val="tx1"/>
                </a:solidFill>
              </a:rPr>
              <a:t> will buy computer, regardless of age, income, …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P(</a:t>
            </a:r>
            <a:r>
              <a:rPr lang="en-US" altLang="en-US" sz="2000" b="1" dirty="0">
                <a:solidFill>
                  <a:schemeClr val="tx1"/>
                </a:solidFill>
              </a:rPr>
              <a:t>X</a:t>
            </a:r>
            <a:r>
              <a:rPr lang="en-US" altLang="en-US" sz="2000" dirty="0">
                <a:solidFill>
                  <a:schemeClr val="tx1"/>
                </a:solidFill>
              </a:rPr>
              <a:t>): probability that sample data is observed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P(</a:t>
            </a:r>
            <a:r>
              <a:rPr lang="en-US" altLang="en-US" sz="2000" b="1" dirty="0">
                <a:solidFill>
                  <a:schemeClr val="tx1"/>
                </a:solidFill>
              </a:rPr>
              <a:t>X</a:t>
            </a:r>
            <a:r>
              <a:rPr lang="en-US" altLang="en-US" sz="2000" dirty="0">
                <a:solidFill>
                  <a:schemeClr val="tx1"/>
                </a:solidFill>
              </a:rPr>
              <a:t>|H) (likelihood): the probability of observing the sample </a:t>
            </a:r>
            <a:r>
              <a:rPr lang="en-US" altLang="en-US" sz="2000" b="1" dirty="0">
                <a:solidFill>
                  <a:schemeClr val="tx1"/>
                </a:solidFill>
              </a:rPr>
              <a:t>X</a:t>
            </a:r>
            <a:r>
              <a:rPr lang="en-US" altLang="en-US" sz="2000" dirty="0">
                <a:solidFill>
                  <a:schemeClr val="tx1"/>
                </a:solidFill>
              </a:rPr>
              <a:t>, given that the hypothesis holds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E.g.,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Given that</a:t>
            </a:r>
            <a:r>
              <a:rPr lang="en-US" altLang="en-US" sz="2000" b="1" dirty="0">
                <a:solidFill>
                  <a:schemeClr val="tx1"/>
                </a:solidFill>
              </a:rPr>
              <a:t> X</a:t>
            </a:r>
            <a:r>
              <a:rPr lang="en-US" altLang="en-US" sz="2000" dirty="0">
                <a:solidFill>
                  <a:schemeClr val="tx1"/>
                </a:solidFill>
              </a:rPr>
              <a:t> will buy computer, the prob. that X is 31..40, medium income</a:t>
            </a:r>
          </a:p>
        </p:txBody>
      </p:sp>
      <p:graphicFrame>
        <p:nvGraphicFramePr>
          <p:cNvPr id="23557" name="Object 1">
            <a:extLst>
              <a:ext uri="{FF2B5EF4-FFF2-40B4-BE49-F238E27FC236}">
                <a16:creationId xmlns:a16="http://schemas.microsoft.com/office/drawing/2014/main" id="{C54BA89C-10D0-FBCE-B512-C77B86555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143001"/>
          <a:ext cx="2165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76500" imgH="685800" progId="Equation.3">
                  <p:embed/>
                </p:oleObj>
              </mc:Choice>
              <mc:Fallback>
                <p:oleObj name="Equation" r:id="rId3" imgW="2476500" imgH="685800" progId="Equation.3">
                  <p:embed/>
                  <p:pic>
                    <p:nvPicPr>
                      <p:cNvPr id="23557" name="Object 1">
                        <a:extLst>
                          <a:ext uri="{FF2B5EF4-FFF2-40B4-BE49-F238E27FC236}">
                            <a16:creationId xmlns:a16="http://schemas.microsoft.com/office/drawing/2014/main" id="{C54BA89C-10D0-FBCE-B512-C77B86555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43001"/>
                        <a:ext cx="21653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">
            <a:extLst>
              <a:ext uri="{FF2B5EF4-FFF2-40B4-BE49-F238E27FC236}">
                <a16:creationId xmlns:a16="http://schemas.microsoft.com/office/drawing/2014/main" id="{55DEB47E-241B-490B-4BCA-221B4270A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1" y="198120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13300" imgH="558800" progId="Equation.3">
                  <p:embed/>
                </p:oleObj>
              </mc:Choice>
              <mc:Fallback>
                <p:oleObj name="Equation" r:id="rId5" imgW="4813300" imgH="558800" progId="Equation.3">
                  <p:embed/>
                  <p:pic>
                    <p:nvPicPr>
                      <p:cNvPr id="23558" name="Object 1">
                        <a:extLst>
                          <a:ext uri="{FF2B5EF4-FFF2-40B4-BE49-F238E27FC236}">
                            <a16:creationId xmlns:a16="http://schemas.microsoft.com/office/drawing/2014/main" id="{55DEB47E-241B-490B-4BCA-221B4270A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198120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1005</Words>
  <Application>Microsoft Office PowerPoint</Application>
  <PresentationFormat>Widescreen</PresentationFormat>
  <Paragraphs>124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Aptos</vt:lpstr>
      <vt:lpstr>Arial</vt:lpstr>
      <vt:lpstr>Arial MT</vt:lpstr>
      <vt:lpstr>Calibri</vt:lpstr>
      <vt:lpstr>Palatino Linotype</vt:lpstr>
      <vt:lpstr>Tahoma</vt:lpstr>
      <vt:lpstr>Wingdings</vt:lpstr>
      <vt:lpstr>Office Theme</vt:lpstr>
      <vt:lpstr>Equation</vt:lpstr>
      <vt:lpstr>Worksheet</vt:lpstr>
      <vt:lpstr>PowerPoint Presentation</vt:lpstr>
      <vt:lpstr>Bayes' Classifier</vt:lpstr>
      <vt:lpstr>PowerPoint Presentation</vt:lpstr>
      <vt:lpstr>PowerPoint Presentation</vt:lpstr>
      <vt:lpstr>Example </vt:lpstr>
      <vt:lpstr>PowerPoint Presentation</vt:lpstr>
      <vt:lpstr>Example 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Avoiding the Zero-Probability Problem</vt:lpstr>
      <vt:lpstr>PowerPoint Presentation</vt:lpstr>
      <vt:lpstr>Baye’s Classifier-Example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Neighbour Classifier</dc:title>
  <dc:creator>prof.subhash</dc:creator>
  <cp:lastModifiedBy>Subhash Chandra N</cp:lastModifiedBy>
  <cp:revision>37</cp:revision>
  <dcterms:created xsi:type="dcterms:W3CDTF">2021-03-27T14:35:11Z</dcterms:created>
  <dcterms:modified xsi:type="dcterms:W3CDTF">2024-10-01T08:19:04Z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2021-03-27T00:00:00Z</vt:filetime>
  </property>
</Properties>
</file>