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912" r:id="rId3"/>
    <p:sldId id="907" r:id="rId4"/>
    <p:sldId id="908" r:id="rId5"/>
    <p:sldId id="909" r:id="rId6"/>
    <p:sldId id="910" r:id="rId7"/>
    <p:sldId id="914" r:id="rId8"/>
    <p:sldId id="916" r:id="rId9"/>
    <p:sldId id="286" r:id="rId10"/>
    <p:sldId id="913" r:id="rId11"/>
    <p:sldId id="284" r:id="rId12"/>
    <p:sldId id="260" r:id="rId13"/>
    <p:sldId id="268" r:id="rId14"/>
    <p:sldId id="269" r:id="rId15"/>
    <p:sldId id="285" r:id="rId16"/>
    <p:sldId id="272" r:id="rId17"/>
    <p:sldId id="273" r:id="rId18"/>
    <p:sldId id="274" r:id="rId19"/>
    <p:sldId id="275" r:id="rId20"/>
    <p:sldId id="282" r:id="rId21"/>
    <p:sldId id="287" r:id="rId22"/>
    <p:sldId id="290" r:id="rId23"/>
    <p:sldId id="289" r:id="rId24"/>
    <p:sldId id="288" r:id="rId25"/>
    <p:sldId id="279" r:id="rId26"/>
    <p:sldId id="280" r:id="rId27"/>
    <p:sldId id="281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1FE55-EA6D-4533-85F2-7090FD4D95FB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4D785-B9E3-4EBA-A95A-1E98489148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7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A972853-C44D-31DB-19EB-21CEEF583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FD1371-1E80-422C-B1DA-428A883B3EA2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7B6C225-D27D-D567-3F4C-60BBE47AF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0C0A1F5-1737-CA79-8B7F-FB8528D7B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8759CE5-2A81-1103-69BC-49D6EC9ED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0E71FE-B6C4-41F8-8279-BB650F28C7C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0B5F2F0-3323-E4C2-16C8-847210402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98500"/>
            <a:ext cx="6132513" cy="3451225"/>
          </a:xfrm>
          <a:ln w="12700" cap="flat">
            <a:solidFill>
              <a:schemeClr val="tx1"/>
            </a:solidFill>
          </a:ln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AAD80C2-3D5A-9CF6-DF5E-30E63B9AE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B2388FF-C674-39E2-3D63-9C2E9BEDC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BBFA4D-02F6-4079-A399-9D313C3796A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D611EAF-09AE-9117-6B01-FD35F952D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4CD0375-A3E5-6B4F-0028-D8F0CE3F1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6C7281A-84F8-94BA-3D6F-11BD806E5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9E71D9-A234-49AA-91BA-D886D1575863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7108F51-BEC0-3398-8651-A6BF3FC02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688BF22-F2A9-64F3-E63A-D7B44DF3E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D37E0C6-AF48-7579-E9A5-9CD951FEF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EBD7C6-3838-488B-84F3-3D26ADE7A823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4AAFF21-DA1A-37FD-65BD-409B7214B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22D3730-2E3D-7055-D90F-F6FA81FCF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343" y="70103"/>
            <a:ext cx="12017587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867" y="339598"/>
            <a:ext cx="338226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133" y="2508250"/>
            <a:ext cx="10795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E4D6F2-689C-4A0A-9248-A063B60F6223}"/>
              </a:ext>
            </a:extLst>
          </p:cNvPr>
          <p:cNvSpPr txBox="1"/>
          <p:nvPr/>
        </p:nvSpPr>
        <p:spPr>
          <a:xfrm>
            <a:off x="2791884" y="1828800"/>
            <a:ext cx="686790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/>
              <a:t>Data Sciences</a:t>
            </a:r>
          </a:p>
          <a:p>
            <a:pPr algn="ctr"/>
            <a:r>
              <a:rPr lang="en-GB" sz="4400" dirty="0"/>
              <a:t>Unit-IV</a:t>
            </a:r>
          </a:p>
          <a:p>
            <a:pPr algn="ctr"/>
            <a:r>
              <a:rPr lang="en-US" sz="4400" spc="-5" dirty="0"/>
              <a:t>Classification Basic concepts,</a:t>
            </a:r>
          </a:p>
          <a:p>
            <a:pPr algn="ctr"/>
            <a:r>
              <a:rPr lang="en-US" sz="4400" spc="-5" dirty="0"/>
              <a:t>K-Nearest</a:t>
            </a:r>
            <a:r>
              <a:rPr lang="en-US" sz="4400" spc="15" dirty="0"/>
              <a:t> </a:t>
            </a:r>
            <a:r>
              <a:rPr lang="en-US" sz="4400" spc="-5" dirty="0"/>
              <a:t>Neighbor</a:t>
            </a:r>
            <a:r>
              <a:rPr lang="en-US" sz="4400" spc="30" dirty="0"/>
              <a:t> </a:t>
            </a:r>
            <a:r>
              <a:rPr lang="en-US" sz="4400" spc="-5" dirty="0"/>
              <a:t>Classifier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3276600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A829D3-BD7A-FAEF-AA63-A0DE73AD797D}"/>
              </a:ext>
            </a:extLst>
          </p:cNvPr>
          <p:cNvSpPr txBox="1"/>
          <p:nvPr/>
        </p:nvSpPr>
        <p:spPr>
          <a:xfrm>
            <a:off x="1487488" y="2060848"/>
            <a:ext cx="9217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i="0" dirty="0">
                <a:solidFill>
                  <a:srgbClr val="242424"/>
                </a:solidFill>
                <a:effectLst/>
                <a:latin typeface="source-serif-pro"/>
              </a:rPr>
              <a:t>In 1951, Evelyn Fix and Joseph Hodges developed a non-parametric method for pattern classification, which was later expanded by Thomas Cover. Later on, this came to be known as the K-Nearest </a:t>
            </a:r>
            <a:r>
              <a:rPr lang="en-GB" sz="2400" b="1" i="0" dirty="0" err="1">
                <a:solidFill>
                  <a:srgbClr val="242424"/>
                </a:solidFill>
                <a:effectLst/>
                <a:latin typeface="source-serif-pro"/>
              </a:rPr>
              <a:t>Neighbor</a:t>
            </a:r>
            <a:r>
              <a:rPr lang="en-GB" sz="2400" b="1" i="0" dirty="0">
                <a:solidFill>
                  <a:srgbClr val="242424"/>
                </a:solidFill>
                <a:effectLst/>
                <a:latin typeface="source-serif-pro"/>
              </a:rPr>
              <a:t> algorithm. It is one of the simplest supervised machine learning algorithms used for classification and regression.</a:t>
            </a:r>
            <a:endParaRPr lang="en-IN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7316EF-6757-4619-094F-0813E039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6" y="416150"/>
            <a:ext cx="9217023" cy="492443"/>
          </a:xfrm>
        </p:spPr>
        <p:txBody>
          <a:bodyPr/>
          <a:lstStyle/>
          <a:p>
            <a:r>
              <a:rPr lang="en-GB" sz="3200" b="1" i="0" dirty="0">
                <a:solidFill>
                  <a:srgbClr val="242424"/>
                </a:solidFill>
                <a:effectLst/>
                <a:latin typeface="source-serif-pro"/>
              </a:rPr>
              <a:t>K-Nearest </a:t>
            </a:r>
            <a:r>
              <a:rPr lang="en-GB" sz="3200" b="1" i="0" dirty="0" err="1">
                <a:solidFill>
                  <a:srgbClr val="242424"/>
                </a:solidFill>
                <a:effectLst/>
                <a:latin typeface="source-serif-pro"/>
              </a:rPr>
              <a:t>Neighbor</a:t>
            </a:r>
            <a:r>
              <a:rPr lang="en-GB" sz="3200" b="1" dirty="0">
                <a:solidFill>
                  <a:schemeClr val="tx1"/>
                </a:solidFill>
              </a:rPr>
              <a:t> Classifier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21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6F6-60A5-46C1-B168-380642E5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7" y="416150"/>
            <a:ext cx="5611748" cy="61555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KNN Classifier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BFE9-1CB4-4C78-B695-FF033BF2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416" y="1428736"/>
            <a:ext cx="10801200" cy="5447645"/>
          </a:xfrm>
        </p:spPr>
        <p:txBody>
          <a:bodyPr/>
          <a:lstStyle/>
          <a:p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K-nearest neighbours (KNN) algorithm is a type of supervised ML algorithm.</a:t>
            </a: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It is used for both classification as well as regression predictive problems.</a:t>
            </a:r>
          </a:p>
          <a:p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The following two properties would define KNN well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Lazy learning algorithm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 − KNN is a lazy learning algorithm because it does not have a specialized training phase and uses all the data for training while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Non-parametric learning algorithm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 − KNN is also a non-parametric learning algorithm because it doesn’t assume anything about the underlying data.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5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3722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What is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k-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NN??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384" y="1555615"/>
            <a:ext cx="6552728" cy="47686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Nearest-neighbor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classifiers</a:t>
            </a:r>
            <a:r>
              <a:rPr sz="2600" dirty="0">
                <a:latin typeface="Arial MT"/>
                <a:cs typeface="Arial MT"/>
              </a:rPr>
              <a:t> 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7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learning </a:t>
            </a:r>
            <a:r>
              <a:rPr sz="2600" spc="-5" dirty="0">
                <a:latin typeface="Arial MT"/>
                <a:cs typeface="Arial MT"/>
              </a:rPr>
              <a:t>by </a:t>
            </a:r>
            <a:r>
              <a:rPr sz="2600" spc="-25" dirty="0">
                <a:latin typeface="Arial MT"/>
                <a:cs typeface="Arial MT"/>
              </a:rPr>
              <a:t>analogy, </a:t>
            </a:r>
            <a:r>
              <a:rPr sz="2600" dirty="0">
                <a:latin typeface="Arial MT"/>
                <a:cs typeface="Arial MT"/>
              </a:rPr>
              <a:t>that is, by comparing a given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test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training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similar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it.</a:t>
            </a:r>
            <a:endParaRPr sz="2600" dirty="0">
              <a:latin typeface="Arial MT"/>
              <a:cs typeface="Arial MT"/>
            </a:endParaRPr>
          </a:p>
          <a:p>
            <a:pPr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 dirty="0">
              <a:latin typeface="Arial MT"/>
              <a:cs typeface="Arial MT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training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tuples are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described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attributes.</a:t>
            </a:r>
          </a:p>
          <a:p>
            <a:pPr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 dirty="0">
              <a:latin typeface="Arial MT"/>
              <a:cs typeface="Arial MT"/>
            </a:endParaRPr>
          </a:p>
          <a:p>
            <a:pPr marL="286385" marR="6985" indent="-274320" algn="just"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When k = 1, the unknown </a:t>
            </a:r>
            <a:r>
              <a:rPr sz="2600" spc="-5" dirty="0">
                <a:latin typeface="Arial MT"/>
                <a:cs typeface="Arial MT"/>
              </a:rPr>
              <a:t>tuple is </a:t>
            </a:r>
            <a:r>
              <a:rPr sz="2600" dirty="0">
                <a:latin typeface="Arial MT"/>
                <a:cs typeface="Arial MT"/>
              </a:rPr>
              <a:t>assigned 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 of the training tuple that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closest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it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 pattern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space.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232" y="1916832"/>
            <a:ext cx="3630167" cy="4572000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7384976" y="1238115"/>
            <a:ext cx="445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kern="0" spc="-5">
                <a:solidFill>
                  <a:schemeClr val="tx1"/>
                </a:solidFill>
              </a:rPr>
              <a:t>When</a:t>
            </a:r>
            <a:r>
              <a:rPr lang="en-GB" kern="0" spc="-10">
                <a:solidFill>
                  <a:schemeClr val="tx1"/>
                </a:solidFill>
              </a:rPr>
              <a:t> </a:t>
            </a:r>
            <a:r>
              <a:rPr lang="en-GB" kern="0" spc="-5">
                <a:solidFill>
                  <a:schemeClr val="tx1"/>
                </a:solidFill>
              </a:rPr>
              <a:t>k=3</a:t>
            </a:r>
            <a:r>
              <a:rPr lang="en-GB" kern="0" spc="-25">
                <a:solidFill>
                  <a:schemeClr val="tx1"/>
                </a:solidFill>
              </a:rPr>
              <a:t> </a:t>
            </a:r>
            <a:r>
              <a:rPr lang="en-GB" kern="0" spc="-5">
                <a:solidFill>
                  <a:schemeClr val="tx1"/>
                </a:solidFill>
              </a:rPr>
              <a:t>or k=5??</a:t>
            </a:r>
            <a:endParaRPr lang="en-GB" kern="0" spc="-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68" y="392470"/>
            <a:ext cx="437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Distance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340" y="4354449"/>
            <a:ext cx="74237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distance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measure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use?</a:t>
            </a:r>
            <a:endParaRPr sz="2400">
              <a:latin typeface="Arial"/>
              <a:cs typeface="Arial"/>
            </a:endParaRPr>
          </a:p>
          <a:p>
            <a:pPr marL="12700" marR="5080"/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Euclidean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Distance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treats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 </a:t>
            </a:r>
            <a:r>
              <a:rPr sz="2400" dirty="0">
                <a:latin typeface="Arial MT"/>
                <a:cs typeface="Arial MT"/>
              </a:rPr>
              <a:t>feature </a:t>
            </a:r>
            <a:r>
              <a:rPr sz="2400" spc="-10" dirty="0">
                <a:latin typeface="Arial MT"/>
                <a:cs typeface="Arial MT"/>
              </a:rPr>
              <a:t>as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equally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important.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9991" y="1638554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3" y="0"/>
                </a:moveTo>
                <a:lnTo>
                  <a:pt x="426085" y="8636"/>
                </a:lnTo>
                <a:lnTo>
                  <a:pt x="438370" y="13946"/>
                </a:lnTo>
                <a:lnTo>
                  <a:pt x="448929" y="21304"/>
                </a:lnTo>
                <a:lnTo>
                  <a:pt x="470320" y="55429"/>
                </a:lnTo>
                <a:lnTo>
                  <a:pt x="477393" y="104775"/>
                </a:lnTo>
                <a:lnTo>
                  <a:pt x="476607" y="123444"/>
                </a:lnTo>
                <a:lnTo>
                  <a:pt x="464820" y="169163"/>
                </a:lnTo>
                <a:lnTo>
                  <a:pt x="438513" y="197792"/>
                </a:lnTo>
                <a:lnTo>
                  <a:pt x="426465" y="203200"/>
                </a:lnTo>
                <a:lnTo>
                  <a:pt x="429133" y="211709"/>
                </a:lnTo>
                <a:lnTo>
                  <a:pt x="469602" y="187705"/>
                </a:lnTo>
                <a:lnTo>
                  <a:pt x="492331" y="143335"/>
                </a:lnTo>
                <a:lnTo>
                  <a:pt x="496697" y="105918"/>
                </a:lnTo>
                <a:lnTo>
                  <a:pt x="495601" y="86536"/>
                </a:lnTo>
                <a:lnTo>
                  <a:pt x="479171" y="37084"/>
                </a:lnTo>
                <a:lnTo>
                  <a:pt x="444488" y="5544"/>
                </a:lnTo>
                <a:lnTo>
                  <a:pt x="429133" y="0"/>
                </a:lnTo>
                <a:close/>
              </a:path>
              <a:path w="49720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85946" y="1567941"/>
            <a:ext cx="281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 Math"/>
                <a:cs typeface="Cambria Math"/>
              </a:rPr>
              <a:t>𝐸𝑢𝑐𝑙𝑖𝑑𝑒𝑎𝑛</a:t>
            </a:r>
            <a:r>
              <a:rPr spc="2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𝑑𝑖𝑠𝑡𝑎𝑛𝑐𝑒</a:t>
            </a:r>
            <a:r>
              <a:rPr spc="13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∶</a:t>
            </a:r>
            <a:r>
              <a:rPr spc="5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</a:t>
            </a:r>
            <a:r>
              <a:rPr spc="385" dirty="0">
                <a:latin typeface="Cambria Math"/>
                <a:cs typeface="Cambria Math"/>
              </a:rPr>
              <a:t> </a:t>
            </a:r>
            <a:r>
              <a:rPr spc="30" dirty="0">
                <a:latin typeface="Cambria Math"/>
                <a:cs typeface="Cambria Math"/>
              </a:rPr>
              <a:t>𝑥,</a:t>
            </a:r>
            <a:r>
              <a:rPr spc="-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39305" y="1388237"/>
            <a:ext cx="1457960" cy="762635"/>
          </a:xfrm>
          <a:custGeom>
            <a:avLst/>
            <a:gdLst/>
            <a:ahLst/>
            <a:cxnLst/>
            <a:rect l="l" t="t" r="r" b="b"/>
            <a:pathLst>
              <a:path w="1457959" h="762635">
                <a:moveTo>
                  <a:pt x="565277" y="258953"/>
                </a:moveTo>
                <a:lnTo>
                  <a:pt x="562229" y="250317"/>
                </a:lnTo>
                <a:lnTo>
                  <a:pt x="546862" y="255866"/>
                </a:lnTo>
                <a:lnTo>
                  <a:pt x="533400" y="263906"/>
                </a:lnTo>
                <a:lnTo>
                  <a:pt x="504520" y="302425"/>
                </a:lnTo>
                <a:lnTo>
                  <a:pt x="494665" y="356235"/>
                </a:lnTo>
                <a:lnTo>
                  <a:pt x="495757" y="375691"/>
                </a:lnTo>
                <a:lnTo>
                  <a:pt x="512064" y="425069"/>
                </a:lnTo>
                <a:lnTo>
                  <a:pt x="546811" y="456501"/>
                </a:lnTo>
                <a:lnTo>
                  <a:pt x="562229" y="462026"/>
                </a:lnTo>
                <a:lnTo>
                  <a:pt x="564896" y="453517"/>
                </a:lnTo>
                <a:lnTo>
                  <a:pt x="552843" y="448119"/>
                </a:lnTo>
                <a:lnTo>
                  <a:pt x="542429" y="440651"/>
                </a:lnTo>
                <a:lnTo>
                  <a:pt x="521030" y="405955"/>
                </a:lnTo>
                <a:lnTo>
                  <a:pt x="513969" y="355092"/>
                </a:lnTo>
                <a:lnTo>
                  <a:pt x="514743" y="337045"/>
                </a:lnTo>
                <a:lnTo>
                  <a:pt x="526542" y="292481"/>
                </a:lnTo>
                <a:lnTo>
                  <a:pt x="553059" y="264274"/>
                </a:lnTo>
                <a:lnTo>
                  <a:pt x="565277" y="258953"/>
                </a:lnTo>
                <a:close/>
              </a:path>
              <a:path w="1457959" h="762635">
                <a:moveTo>
                  <a:pt x="1354074" y="356235"/>
                </a:moveTo>
                <a:lnTo>
                  <a:pt x="1344206" y="302425"/>
                </a:lnTo>
                <a:lnTo>
                  <a:pt x="1315339" y="263918"/>
                </a:lnTo>
                <a:lnTo>
                  <a:pt x="1286510" y="250317"/>
                </a:lnTo>
                <a:lnTo>
                  <a:pt x="1283462" y="258953"/>
                </a:lnTo>
                <a:lnTo>
                  <a:pt x="1295742" y="264274"/>
                </a:lnTo>
                <a:lnTo>
                  <a:pt x="1306296" y="271627"/>
                </a:lnTo>
                <a:lnTo>
                  <a:pt x="1327696" y="305752"/>
                </a:lnTo>
                <a:lnTo>
                  <a:pt x="1334770" y="355092"/>
                </a:lnTo>
                <a:lnTo>
                  <a:pt x="1333982" y="373761"/>
                </a:lnTo>
                <a:lnTo>
                  <a:pt x="1322197" y="419481"/>
                </a:lnTo>
                <a:lnTo>
                  <a:pt x="1295882" y="448119"/>
                </a:lnTo>
                <a:lnTo>
                  <a:pt x="1283843" y="453517"/>
                </a:lnTo>
                <a:lnTo>
                  <a:pt x="1286510" y="462026"/>
                </a:lnTo>
                <a:lnTo>
                  <a:pt x="1326972" y="438023"/>
                </a:lnTo>
                <a:lnTo>
                  <a:pt x="1349705" y="393661"/>
                </a:lnTo>
                <a:lnTo>
                  <a:pt x="1352969" y="375691"/>
                </a:lnTo>
                <a:lnTo>
                  <a:pt x="1354074" y="356235"/>
                </a:lnTo>
                <a:close/>
              </a:path>
              <a:path w="1457959" h="762635">
                <a:moveTo>
                  <a:pt x="1457579" y="127"/>
                </a:moveTo>
                <a:lnTo>
                  <a:pt x="144399" y="0"/>
                </a:lnTo>
                <a:lnTo>
                  <a:pt x="97028" y="718439"/>
                </a:lnTo>
                <a:lnTo>
                  <a:pt x="40132" y="613029"/>
                </a:lnTo>
                <a:lnTo>
                  <a:pt x="0" y="634365"/>
                </a:lnTo>
                <a:lnTo>
                  <a:pt x="4318" y="642366"/>
                </a:lnTo>
                <a:lnTo>
                  <a:pt x="25400" y="631063"/>
                </a:lnTo>
                <a:lnTo>
                  <a:pt x="96647" y="762254"/>
                </a:lnTo>
                <a:lnTo>
                  <a:pt x="107061" y="762254"/>
                </a:lnTo>
                <a:lnTo>
                  <a:pt x="156972" y="14859"/>
                </a:lnTo>
                <a:lnTo>
                  <a:pt x="171323" y="14859"/>
                </a:lnTo>
                <a:lnTo>
                  <a:pt x="171323" y="15367"/>
                </a:lnTo>
                <a:lnTo>
                  <a:pt x="1457579" y="15367"/>
                </a:lnTo>
                <a:lnTo>
                  <a:pt x="1457579" y="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13170" y="1567941"/>
            <a:ext cx="164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497840" algn="l"/>
              </a:tabLst>
            </a:pPr>
            <a:r>
              <a:rPr dirty="0">
                <a:latin typeface="Cambria Math"/>
                <a:cs typeface="Cambria Math"/>
              </a:rPr>
              <a:t>=	</a:t>
            </a:r>
            <a:r>
              <a:rPr spc="1110" dirty="0">
                <a:latin typeface="Cambria Math"/>
                <a:cs typeface="Cambria Math"/>
              </a:rPr>
              <a:t>∑</a:t>
            </a:r>
            <a:r>
              <a:rPr spc="31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baseline="-20833" dirty="0">
                <a:latin typeface="Cambria Math"/>
                <a:cs typeface="Cambria Math"/>
              </a:rPr>
              <a:t>𝑖</a:t>
            </a:r>
            <a:r>
              <a:rPr spc="442" baseline="-20833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𝑦𝑖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1254" y="1575561"/>
            <a:ext cx="109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7859" y="2467355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2" y="0"/>
                </a:moveTo>
                <a:lnTo>
                  <a:pt x="426084" y="8509"/>
                </a:lnTo>
                <a:lnTo>
                  <a:pt x="438370" y="13819"/>
                </a:lnTo>
                <a:lnTo>
                  <a:pt x="448929" y="21177"/>
                </a:lnTo>
                <a:lnTo>
                  <a:pt x="470320" y="55322"/>
                </a:lnTo>
                <a:lnTo>
                  <a:pt x="477392" y="104775"/>
                </a:lnTo>
                <a:lnTo>
                  <a:pt x="476607" y="123444"/>
                </a:lnTo>
                <a:lnTo>
                  <a:pt x="464819" y="169164"/>
                </a:lnTo>
                <a:lnTo>
                  <a:pt x="438513" y="197738"/>
                </a:lnTo>
                <a:lnTo>
                  <a:pt x="426465" y="203073"/>
                </a:lnTo>
                <a:lnTo>
                  <a:pt x="429132" y="211709"/>
                </a:lnTo>
                <a:lnTo>
                  <a:pt x="469602" y="187706"/>
                </a:lnTo>
                <a:lnTo>
                  <a:pt x="492331" y="143287"/>
                </a:lnTo>
                <a:lnTo>
                  <a:pt x="496696" y="105918"/>
                </a:lnTo>
                <a:lnTo>
                  <a:pt x="495601" y="86483"/>
                </a:lnTo>
                <a:lnTo>
                  <a:pt x="479170" y="37084"/>
                </a:lnTo>
                <a:lnTo>
                  <a:pt x="444488" y="5526"/>
                </a:lnTo>
                <a:lnTo>
                  <a:pt x="429132" y="0"/>
                </a:lnTo>
                <a:close/>
              </a:path>
              <a:path w="49720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9414" y="2396997"/>
            <a:ext cx="3729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 Math"/>
                <a:cs typeface="Cambria Math"/>
              </a:rPr>
              <a:t>𝑆𝑞𝑢𝑎𝑟𝑒𝑑</a:t>
            </a:r>
            <a:r>
              <a:rPr spc="5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𝐸𝑢𝑐𝑙𝑖𝑑𝑒𝑎𝑛</a:t>
            </a:r>
            <a:r>
              <a:rPr spc="2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𝑑𝑖𝑠𝑡𝑎𝑛𝑐𝑒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∶</a:t>
            </a:r>
            <a:r>
              <a:rPr spc="4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</a:t>
            </a:r>
            <a:r>
              <a:rPr spc="390" dirty="0">
                <a:latin typeface="Cambria Math"/>
                <a:cs typeface="Cambria Math"/>
              </a:rPr>
              <a:t> </a:t>
            </a:r>
            <a:r>
              <a:rPr spc="30" dirty="0">
                <a:latin typeface="Cambria Math"/>
                <a:cs typeface="Cambria Math"/>
              </a:rPr>
              <a:t>𝑥,</a:t>
            </a:r>
            <a:r>
              <a:rPr spc="-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6578" y="2467355"/>
            <a:ext cx="859790" cy="212090"/>
          </a:xfrm>
          <a:custGeom>
            <a:avLst/>
            <a:gdLst/>
            <a:ahLst/>
            <a:cxnLst/>
            <a:rect l="l" t="t" r="r" b="b"/>
            <a:pathLst>
              <a:path w="859790" h="212089">
                <a:moveTo>
                  <a:pt x="791845" y="0"/>
                </a:moveTo>
                <a:lnTo>
                  <a:pt x="788797" y="8509"/>
                </a:lnTo>
                <a:lnTo>
                  <a:pt x="801082" y="13819"/>
                </a:lnTo>
                <a:lnTo>
                  <a:pt x="811641" y="21177"/>
                </a:lnTo>
                <a:lnTo>
                  <a:pt x="833032" y="55322"/>
                </a:lnTo>
                <a:lnTo>
                  <a:pt x="840104" y="104775"/>
                </a:lnTo>
                <a:lnTo>
                  <a:pt x="839319" y="123444"/>
                </a:lnTo>
                <a:lnTo>
                  <a:pt x="827531" y="169164"/>
                </a:lnTo>
                <a:lnTo>
                  <a:pt x="801225" y="197738"/>
                </a:lnTo>
                <a:lnTo>
                  <a:pt x="789177" y="203073"/>
                </a:lnTo>
                <a:lnTo>
                  <a:pt x="791845" y="211709"/>
                </a:lnTo>
                <a:lnTo>
                  <a:pt x="832314" y="187706"/>
                </a:lnTo>
                <a:lnTo>
                  <a:pt x="855043" y="143287"/>
                </a:lnTo>
                <a:lnTo>
                  <a:pt x="859408" y="105918"/>
                </a:lnTo>
                <a:lnTo>
                  <a:pt x="858313" y="86483"/>
                </a:lnTo>
                <a:lnTo>
                  <a:pt x="841882" y="37084"/>
                </a:lnTo>
                <a:lnTo>
                  <a:pt x="807200" y="5526"/>
                </a:lnTo>
                <a:lnTo>
                  <a:pt x="791845" y="0"/>
                </a:lnTo>
                <a:close/>
              </a:path>
              <a:path w="859790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81037" y="2396997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=</a:t>
            </a:r>
            <a:r>
              <a:rPr spc="470" dirty="0">
                <a:latin typeface="Cambria Math"/>
                <a:cs typeface="Cambria Math"/>
              </a:rPr>
              <a:t> </a:t>
            </a:r>
            <a:r>
              <a:rPr spc="1110" dirty="0">
                <a:latin typeface="Cambria Math"/>
                <a:cs typeface="Cambria Math"/>
              </a:rPr>
              <a:t>∑</a:t>
            </a:r>
            <a:r>
              <a:rPr spc="32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baseline="-20833" dirty="0">
                <a:latin typeface="Cambria Math"/>
                <a:cs typeface="Cambria Math"/>
              </a:rPr>
              <a:t>𝑖  </a:t>
            </a:r>
            <a:r>
              <a:rPr spc="52" baseline="-20833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𝑦𝑖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95767" y="2404617"/>
            <a:ext cx="109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27318" y="3249167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3" y="0"/>
                </a:moveTo>
                <a:lnTo>
                  <a:pt x="426085" y="8636"/>
                </a:lnTo>
                <a:lnTo>
                  <a:pt x="438370" y="13946"/>
                </a:lnTo>
                <a:lnTo>
                  <a:pt x="448929" y="21304"/>
                </a:lnTo>
                <a:lnTo>
                  <a:pt x="470320" y="55429"/>
                </a:lnTo>
                <a:lnTo>
                  <a:pt x="477393" y="104775"/>
                </a:lnTo>
                <a:lnTo>
                  <a:pt x="476607" y="123517"/>
                </a:lnTo>
                <a:lnTo>
                  <a:pt x="464820" y="169291"/>
                </a:lnTo>
                <a:lnTo>
                  <a:pt x="438513" y="197865"/>
                </a:lnTo>
                <a:lnTo>
                  <a:pt x="426466" y="203200"/>
                </a:lnTo>
                <a:lnTo>
                  <a:pt x="429133" y="211709"/>
                </a:lnTo>
                <a:lnTo>
                  <a:pt x="469602" y="187706"/>
                </a:lnTo>
                <a:lnTo>
                  <a:pt x="492331" y="143335"/>
                </a:lnTo>
                <a:lnTo>
                  <a:pt x="496697" y="105918"/>
                </a:lnTo>
                <a:lnTo>
                  <a:pt x="495601" y="86536"/>
                </a:lnTo>
                <a:lnTo>
                  <a:pt x="479171" y="37084"/>
                </a:lnTo>
                <a:lnTo>
                  <a:pt x="444488" y="5544"/>
                </a:lnTo>
                <a:lnTo>
                  <a:pt x="429133" y="0"/>
                </a:lnTo>
                <a:close/>
              </a:path>
              <a:path w="497204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2878" y="3178506"/>
            <a:ext cx="2935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 Math"/>
                <a:cs typeface="Cambria Math"/>
              </a:rPr>
              <a:t>𝑀</a:t>
            </a:r>
            <a:r>
              <a:rPr dirty="0">
                <a:latin typeface="Cambria Math"/>
                <a:cs typeface="Cambria Math"/>
              </a:rPr>
              <a:t>𝑎𝑛</a:t>
            </a:r>
            <a:r>
              <a:rPr spc="-10" dirty="0">
                <a:latin typeface="Cambria Math"/>
                <a:cs typeface="Cambria Math"/>
              </a:rPr>
              <a:t>ℎ</a:t>
            </a:r>
            <a:r>
              <a:rPr spc="-5" dirty="0">
                <a:latin typeface="Cambria Math"/>
                <a:cs typeface="Cambria Math"/>
              </a:rPr>
              <a:t>𝑎𝑡𝑡𝑎</a:t>
            </a:r>
            <a:r>
              <a:rPr dirty="0">
                <a:latin typeface="Cambria Math"/>
                <a:cs typeface="Cambria Math"/>
              </a:rPr>
              <a:t>𝑛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𝑑𝑖𝑠</a:t>
            </a:r>
            <a:r>
              <a:rPr spc="-5" dirty="0">
                <a:latin typeface="Cambria Math"/>
                <a:cs typeface="Cambria Math"/>
              </a:rPr>
              <a:t>𝑡𝑎𝑛𝑐</a:t>
            </a:r>
            <a:r>
              <a:rPr dirty="0">
                <a:latin typeface="Cambria Math"/>
                <a:cs typeface="Cambria Math"/>
              </a:rPr>
              <a:t>𝑒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∶ </a:t>
            </a:r>
            <a:r>
              <a:rPr spc="1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 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spc="60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95897" y="3178506"/>
            <a:ext cx="16725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= </a:t>
            </a:r>
            <a:r>
              <a:rPr spc="114" dirty="0">
                <a:latin typeface="Cambria Math"/>
                <a:cs typeface="Cambria Math"/>
              </a:rPr>
              <a:t> </a:t>
            </a:r>
            <a:r>
              <a:rPr spc="1110" dirty="0">
                <a:latin typeface="Cambria Math"/>
                <a:cs typeface="Cambria Math"/>
              </a:rPr>
              <a:t>∑</a:t>
            </a:r>
            <a:r>
              <a:rPr spc="-110" dirty="0">
                <a:latin typeface="Cambria Math"/>
                <a:cs typeface="Cambria Math"/>
              </a:rPr>
              <a:t> </a:t>
            </a:r>
            <a:r>
              <a:rPr spc="5" dirty="0">
                <a:latin typeface="Cambria Math"/>
                <a:cs typeface="Cambria Math"/>
              </a:rPr>
              <a:t>|(</a:t>
            </a:r>
            <a:r>
              <a:rPr dirty="0">
                <a:latin typeface="Cambria Math"/>
                <a:cs typeface="Cambria Math"/>
              </a:rPr>
              <a:t>𝑥𝑖</a:t>
            </a:r>
            <a:r>
              <a:rPr spc="6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𝑦</a:t>
            </a:r>
            <a:r>
              <a:rPr spc="60" dirty="0">
                <a:latin typeface="Cambria Math"/>
                <a:cs typeface="Cambria Math"/>
              </a:rPr>
              <a:t>𝑖</a:t>
            </a:r>
            <a:r>
              <a:rPr spc="-5" dirty="0">
                <a:latin typeface="Cambria Math"/>
                <a:cs typeface="Cambria Math"/>
              </a:rPr>
              <a:t>)</a:t>
            </a:r>
            <a:r>
              <a:rPr dirty="0">
                <a:latin typeface="Cambria Math"/>
                <a:cs typeface="Cambria Math"/>
              </a:rPr>
              <a:t>|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0" y="380242"/>
            <a:ext cx="4147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How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choose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444" y="1471930"/>
            <a:ext cx="7415530" cy="168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Arial MT"/>
                <a:cs typeface="Arial MT"/>
              </a:rPr>
              <a:t>If </a:t>
            </a:r>
            <a:r>
              <a:rPr sz="2600" dirty="0">
                <a:latin typeface="Arial MT"/>
                <a:cs typeface="Arial MT"/>
              </a:rPr>
              <a:t>infinite number of samples available, the larger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k,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dirty="0">
                <a:latin typeface="Arial MT"/>
                <a:cs typeface="Arial MT"/>
              </a:rPr>
              <a:t> better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classification.</a:t>
            </a:r>
            <a:endParaRPr sz="2600">
              <a:latin typeface="Arial MT"/>
              <a:cs typeface="Arial MT"/>
            </a:endParaRPr>
          </a:p>
          <a:p>
            <a:pPr marL="286385" marR="1212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k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 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often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</a:t>
            </a:r>
            <a:r>
              <a:rPr sz="2600" spc="-20" dirty="0">
                <a:latin typeface="Arial MT"/>
                <a:cs typeface="Arial MT"/>
              </a:rPr>
              <a:t>efficiency,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sensitive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“noise”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2"/>
          <p:cNvSpPr txBox="1"/>
          <p:nvPr/>
        </p:nvSpPr>
        <p:spPr>
          <a:xfrm>
            <a:off x="2517444" y="3383982"/>
            <a:ext cx="8035925" cy="2689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Larger k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gives smoother boundaries, better for generalization,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 only if locality is preserved. Locality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not preserved if end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looking at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samples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40" dirty="0">
                <a:latin typeface="Arial MT"/>
                <a:cs typeface="Arial MT"/>
              </a:rPr>
              <a:t>away,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same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class.</a:t>
            </a:r>
          </a:p>
          <a:p>
            <a:pPr marL="286385" marR="810260" indent="-274320" algn="just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Interesting relation to find k for large sample data :</a:t>
            </a:r>
            <a:endParaRPr lang="en-GB" sz="2200" spc="-5" dirty="0">
              <a:latin typeface="Arial MT"/>
              <a:cs typeface="Arial MT"/>
            </a:endParaRPr>
          </a:p>
          <a:p>
            <a:pPr marL="12065" marR="810260" algn="just">
              <a:spcBef>
                <a:spcPts val="600"/>
              </a:spcBef>
              <a:buClr>
                <a:srgbClr val="D24717"/>
              </a:buClr>
              <a:buSzPct val="84090"/>
              <a:tabLst>
                <a:tab pos="287020" algn="l"/>
              </a:tabLst>
            </a:pPr>
            <a:endParaRPr lang="en-IN" sz="2200" spc="-5" dirty="0">
              <a:latin typeface="Arial MT"/>
              <a:cs typeface="Arial MT"/>
            </a:endParaRPr>
          </a:p>
          <a:p>
            <a:pPr marL="286385" marR="810260" indent="-274320" algn="just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k =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sqrt(n)/2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where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# of examples</a:t>
            </a:r>
            <a:endParaRPr sz="2200" dirty="0">
              <a:latin typeface="Arial MT"/>
              <a:cs typeface="Arial MT"/>
            </a:endParaRPr>
          </a:p>
          <a:p>
            <a:pPr marL="287020" indent="-274320" algn="just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choose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through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cross-validation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979C-41D1-4224-8C13-0C7F954A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5078348" cy="6350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K-NN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4029-F7E2-4CCE-B227-8F0EC9AE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449317"/>
            <a:ext cx="7776864" cy="4893647"/>
          </a:xfrm>
        </p:spPr>
        <p:txBody>
          <a:bodyPr/>
          <a:lstStyle/>
          <a:p>
            <a:pPr algn="just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KNN working with the help of following steps : </a:t>
            </a:r>
          </a:p>
          <a:p>
            <a:pPr algn="just"/>
            <a:endParaRPr lang="en-GB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Load the training as well as test data.</a:t>
            </a: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Choose the value of K i.e. the nearest data points. K can be any integer.</a:t>
            </a: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3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For each point in the test data do the following −</a:t>
            </a:r>
          </a:p>
          <a:p>
            <a:pPr lvl="1"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3.1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Calculate the distance between test data and each row of training data with the help of any of the method namely: Euclidean, Manhattan or Hamming distance. The most commonly used method to calculate distance is Euclidean.</a:t>
            </a:r>
          </a:p>
          <a:p>
            <a:pPr lvl="1"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3.2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Now, based on the distance value, sort them in ascending order.</a:t>
            </a:r>
          </a:p>
          <a:p>
            <a:pPr lvl="1"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3.3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Next, it will choose the top K rows from the sorted array.</a:t>
            </a:r>
          </a:p>
          <a:p>
            <a:pPr lvl="1"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3.4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Now, it will assign a class to the test point based on most frequent class of these rows.</a:t>
            </a: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4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End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22C2171-44B5-79D8-3E03-A2A55E66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1449316"/>
            <a:ext cx="3240360" cy="48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7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31" y="442263"/>
            <a:ext cx="1999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0179" y="1371750"/>
            <a:ext cx="890714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-5" dirty="0">
                <a:latin typeface="Arial MT"/>
                <a:cs typeface="Arial MT"/>
              </a:rPr>
              <a:t> have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questionnaires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survey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objective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two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attributes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(acid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durability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strength)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classify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whether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paper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tissue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good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not. Here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four training samples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13788"/>
              </p:ext>
            </p:extLst>
          </p:nvPr>
        </p:nvGraphicFramePr>
        <p:xfrm>
          <a:off x="2249156" y="2778965"/>
          <a:ext cx="80772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807085" marR="265430" indent="-532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87985" marR="380365" indent="2178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Classification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Bad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Bad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Good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Good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36141" y="5741619"/>
            <a:ext cx="8101965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Now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factory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new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paper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tissue that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laboratory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X1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X2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7.</a:t>
            </a:r>
            <a:r>
              <a:rPr lang="en-GB" sz="2200" spc="-5" dirty="0">
                <a:latin typeface="Arial MT"/>
                <a:cs typeface="Arial MT"/>
              </a:rPr>
              <a:t>  Classify this paper is good or not 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24" y="329009"/>
            <a:ext cx="10801200" cy="318356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spcBef>
                <a:spcPts val="70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Step 1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Initialize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Define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k.</a:t>
            </a:r>
            <a:endParaRPr sz="2200" dirty="0">
              <a:latin typeface="Arial"/>
              <a:cs typeface="Arial"/>
            </a:endParaRPr>
          </a:p>
          <a:p>
            <a:pPr marL="1841500">
              <a:spcBef>
                <a:spcPts val="600"/>
              </a:spcBef>
            </a:pPr>
            <a:r>
              <a:rPr sz="2200" spc="-5" dirty="0">
                <a:latin typeface="Arial MT"/>
                <a:cs typeface="Arial MT"/>
              </a:rPr>
              <a:t>Lets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say,</a:t>
            </a:r>
            <a:r>
              <a:rPr sz="2200" spc="-5" dirty="0">
                <a:latin typeface="Arial MT"/>
                <a:cs typeface="Arial MT"/>
              </a:rPr>
              <a:t> k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  <a:p>
            <a:pPr marL="12700" marR="381635" indent="914400">
              <a:spcBef>
                <a:spcPts val="600"/>
              </a:spcBef>
              <a:tabLst>
                <a:tab pos="2755900" algn="l"/>
              </a:tabLst>
            </a:pPr>
            <a:r>
              <a:rPr sz="2200" spc="-5" dirty="0">
                <a:latin typeface="Arial MT"/>
                <a:cs typeface="Arial MT"/>
              </a:rPr>
              <a:t>(Always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choose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odd number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attributes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even	to avoid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tie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prediction)</a:t>
            </a:r>
            <a:endParaRPr sz="2200" dirty="0">
              <a:latin typeface="Arial MT"/>
              <a:cs typeface="Arial MT"/>
            </a:endParaRPr>
          </a:p>
          <a:p>
            <a:pPr marL="287020" indent="-274320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Step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Compute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distance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between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input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sample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lang="en-GB" sz="2200" b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training	sample</a:t>
            </a:r>
            <a:endParaRPr sz="2200" dirty="0">
              <a:latin typeface="Arial"/>
              <a:cs typeface="Arial"/>
            </a:endParaRPr>
          </a:p>
          <a:p>
            <a:pPr marL="1097915" lvl="1" indent="-171450"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Arial MT"/>
                <a:cs typeface="Arial MT"/>
              </a:rPr>
              <a:t>Co-ordinate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sample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(3,7).</a:t>
            </a:r>
            <a:endParaRPr sz="2200" dirty="0">
              <a:latin typeface="Arial MT"/>
              <a:cs typeface="Arial MT"/>
            </a:endParaRPr>
          </a:p>
          <a:p>
            <a:pPr marL="1097915" lvl="1" indent="-171450"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Arial MT"/>
                <a:cs typeface="Arial MT"/>
              </a:rPr>
              <a:t>Instead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calculating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Euclidean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distance,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</a:t>
            </a:r>
            <a:endParaRPr sz="2200" dirty="0">
              <a:latin typeface="Arial MT"/>
              <a:cs typeface="Arial MT"/>
            </a:endParaRPr>
          </a:p>
          <a:p>
            <a:pPr marL="12700">
              <a:tabLst>
                <a:tab pos="2911475" algn="l"/>
              </a:tabLst>
            </a:pPr>
            <a:r>
              <a:rPr sz="2200" dirty="0">
                <a:latin typeface="Arial MT"/>
                <a:cs typeface="Arial MT"/>
              </a:rPr>
              <a:t>calculate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	Squared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Euclidean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distance.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3956051"/>
          <a:ext cx="87630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755015" marR="215900" indent="-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52120" marR="443230" indent="2178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Euclidean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(7-3)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(7-7)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25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(7-3)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32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(4-7)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17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(3-3)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(4-7)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25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(1-3)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(4-7)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25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0" y="940053"/>
            <a:ext cx="7832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30480" indent="-274320"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Step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3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Sort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distance</a:t>
            </a:r>
            <a:r>
              <a:rPr sz="2400" b="1" dirty="0">
                <a:latin typeface="Arial"/>
                <a:cs typeface="Arial"/>
              </a:rPr>
              <a:t> 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determine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nearest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neighbours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based</a:t>
            </a:r>
            <a:r>
              <a:rPr sz="2400" b="1" dirty="0">
                <a:latin typeface="Arial"/>
                <a:cs typeface="Arial"/>
              </a:rPr>
              <a:t> of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</a:t>
            </a:r>
            <a:r>
              <a:rPr sz="2400" b="1" spc="-7" baseline="24305" dirty="0">
                <a:latin typeface="Arial"/>
                <a:cs typeface="Arial"/>
              </a:rPr>
              <a:t>th</a:t>
            </a:r>
            <a:r>
              <a:rPr sz="2400" b="1" spc="352" baseline="243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minimum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distance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0050" y="2279651"/>
          <a:ext cx="8841740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308610" marR="300990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14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43535" marR="336550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75920" marR="367030" indent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175895" indent="-4762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included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464" y="200473"/>
            <a:ext cx="6907530" cy="956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Step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 </a:t>
            </a:r>
            <a:r>
              <a:rPr sz="2400" b="1" spc="-50" dirty="0">
                <a:latin typeface="Arial"/>
                <a:cs typeface="Arial"/>
              </a:rPr>
              <a:t>Take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3-Nearest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Neighbours: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spcBef>
                <a:spcPts val="5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Gather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category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nearest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neighbours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73471"/>
              </p:ext>
            </p:extLst>
          </p:nvPr>
        </p:nvGraphicFramePr>
        <p:xfrm>
          <a:off x="1676400" y="1217526"/>
          <a:ext cx="8839200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166370" marR="160655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87960" marR="180340" indent="-317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(kg/sq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5580" marR="189865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21907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99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included in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r?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635" marR="91440" indent="-26034" algn="just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nearest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774CF-AB78-2FBA-196E-A5B67EE8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374833"/>
            <a:ext cx="8315665" cy="24751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C0E7F1AE-3B72-849D-AFC4-65A62B4DE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E4344-B141-4980-B7D6-E36E2AF3E4B1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5F5654F-C63B-1B34-C0BB-D5A368D8F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360" y="228600"/>
            <a:ext cx="10124678" cy="708528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Supervised vs. Unsupervised Learning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5834A49-94C1-8541-799A-0D82F0869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9159552" cy="3895235"/>
          </a:xfrm>
          <a:noFill/>
        </p:spPr>
        <p:txBody>
          <a:bodyPr wrap="square" lIns="92075" tIns="46038" rIns="92075" bIns="46038">
            <a:spAutoFit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400" dirty="0"/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400" dirty="0"/>
              <a:t>Supervision: The training data (observations, measurements, etc.) are accompanied by </a:t>
            </a:r>
            <a:r>
              <a:rPr lang="en-US" altLang="en-US" sz="2400" b="1" dirty="0"/>
              <a:t>labels</a:t>
            </a:r>
            <a:r>
              <a:rPr lang="en-US" altLang="en-US" sz="2400" dirty="0"/>
              <a:t> indicating the class of the observations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400" dirty="0"/>
              <a:t>New data is classified based on the training set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400" dirty="0"/>
              <a:t>The class labels of training data is unknown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400" dirty="0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6EEBDB-C164-4E1B-9339-991B9F03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8" y="526533"/>
            <a:ext cx="8519196" cy="617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7C2AE-CCC9-46D8-A8C4-09B5D6AE2D62}"/>
              </a:ext>
            </a:extLst>
          </p:cNvPr>
          <p:cNvSpPr txBox="1"/>
          <p:nvPr/>
        </p:nvSpPr>
        <p:spPr>
          <a:xfrm>
            <a:off x="439070" y="436132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Example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4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64" y="714356"/>
            <a:ext cx="1035851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428604"/>
            <a:ext cx="10644262" cy="59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571480"/>
            <a:ext cx="10572823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64" y="642918"/>
            <a:ext cx="9929882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27737"/>
            <a:ext cx="2533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Com</a:t>
            </a:r>
            <a:r>
              <a:rPr spc="-20"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3472" y="1395959"/>
            <a:ext cx="10153128" cy="28751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O(d)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distance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one examples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O(nd)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distances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examples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Plus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O(nk)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time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closest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examples</a:t>
            </a:r>
            <a:endParaRPr sz="2600" dirty="0">
              <a:latin typeface="Arial MT"/>
              <a:cs typeface="Arial MT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2070100" algn="l"/>
              </a:tabLst>
            </a:pPr>
            <a:r>
              <a:rPr sz="2600" spc="-60" dirty="0">
                <a:latin typeface="Arial MT"/>
                <a:cs typeface="Arial MT"/>
              </a:rPr>
              <a:t>Total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time:	</a:t>
            </a:r>
            <a:r>
              <a:rPr sz="2600" b="1" dirty="0">
                <a:latin typeface="Arial"/>
                <a:cs typeface="Arial"/>
              </a:rPr>
              <a:t>O(nk+nd)</a:t>
            </a:r>
            <a:endParaRPr sz="2600" dirty="0">
              <a:latin typeface="Arial"/>
              <a:cs typeface="Arial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Arial MT"/>
                <a:cs typeface="Arial MT"/>
              </a:rPr>
              <a:t>Very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expensive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a large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number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samples</a:t>
            </a:r>
          </a:p>
          <a:p>
            <a:pPr marL="286385" marR="133350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But we need a large number of samples for kNN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work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well!!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295400"/>
            <a:ext cx="9803432" cy="4743606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7020" indent="-274320" algn="just">
              <a:spcBef>
                <a:spcPts val="45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Advantages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KNN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classifier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86385" marR="680720" indent="-274320" algn="just">
              <a:lnSpc>
                <a:spcPts val="2590"/>
              </a:lnSpc>
              <a:spcBef>
                <a:spcPts val="64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distribution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dirty="0">
                <a:latin typeface="Arial MT"/>
                <a:cs typeface="Arial MT"/>
              </a:rPr>
              <a:t> not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separable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linear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boundary</a:t>
            </a:r>
            <a:endParaRPr sz="2400" dirty="0">
              <a:latin typeface="Arial MT"/>
              <a:cs typeface="Arial MT"/>
            </a:endParaRPr>
          </a:p>
          <a:p>
            <a:pPr marL="287020" indent="-274320" algn="just">
              <a:spcBef>
                <a:spcPts val="284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40" dirty="0">
                <a:latin typeface="Arial MT"/>
                <a:cs typeface="Arial MT"/>
              </a:rPr>
              <a:t>Very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intuitive</a:t>
            </a:r>
            <a:endParaRPr sz="2400" dirty="0">
              <a:latin typeface="Arial MT"/>
              <a:cs typeface="Arial MT"/>
            </a:endParaRPr>
          </a:p>
          <a:p>
            <a:pPr marL="286385" marR="615950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classification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samples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large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enough</a:t>
            </a:r>
            <a:endParaRPr sz="2400" dirty="0">
              <a:latin typeface="Arial MT"/>
              <a:cs typeface="Arial MT"/>
            </a:endParaRPr>
          </a:p>
          <a:p>
            <a:pPr algn="just">
              <a:spcBef>
                <a:spcPts val="15"/>
              </a:spcBef>
            </a:pPr>
            <a:endParaRPr sz="2300" dirty="0">
              <a:latin typeface="Arial MT"/>
              <a:cs typeface="Arial MT"/>
            </a:endParaRPr>
          </a:p>
          <a:p>
            <a:pPr marL="287020" indent="-274320" algn="just"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Disadvantages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KNN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classifier</a:t>
            </a:r>
            <a:r>
              <a:rPr sz="2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87020" indent="-274320" algn="just">
              <a:spcBef>
                <a:spcPts val="32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Choosing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" dirty="0">
                <a:latin typeface="Arial MT"/>
                <a:cs typeface="Arial MT"/>
              </a:rPr>
              <a:t> be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tricky</a:t>
            </a:r>
          </a:p>
          <a:p>
            <a:pPr marL="287020" indent="-274320" algn="just"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70" dirty="0">
                <a:latin typeface="Arial MT"/>
                <a:cs typeface="Arial MT"/>
              </a:rPr>
              <a:t>Test</a:t>
            </a:r>
            <a:r>
              <a:rPr sz="2400" spc="-5" dirty="0">
                <a:latin typeface="Arial MT"/>
                <a:cs typeface="Arial MT"/>
              </a:rPr>
              <a:t> stage 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computationally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expensive</a:t>
            </a:r>
            <a:endParaRPr sz="2400" dirty="0">
              <a:latin typeface="Arial MT"/>
              <a:cs typeface="Arial MT"/>
            </a:endParaRPr>
          </a:p>
          <a:p>
            <a:pPr marL="286385" marR="561340" indent="-274320" algn="just">
              <a:lnSpc>
                <a:spcPts val="2590"/>
              </a:lnSpc>
              <a:spcBef>
                <a:spcPts val="64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training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stage,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during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test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stage</a:t>
            </a:r>
            <a:endParaRPr sz="2400" dirty="0">
              <a:latin typeface="Arial MT"/>
              <a:cs typeface="Arial MT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actually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opposite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want. </a:t>
            </a:r>
            <a:r>
              <a:rPr sz="2400" spc="-5" dirty="0">
                <a:latin typeface="Arial MT"/>
                <a:cs typeface="Arial MT"/>
              </a:rPr>
              <a:t>Usually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 </a:t>
            </a:r>
            <a:r>
              <a:rPr sz="2400" spc="-10" dirty="0">
                <a:latin typeface="Arial MT"/>
                <a:cs typeface="Arial MT"/>
              </a:rPr>
              <a:t>afford </a:t>
            </a:r>
            <a:r>
              <a:rPr sz="2400" spc="-5" dirty="0">
                <a:latin typeface="Arial MT"/>
                <a:cs typeface="Arial MT"/>
              </a:rPr>
              <a:t>training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 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 </a:t>
            </a:r>
            <a:r>
              <a:rPr sz="2400" dirty="0">
                <a:latin typeface="Arial MT"/>
                <a:cs typeface="Arial MT"/>
              </a:rPr>
              <a:t> fast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066800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0242"/>
            <a:ext cx="6769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Applications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KNN</a:t>
            </a:r>
            <a:r>
              <a:rPr spc="-10" dirty="0"/>
              <a:t> </a:t>
            </a:r>
            <a:r>
              <a:rPr spc="-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1584" y="1762125"/>
            <a:ext cx="6571813" cy="3333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classification</a:t>
            </a:r>
          </a:p>
          <a:p>
            <a:pPr marL="286385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missing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values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pattern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recognition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expression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protein-protein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prediction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get 3D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structure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protein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measure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document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similarity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96E30D4-AF27-CBD1-6A21-A3E884549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E4344-B141-4980-B7D6-E36E2AF3E4B1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F75F66D-F076-1AA6-1F12-5E2D91BA2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9591600" cy="4414158"/>
          </a:xfrm>
          <a:noFill/>
        </p:spPr>
        <p:txBody>
          <a:bodyPr wrap="square" lIns="92075" tIns="46038" rIns="92075" bIns="46038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Classification</a:t>
            </a:r>
            <a:r>
              <a:rPr lang="en-US" altLang="en-US" sz="2000" dirty="0"/>
              <a:t>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predicts categorical class labels (discrete or nominal)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classifies data (constructs a model) based on the training set and the values (</a:t>
            </a:r>
            <a:r>
              <a:rPr lang="en-US" altLang="en-US" sz="2400" dirty="0">
                <a:solidFill>
                  <a:schemeClr val="hlink"/>
                </a:solidFill>
              </a:rPr>
              <a:t>class labels</a:t>
            </a:r>
            <a:r>
              <a:rPr lang="en-US" altLang="en-US" sz="2400" dirty="0"/>
              <a:t>) in a classifying attribute and uses it in classifying new data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Numeric Prediction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models continuous-valued functions, i.e., predicts unknown or missing values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/>
              <a:t>Typical applications</a:t>
            </a:r>
          </a:p>
          <a:p>
            <a:pPr lvl="1" algn="just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Credit/loan approval:</a:t>
            </a:r>
          </a:p>
          <a:p>
            <a:pPr lvl="1" algn="just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Medical diagnosis: if a tumor is cancerous or benign</a:t>
            </a:r>
          </a:p>
          <a:p>
            <a:pPr lvl="1" algn="just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Fraud detection: if a transaction is fraudulent</a:t>
            </a:r>
          </a:p>
          <a:p>
            <a:pPr lvl="1" algn="just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 dirty="0"/>
              <a:t>Web page categorization: which category it is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DB2645E-E848-9B6E-F9FD-90CEB102F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260" y="133116"/>
            <a:ext cx="11521280" cy="1324081"/>
          </a:xfrm>
          <a:noFill/>
        </p:spPr>
        <p:txBody>
          <a:bodyPr wrap="square" lIns="92075" tIns="46038" rIns="92075" bIns="46038" anchor="ctr">
            <a:spAutoFit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Prediction Problems: Classification vs. Numeric 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DD8D988-B646-D5F7-C3A3-E74C3D285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E4344-B141-4980-B7D6-E36E2AF3E4B1}" type="slidenum">
              <a:rPr lang="en-US" altLang="en-US" smtClean="0"/>
              <a:pPr>
                <a:defRPr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6E49766-356F-97CD-6DA6-482B2558F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336" y="304800"/>
            <a:ext cx="9939064" cy="61555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Classification—A Two-Step Process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A280A69-621D-08F2-43EC-3F3885F52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9299376" cy="4616648"/>
          </a:xfrm>
        </p:spPr>
        <p:txBody>
          <a:bodyPr/>
          <a:lstStyle/>
          <a:p>
            <a:pPr algn="just" eaLnBrk="1" hangingPunct="1"/>
            <a:r>
              <a:rPr lang="en-US" altLang="en-US" sz="2000" dirty="0">
                <a:solidFill>
                  <a:schemeClr val="hlink"/>
                </a:solidFill>
              </a:rPr>
              <a:t>Model construction</a:t>
            </a:r>
            <a:r>
              <a:rPr lang="en-US" altLang="en-US" sz="2000" dirty="0"/>
              <a:t>: describing a set of predetermined classes</a:t>
            </a:r>
          </a:p>
          <a:p>
            <a:pPr lvl="1" algn="just" eaLnBrk="1" hangingPunct="1"/>
            <a:r>
              <a:rPr lang="en-US" altLang="en-US" sz="2000" dirty="0"/>
              <a:t>Each tuple/sample is assumed to belong to a predefined class, as determined by the </a:t>
            </a:r>
            <a:r>
              <a:rPr lang="en-US" altLang="en-US" sz="2000" dirty="0">
                <a:solidFill>
                  <a:schemeClr val="hlink"/>
                </a:solidFill>
              </a:rPr>
              <a:t>class label attribute</a:t>
            </a:r>
          </a:p>
          <a:p>
            <a:pPr lvl="1" algn="just" eaLnBrk="1" hangingPunct="1"/>
            <a:r>
              <a:rPr lang="en-US" altLang="en-US" sz="2000" dirty="0"/>
              <a:t>The set of tuples used for model construction is </a:t>
            </a:r>
            <a:r>
              <a:rPr lang="en-US" altLang="en-US" sz="2000" dirty="0">
                <a:solidFill>
                  <a:schemeClr val="hlink"/>
                </a:solidFill>
              </a:rPr>
              <a:t>training set</a:t>
            </a:r>
          </a:p>
          <a:p>
            <a:pPr lvl="1" algn="just" eaLnBrk="1" hangingPunct="1"/>
            <a:r>
              <a:rPr lang="en-US" altLang="en-US" sz="2000" dirty="0"/>
              <a:t>The model is represented as classification rules, decision trees, or mathematical formulae</a:t>
            </a:r>
          </a:p>
          <a:p>
            <a:pPr algn="just" eaLnBrk="1" hangingPunct="1"/>
            <a:r>
              <a:rPr lang="en-US" altLang="en-US" sz="2000" dirty="0">
                <a:solidFill>
                  <a:schemeClr val="hlink"/>
                </a:solidFill>
              </a:rPr>
              <a:t>Model usage</a:t>
            </a:r>
            <a:r>
              <a:rPr lang="en-US" altLang="en-US" sz="2000" dirty="0"/>
              <a:t>: for classifying future or unknown objects</a:t>
            </a:r>
          </a:p>
          <a:p>
            <a:pPr lvl="1" algn="just" eaLnBrk="1" hangingPunct="1"/>
            <a:r>
              <a:rPr lang="en-US" altLang="en-US" sz="2000" dirty="0">
                <a:solidFill>
                  <a:schemeClr val="hlink"/>
                </a:solidFill>
              </a:rPr>
              <a:t>Estimate accuracy</a:t>
            </a:r>
            <a:r>
              <a:rPr lang="en-US" altLang="en-US" sz="2000" dirty="0"/>
              <a:t> of the model</a:t>
            </a:r>
          </a:p>
          <a:p>
            <a:pPr lvl="2" algn="just" eaLnBrk="1" hangingPunct="1"/>
            <a:r>
              <a:rPr lang="en-US" altLang="en-US" sz="2000" dirty="0"/>
              <a:t>The known label of test sample is compared with the classified result from the model</a:t>
            </a:r>
          </a:p>
          <a:p>
            <a:pPr lvl="2" algn="just" eaLnBrk="1" hangingPunct="1"/>
            <a:r>
              <a:rPr lang="en-US" altLang="en-US" sz="2000" dirty="0">
                <a:solidFill>
                  <a:schemeClr val="hlink"/>
                </a:solidFill>
              </a:rPr>
              <a:t>Accuracy</a:t>
            </a:r>
            <a:r>
              <a:rPr lang="en-US" altLang="en-US" sz="2000" dirty="0"/>
              <a:t> rate is the percentage of test set samples that are correctly classified by the model</a:t>
            </a:r>
          </a:p>
          <a:p>
            <a:pPr lvl="2" algn="just" eaLnBrk="1" hangingPunct="1"/>
            <a:r>
              <a:rPr lang="en-US" altLang="en-US" sz="2000" dirty="0">
                <a:solidFill>
                  <a:schemeClr val="hlink"/>
                </a:solidFill>
              </a:rPr>
              <a:t>Test set</a:t>
            </a:r>
            <a:r>
              <a:rPr lang="en-US" altLang="en-US" sz="2000" dirty="0"/>
              <a:t> is independent of training set (otherwise overfitting) </a:t>
            </a:r>
          </a:p>
          <a:p>
            <a:pPr lvl="1" algn="just" eaLnBrk="1" hangingPunct="1"/>
            <a:r>
              <a:rPr lang="en-US" altLang="en-US" sz="2000" dirty="0"/>
              <a:t>If the accuracy is acceptable, use the model to </a:t>
            </a:r>
            <a:r>
              <a:rPr lang="en-US" altLang="en-US" sz="2000" dirty="0">
                <a:solidFill>
                  <a:schemeClr val="hlink"/>
                </a:solidFill>
              </a:rPr>
              <a:t>classify new data</a:t>
            </a:r>
          </a:p>
          <a:p>
            <a:pPr algn="just" eaLnBrk="1" hangingPunct="1"/>
            <a:r>
              <a:rPr lang="en-US" altLang="en-US" sz="2000" dirty="0"/>
              <a:t>Note: If </a:t>
            </a:r>
            <a:r>
              <a:rPr lang="en-US" altLang="en-US" sz="2000" i="1" dirty="0"/>
              <a:t>the test set </a:t>
            </a:r>
            <a:r>
              <a:rPr lang="en-US" altLang="en-US" sz="2000" dirty="0"/>
              <a:t>is used to select models, it is called </a:t>
            </a:r>
            <a:r>
              <a:rPr lang="en-US" altLang="en-US" sz="2000" dirty="0">
                <a:solidFill>
                  <a:srgbClr val="C00000"/>
                </a:solidFill>
              </a:rPr>
              <a:t>validation (test) 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7B934AF1-F053-7C4F-BDC6-40741FE7E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E4344-B141-4980-B7D6-E36E2AF3E4B1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37A72DA-E5EE-29BF-459B-F92061F5B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077200" cy="708528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Process (1): Model Construction</a:t>
            </a:r>
          </a:p>
        </p:txBody>
      </p:sp>
      <p:grpSp>
        <p:nvGrpSpPr>
          <p:cNvPr id="15364" name="Group 3">
            <a:extLst>
              <a:ext uri="{FF2B5EF4-FFF2-40B4-BE49-F238E27FC236}">
                <a16:creationId xmlns:a16="http://schemas.microsoft.com/office/drawing/2014/main" id="{44F45CA8-E80C-D71B-2E24-1C60927F497B}"/>
              </a:ext>
            </a:extLst>
          </p:cNvPr>
          <p:cNvGrpSpPr>
            <a:grpSpLocks/>
          </p:cNvGrpSpPr>
          <p:nvPr/>
        </p:nvGrpSpPr>
        <p:grpSpPr bwMode="auto">
          <a:xfrm>
            <a:off x="3560764" y="1774825"/>
            <a:ext cx="1698625" cy="1506538"/>
            <a:chOff x="1283" y="1118"/>
            <a:chExt cx="1070" cy="949"/>
          </a:xfrm>
        </p:grpSpPr>
        <p:pic>
          <p:nvPicPr>
            <p:cNvPr id="15377" name="Picture 4">
              <a:extLst>
                <a:ext uri="{FF2B5EF4-FFF2-40B4-BE49-F238E27FC236}">
                  <a16:creationId xmlns:a16="http://schemas.microsoft.com/office/drawing/2014/main" id="{3CD1023B-0C04-7651-3502-84E76D15070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8" name="Rectangle 5">
              <a:extLst>
                <a:ext uri="{FF2B5EF4-FFF2-40B4-BE49-F238E27FC236}">
                  <a16:creationId xmlns:a16="http://schemas.microsoft.com/office/drawing/2014/main" id="{D931A405-AAA9-52A1-5011-AE076678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5365" name="Object 0">
            <a:extLst>
              <a:ext uri="{FF2B5EF4-FFF2-40B4-BE49-F238E27FC236}">
                <a16:creationId xmlns:a16="http://schemas.microsoft.com/office/drawing/2014/main" id="{E7A190B6-3AB5-B2E2-EFEE-9F51C55AF2C4}"/>
              </a:ext>
            </a:extLst>
          </p:cNvPr>
          <p:cNvGraphicFramePr>
            <a:graphicFrameLocks/>
          </p:cNvGraphicFramePr>
          <p:nvPr/>
        </p:nvGraphicFramePr>
        <p:xfrm>
          <a:off x="1812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7188" imgH="2495550" progId="Excel.Sheet.8">
                  <p:embed/>
                </p:oleObj>
              </mc:Choice>
              <mc:Fallback>
                <p:oleObj name="Worksheet" r:id="rId4" imgW="5437188" imgH="2495550" progId="Excel.Sheet.8">
                  <p:embed/>
                  <p:pic>
                    <p:nvPicPr>
                      <p:cNvPr id="15365" name="Object 0">
                        <a:extLst>
                          <a:ext uri="{FF2B5EF4-FFF2-40B4-BE49-F238E27FC236}">
                            <a16:creationId xmlns:a16="http://schemas.microsoft.com/office/drawing/2014/main" id="{E7A190B6-3AB5-B2E2-EFEE-9F51C55AF2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7">
            <a:extLst>
              <a:ext uri="{FF2B5EF4-FFF2-40B4-BE49-F238E27FC236}">
                <a16:creationId xmlns:a16="http://schemas.microsoft.com/office/drawing/2014/main" id="{59A33DBD-558D-D133-ECD7-A5E26A326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0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BCD19A91-0DF2-6CC4-5226-FF4ABB859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Rectangle 9">
            <a:extLst>
              <a:ext uri="{FF2B5EF4-FFF2-40B4-BE49-F238E27FC236}">
                <a16:creationId xmlns:a16="http://schemas.microsoft.com/office/drawing/2014/main" id="{EBE312B1-0A3C-71F6-1848-4AD76A9F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4" y="1622426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15369" name="AutoShape 10">
            <a:extLst>
              <a:ext uri="{FF2B5EF4-FFF2-40B4-BE49-F238E27FC236}">
                <a16:creationId xmlns:a16="http://schemas.microsoft.com/office/drawing/2014/main" id="{FBAE0EDD-6A4D-51BC-253C-931B36AAFF5D}"/>
              </a:ext>
            </a:extLst>
          </p:cNvPr>
          <p:cNvSpPr>
            <a:spLocks noChangeArrowheads="1"/>
          </p:cNvSpPr>
          <p:nvPr/>
        </p:nvSpPr>
        <p:spPr bwMode="auto">
          <a:xfrm rot="20460000">
            <a:off x="5759450" y="2074864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5370" name="Rectangle 11">
            <a:extLst>
              <a:ext uri="{FF2B5EF4-FFF2-40B4-BE49-F238E27FC236}">
                <a16:creationId xmlns:a16="http://schemas.microsoft.com/office/drawing/2014/main" id="{868B1A76-30F0-01DC-020D-A2C4B02D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15371" name="Group 12">
            <a:extLst>
              <a:ext uri="{FF2B5EF4-FFF2-40B4-BE49-F238E27FC236}">
                <a16:creationId xmlns:a16="http://schemas.microsoft.com/office/drawing/2014/main" id="{AFD82664-E3D4-03D9-D226-B5226E8E54B5}"/>
              </a:ext>
            </a:extLst>
          </p:cNvPr>
          <p:cNvGrpSpPr>
            <a:grpSpLocks/>
          </p:cNvGrpSpPr>
          <p:nvPr/>
        </p:nvGrpSpPr>
        <p:grpSpPr bwMode="auto">
          <a:xfrm>
            <a:off x="8002589" y="3216275"/>
            <a:ext cx="1889125" cy="1506538"/>
            <a:chOff x="4081" y="2026"/>
            <a:chExt cx="1190" cy="949"/>
          </a:xfrm>
        </p:grpSpPr>
        <p:pic>
          <p:nvPicPr>
            <p:cNvPr id="15375" name="Picture 13">
              <a:extLst>
                <a:ext uri="{FF2B5EF4-FFF2-40B4-BE49-F238E27FC236}">
                  <a16:creationId xmlns:a16="http://schemas.microsoft.com/office/drawing/2014/main" id="{9CC60B0E-8B6C-6794-BC39-60BB5AF44B0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6" name="Rectangle 14">
              <a:extLst>
                <a:ext uri="{FF2B5EF4-FFF2-40B4-BE49-F238E27FC236}">
                  <a16:creationId xmlns:a16="http://schemas.microsoft.com/office/drawing/2014/main" id="{889DEDC7-C50F-97F3-BB68-730D64FB9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5372" name="Line 15">
            <a:extLst>
              <a:ext uri="{FF2B5EF4-FFF2-40B4-BE49-F238E27FC236}">
                <a16:creationId xmlns:a16="http://schemas.microsoft.com/office/drawing/2014/main" id="{B30C156E-C9A8-A731-64B5-8E76D4CFB4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0776" y="4621214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3" name="Line 16">
            <a:extLst>
              <a:ext uri="{FF2B5EF4-FFF2-40B4-BE49-F238E27FC236}">
                <a16:creationId xmlns:a16="http://schemas.microsoft.com/office/drawing/2014/main" id="{3F299F03-6F0B-537A-08F9-C1C78EE72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3300" y="4543426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4" name="AutoShape 17">
            <a:extLst>
              <a:ext uri="{FF2B5EF4-FFF2-40B4-BE49-F238E27FC236}">
                <a16:creationId xmlns:a16="http://schemas.microsoft.com/office/drawing/2014/main" id="{A6FA59B0-1837-FE9A-1DFC-72FACEEF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576514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56FF43A2-5F13-2C22-C645-0DAAC9EFC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E4344-B141-4980-B7D6-E36E2AF3E4B1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7F04B3A-940C-FED7-6015-EF5875A9B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228600"/>
            <a:ext cx="10476656" cy="708528"/>
          </a:xfrm>
          <a:noFill/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Process (2): Using the Model in Prediction </a:t>
            </a:r>
          </a:p>
        </p:txBody>
      </p:sp>
      <p:grpSp>
        <p:nvGrpSpPr>
          <p:cNvPr id="17412" name="Group 3">
            <a:extLst>
              <a:ext uri="{FF2B5EF4-FFF2-40B4-BE49-F238E27FC236}">
                <a16:creationId xmlns:a16="http://schemas.microsoft.com/office/drawing/2014/main" id="{B7010F42-1BCE-DD70-872E-46E5BD3C2204}"/>
              </a:ext>
            </a:extLst>
          </p:cNvPr>
          <p:cNvGrpSpPr>
            <a:grpSpLocks/>
          </p:cNvGrpSpPr>
          <p:nvPr/>
        </p:nvGrpSpPr>
        <p:grpSpPr bwMode="auto">
          <a:xfrm>
            <a:off x="5969001" y="1570039"/>
            <a:ext cx="1889125" cy="1506537"/>
            <a:chOff x="2800" y="989"/>
            <a:chExt cx="1190" cy="949"/>
          </a:xfrm>
        </p:grpSpPr>
        <p:pic>
          <p:nvPicPr>
            <p:cNvPr id="17430" name="Picture 4">
              <a:extLst>
                <a:ext uri="{FF2B5EF4-FFF2-40B4-BE49-F238E27FC236}">
                  <a16:creationId xmlns:a16="http://schemas.microsoft.com/office/drawing/2014/main" id="{B0EDD370-56B5-B555-E795-BEFDB6C71CA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Rectangle 5">
              <a:extLst>
                <a:ext uri="{FF2B5EF4-FFF2-40B4-BE49-F238E27FC236}">
                  <a16:creationId xmlns:a16="http://schemas.microsoft.com/office/drawing/2014/main" id="{5366DE37-5A6D-1A02-4423-C33B55548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7413" name="Group 6">
            <a:extLst>
              <a:ext uri="{FF2B5EF4-FFF2-40B4-BE49-F238E27FC236}">
                <a16:creationId xmlns:a16="http://schemas.microsoft.com/office/drawing/2014/main" id="{8885D47F-D05A-D775-2635-DF0EA85D35DC}"/>
              </a:ext>
            </a:extLst>
          </p:cNvPr>
          <p:cNvGrpSpPr>
            <a:grpSpLocks/>
          </p:cNvGrpSpPr>
          <p:nvPr/>
        </p:nvGrpSpPr>
        <p:grpSpPr bwMode="auto">
          <a:xfrm>
            <a:off x="3681414" y="2735264"/>
            <a:ext cx="1698625" cy="1506537"/>
            <a:chOff x="1359" y="1723"/>
            <a:chExt cx="1070" cy="949"/>
          </a:xfrm>
        </p:grpSpPr>
        <p:pic>
          <p:nvPicPr>
            <p:cNvPr id="17428" name="Picture 7">
              <a:extLst>
                <a:ext uri="{FF2B5EF4-FFF2-40B4-BE49-F238E27FC236}">
                  <a16:creationId xmlns:a16="http://schemas.microsoft.com/office/drawing/2014/main" id="{3461E6E0-1026-AB84-BBBC-83B547D25DA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Rectangle 8">
              <a:extLst>
                <a:ext uri="{FF2B5EF4-FFF2-40B4-BE49-F238E27FC236}">
                  <a16:creationId xmlns:a16="http://schemas.microsoft.com/office/drawing/2014/main" id="{B525792E-9DDD-063B-DD56-74DA986F4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7414" name="Object 1024">
            <a:extLst>
              <a:ext uri="{FF2B5EF4-FFF2-40B4-BE49-F238E27FC236}">
                <a16:creationId xmlns:a16="http://schemas.microsoft.com/office/drawing/2014/main" id="{EFB25295-BB7B-46A4-E63A-970A7FD8F0D3}"/>
              </a:ext>
            </a:extLst>
          </p:cNvPr>
          <p:cNvGraphicFramePr>
            <a:graphicFrameLocks/>
          </p:cNvGraphicFramePr>
          <p:nvPr/>
        </p:nvGraphicFramePr>
        <p:xfrm>
          <a:off x="1981201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438775" imgH="1765300" progId="Excel.Sheet.8">
                  <p:embed/>
                </p:oleObj>
              </mc:Choice>
              <mc:Fallback>
                <p:oleObj name="Worksheet" r:id="rId5" imgW="5438775" imgH="1765300" progId="Excel.Sheet.8">
                  <p:embed/>
                  <p:pic>
                    <p:nvPicPr>
                      <p:cNvPr id="17414" name="Object 1024">
                        <a:extLst>
                          <a:ext uri="{FF2B5EF4-FFF2-40B4-BE49-F238E27FC236}">
                            <a16:creationId xmlns:a16="http://schemas.microsoft.com/office/drawing/2014/main" id="{EFB25295-BB7B-46A4-E63A-970A7FD8F0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Line 10">
            <a:extLst>
              <a:ext uri="{FF2B5EF4-FFF2-40B4-BE49-F238E27FC236}">
                <a16:creationId xmlns:a16="http://schemas.microsoft.com/office/drawing/2014/main" id="{2315A43C-9B9A-CDC7-8787-8EADE8B09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1038" y="4071939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6" name="Line 11">
            <a:extLst>
              <a:ext uri="{FF2B5EF4-FFF2-40B4-BE49-F238E27FC236}">
                <a16:creationId xmlns:a16="http://schemas.microsoft.com/office/drawing/2014/main" id="{C66CCBF8-26A1-4DC1-451D-3394D62CA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625" y="4071939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AutoShape 12">
            <a:extLst>
              <a:ext uri="{FF2B5EF4-FFF2-40B4-BE49-F238E27FC236}">
                <a16:creationId xmlns:a16="http://schemas.microsoft.com/office/drawing/2014/main" id="{BA6D56D2-3C5A-CED7-4045-FC9DA260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418" name="Freeform 13">
            <a:extLst>
              <a:ext uri="{FF2B5EF4-FFF2-40B4-BE49-F238E27FC236}">
                <a16:creationId xmlns:a16="http://schemas.microsoft.com/office/drawing/2014/main" id="{B4990188-2EA7-E18B-E929-35A0FB4CEFE5}"/>
              </a:ext>
            </a:extLst>
          </p:cNvPr>
          <p:cNvSpPr>
            <a:spLocks/>
          </p:cNvSpPr>
          <p:nvPr/>
        </p:nvSpPr>
        <p:spPr bwMode="auto">
          <a:xfrm>
            <a:off x="8047039" y="2173288"/>
            <a:ext cx="941387" cy="766762"/>
          </a:xfrm>
          <a:custGeom>
            <a:avLst/>
            <a:gdLst>
              <a:gd name="T0" fmla="*/ 0 w 593"/>
              <a:gd name="T1" fmla="*/ 2147483646 h 483"/>
              <a:gd name="T2" fmla="*/ 2147483646 w 593"/>
              <a:gd name="T3" fmla="*/ 0 h 483"/>
              <a:gd name="T4" fmla="*/ 2147483646 w 593"/>
              <a:gd name="T5" fmla="*/ 2147483646 h 483"/>
              <a:gd name="T6" fmla="*/ 2147483646 w 593"/>
              <a:gd name="T7" fmla="*/ 2147483646 h 483"/>
              <a:gd name="T8" fmla="*/ 2147483646 w 593"/>
              <a:gd name="T9" fmla="*/ 2147483646 h 483"/>
              <a:gd name="T10" fmla="*/ 2147483646 w 593"/>
              <a:gd name="T11" fmla="*/ 2147483646 h 483"/>
              <a:gd name="T12" fmla="*/ 2147483646 w 593"/>
              <a:gd name="T13" fmla="*/ 2147483646 h 483"/>
              <a:gd name="T14" fmla="*/ 2147483646 w 593"/>
              <a:gd name="T15" fmla="*/ 2147483646 h 483"/>
              <a:gd name="T16" fmla="*/ 2147483646 w 593"/>
              <a:gd name="T17" fmla="*/ 2147483646 h 483"/>
              <a:gd name="T18" fmla="*/ 2147483646 w 593"/>
              <a:gd name="T19" fmla="*/ 2147483646 h 483"/>
              <a:gd name="T20" fmla="*/ 0 w 593"/>
              <a:gd name="T21" fmla="*/ 2147483646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grpSp>
        <p:nvGrpSpPr>
          <p:cNvPr id="17419" name="Group 14">
            <a:extLst>
              <a:ext uri="{FF2B5EF4-FFF2-40B4-BE49-F238E27FC236}">
                <a16:creationId xmlns:a16="http://schemas.microsoft.com/office/drawing/2014/main" id="{47E0107E-D442-90AE-9420-3594C749A214}"/>
              </a:ext>
            </a:extLst>
          </p:cNvPr>
          <p:cNvGrpSpPr>
            <a:grpSpLocks/>
          </p:cNvGrpSpPr>
          <p:nvPr/>
        </p:nvGrpSpPr>
        <p:grpSpPr bwMode="auto">
          <a:xfrm>
            <a:off x="8170864" y="3187701"/>
            <a:ext cx="1781175" cy="815975"/>
            <a:chOff x="4187" y="2008"/>
            <a:chExt cx="1122" cy="514"/>
          </a:xfrm>
        </p:grpSpPr>
        <p:pic>
          <p:nvPicPr>
            <p:cNvPr id="17426" name="Picture 15">
              <a:extLst>
                <a:ext uri="{FF2B5EF4-FFF2-40B4-BE49-F238E27FC236}">
                  <a16:creationId xmlns:a16="http://schemas.microsoft.com/office/drawing/2014/main" id="{C6B039AD-F53A-7317-9623-CFEA6A6FA8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Rectangle 16">
              <a:extLst>
                <a:ext uri="{FF2B5EF4-FFF2-40B4-BE49-F238E27FC236}">
                  <a16:creationId xmlns:a16="http://schemas.microsoft.com/office/drawing/2014/main" id="{EE85CAD8-AD5A-D47F-99AE-99076A3D3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2149"/>
              <a:ext cx="11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7420" name="Rectangle 17">
            <a:extLst>
              <a:ext uri="{FF2B5EF4-FFF2-40B4-BE49-F238E27FC236}">
                <a16:creationId xmlns:a16="http://schemas.microsoft.com/office/drawing/2014/main" id="{DE284480-8C48-0F36-879D-94291B47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512" y="4262439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7421" name="Line 18">
            <a:extLst>
              <a:ext uri="{FF2B5EF4-FFF2-40B4-BE49-F238E27FC236}">
                <a16:creationId xmlns:a16="http://schemas.microsoft.com/office/drawing/2014/main" id="{C197A00C-A54C-1591-E36F-5CB3148FF3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1439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2" name="Line 19">
            <a:extLst>
              <a:ext uri="{FF2B5EF4-FFF2-40B4-BE49-F238E27FC236}">
                <a16:creationId xmlns:a16="http://schemas.microsoft.com/office/drawing/2014/main" id="{40A1C1FF-CD8A-8D73-C2C4-77E8F624F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2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3" name="Freeform 20">
            <a:extLst>
              <a:ext uri="{FF2B5EF4-FFF2-40B4-BE49-F238E27FC236}">
                <a16:creationId xmlns:a16="http://schemas.microsoft.com/office/drawing/2014/main" id="{F31D772C-339E-D001-39A2-D76D7B0358B5}"/>
              </a:ext>
            </a:extLst>
          </p:cNvPr>
          <p:cNvSpPr>
            <a:spLocks/>
          </p:cNvSpPr>
          <p:nvPr/>
        </p:nvSpPr>
        <p:spPr bwMode="auto">
          <a:xfrm>
            <a:off x="4884738" y="2032001"/>
            <a:ext cx="901700" cy="593725"/>
          </a:xfrm>
          <a:custGeom>
            <a:avLst/>
            <a:gdLst>
              <a:gd name="T0" fmla="*/ 2147483646 w 568"/>
              <a:gd name="T1" fmla="*/ 2147483646 h 374"/>
              <a:gd name="T2" fmla="*/ 2147483646 w 568"/>
              <a:gd name="T3" fmla="*/ 2147483646 h 374"/>
              <a:gd name="T4" fmla="*/ 2147483646 w 568"/>
              <a:gd name="T5" fmla="*/ 2147483646 h 374"/>
              <a:gd name="T6" fmla="*/ 2147483646 w 568"/>
              <a:gd name="T7" fmla="*/ 2147483646 h 374"/>
              <a:gd name="T8" fmla="*/ 2147483646 w 568"/>
              <a:gd name="T9" fmla="*/ 2147483646 h 374"/>
              <a:gd name="T10" fmla="*/ 0 w 568"/>
              <a:gd name="T11" fmla="*/ 2147483646 h 374"/>
              <a:gd name="T12" fmla="*/ 2147483646 w 568"/>
              <a:gd name="T13" fmla="*/ 2147483646 h 374"/>
              <a:gd name="T14" fmla="*/ 2147483646 w 568"/>
              <a:gd name="T15" fmla="*/ 2147483646 h 374"/>
              <a:gd name="T16" fmla="*/ 2147483646 w 568"/>
              <a:gd name="T17" fmla="*/ 2147483646 h 374"/>
              <a:gd name="T18" fmla="*/ 2147483646 w 568"/>
              <a:gd name="T19" fmla="*/ 0 h 374"/>
              <a:gd name="T20" fmla="*/ 2147483646 w 568"/>
              <a:gd name="T21" fmla="*/ 214748364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17424" name="Picture 21">
            <a:extLst>
              <a:ext uri="{FF2B5EF4-FFF2-40B4-BE49-F238E27FC236}">
                <a16:creationId xmlns:a16="http://schemas.microsoft.com/office/drawing/2014/main" id="{253869C5-99F3-4524-6A15-E721DFE58481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5" name="Rectangle 22">
            <a:extLst>
              <a:ext uri="{FF2B5EF4-FFF2-40B4-BE49-F238E27FC236}">
                <a16:creationId xmlns:a16="http://schemas.microsoft.com/office/drawing/2014/main" id="{76305C70-F133-E848-12B6-0A992660C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4" y="4959351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Tenured?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3DB7-40E2-568A-4ED5-039548D4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339599"/>
            <a:ext cx="10729192" cy="857153"/>
          </a:xfrm>
        </p:spPr>
        <p:txBody>
          <a:bodyPr/>
          <a:lstStyle/>
          <a:p>
            <a:r>
              <a:rPr lang="en-IN" b="1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Algorithm</a:t>
            </a:r>
            <a:br>
              <a:rPr lang="en-IN" b="1" i="0" dirty="0">
                <a:solidFill>
                  <a:srgbClr val="1D1D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3EBC2-3F0B-B7EE-6133-B1304AAB70AB}"/>
              </a:ext>
            </a:extLst>
          </p:cNvPr>
          <p:cNvSpPr txBox="1"/>
          <p:nvPr/>
        </p:nvSpPr>
        <p:spPr>
          <a:xfrm>
            <a:off x="983432" y="1170255"/>
            <a:ext cx="105131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The Classification algorithm is a Supervised Learning technique that is used to identify the category of new observations on the basis of training data. </a:t>
            </a:r>
          </a:p>
          <a:p>
            <a:pPr algn="just"/>
            <a:r>
              <a:rPr lang="en-GB" sz="2400" dirty="0"/>
              <a:t>In Classification, a program learns from the given dataset or observations and then classifies new observation into a number of classes or groups. Such as, Yes or No, 0 or 1, Spam or Not Spam, cat or dog, etc. 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Classes can be called as targets/labels or categories.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Unlike regression, the output variable of Classification is a category, not a value, such as "Green or Blue", "fruit or animal", etc. </a:t>
            </a:r>
          </a:p>
          <a:p>
            <a:pPr algn="just"/>
            <a:r>
              <a:rPr lang="en-GB" sz="2400" dirty="0"/>
              <a:t>Since the Classification algorithm is a Supervised learning technique, hence it takes </a:t>
            </a:r>
            <a:r>
              <a:rPr lang="en-GB" sz="2400" dirty="0" err="1"/>
              <a:t>labeled</a:t>
            </a:r>
            <a:r>
              <a:rPr lang="en-GB" sz="2400" dirty="0"/>
              <a:t> input data.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In classification algorithm, a discrete output function(y) is mapped to input variable(x).</a:t>
            </a:r>
          </a:p>
        </p:txBody>
      </p:sp>
    </p:spTree>
    <p:extLst>
      <p:ext uri="{BB962C8B-B14F-4D97-AF65-F5344CB8AC3E}">
        <p14:creationId xmlns:p14="http://schemas.microsoft.com/office/powerpoint/2010/main" val="30782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ED0-3555-2943-E75C-BCF62B61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39598"/>
            <a:ext cx="7451771" cy="61555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Types of Classifications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927F-FB52-C60A-03FE-721742AE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969746"/>
            <a:ext cx="10795000" cy="276999"/>
          </a:xfrm>
        </p:spPr>
        <p:txBody>
          <a:bodyPr/>
          <a:lstStyle/>
          <a:p>
            <a:r>
              <a:rPr lang="en-GB" b="0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There are two types of Classifications: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7241A-47D7-517D-4345-A7E7ECF3FB95}"/>
              </a:ext>
            </a:extLst>
          </p:cNvPr>
          <p:cNvSpPr txBox="1"/>
          <p:nvPr/>
        </p:nvSpPr>
        <p:spPr>
          <a:xfrm>
            <a:off x="1415480" y="1412776"/>
            <a:ext cx="1007802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1. </a:t>
            </a:r>
            <a:r>
              <a:rPr lang="en-GB" sz="2000" b="1" dirty="0"/>
              <a:t>Binary Classifier</a:t>
            </a:r>
            <a:r>
              <a:rPr lang="en-GB" sz="2000" dirty="0"/>
              <a:t>: If the classification problem has only two possible outcomes, then it is called as Binary Classifier.</a:t>
            </a:r>
          </a:p>
          <a:p>
            <a:pPr algn="just"/>
            <a:r>
              <a:rPr lang="en-GB" sz="2000" dirty="0"/>
              <a:t>Examples: YES or NO, MALE or FEMALE, SPAM or NOT SPAM, CAT or DOG, etc.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2. </a:t>
            </a:r>
            <a:r>
              <a:rPr lang="en-GB" sz="2000" b="1" dirty="0"/>
              <a:t>Multi-class Classifier</a:t>
            </a:r>
            <a:r>
              <a:rPr lang="en-GB" sz="2000" dirty="0"/>
              <a:t>: If a classification problem has more than two outcomes, then it is called as Multi-class Classifier.</a:t>
            </a:r>
          </a:p>
          <a:p>
            <a:pPr algn="just"/>
            <a:r>
              <a:rPr lang="en-GB" sz="2000" dirty="0"/>
              <a:t>Example: Classifications of types of crops, Classification of types of music.</a:t>
            </a:r>
          </a:p>
          <a:p>
            <a:pPr algn="just"/>
            <a:r>
              <a:rPr lang="en-GB" sz="2000" b="1" dirty="0"/>
              <a:t>Types of Models: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montserrat" panose="00000500000000000000" pitchFamily="2" charset="0"/>
              </a:rPr>
              <a:t>Linear Models</a:t>
            </a:r>
            <a:endParaRPr lang="en-IN" b="0" i="0" dirty="0">
              <a:effectLst/>
              <a:latin typeface="montserrat" panose="00000500000000000000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Logistic Regression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Support Vector Machines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montserrat" panose="00000500000000000000" pitchFamily="2" charset="0"/>
              </a:rPr>
              <a:t>Non-linear Models</a:t>
            </a:r>
            <a:endParaRPr lang="en-IN" b="0" i="0" dirty="0">
              <a:effectLst/>
              <a:latin typeface="montserrat" panose="00000500000000000000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K-Nearest Neighbours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Kernel SVM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 err="1">
                <a:effectLst/>
                <a:latin typeface="montserrat" panose="00000500000000000000" pitchFamily="2" charset="0"/>
              </a:rPr>
              <a:t>Na�ve</a:t>
            </a:r>
            <a:r>
              <a:rPr lang="en-IN" b="0" i="0" dirty="0">
                <a:effectLst/>
                <a:latin typeface="montserrat" panose="00000500000000000000" pitchFamily="2" charset="0"/>
              </a:rPr>
              <a:t> Bayes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Decision Tree Classification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montserrat" panose="00000500000000000000" pitchFamily="2" charset="0"/>
              </a:rPr>
              <a:t>Random Forest Classification</a:t>
            </a:r>
          </a:p>
          <a:p>
            <a:pPr algn="just"/>
            <a:endParaRPr lang="en-GB" sz="2000" b="1" dirty="0"/>
          </a:p>
          <a:p>
            <a:pPr algn="just"/>
            <a:endParaRPr lang="en-GB" sz="2000" b="1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122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314F-5322-4C8F-87E0-777BE2E7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6661"/>
            <a:ext cx="8015064" cy="1846659"/>
          </a:xfrm>
        </p:spPr>
        <p:txBody>
          <a:bodyPr/>
          <a:lstStyle/>
          <a:p>
            <a:pPr algn="just"/>
            <a:r>
              <a:rPr lang="en-GB" sz="4000" dirty="0">
                <a:solidFill>
                  <a:schemeClr val="tx1"/>
                </a:solidFill>
              </a:rPr>
              <a:t>Types of Learners in Classification</a:t>
            </a:r>
            <a:br>
              <a:rPr lang="en-GB" sz="4000" dirty="0">
                <a:solidFill>
                  <a:schemeClr val="tx1"/>
                </a:solidFill>
              </a:rPr>
            </a:br>
            <a:r>
              <a:rPr lang="en-GB" sz="4000" dirty="0">
                <a:solidFill>
                  <a:schemeClr val="tx1"/>
                </a:solidFill>
              </a:rPr>
              <a:t> </a:t>
            </a:r>
            <a:br>
              <a:rPr lang="en-GB" sz="4000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93EB-D4B2-435C-B10A-CE80AF5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424" y="1712372"/>
            <a:ext cx="10657184" cy="3693319"/>
          </a:xfrm>
        </p:spPr>
        <p:txBody>
          <a:bodyPr/>
          <a:lstStyle/>
          <a:p>
            <a:pPr algn="just"/>
            <a:r>
              <a:rPr lang="en-GB" sz="2000" b="1" dirty="0"/>
              <a:t>Lazy Learners :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Lazy learners simply store the training data and wait until a testing data appears.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The classification is done using the most related data in the stored training data.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They take more predicting time compared to eager learners. </a:t>
            </a:r>
          </a:p>
          <a:p>
            <a:pPr algn="just"/>
            <a:r>
              <a:rPr lang="en-GB" sz="2000" dirty="0"/>
              <a:t>	</a:t>
            </a:r>
            <a:r>
              <a:rPr lang="en-GB" sz="2000" dirty="0" err="1"/>
              <a:t>Eg</a:t>
            </a:r>
            <a:r>
              <a:rPr lang="en-GB" sz="2000" dirty="0"/>
              <a:t> – k-nearest neighbour, case-based reasoning. </a:t>
            </a:r>
          </a:p>
          <a:p>
            <a:pPr marL="400050" indent="-400050" algn="just">
              <a:buFont typeface="+mj-lt"/>
              <a:buAutoNum type="romanLcPeriod"/>
            </a:pPr>
            <a:endParaRPr lang="en-GB" sz="2000" dirty="0"/>
          </a:p>
          <a:p>
            <a:pPr algn="just"/>
            <a:r>
              <a:rPr lang="en-GB" sz="2000" b="1" dirty="0"/>
              <a:t>Eager Learners :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Eager learners construct a classification model based on the given training data before getting data for predictions.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It must be able to commit to a single hypothesis that will work for the entire space.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Due to this, they take a lot of time in training and less time for a prediction. </a:t>
            </a:r>
          </a:p>
          <a:p>
            <a:pPr algn="just"/>
            <a:r>
              <a:rPr lang="en-GB" sz="2000" dirty="0"/>
              <a:t>	</a:t>
            </a:r>
            <a:r>
              <a:rPr lang="en-GB" sz="2000" dirty="0" err="1"/>
              <a:t>Eg</a:t>
            </a:r>
            <a:r>
              <a:rPr lang="en-GB" sz="2000" dirty="0"/>
              <a:t>– Decision Tree, Naive Bayes, Artificial Neural Networks.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1916</Words>
  <Application>Microsoft Office PowerPoint</Application>
  <PresentationFormat>Widescreen</PresentationFormat>
  <Paragraphs>273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Aptos</vt:lpstr>
      <vt:lpstr>Arial</vt:lpstr>
      <vt:lpstr>Arial MT</vt:lpstr>
      <vt:lpstr>Calibri</vt:lpstr>
      <vt:lpstr>Cambria Math</vt:lpstr>
      <vt:lpstr>montserrat</vt:lpstr>
      <vt:lpstr>Segoe UI Symbol</vt:lpstr>
      <vt:lpstr>source-serif-pro</vt:lpstr>
      <vt:lpstr>Tahoma</vt:lpstr>
      <vt:lpstr>Times New Roman</vt:lpstr>
      <vt:lpstr>Office Theme</vt:lpstr>
      <vt:lpstr>Worksheet</vt:lpstr>
      <vt:lpstr>PowerPoint Presentation</vt:lpstr>
      <vt:lpstr>Supervised vs. Unsupervised Learning</vt:lpstr>
      <vt:lpstr>Prediction Problems: Classification vs. Numeric Prediction</vt:lpstr>
      <vt:lpstr>Classification—A Two-Step Process </vt:lpstr>
      <vt:lpstr>Process (1): Model Construction</vt:lpstr>
      <vt:lpstr>Process (2): Using the Model in Prediction </vt:lpstr>
      <vt:lpstr>Classification Algorithm </vt:lpstr>
      <vt:lpstr>Types of Classifications</vt:lpstr>
      <vt:lpstr>Types of Learners in Classification   </vt:lpstr>
      <vt:lpstr>K-Nearest Neighbor Classifier</vt:lpstr>
      <vt:lpstr>KNN Classifier</vt:lpstr>
      <vt:lpstr>What is k- NN??</vt:lpstr>
      <vt:lpstr>Distance Measures</vt:lpstr>
      <vt:lpstr>How to choose K?</vt:lpstr>
      <vt:lpstr>K-NN 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</vt:lpstr>
      <vt:lpstr>PowerPoint Presentation</vt:lpstr>
      <vt:lpstr>Applications of KNN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Neighbour Classifier</dc:title>
  <dc:creator>prof.subhash</dc:creator>
  <cp:lastModifiedBy>Subhash Chandra N</cp:lastModifiedBy>
  <cp:revision>33</cp:revision>
  <dcterms:created xsi:type="dcterms:W3CDTF">2021-03-27T14:35:11Z</dcterms:created>
  <dcterms:modified xsi:type="dcterms:W3CDTF">2024-09-23T04:39:04Z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2021-03-27T00:00:00Z</vt:filetime>
  </property>
</Properties>
</file>