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66" r:id="rId4"/>
    <p:sldId id="267" r:id="rId5"/>
    <p:sldId id="287" r:id="rId6"/>
    <p:sldId id="288" r:id="rId7"/>
    <p:sldId id="292" r:id="rId8"/>
    <p:sldId id="293" r:id="rId9"/>
    <p:sldId id="294" r:id="rId10"/>
    <p:sldId id="295" r:id="rId11"/>
    <p:sldId id="320" r:id="rId12"/>
    <p:sldId id="321" r:id="rId13"/>
    <p:sldId id="313" r:id="rId14"/>
    <p:sldId id="297" r:id="rId15"/>
    <p:sldId id="299" r:id="rId16"/>
    <p:sldId id="337" r:id="rId17"/>
    <p:sldId id="334" r:id="rId18"/>
    <p:sldId id="335" r:id="rId19"/>
    <p:sldId id="343" r:id="rId20"/>
    <p:sldId id="289" r:id="rId21"/>
    <p:sldId id="290" r:id="rId22"/>
    <p:sldId id="291" r:id="rId23"/>
    <p:sldId id="296" r:id="rId24"/>
    <p:sldId id="312" r:id="rId25"/>
    <p:sldId id="314" r:id="rId26"/>
    <p:sldId id="338" r:id="rId27"/>
    <p:sldId id="339" r:id="rId28"/>
    <p:sldId id="340" r:id="rId29"/>
    <p:sldId id="341" r:id="rId30"/>
    <p:sldId id="342" r:id="rId31"/>
    <p:sldId id="316" r:id="rId32"/>
    <p:sldId id="31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FDA0A-90E5-4082-8D94-32F92AE23260}"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985A9-204F-4B85-B2B0-418F0C56D3E9}" type="slidenum">
              <a:rPr lang="en-US" smtClean="0"/>
              <a:t>‹#›</a:t>
            </a:fld>
            <a:endParaRPr lang="en-US"/>
          </a:p>
        </p:txBody>
      </p:sp>
    </p:spTree>
    <p:extLst>
      <p:ext uri="{BB962C8B-B14F-4D97-AF65-F5344CB8AC3E}">
        <p14:creationId xmlns:p14="http://schemas.microsoft.com/office/powerpoint/2010/main" val="28899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641C-EA29-4810-99E3-90524386A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091162-5A70-4438-A1BD-028D4B906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EE5034-C5D0-484E-B15A-897A90BD1C40}"/>
              </a:ext>
            </a:extLst>
          </p:cNvPr>
          <p:cNvSpPr>
            <a:spLocks noGrp="1"/>
          </p:cNvSpPr>
          <p:nvPr>
            <p:ph type="dt" sz="half" idx="10"/>
          </p:nvPr>
        </p:nvSpPr>
        <p:spPr/>
        <p:txBody>
          <a:bodyPr/>
          <a:lstStyle/>
          <a:p>
            <a:fld id="{C86392BC-0C74-4BE6-8512-97CE022AC1BF}" type="datetime1">
              <a:rPr lang="en-US" smtClean="0"/>
              <a:t>8/1/2024</a:t>
            </a:fld>
            <a:endParaRPr lang="en-US"/>
          </a:p>
        </p:txBody>
      </p:sp>
      <p:sp>
        <p:nvSpPr>
          <p:cNvPr id="5" name="Footer Placeholder 4">
            <a:extLst>
              <a:ext uri="{FF2B5EF4-FFF2-40B4-BE49-F238E27FC236}">
                <a16:creationId xmlns:a16="http://schemas.microsoft.com/office/drawing/2014/main" id="{FA224955-76C6-4373-854F-BCB0BB460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040B8-E0D7-4E66-A961-9F269D6429D1}"/>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55966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2549-7F51-4A8B-BAD4-337DB805FE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789CC0-CAFB-47A9-9862-5F22F6752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A4E6B-F86B-4342-826F-74D7D54B5843}"/>
              </a:ext>
            </a:extLst>
          </p:cNvPr>
          <p:cNvSpPr>
            <a:spLocks noGrp="1"/>
          </p:cNvSpPr>
          <p:nvPr>
            <p:ph type="dt" sz="half" idx="10"/>
          </p:nvPr>
        </p:nvSpPr>
        <p:spPr/>
        <p:txBody>
          <a:bodyPr/>
          <a:lstStyle/>
          <a:p>
            <a:fld id="{7E7F8AE8-A59B-47B0-9170-48863B8765D8}" type="datetime1">
              <a:rPr lang="en-US" smtClean="0"/>
              <a:t>8/1/2024</a:t>
            </a:fld>
            <a:endParaRPr lang="en-US"/>
          </a:p>
        </p:txBody>
      </p:sp>
      <p:sp>
        <p:nvSpPr>
          <p:cNvPr id="5" name="Footer Placeholder 4">
            <a:extLst>
              <a:ext uri="{FF2B5EF4-FFF2-40B4-BE49-F238E27FC236}">
                <a16:creationId xmlns:a16="http://schemas.microsoft.com/office/drawing/2014/main" id="{20598DC8-8B8D-4781-A75B-BF73B032D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12EB6-5BF3-4FE9-93E9-7C6D5396E9FD}"/>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20817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E59FA-F740-4410-845D-05BCD63D75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AAE596-8AAC-43F3-A468-61F76C546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AF631-4947-41F7-9F4D-31034F4A6D0A}"/>
              </a:ext>
            </a:extLst>
          </p:cNvPr>
          <p:cNvSpPr>
            <a:spLocks noGrp="1"/>
          </p:cNvSpPr>
          <p:nvPr>
            <p:ph type="dt" sz="half" idx="10"/>
          </p:nvPr>
        </p:nvSpPr>
        <p:spPr/>
        <p:txBody>
          <a:bodyPr/>
          <a:lstStyle/>
          <a:p>
            <a:fld id="{4D265A52-B104-4FEB-9EED-A6FB84697EAE}" type="datetime1">
              <a:rPr lang="en-US" smtClean="0"/>
              <a:t>8/1/2024</a:t>
            </a:fld>
            <a:endParaRPr lang="en-US"/>
          </a:p>
        </p:txBody>
      </p:sp>
      <p:sp>
        <p:nvSpPr>
          <p:cNvPr id="5" name="Footer Placeholder 4">
            <a:extLst>
              <a:ext uri="{FF2B5EF4-FFF2-40B4-BE49-F238E27FC236}">
                <a16:creationId xmlns:a16="http://schemas.microsoft.com/office/drawing/2014/main" id="{A6AE100B-9046-42DF-9DA9-4C9FA46DD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2CCC0-3227-42A1-9098-0990FA791BC2}"/>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43046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47D5-C33C-4723-9AD1-9581DC6F6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B487A-E2D1-45DD-B59A-718A33E90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9D885-FAFD-47B5-8C78-CAFD56BA23DC}"/>
              </a:ext>
            </a:extLst>
          </p:cNvPr>
          <p:cNvSpPr>
            <a:spLocks noGrp="1"/>
          </p:cNvSpPr>
          <p:nvPr>
            <p:ph type="dt" sz="half" idx="10"/>
          </p:nvPr>
        </p:nvSpPr>
        <p:spPr/>
        <p:txBody>
          <a:bodyPr/>
          <a:lstStyle/>
          <a:p>
            <a:fld id="{7D2D5A47-B5C4-4BE0-B929-169D7B8EE11C}" type="datetime1">
              <a:rPr lang="en-US" smtClean="0"/>
              <a:t>8/1/2024</a:t>
            </a:fld>
            <a:endParaRPr lang="en-US"/>
          </a:p>
        </p:txBody>
      </p:sp>
      <p:sp>
        <p:nvSpPr>
          <p:cNvPr id="5" name="Footer Placeholder 4">
            <a:extLst>
              <a:ext uri="{FF2B5EF4-FFF2-40B4-BE49-F238E27FC236}">
                <a16:creationId xmlns:a16="http://schemas.microsoft.com/office/drawing/2014/main" id="{F91B421F-0782-40C5-A167-33AF23B4F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B8987-8B42-40C6-B122-C56CEF974FE5}"/>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151664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48AE-AEAE-47A9-9549-B0C4C7496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2CF30-9A61-43C7-9538-31F1E9A4F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23E23-330C-42D8-9A5C-F7BDCE622AB8}"/>
              </a:ext>
            </a:extLst>
          </p:cNvPr>
          <p:cNvSpPr>
            <a:spLocks noGrp="1"/>
          </p:cNvSpPr>
          <p:nvPr>
            <p:ph type="dt" sz="half" idx="10"/>
          </p:nvPr>
        </p:nvSpPr>
        <p:spPr/>
        <p:txBody>
          <a:bodyPr/>
          <a:lstStyle/>
          <a:p>
            <a:fld id="{CF297E1A-FEA4-400E-BE5C-71B24DE54401}" type="datetime1">
              <a:rPr lang="en-US" smtClean="0"/>
              <a:t>8/1/2024</a:t>
            </a:fld>
            <a:endParaRPr lang="en-US"/>
          </a:p>
        </p:txBody>
      </p:sp>
      <p:sp>
        <p:nvSpPr>
          <p:cNvPr id="5" name="Footer Placeholder 4">
            <a:extLst>
              <a:ext uri="{FF2B5EF4-FFF2-40B4-BE49-F238E27FC236}">
                <a16:creationId xmlns:a16="http://schemas.microsoft.com/office/drawing/2014/main" id="{220C32D1-C165-4119-8D7E-3C291A934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9A1E-FC77-4E0A-AD3C-F63F5A2B831F}"/>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14436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6D70-AA94-472B-9DCF-50F0B7198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88C16-A2A7-4E42-B50B-75F19E4A8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9EBB1-466B-4A8B-8B49-9AC1A8542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3B404-52EA-4305-9E53-5F759216408A}"/>
              </a:ext>
            </a:extLst>
          </p:cNvPr>
          <p:cNvSpPr>
            <a:spLocks noGrp="1"/>
          </p:cNvSpPr>
          <p:nvPr>
            <p:ph type="dt" sz="half" idx="10"/>
          </p:nvPr>
        </p:nvSpPr>
        <p:spPr/>
        <p:txBody>
          <a:bodyPr/>
          <a:lstStyle/>
          <a:p>
            <a:fld id="{43DD0A65-7F3E-412E-87FF-C41B10148115}" type="datetime1">
              <a:rPr lang="en-US" smtClean="0"/>
              <a:t>8/1/2024</a:t>
            </a:fld>
            <a:endParaRPr lang="en-US"/>
          </a:p>
        </p:txBody>
      </p:sp>
      <p:sp>
        <p:nvSpPr>
          <p:cNvPr id="6" name="Footer Placeholder 5">
            <a:extLst>
              <a:ext uri="{FF2B5EF4-FFF2-40B4-BE49-F238E27FC236}">
                <a16:creationId xmlns:a16="http://schemas.microsoft.com/office/drawing/2014/main" id="{5D7269B4-3E7D-44D5-AE6C-246B7EFA4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17CF0-723D-4219-B279-65C40E6CDE93}"/>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3092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F3A1-711E-4A27-ADCA-934F44D309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09AAC-F71E-4F39-883D-FFC064C49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B8E404-4304-4577-9CD4-4E964CE43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0393C-3619-4211-8372-5A1A43920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3182A-B51C-4A24-AFBC-4971F98F3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EC582-F361-4ECA-84C4-4BB28B737224}"/>
              </a:ext>
            </a:extLst>
          </p:cNvPr>
          <p:cNvSpPr>
            <a:spLocks noGrp="1"/>
          </p:cNvSpPr>
          <p:nvPr>
            <p:ph type="dt" sz="half" idx="10"/>
          </p:nvPr>
        </p:nvSpPr>
        <p:spPr/>
        <p:txBody>
          <a:bodyPr/>
          <a:lstStyle/>
          <a:p>
            <a:fld id="{1BD028F5-52B7-4755-9B7A-C2625308E320}" type="datetime1">
              <a:rPr lang="en-US" smtClean="0"/>
              <a:t>8/1/2024</a:t>
            </a:fld>
            <a:endParaRPr lang="en-US"/>
          </a:p>
        </p:txBody>
      </p:sp>
      <p:sp>
        <p:nvSpPr>
          <p:cNvPr id="8" name="Footer Placeholder 7">
            <a:extLst>
              <a:ext uri="{FF2B5EF4-FFF2-40B4-BE49-F238E27FC236}">
                <a16:creationId xmlns:a16="http://schemas.microsoft.com/office/drawing/2014/main" id="{43674846-31C7-4BEC-AA8D-09663E3EC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57E60F-12A6-4537-91E5-6995B58E9EFD}"/>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328158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4EEC-7E5A-472D-B54A-47461BF30D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FD07E-E07F-4C67-ADC4-B0634ED299FB}"/>
              </a:ext>
            </a:extLst>
          </p:cNvPr>
          <p:cNvSpPr>
            <a:spLocks noGrp="1"/>
          </p:cNvSpPr>
          <p:nvPr>
            <p:ph type="dt" sz="half" idx="10"/>
          </p:nvPr>
        </p:nvSpPr>
        <p:spPr/>
        <p:txBody>
          <a:bodyPr/>
          <a:lstStyle/>
          <a:p>
            <a:fld id="{D045EED4-4ADE-4F32-9D90-289823E3460D}" type="datetime1">
              <a:rPr lang="en-US" smtClean="0"/>
              <a:t>8/1/2024</a:t>
            </a:fld>
            <a:endParaRPr lang="en-US"/>
          </a:p>
        </p:txBody>
      </p:sp>
      <p:sp>
        <p:nvSpPr>
          <p:cNvPr id="4" name="Footer Placeholder 3">
            <a:extLst>
              <a:ext uri="{FF2B5EF4-FFF2-40B4-BE49-F238E27FC236}">
                <a16:creationId xmlns:a16="http://schemas.microsoft.com/office/drawing/2014/main" id="{0F877B5D-545A-4255-9C8F-D6689A431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49B79-D977-4AB2-B254-FF6E4B62A383}"/>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17269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6B27-F7B2-4B07-8AD7-E8F51E3307D1}"/>
              </a:ext>
            </a:extLst>
          </p:cNvPr>
          <p:cNvSpPr>
            <a:spLocks noGrp="1"/>
          </p:cNvSpPr>
          <p:nvPr>
            <p:ph type="dt" sz="half" idx="10"/>
          </p:nvPr>
        </p:nvSpPr>
        <p:spPr/>
        <p:txBody>
          <a:bodyPr/>
          <a:lstStyle/>
          <a:p>
            <a:fld id="{40685626-140B-4453-AF3B-6CF1116B6740}" type="datetime1">
              <a:rPr lang="en-US" smtClean="0"/>
              <a:t>8/1/2024</a:t>
            </a:fld>
            <a:endParaRPr lang="en-US"/>
          </a:p>
        </p:txBody>
      </p:sp>
      <p:sp>
        <p:nvSpPr>
          <p:cNvPr id="3" name="Footer Placeholder 2">
            <a:extLst>
              <a:ext uri="{FF2B5EF4-FFF2-40B4-BE49-F238E27FC236}">
                <a16:creationId xmlns:a16="http://schemas.microsoft.com/office/drawing/2014/main" id="{1D53E120-A0DF-4E55-B98E-22B2E5CDD9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08C472-3E9B-4572-88D4-7BC98A44251C}"/>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18299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9801-71AD-4DC5-B03E-9E888177B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02AAE0-7D83-4FE3-868F-F350EFE37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13D8A-856E-40B8-A750-D73677748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D4204-D46B-48FC-9B94-C9A90E1BF7F9}"/>
              </a:ext>
            </a:extLst>
          </p:cNvPr>
          <p:cNvSpPr>
            <a:spLocks noGrp="1"/>
          </p:cNvSpPr>
          <p:nvPr>
            <p:ph type="dt" sz="half" idx="10"/>
          </p:nvPr>
        </p:nvSpPr>
        <p:spPr/>
        <p:txBody>
          <a:bodyPr/>
          <a:lstStyle/>
          <a:p>
            <a:fld id="{4E8F1C56-14D6-4ADB-A5A8-E45A3211A1F1}" type="datetime1">
              <a:rPr lang="en-US" smtClean="0"/>
              <a:t>8/1/2024</a:t>
            </a:fld>
            <a:endParaRPr lang="en-US"/>
          </a:p>
        </p:txBody>
      </p:sp>
      <p:sp>
        <p:nvSpPr>
          <p:cNvPr id="6" name="Footer Placeholder 5">
            <a:extLst>
              <a:ext uri="{FF2B5EF4-FFF2-40B4-BE49-F238E27FC236}">
                <a16:creationId xmlns:a16="http://schemas.microsoft.com/office/drawing/2014/main" id="{CA6C9CBF-9DDE-4F00-B981-A9C7F110E1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216F1-9072-46E4-A336-7A51F9D83B84}"/>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96934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E600-90C0-44A0-AD62-A364BFE79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435443-A888-460A-8B9C-2E2436FB5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3E29A4-E9F9-4279-9FE3-35AD750F8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DE38E-4870-4A0D-84A3-BEA30725D18F}"/>
              </a:ext>
            </a:extLst>
          </p:cNvPr>
          <p:cNvSpPr>
            <a:spLocks noGrp="1"/>
          </p:cNvSpPr>
          <p:nvPr>
            <p:ph type="dt" sz="half" idx="10"/>
          </p:nvPr>
        </p:nvSpPr>
        <p:spPr/>
        <p:txBody>
          <a:bodyPr/>
          <a:lstStyle/>
          <a:p>
            <a:fld id="{021C1085-4687-4710-92CF-879AEADFB116}" type="datetime1">
              <a:rPr lang="en-US" smtClean="0"/>
              <a:t>8/1/2024</a:t>
            </a:fld>
            <a:endParaRPr lang="en-US"/>
          </a:p>
        </p:txBody>
      </p:sp>
      <p:sp>
        <p:nvSpPr>
          <p:cNvPr id="6" name="Footer Placeholder 5">
            <a:extLst>
              <a:ext uri="{FF2B5EF4-FFF2-40B4-BE49-F238E27FC236}">
                <a16:creationId xmlns:a16="http://schemas.microsoft.com/office/drawing/2014/main" id="{1D5239CD-9373-4D81-A144-D4AA42B81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EA427-B96B-48B7-BFC9-F4F77DB3BC76}"/>
              </a:ext>
            </a:extLst>
          </p:cNvPr>
          <p:cNvSpPr>
            <a:spLocks noGrp="1"/>
          </p:cNvSpPr>
          <p:nvPr>
            <p:ph type="sldNum" sz="quarter" idx="12"/>
          </p:nvPr>
        </p:nvSpPr>
        <p:spPr/>
        <p:txBody>
          <a:bodyPr/>
          <a:lstStyle/>
          <a:p>
            <a:fld id="{2EBD257C-DDB9-4445-AD9A-AE1AF229B381}" type="slidenum">
              <a:rPr lang="en-US" smtClean="0"/>
              <a:t>‹#›</a:t>
            </a:fld>
            <a:endParaRPr lang="en-US"/>
          </a:p>
        </p:txBody>
      </p:sp>
    </p:spTree>
    <p:extLst>
      <p:ext uri="{BB962C8B-B14F-4D97-AF65-F5344CB8AC3E}">
        <p14:creationId xmlns:p14="http://schemas.microsoft.com/office/powerpoint/2010/main" val="223483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14BCF-1BD4-4BFF-8B20-FDD58BBC3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9B671F-E9BE-4F0B-8592-12C9F1265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F8C20-0368-48CD-A306-887A9FE8D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978E0-8DDD-4F0E-A868-3D21B6DB2CC6}" type="datetime1">
              <a:rPr lang="en-US" smtClean="0"/>
              <a:t>8/1/2024</a:t>
            </a:fld>
            <a:endParaRPr lang="en-US"/>
          </a:p>
        </p:txBody>
      </p:sp>
      <p:sp>
        <p:nvSpPr>
          <p:cNvPr id="5" name="Footer Placeholder 4">
            <a:extLst>
              <a:ext uri="{FF2B5EF4-FFF2-40B4-BE49-F238E27FC236}">
                <a16:creationId xmlns:a16="http://schemas.microsoft.com/office/drawing/2014/main" id="{37ACF7FC-8DAB-4A49-8FDF-4D259E86C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F0FC4-82DE-48F8-8D41-4C1B0A7DA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D257C-DDB9-4445-AD9A-AE1AF229B381}" type="slidenum">
              <a:rPr lang="en-US" smtClean="0"/>
              <a:t>‹#›</a:t>
            </a:fld>
            <a:endParaRPr lang="en-US"/>
          </a:p>
        </p:txBody>
      </p:sp>
    </p:spTree>
    <p:extLst>
      <p:ext uri="{BB962C8B-B14F-4D97-AF65-F5344CB8AC3E}">
        <p14:creationId xmlns:p14="http://schemas.microsoft.com/office/powerpoint/2010/main" val="165341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557A3D-EB15-4DD6-A00E-12FF3FDC0C3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1F2A628-432E-460D-9C3F-8B83EE4EB5A2}"/>
              </a:ext>
            </a:extLst>
          </p:cNvPr>
          <p:cNvCxnSpPr>
            <a:stCxn id="4" idx="1"/>
            <a:endCxn id="4" idx="3"/>
          </p:cNvCxnSpPr>
          <p:nvPr/>
        </p:nvCxnSpPr>
        <p:spPr>
          <a:xfrm>
            <a:off x="168812" y="3425484"/>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123C614-6896-4D6E-A0A5-9F5AFF02E9D9}"/>
              </a:ext>
            </a:extLst>
          </p:cNvPr>
          <p:cNvSpPr txBox="1"/>
          <p:nvPr/>
        </p:nvSpPr>
        <p:spPr>
          <a:xfrm>
            <a:off x="3419061" y="1417982"/>
            <a:ext cx="5751442" cy="1446550"/>
          </a:xfrm>
          <a:prstGeom prst="rect">
            <a:avLst/>
          </a:prstGeom>
          <a:noFill/>
        </p:spPr>
        <p:txBody>
          <a:bodyPr wrap="square" rtlCol="0">
            <a:spAutoFit/>
          </a:bodyPr>
          <a:lstStyle/>
          <a:p>
            <a:pPr algn="ctr"/>
            <a:r>
              <a:rPr lang="en-GB" sz="4400" b="1" dirty="0"/>
              <a:t>Data Science</a:t>
            </a:r>
          </a:p>
          <a:p>
            <a:pPr algn="ctr"/>
            <a:r>
              <a:rPr lang="en-GB" sz="4400" b="1" dirty="0"/>
              <a:t>Unit-III</a:t>
            </a:r>
            <a:endParaRPr lang="en-US" sz="4400" b="1" dirty="0"/>
          </a:p>
        </p:txBody>
      </p:sp>
      <p:sp>
        <p:nvSpPr>
          <p:cNvPr id="5" name="TextBox 4">
            <a:extLst>
              <a:ext uri="{FF2B5EF4-FFF2-40B4-BE49-F238E27FC236}">
                <a16:creationId xmlns:a16="http://schemas.microsoft.com/office/drawing/2014/main" id="{E3B312C8-AD28-4A30-94F6-111AC88D4A2B}"/>
              </a:ext>
            </a:extLst>
          </p:cNvPr>
          <p:cNvSpPr txBox="1"/>
          <p:nvPr/>
        </p:nvSpPr>
        <p:spPr>
          <a:xfrm>
            <a:off x="1948070" y="3787410"/>
            <a:ext cx="8680173" cy="1138773"/>
          </a:xfrm>
          <a:prstGeom prst="rect">
            <a:avLst/>
          </a:prstGeom>
          <a:noFill/>
        </p:spPr>
        <p:txBody>
          <a:bodyPr wrap="square" rtlCol="0">
            <a:spAutoFit/>
          </a:bodyPr>
          <a:lstStyle/>
          <a:p>
            <a:pPr algn="ctr"/>
            <a:r>
              <a:rPr lang="en-US" sz="4400" dirty="0"/>
              <a:t>Multidimensional Scaling </a:t>
            </a:r>
          </a:p>
          <a:p>
            <a:pPr algn="ctr"/>
            <a:r>
              <a:rPr lang="en-US" sz="2400" b="1" dirty="0"/>
              <a:t>Source: Web resources</a:t>
            </a:r>
          </a:p>
        </p:txBody>
      </p:sp>
      <p:sp>
        <p:nvSpPr>
          <p:cNvPr id="3" name="Slide Number Placeholder 2">
            <a:extLst>
              <a:ext uri="{FF2B5EF4-FFF2-40B4-BE49-F238E27FC236}">
                <a16:creationId xmlns:a16="http://schemas.microsoft.com/office/drawing/2014/main" id="{70715FC6-9530-4615-A56B-301F40E16599}"/>
              </a:ext>
            </a:extLst>
          </p:cNvPr>
          <p:cNvSpPr>
            <a:spLocks noGrp="1"/>
          </p:cNvSpPr>
          <p:nvPr>
            <p:ph type="sldNum" sz="quarter" idx="12"/>
          </p:nvPr>
        </p:nvSpPr>
        <p:spPr/>
        <p:txBody>
          <a:bodyPr/>
          <a:lstStyle/>
          <a:p>
            <a:fld id="{2EBD257C-DDB9-4445-AD9A-AE1AF229B381}" type="slidenum">
              <a:rPr lang="en-US" smtClean="0"/>
              <a:t>1</a:t>
            </a:fld>
            <a:endParaRPr lang="en-US"/>
          </a:p>
        </p:txBody>
      </p:sp>
    </p:spTree>
    <p:extLst>
      <p:ext uri="{BB962C8B-B14F-4D97-AF65-F5344CB8AC3E}">
        <p14:creationId xmlns:p14="http://schemas.microsoft.com/office/powerpoint/2010/main" val="325408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AE80482-999D-4DA3-B2ED-3827AB1C3531}"/>
              </a:ext>
            </a:extLst>
          </p:cNvPr>
          <p:cNvSpPr>
            <a:spLocks noGrp="1"/>
          </p:cNvSpPr>
          <p:nvPr>
            <p:ph type="sldNum" sz="quarter" idx="12"/>
          </p:nvPr>
        </p:nvSpPr>
        <p:spPr/>
        <p:txBody>
          <a:bodyPr/>
          <a:lstStyle/>
          <a:p>
            <a:r>
              <a:rPr lang="en-US" altLang="en-US"/>
              <a:t>21-</a:t>
            </a:r>
            <a:fld id="{4C3EB497-769B-4552-A212-0DD7C9CDBD0A}" type="slidenum">
              <a:rPr lang="en-US" altLang="en-US"/>
              <a:pPr/>
              <a:t>10</a:t>
            </a:fld>
            <a:endParaRPr lang="en-US" altLang="en-US"/>
          </a:p>
        </p:txBody>
      </p:sp>
      <p:sp>
        <p:nvSpPr>
          <p:cNvPr id="164867" name="Rectangle 3">
            <a:extLst>
              <a:ext uri="{FF2B5EF4-FFF2-40B4-BE49-F238E27FC236}">
                <a16:creationId xmlns:a16="http://schemas.microsoft.com/office/drawing/2014/main" id="{69722E13-1A50-4CEA-9F0D-384CF6DD2A31}"/>
              </a:ext>
            </a:extLst>
          </p:cNvPr>
          <p:cNvSpPr>
            <a:spLocks noGrp="1" noChangeArrowheads="1"/>
          </p:cNvSpPr>
          <p:nvPr>
            <p:ph type="body" idx="1"/>
          </p:nvPr>
        </p:nvSpPr>
        <p:spPr>
          <a:xfrm>
            <a:off x="1285461" y="1152628"/>
            <a:ext cx="10068339" cy="5433701"/>
          </a:xfrm>
        </p:spPr>
        <p:txBody>
          <a:bodyPr>
            <a:normAutofit/>
          </a:bodyPr>
          <a:lstStyle/>
          <a:p>
            <a:pPr algn="just">
              <a:spcBef>
                <a:spcPct val="50000"/>
              </a:spcBef>
              <a:buClr>
                <a:srgbClr val="CC0000"/>
              </a:buClr>
            </a:pPr>
            <a:r>
              <a:rPr lang="en-US" altLang="en-US" sz="2400" b="1" dirty="0">
                <a:solidFill>
                  <a:srgbClr val="800080"/>
                </a:solidFill>
                <a:cs typeface="Times New Roman" panose="02020603050405020304" pitchFamily="18" charset="0"/>
              </a:rPr>
              <a:t>To generate new lower dimension , we can use two methods:         	                                   </a:t>
            </a:r>
            <a:r>
              <a:rPr lang="en-US" altLang="en-US" sz="2200" dirty="0">
                <a:solidFill>
                  <a:srgbClr val="800080"/>
                </a:solidFill>
                <a:cs typeface="Times New Roman" panose="02020603050405020304" pitchFamily="18" charset="0"/>
              </a:rPr>
              <a:t>a. </a:t>
            </a:r>
            <a:r>
              <a:rPr lang="en-US" altLang="en-US" sz="2200" b="1" dirty="0">
                <a:solidFill>
                  <a:srgbClr val="800080"/>
                </a:solidFill>
                <a:cs typeface="Times New Roman" panose="02020603050405020304" pitchFamily="18" charset="0"/>
              </a:rPr>
              <a:t>Eigen Decomposition</a:t>
            </a:r>
            <a:r>
              <a:rPr lang="en-US" altLang="en-US" sz="2200" dirty="0">
                <a:solidFill>
                  <a:srgbClr val="800080"/>
                </a:solidFill>
                <a:cs typeface="Times New Roman" panose="02020603050405020304" pitchFamily="18" charset="0"/>
              </a:rPr>
              <a:t>: Calculate eigen vector for Proximity matrix. Calculate new 	lower dimension with multiply Eigen vector with original data. </a:t>
            </a:r>
          </a:p>
          <a:p>
            <a:pPr marL="0" indent="0" algn="just">
              <a:spcBef>
                <a:spcPct val="50000"/>
              </a:spcBef>
              <a:buClr>
                <a:srgbClr val="CC0000"/>
              </a:buClr>
              <a:buNone/>
            </a:pPr>
            <a:r>
              <a:rPr lang="en-US" altLang="en-US" sz="2200" dirty="0">
                <a:solidFill>
                  <a:srgbClr val="800080"/>
                </a:solidFill>
                <a:cs typeface="Times New Roman" panose="02020603050405020304" pitchFamily="18" charset="0"/>
              </a:rPr>
              <a:t>   b. </a:t>
            </a:r>
            <a:r>
              <a:rPr lang="en-US" altLang="en-US" sz="2200" b="1" dirty="0">
                <a:solidFill>
                  <a:srgbClr val="800080"/>
                </a:solidFill>
                <a:cs typeface="Times New Roman" panose="02020603050405020304" pitchFamily="18" charset="0"/>
              </a:rPr>
              <a:t>Optimizer method</a:t>
            </a:r>
            <a:r>
              <a:rPr lang="en-US" altLang="en-US" sz="2200" dirty="0">
                <a:solidFill>
                  <a:srgbClr val="800080"/>
                </a:solidFill>
                <a:cs typeface="Times New Roman" panose="02020603050405020304" pitchFamily="18" charset="0"/>
              </a:rPr>
              <a:t>:  Use Stress function calculate goodness-fit</a:t>
            </a:r>
          </a:p>
          <a:p>
            <a:pPr marL="0" indent="0" algn="just">
              <a:spcBef>
                <a:spcPct val="50000"/>
              </a:spcBef>
              <a:buClr>
                <a:srgbClr val="CC0000"/>
              </a:buClr>
              <a:buNone/>
            </a:pPr>
            <a:r>
              <a:rPr lang="en-US" altLang="en-US" sz="2200" dirty="0">
                <a:solidFill>
                  <a:srgbClr val="800080"/>
                </a:solidFill>
                <a:cs typeface="Times New Roman" panose="02020603050405020304" pitchFamily="18" charset="0"/>
              </a:rPr>
              <a:t>	In stress function: It calculate predicted and actual distances- it should be 	minimize the difference</a:t>
            </a:r>
          </a:p>
          <a:p>
            <a:pPr algn="just">
              <a:spcBef>
                <a:spcPct val="50000"/>
              </a:spcBef>
              <a:buClr>
                <a:srgbClr val="CC0000"/>
              </a:buClr>
            </a:pPr>
            <a:r>
              <a:rPr lang="en-US" altLang="en-US" b="1" i="1" dirty="0">
                <a:solidFill>
                  <a:srgbClr val="800080"/>
                </a:solidFill>
                <a:cs typeface="Times New Roman" panose="02020603050405020304" pitchFamily="18" charset="0"/>
              </a:rPr>
              <a:t>A priori</a:t>
            </a:r>
            <a:r>
              <a:rPr lang="en-US" altLang="en-US" b="1" dirty="0">
                <a:solidFill>
                  <a:srgbClr val="800080"/>
                </a:solidFill>
                <a:cs typeface="Times New Roman" panose="02020603050405020304" pitchFamily="18" charset="0"/>
              </a:rPr>
              <a:t> knowledge</a:t>
            </a:r>
            <a:r>
              <a:rPr lang="en-US" altLang="en-US" b="1" dirty="0">
                <a:solidFill>
                  <a:srgbClr val="CC0000"/>
                </a:solidFill>
                <a:cs typeface="Times New Roman" panose="02020603050405020304" pitchFamily="18" charset="0"/>
              </a:rPr>
              <a:t> - </a:t>
            </a:r>
            <a:r>
              <a:rPr lang="en-US" altLang="en-US" dirty="0">
                <a:solidFill>
                  <a:srgbClr val="CC0000"/>
                </a:solidFill>
                <a:cs typeface="Times New Roman" panose="02020603050405020304" pitchFamily="18" charset="0"/>
              </a:rPr>
              <a:t>Theory or past research</a:t>
            </a:r>
          </a:p>
          <a:p>
            <a:pPr algn="just">
              <a:spcBef>
                <a:spcPct val="50000"/>
              </a:spcBef>
              <a:buClr>
                <a:srgbClr val="CC0000"/>
              </a:buClr>
            </a:pPr>
            <a:r>
              <a:rPr lang="en-US" altLang="en-US" b="1" dirty="0">
                <a:solidFill>
                  <a:srgbClr val="800080"/>
                </a:solidFill>
                <a:cs typeface="Times New Roman" panose="02020603050405020304" pitchFamily="18" charset="0"/>
              </a:rPr>
              <a:t>Interpretability of the spatial map -</a:t>
            </a:r>
            <a:r>
              <a:rPr lang="en-US" altLang="en-US" b="1" dirty="0">
                <a:solidFill>
                  <a:srgbClr val="CC0000"/>
                </a:solidFill>
                <a:cs typeface="Times New Roman" panose="02020603050405020304" pitchFamily="18" charset="0"/>
              </a:rPr>
              <a:t> </a:t>
            </a:r>
            <a:r>
              <a:rPr lang="en-US" altLang="en-US" dirty="0">
                <a:solidFill>
                  <a:srgbClr val="CC0000"/>
                </a:solidFill>
                <a:cs typeface="Times New Roman" panose="02020603050405020304" pitchFamily="18" charset="0"/>
              </a:rPr>
              <a:t>Difficult to interpret in more than three dimensions.</a:t>
            </a:r>
          </a:p>
          <a:p>
            <a:pPr algn="just">
              <a:spcBef>
                <a:spcPct val="50000"/>
              </a:spcBef>
              <a:buClr>
                <a:srgbClr val="CC0000"/>
              </a:buClr>
            </a:pPr>
            <a:r>
              <a:rPr lang="en-US" altLang="en-US" b="1" dirty="0">
                <a:solidFill>
                  <a:srgbClr val="800080"/>
                </a:solidFill>
                <a:cs typeface="Times New Roman" panose="02020603050405020304" pitchFamily="18" charset="0"/>
              </a:rPr>
              <a:t>Elbow criterion -</a:t>
            </a:r>
            <a:r>
              <a:rPr lang="en-US" altLang="en-US" dirty="0">
                <a:solidFill>
                  <a:srgbClr val="CC0000"/>
                </a:solidFill>
                <a:cs typeface="Times New Roman" panose="02020603050405020304" pitchFamily="18" charset="0"/>
              </a:rPr>
              <a:t> A plot of stress versus dimensionality.  </a:t>
            </a:r>
          </a:p>
          <a:p>
            <a:pPr algn="just">
              <a:spcBef>
                <a:spcPct val="50000"/>
              </a:spcBef>
              <a:buClr>
                <a:srgbClr val="CC0000"/>
              </a:buClr>
            </a:pPr>
            <a:r>
              <a:rPr lang="en-US" altLang="en-US" b="1" dirty="0">
                <a:solidFill>
                  <a:srgbClr val="800080"/>
                </a:solidFill>
                <a:cs typeface="Times New Roman" panose="02020603050405020304" pitchFamily="18" charset="0"/>
              </a:rPr>
              <a:t>Statistical approaches -</a:t>
            </a:r>
            <a:r>
              <a:rPr lang="en-US" altLang="en-US" dirty="0">
                <a:solidFill>
                  <a:srgbClr val="CC0000"/>
                </a:solidFill>
                <a:cs typeface="Times New Roman" panose="02020603050405020304" pitchFamily="18" charset="0"/>
              </a:rPr>
              <a:t> Statistical approaches are also available for determining the dimensionality.</a:t>
            </a:r>
            <a:endParaRPr lang="en-US" altLang="en-US" dirty="0">
              <a:solidFill>
                <a:srgbClr val="CC0000"/>
              </a:solidFill>
            </a:endParaRPr>
          </a:p>
        </p:txBody>
      </p:sp>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4. Identify  the Number of Dimensions</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4867"/>
                                        </p:tgtEl>
                                        <p:attrNameLst>
                                          <p:attrName>style.visibility</p:attrName>
                                        </p:attrNameLst>
                                      </p:cBhvr>
                                      <p:to>
                                        <p:strVal val="visible"/>
                                      </p:to>
                                    </p:set>
                                    <p:anim calcmode="lin" valueType="num">
                                      <p:cBhvr additive="base">
                                        <p:cTn id="12" dur="500" fill="hold"/>
                                        <p:tgtEl>
                                          <p:spTgt spid="164867"/>
                                        </p:tgtEl>
                                        <p:attrNameLst>
                                          <p:attrName>ppt_x</p:attrName>
                                        </p:attrNameLst>
                                      </p:cBhvr>
                                      <p:tavLst>
                                        <p:tav tm="0">
                                          <p:val>
                                            <p:strVal val="0-#ppt_w/2"/>
                                          </p:val>
                                        </p:tav>
                                        <p:tav tm="100000">
                                          <p:val>
                                            <p:strVal val="#ppt_x"/>
                                          </p:val>
                                        </p:tav>
                                      </p:tavLst>
                                    </p:anim>
                                    <p:anim calcmode="lin" valueType="num">
                                      <p:cBhvr additive="base">
                                        <p:cTn id="13"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P spid="16486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3">
            <a:extLst>
              <a:ext uri="{FF2B5EF4-FFF2-40B4-BE49-F238E27FC236}">
                <a16:creationId xmlns:a16="http://schemas.microsoft.com/office/drawing/2014/main" id="{69722E13-1A50-4CEA-9F0D-384CF6DD2A31}"/>
              </a:ext>
            </a:extLst>
          </p:cNvPr>
          <p:cNvSpPr>
            <a:spLocks noGrp="1" noChangeArrowheads="1"/>
          </p:cNvSpPr>
          <p:nvPr>
            <p:ph type="body" idx="1"/>
          </p:nvPr>
        </p:nvSpPr>
        <p:spPr>
          <a:xfrm>
            <a:off x="1179443" y="1351687"/>
            <a:ext cx="9952383" cy="1312000"/>
          </a:xfrm>
        </p:spPr>
        <p:txBody>
          <a:bodyPr>
            <a:normAutofit/>
          </a:bodyPr>
          <a:lstStyle/>
          <a:p>
            <a:pPr algn="just">
              <a:spcBef>
                <a:spcPct val="50000"/>
              </a:spcBef>
              <a:buClr>
                <a:srgbClr val="CC0000"/>
              </a:buClr>
            </a:pPr>
            <a:r>
              <a:rPr lang="en-GB" sz="2000" dirty="0"/>
              <a:t>In the case of MDS, you are trying to model the distances. Hence, the most obvious choice for a </a:t>
            </a:r>
            <a:r>
              <a:rPr lang="en-GB" sz="2000" b="1" dirty="0"/>
              <a:t>goodness-of-fit</a:t>
            </a:r>
            <a:r>
              <a:rPr lang="en-GB" sz="2000" dirty="0"/>
              <a:t> statistic is one based on the differences between the actual distances and their predicted values. Such a measure is called stress and is calculated as values</a:t>
            </a:r>
            <a:endParaRPr lang="en-US" altLang="en-US" sz="2000" dirty="0">
              <a:solidFill>
                <a:srgbClr val="CC0000"/>
              </a:solidFill>
            </a:endParaRPr>
          </a:p>
        </p:txBody>
      </p:sp>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1" y="-3969"/>
            <a:ext cx="11465202"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Identify the Number of Dimensions: b. Optimizer method:  Stress function Goodness-of-fit</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A246712-D937-48AC-95CD-45FA082C563C}"/>
              </a:ext>
            </a:extLst>
          </p:cNvPr>
          <p:cNvPicPr>
            <a:picLocks noChangeAspect="1"/>
          </p:cNvPicPr>
          <p:nvPr/>
        </p:nvPicPr>
        <p:blipFill>
          <a:blip r:embed="rId2"/>
          <a:stretch>
            <a:fillRect/>
          </a:stretch>
        </p:blipFill>
        <p:spPr>
          <a:xfrm>
            <a:off x="1749288" y="2252870"/>
            <a:ext cx="9604512" cy="4103479"/>
          </a:xfrm>
          <a:prstGeom prst="rect">
            <a:avLst/>
          </a:prstGeom>
        </p:spPr>
      </p:pic>
      <p:sp>
        <p:nvSpPr>
          <p:cNvPr id="2" name="Slide Number Placeholder 1">
            <a:extLst>
              <a:ext uri="{FF2B5EF4-FFF2-40B4-BE49-F238E27FC236}">
                <a16:creationId xmlns:a16="http://schemas.microsoft.com/office/drawing/2014/main" id="{30148563-894B-40B1-A3D7-5767DBC4F284}"/>
              </a:ext>
            </a:extLst>
          </p:cNvPr>
          <p:cNvSpPr>
            <a:spLocks noGrp="1"/>
          </p:cNvSpPr>
          <p:nvPr>
            <p:ph type="sldNum" sz="quarter" idx="12"/>
          </p:nvPr>
        </p:nvSpPr>
        <p:spPr/>
        <p:txBody>
          <a:bodyPr/>
          <a:lstStyle/>
          <a:p>
            <a:fld id="{2EBD257C-DDB9-4445-AD9A-AE1AF229B381}" type="slidenum">
              <a:rPr lang="en-US" smtClean="0"/>
              <a:t>11</a:t>
            </a:fld>
            <a:endParaRPr lang="en-US"/>
          </a:p>
        </p:txBody>
      </p:sp>
    </p:spTree>
    <p:extLst>
      <p:ext uri="{BB962C8B-B14F-4D97-AF65-F5344CB8AC3E}">
        <p14:creationId xmlns:p14="http://schemas.microsoft.com/office/powerpoint/2010/main" val="263014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4867"/>
                                        </p:tgtEl>
                                        <p:attrNameLst>
                                          <p:attrName>style.visibility</p:attrName>
                                        </p:attrNameLst>
                                      </p:cBhvr>
                                      <p:to>
                                        <p:strVal val="visible"/>
                                      </p:to>
                                    </p:set>
                                    <p:anim calcmode="lin" valueType="num">
                                      <p:cBhvr additive="base">
                                        <p:cTn id="12" dur="500" fill="hold"/>
                                        <p:tgtEl>
                                          <p:spTgt spid="164867"/>
                                        </p:tgtEl>
                                        <p:attrNameLst>
                                          <p:attrName>ppt_x</p:attrName>
                                        </p:attrNameLst>
                                      </p:cBhvr>
                                      <p:tavLst>
                                        <p:tav tm="0">
                                          <p:val>
                                            <p:strVal val="0-#ppt_w/2"/>
                                          </p:val>
                                        </p:tav>
                                        <p:tav tm="100000">
                                          <p:val>
                                            <p:strVal val="#ppt_x"/>
                                          </p:val>
                                        </p:tav>
                                      </p:tavLst>
                                    </p:anim>
                                    <p:anim calcmode="lin" valueType="num">
                                      <p:cBhvr additive="base">
                                        <p:cTn id="13"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p:bldP spid="16486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solidFill>
                  <a:srgbClr val="800080"/>
                </a:solidFill>
              </a:rPr>
            </a:br>
            <a:r>
              <a:rPr lang="en-US" altLang="en-US" sz="3200" b="1" dirty="0">
                <a:solidFill>
                  <a:srgbClr val="800080"/>
                </a:solidFill>
              </a:rPr>
              <a:t>Identify  the Number of Dimensions: </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C76B98-B64C-43A8-AE8B-9E54FF137A9B}"/>
              </a:ext>
            </a:extLst>
          </p:cNvPr>
          <p:cNvSpPr>
            <a:spLocks noGrp="1"/>
          </p:cNvSpPr>
          <p:nvPr>
            <p:ph idx="1"/>
          </p:nvPr>
        </p:nvSpPr>
        <p:spPr>
          <a:xfrm>
            <a:off x="838200" y="1249814"/>
            <a:ext cx="10515600" cy="4351338"/>
          </a:xfrm>
        </p:spPr>
        <p:txBody>
          <a:bodyPr>
            <a:normAutofit/>
          </a:bodyPr>
          <a:lstStyle/>
          <a:p>
            <a:pPr algn="just"/>
            <a:r>
              <a:rPr lang="en-GB" sz="2400" dirty="0"/>
              <a:t>One of the goals of the MDS analysis is to keep the </a:t>
            </a:r>
            <a:r>
              <a:rPr lang="en-GB" sz="2400" b="1" dirty="0"/>
              <a:t>number of dimensions as small as possible. </a:t>
            </a:r>
          </a:p>
          <a:p>
            <a:pPr algn="just"/>
            <a:r>
              <a:rPr lang="en-GB" sz="2400" dirty="0"/>
              <a:t>Usually, the analyst will anticipate select two or, at most, three dimensions. </a:t>
            </a:r>
          </a:p>
          <a:p>
            <a:pPr algn="just"/>
            <a:r>
              <a:rPr lang="en-GB" sz="2400" dirty="0"/>
              <a:t>If more are required, you may decide that MDS is not appropriate for your data</a:t>
            </a:r>
          </a:p>
          <a:p>
            <a:pPr algn="just"/>
            <a:r>
              <a:rPr lang="en-GB" sz="2400" dirty="0"/>
              <a:t>The usual technique is to solve the MDS problem for a number of dimension values and adopt the smallest number of dimensions that achieves a </a:t>
            </a:r>
            <a:r>
              <a:rPr lang="en-GB" sz="2400" b="1" dirty="0"/>
              <a:t>reasonably small value of stress.</a:t>
            </a:r>
          </a:p>
          <a:p>
            <a:pPr algn="just"/>
            <a:r>
              <a:rPr lang="en-GB" sz="2400" dirty="0"/>
              <a:t>The program displays a simple bar chart of the stress values to aid in the selection of the number of dimensions</a:t>
            </a:r>
            <a:endParaRPr lang="en-US" sz="2400" dirty="0"/>
          </a:p>
        </p:txBody>
      </p:sp>
      <p:sp>
        <p:nvSpPr>
          <p:cNvPr id="2" name="Slide Number Placeholder 1">
            <a:extLst>
              <a:ext uri="{FF2B5EF4-FFF2-40B4-BE49-F238E27FC236}">
                <a16:creationId xmlns:a16="http://schemas.microsoft.com/office/drawing/2014/main" id="{9DA50587-915F-4E22-8D02-75EF47F1EF70}"/>
              </a:ext>
            </a:extLst>
          </p:cNvPr>
          <p:cNvSpPr>
            <a:spLocks noGrp="1"/>
          </p:cNvSpPr>
          <p:nvPr>
            <p:ph type="sldNum" sz="quarter" idx="12"/>
          </p:nvPr>
        </p:nvSpPr>
        <p:spPr/>
        <p:txBody>
          <a:bodyPr/>
          <a:lstStyle/>
          <a:p>
            <a:fld id="{2EBD257C-DDB9-4445-AD9A-AE1AF229B381}" type="slidenum">
              <a:rPr lang="en-US" smtClean="0"/>
              <a:t>12</a:t>
            </a:fld>
            <a:endParaRPr lang="en-US"/>
          </a:p>
        </p:txBody>
      </p:sp>
    </p:spTree>
    <p:extLst>
      <p:ext uri="{BB962C8B-B14F-4D97-AF65-F5344CB8AC3E}">
        <p14:creationId xmlns:p14="http://schemas.microsoft.com/office/powerpoint/2010/main" val="3739396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a:extLst>
              <a:ext uri="{FF2B5EF4-FFF2-40B4-BE49-F238E27FC236}">
                <a16:creationId xmlns:a16="http://schemas.microsoft.com/office/drawing/2014/main" id="{3EBC785E-DE2C-466A-84C0-423674A028B3}"/>
              </a:ext>
            </a:extLst>
          </p:cNvPr>
          <p:cNvSpPr>
            <a:spLocks noGrp="1" noChangeArrowheads="1"/>
          </p:cNvSpPr>
          <p:nvPr>
            <p:ph type="body" idx="1"/>
          </p:nvPr>
        </p:nvSpPr>
        <p:spPr>
          <a:xfrm>
            <a:off x="450574" y="1331914"/>
            <a:ext cx="11039061" cy="3862938"/>
          </a:xfrm>
        </p:spPr>
        <p:txBody>
          <a:bodyPr/>
          <a:lstStyle/>
          <a:p>
            <a:pPr algn="just">
              <a:spcBef>
                <a:spcPct val="50000"/>
              </a:spcBef>
              <a:buClr>
                <a:srgbClr val="CC0000"/>
              </a:buClr>
            </a:pPr>
            <a:r>
              <a:rPr lang="en-US" altLang="en-US" dirty="0">
                <a:cs typeface="Times New Roman" panose="02020603050405020304" pitchFamily="18" charset="0"/>
              </a:rPr>
              <a:t>Even with direct similarity judgments, ratings of the brands on attributes may still be collected. These attribute vectors may be fitted in the spatial map.</a:t>
            </a:r>
          </a:p>
          <a:p>
            <a:pPr algn="just">
              <a:spcBef>
                <a:spcPct val="50000"/>
              </a:spcBef>
              <a:buClr>
                <a:srgbClr val="CC0000"/>
              </a:buClr>
            </a:pPr>
            <a:r>
              <a:rPr lang="en-US" altLang="en-US" dirty="0">
                <a:cs typeface="Times New Roman" panose="02020603050405020304" pitchFamily="18" charset="0"/>
              </a:rPr>
              <a:t>Respondents may be asked to indicate the criteria they used in making their evaluations.  </a:t>
            </a:r>
          </a:p>
          <a:p>
            <a:pPr algn="just">
              <a:spcBef>
                <a:spcPct val="50000"/>
              </a:spcBef>
              <a:buClr>
                <a:srgbClr val="CC0000"/>
              </a:buClr>
            </a:pPr>
            <a:r>
              <a:rPr lang="en-US" altLang="en-US" dirty="0">
                <a:cs typeface="Times New Roman" panose="02020603050405020304" pitchFamily="18" charset="0"/>
              </a:rPr>
              <a:t>If objective characteristics of the brands are available these could be used to in interpreting the subjective dimensions of the spatial maps.</a:t>
            </a:r>
            <a:r>
              <a:rPr lang="en-US" altLang="en-US" dirty="0"/>
              <a:t> </a:t>
            </a:r>
          </a:p>
        </p:txBody>
      </p:sp>
      <p:sp>
        <p:nvSpPr>
          <p:cNvPr id="165892" name="Rectangle 4">
            <a:extLst>
              <a:ext uri="{FF2B5EF4-FFF2-40B4-BE49-F238E27FC236}">
                <a16:creationId xmlns:a16="http://schemas.microsoft.com/office/drawing/2014/main" id="{47ACACAC-F981-4745-94A3-89D97FAA499B}"/>
              </a:ext>
            </a:extLst>
          </p:cNvPr>
          <p:cNvSpPr>
            <a:spLocks noGrp="1" noChangeArrowheads="1"/>
          </p:cNvSpPr>
          <p:nvPr>
            <p:ph type="title"/>
          </p:nvPr>
        </p:nvSpPr>
        <p:spPr>
          <a:xfrm>
            <a:off x="288235" y="84827"/>
            <a:ext cx="7924800" cy="922338"/>
          </a:xfrm>
          <a:noFill/>
          <a:ln/>
        </p:spPr>
        <p:txBody>
          <a:bodyPr/>
          <a:lstStyle/>
          <a:p>
            <a:r>
              <a:rPr lang="en-US" altLang="en-US" b="1" dirty="0">
                <a:solidFill>
                  <a:srgbClr val="800080"/>
                </a:solidFill>
                <a:cs typeface="Times New Roman" panose="02020603050405020304" pitchFamily="18" charset="0"/>
              </a:rPr>
              <a:t>5. Label and Interpret Dimensions </a:t>
            </a:r>
            <a:endParaRPr lang="en-US" altLang="en-US" sz="2800" b="1" dirty="0">
              <a:solidFill>
                <a:srgbClr val="800080"/>
              </a:solidFill>
            </a:endParaRPr>
          </a:p>
        </p:txBody>
      </p:sp>
      <p:sp>
        <p:nvSpPr>
          <p:cNvPr id="7" name="Rectangle 6">
            <a:extLst>
              <a:ext uri="{FF2B5EF4-FFF2-40B4-BE49-F238E27FC236}">
                <a16:creationId xmlns:a16="http://schemas.microsoft.com/office/drawing/2014/main" id="{DF8A88E8-CCC9-4616-B5D3-9FDCF76FE6D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34D2BE5-4FA2-4652-B020-56F0836ED9D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7448357-B4FF-45AF-B5CF-4BAB2843AFCB}"/>
              </a:ext>
            </a:extLst>
          </p:cNvPr>
          <p:cNvSpPr>
            <a:spLocks noGrp="1"/>
          </p:cNvSpPr>
          <p:nvPr>
            <p:ph type="sldNum" sz="quarter" idx="12"/>
          </p:nvPr>
        </p:nvSpPr>
        <p:spPr/>
        <p:txBody>
          <a:bodyPr/>
          <a:lstStyle/>
          <a:p>
            <a:fld id="{2EBD257C-DDB9-4445-AD9A-AE1AF229B381}" type="slidenum">
              <a:rPr lang="en-US" smtClean="0"/>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0-#ppt_w/2"/>
                                          </p:val>
                                        </p:tav>
                                        <p:tav tm="100000">
                                          <p:val>
                                            <p:strVal val="#ppt_x"/>
                                          </p:val>
                                        </p:tav>
                                      </p:tavLst>
                                    </p:anim>
                                    <p:anim calcmode="lin" valueType="num">
                                      <p:cBhvr additive="base">
                                        <p:cTn id="8" dur="500" fill="hold"/>
                                        <p:tgtEl>
                                          <p:spTgt spid="1658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5891"/>
                                        </p:tgtEl>
                                        <p:attrNameLst>
                                          <p:attrName>style.visibility</p:attrName>
                                        </p:attrNameLst>
                                      </p:cBhvr>
                                      <p:to>
                                        <p:strVal val="visible"/>
                                      </p:to>
                                    </p:set>
                                    <p:anim calcmode="lin" valueType="num">
                                      <p:cBhvr additive="base">
                                        <p:cTn id="12" dur="500" fill="hold"/>
                                        <p:tgtEl>
                                          <p:spTgt spid="165891"/>
                                        </p:tgtEl>
                                        <p:attrNameLst>
                                          <p:attrName>ppt_x</p:attrName>
                                        </p:attrNameLst>
                                      </p:cBhvr>
                                      <p:tavLst>
                                        <p:tav tm="0">
                                          <p:val>
                                            <p:strVal val="0-#ppt_w/2"/>
                                          </p:val>
                                        </p:tav>
                                        <p:tav tm="100000">
                                          <p:val>
                                            <p:strVal val="#ppt_x"/>
                                          </p:val>
                                        </p:tav>
                                      </p:tavLst>
                                    </p:anim>
                                    <p:anim calcmode="lin" valueType="num">
                                      <p:cBhvr additive="base">
                                        <p:cTn id="13"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Rectangle 3">
            <a:extLst>
              <a:ext uri="{FF2B5EF4-FFF2-40B4-BE49-F238E27FC236}">
                <a16:creationId xmlns:a16="http://schemas.microsoft.com/office/drawing/2014/main" id="{5E87D698-D07F-474F-8FE7-434D22E8B761}"/>
              </a:ext>
            </a:extLst>
          </p:cNvPr>
          <p:cNvSpPr>
            <a:spLocks noGrp="1" noChangeArrowheads="1"/>
          </p:cNvSpPr>
          <p:nvPr>
            <p:ph type="body" idx="1"/>
          </p:nvPr>
        </p:nvSpPr>
        <p:spPr>
          <a:xfrm>
            <a:off x="1994452" y="1479545"/>
            <a:ext cx="8421688" cy="4546600"/>
          </a:xfrm>
        </p:spPr>
        <p:txBody>
          <a:bodyPr/>
          <a:lstStyle/>
          <a:p>
            <a:pPr algn="just">
              <a:spcBef>
                <a:spcPct val="30000"/>
              </a:spcBef>
              <a:buClr>
                <a:srgbClr val="CC0000"/>
              </a:buClr>
            </a:pPr>
            <a:r>
              <a:rPr lang="en-US" altLang="en-US" dirty="0">
                <a:solidFill>
                  <a:srgbClr val="CC0000"/>
                </a:solidFill>
                <a:cs typeface="Times New Roman" panose="02020603050405020304" pitchFamily="18" charset="0"/>
              </a:rPr>
              <a:t>On the </a:t>
            </a:r>
            <a:r>
              <a:rPr lang="en-US" altLang="en-US" b="1" dirty="0">
                <a:solidFill>
                  <a:srgbClr val="800080"/>
                </a:solidFill>
                <a:cs typeface="Times New Roman" panose="02020603050405020304" pitchFamily="18" charset="0"/>
              </a:rPr>
              <a:t>index of fit</a:t>
            </a:r>
            <a:r>
              <a:rPr lang="en-US" altLang="en-US" dirty="0">
                <a:solidFill>
                  <a:srgbClr val="800080"/>
                </a:solidFill>
                <a:cs typeface="Times New Roman" panose="02020603050405020304" pitchFamily="18" charset="0"/>
              </a:rPr>
              <a:t>,</a:t>
            </a:r>
            <a:r>
              <a:rPr lang="en-US" altLang="en-US" dirty="0">
                <a:solidFill>
                  <a:srgbClr val="CC0000"/>
                </a:solidFill>
                <a:cs typeface="Times New Roman" panose="02020603050405020304" pitchFamily="18" charset="0"/>
              </a:rPr>
              <a:t> or </a:t>
            </a:r>
            <a:r>
              <a:rPr lang="en-US" altLang="en-US" i="1" dirty="0">
                <a:solidFill>
                  <a:srgbClr val="CC0000"/>
                </a:solidFill>
                <a:cs typeface="Times New Roman" panose="02020603050405020304" pitchFamily="18" charset="0"/>
              </a:rPr>
              <a:t>R-square</a:t>
            </a:r>
            <a:r>
              <a:rPr lang="en-US" altLang="en-US" dirty="0">
                <a:solidFill>
                  <a:srgbClr val="CC0000"/>
                </a:solidFill>
                <a:cs typeface="Times New Roman" panose="02020603050405020304" pitchFamily="18" charset="0"/>
              </a:rPr>
              <a:t> values of 0.60 or better are considered acceptable.</a:t>
            </a:r>
          </a:p>
          <a:p>
            <a:pPr algn="just">
              <a:spcBef>
                <a:spcPct val="30000"/>
              </a:spcBef>
              <a:buClr>
                <a:srgbClr val="CC0000"/>
              </a:buClr>
            </a:pPr>
            <a:endParaRPr lang="en-US" altLang="en-US" b="1" dirty="0">
              <a:solidFill>
                <a:srgbClr val="800080"/>
              </a:solidFill>
              <a:cs typeface="Times New Roman" panose="02020603050405020304" pitchFamily="18" charset="0"/>
            </a:endParaRPr>
          </a:p>
          <a:p>
            <a:pPr algn="just">
              <a:spcBef>
                <a:spcPct val="30000"/>
              </a:spcBef>
              <a:buClr>
                <a:srgbClr val="CC0000"/>
              </a:buClr>
            </a:pPr>
            <a:r>
              <a:rPr lang="en-US" altLang="en-US" b="1" dirty="0">
                <a:solidFill>
                  <a:srgbClr val="800080"/>
                </a:solidFill>
                <a:cs typeface="Times New Roman" panose="02020603050405020304" pitchFamily="18" charset="0"/>
              </a:rPr>
              <a:t>Stress values</a:t>
            </a:r>
            <a:r>
              <a:rPr lang="en-US" altLang="en-US" dirty="0">
                <a:solidFill>
                  <a:srgbClr val="CC0000"/>
                </a:solidFill>
                <a:cs typeface="Times New Roman" panose="02020603050405020304" pitchFamily="18" charset="0"/>
              </a:rPr>
              <a:t> measure badness-of-fit, or the proportion of variance of data that is not accounted for by the MDS model.  Stress values of less than 10% are considered acceptable.</a:t>
            </a:r>
          </a:p>
          <a:p>
            <a:pPr algn="just">
              <a:spcBef>
                <a:spcPct val="30000"/>
              </a:spcBef>
              <a:buClr>
                <a:srgbClr val="CC0000"/>
              </a:buClr>
            </a:pPr>
            <a:endParaRPr lang="en-US" altLang="en-US" dirty="0">
              <a:solidFill>
                <a:srgbClr val="CC0000"/>
              </a:solidFill>
              <a:cs typeface="Times New Roman" panose="02020603050405020304" pitchFamily="18" charset="0"/>
            </a:endParaRPr>
          </a:p>
          <a:p>
            <a:pPr algn="just">
              <a:spcBef>
                <a:spcPct val="30000"/>
              </a:spcBef>
              <a:buClr>
                <a:srgbClr val="CC0000"/>
              </a:buClr>
            </a:pPr>
            <a:endParaRPr lang="en-US" altLang="en-US" dirty="0">
              <a:solidFill>
                <a:srgbClr val="CC0000"/>
              </a:solidFill>
            </a:endParaRPr>
          </a:p>
        </p:txBody>
      </p:sp>
      <p:sp>
        <p:nvSpPr>
          <p:cNvPr id="166916" name="Rectangle 4">
            <a:extLst>
              <a:ext uri="{FF2B5EF4-FFF2-40B4-BE49-F238E27FC236}">
                <a16:creationId xmlns:a16="http://schemas.microsoft.com/office/drawing/2014/main" id="{800233FC-EA45-4A12-81D6-4707F90ED517}"/>
              </a:ext>
            </a:extLst>
          </p:cNvPr>
          <p:cNvSpPr>
            <a:spLocks noGrp="1" noChangeArrowheads="1"/>
          </p:cNvSpPr>
          <p:nvPr>
            <p:ph type="title"/>
          </p:nvPr>
        </p:nvSpPr>
        <p:spPr>
          <a:xfrm>
            <a:off x="259040" y="-88909"/>
            <a:ext cx="7824787" cy="990600"/>
          </a:xfrm>
          <a:noFill/>
          <a:ln/>
        </p:spPr>
        <p:txBody>
          <a:bodyPr/>
          <a:lstStyle/>
          <a:p>
            <a:br>
              <a:rPr lang="en-US" altLang="en-US" sz="3200" b="1" dirty="0">
                <a:solidFill>
                  <a:srgbClr val="800080"/>
                </a:solidFill>
              </a:rPr>
            </a:br>
            <a:r>
              <a:rPr lang="en-US" altLang="en-US" sz="3200" b="1" dirty="0">
                <a:solidFill>
                  <a:srgbClr val="800080"/>
                </a:solidFill>
                <a:cs typeface="Times New Roman" panose="02020603050405020304" pitchFamily="18" charset="0"/>
              </a:rPr>
              <a:t>Assess Reliability and Validity</a:t>
            </a:r>
            <a:endParaRPr lang="en-US" altLang="en-US" sz="3200" b="1" dirty="0">
              <a:solidFill>
                <a:srgbClr val="800080"/>
              </a:solidFill>
            </a:endParaRPr>
          </a:p>
        </p:txBody>
      </p:sp>
      <p:sp>
        <p:nvSpPr>
          <p:cNvPr id="7" name="Rectangle 6">
            <a:extLst>
              <a:ext uri="{FF2B5EF4-FFF2-40B4-BE49-F238E27FC236}">
                <a16:creationId xmlns:a16="http://schemas.microsoft.com/office/drawing/2014/main" id="{BA6C8F14-14B7-469B-8810-8A29A8EC06A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402DB70-7671-4876-8D24-6289DB85BAD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6A47919-201E-4593-A11C-1AC4032C5AD9}"/>
              </a:ext>
            </a:extLst>
          </p:cNvPr>
          <p:cNvSpPr>
            <a:spLocks noGrp="1"/>
          </p:cNvSpPr>
          <p:nvPr>
            <p:ph type="sldNum" sz="quarter" idx="12"/>
          </p:nvPr>
        </p:nvSpPr>
        <p:spPr/>
        <p:txBody>
          <a:bodyPr/>
          <a:lstStyle/>
          <a:p>
            <a:fld id="{2EBD257C-DDB9-4445-AD9A-AE1AF229B381}"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500" fill="hold"/>
                                        <p:tgtEl>
                                          <p:spTgt spid="166916"/>
                                        </p:tgtEl>
                                        <p:attrNameLst>
                                          <p:attrName>ppt_x</p:attrName>
                                        </p:attrNameLst>
                                      </p:cBhvr>
                                      <p:tavLst>
                                        <p:tav tm="0">
                                          <p:val>
                                            <p:strVal val="0-#ppt_w/2"/>
                                          </p:val>
                                        </p:tav>
                                        <p:tav tm="100000">
                                          <p:val>
                                            <p:strVal val="#ppt_x"/>
                                          </p:val>
                                        </p:tav>
                                      </p:tavLst>
                                    </p:anim>
                                    <p:anim calcmode="lin" valueType="num">
                                      <p:cBhvr additive="base">
                                        <p:cTn id="8" dur="500" fill="hold"/>
                                        <p:tgtEl>
                                          <p:spTgt spid="16691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6915"/>
                                        </p:tgtEl>
                                        <p:attrNameLst>
                                          <p:attrName>style.visibility</p:attrName>
                                        </p:attrNameLst>
                                      </p:cBhvr>
                                      <p:to>
                                        <p:strVal val="visible"/>
                                      </p:to>
                                    </p:set>
                                    <p:anim calcmode="lin" valueType="num">
                                      <p:cBhvr additive="base">
                                        <p:cTn id="12" dur="500" fill="hold"/>
                                        <p:tgtEl>
                                          <p:spTgt spid="166915"/>
                                        </p:tgtEl>
                                        <p:attrNameLst>
                                          <p:attrName>ppt_x</p:attrName>
                                        </p:attrNameLst>
                                      </p:cBhvr>
                                      <p:tavLst>
                                        <p:tav tm="0">
                                          <p:val>
                                            <p:strVal val="0-#ppt_w/2"/>
                                          </p:val>
                                        </p:tav>
                                        <p:tav tm="100000">
                                          <p:val>
                                            <p:strVal val="#ppt_x"/>
                                          </p:val>
                                        </p:tav>
                                      </p:tavLst>
                                    </p:anim>
                                    <p:anim calcmode="lin" valueType="num">
                                      <p:cBhvr additive="base">
                                        <p:cTn id="13"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51CC586-B2E7-40BB-B2B4-4E15D51CB0DB}"/>
              </a:ext>
            </a:extLst>
          </p:cNvPr>
          <p:cNvSpPr>
            <a:spLocks noGrp="1" noChangeArrowheads="1"/>
          </p:cNvSpPr>
          <p:nvPr>
            <p:ph type="title"/>
          </p:nvPr>
        </p:nvSpPr>
        <p:spPr>
          <a:xfrm>
            <a:off x="164123" y="207617"/>
            <a:ext cx="8446477" cy="733425"/>
          </a:xfrm>
        </p:spPr>
        <p:txBody>
          <a:bodyPr/>
          <a:lstStyle/>
          <a:p>
            <a:pPr algn="ctr"/>
            <a:r>
              <a:rPr lang="en-US" altLang="en-US" b="1" dirty="0">
                <a:solidFill>
                  <a:srgbClr val="800080"/>
                </a:solidFill>
              </a:rPr>
              <a:t>Assumptions and Limitations of MDS</a:t>
            </a:r>
          </a:p>
        </p:txBody>
      </p:sp>
      <p:sp>
        <p:nvSpPr>
          <p:cNvPr id="168963" name="Rectangle 3">
            <a:extLst>
              <a:ext uri="{FF2B5EF4-FFF2-40B4-BE49-F238E27FC236}">
                <a16:creationId xmlns:a16="http://schemas.microsoft.com/office/drawing/2014/main" id="{442D34CA-3A08-4131-9830-16921373B2D1}"/>
              </a:ext>
            </a:extLst>
          </p:cNvPr>
          <p:cNvSpPr>
            <a:spLocks noGrp="1" noChangeArrowheads="1"/>
          </p:cNvSpPr>
          <p:nvPr>
            <p:ph type="body" idx="1"/>
          </p:nvPr>
        </p:nvSpPr>
        <p:spPr>
          <a:xfrm>
            <a:off x="1258957" y="1371600"/>
            <a:ext cx="9568069" cy="4992688"/>
          </a:xfrm>
        </p:spPr>
        <p:txBody>
          <a:bodyPr>
            <a:normAutofit lnSpcReduction="10000"/>
          </a:bodyPr>
          <a:lstStyle/>
          <a:p>
            <a:pPr algn="just">
              <a:spcBef>
                <a:spcPct val="70000"/>
              </a:spcBef>
              <a:buClr>
                <a:srgbClr val="CC0000"/>
              </a:buClr>
            </a:pPr>
            <a:r>
              <a:rPr lang="en-US" altLang="en-US" sz="2400" b="1" dirty="0">
                <a:cs typeface="Times New Roman" panose="02020603050405020304" pitchFamily="18" charset="0"/>
              </a:rPr>
              <a:t>Objects should be comparable</a:t>
            </a:r>
            <a:r>
              <a:rPr lang="en-US" altLang="en-US" sz="2400" dirty="0">
                <a:cs typeface="Times New Roman" panose="02020603050405020304" pitchFamily="18" charset="0"/>
              </a:rPr>
              <a:t>: It is assumed that the similarity of stimulus A to B is the same as the similarity of stimulus B to A.  </a:t>
            </a:r>
          </a:p>
          <a:p>
            <a:pPr algn="just">
              <a:spcBef>
                <a:spcPct val="70000"/>
              </a:spcBef>
              <a:buClr>
                <a:srgbClr val="CC0000"/>
              </a:buClr>
            </a:pPr>
            <a:r>
              <a:rPr lang="en-US" altLang="en-US" sz="2400" dirty="0">
                <a:cs typeface="Times New Roman" panose="02020603050405020304" pitchFamily="18" charset="0"/>
              </a:rPr>
              <a:t>MDS assumes that the distance (similarity) between two stimuli is some function of their partial similarities on each of several perceptual dimensions.  </a:t>
            </a:r>
          </a:p>
          <a:p>
            <a:pPr algn="just">
              <a:spcBef>
                <a:spcPct val="70000"/>
              </a:spcBef>
              <a:buClr>
                <a:srgbClr val="CC0000"/>
              </a:buClr>
            </a:pPr>
            <a:r>
              <a:rPr lang="en-US" altLang="en-US" sz="2400" b="1" dirty="0">
                <a:cs typeface="Times New Roman" panose="02020603050405020304" pitchFamily="18" charset="0"/>
              </a:rPr>
              <a:t>Representativeness of the objects</a:t>
            </a:r>
            <a:r>
              <a:rPr lang="en-US" altLang="en-US" sz="2400" dirty="0">
                <a:cs typeface="Times New Roman" panose="02020603050405020304" pitchFamily="18" charset="0"/>
              </a:rPr>
              <a:t>: The mapping should cover all most 70% market share will be covered.</a:t>
            </a:r>
          </a:p>
          <a:p>
            <a:pPr algn="just">
              <a:spcBef>
                <a:spcPct val="70000"/>
              </a:spcBef>
              <a:buClr>
                <a:srgbClr val="CC0000"/>
              </a:buClr>
            </a:pPr>
            <a:r>
              <a:rPr lang="en-US" altLang="en-US" sz="2400" dirty="0">
                <a:cs typeface="Times New Roman" panose="02020603050405020304" pitchFamily="18" charset="0"/>
              </a:rPr>
              <a:t> When a spatial map is obtained, it is assumed that interpoint distances are ratio scaled and that the axes of the map are multidimensional interval scaled.  </a:t>
            </a:r>
          </a:p>
          <a:p>
            <a:pPr algn="just">
              <a:spcBef>
                <a:spcPct val="70000"/>
              </a:spcBef>
              <a:buClr>
                <a:srgbClr val="CC0000"/>
              </a:buClr>
            </a:pPr>
            <a:r>
              <a:rPr lang="en-US" altLang="en-US" sz="2400" dirty="0">
                <a:cs typeface="Times New Roman" panose="02020603050405020304" pitchFamily="18" charset="0"/>
              </a:rPr>
              <a:t>A limitation of MDS is that dimension interpretation relating physical changes in brands or stimuli to changes in the perceptual map is difficult at best. </a:t>
            </a:r>
          </a:p>
        </p:txBody>
      </p:sp>
      <p:sp>
        <p:nvSpPr>
          <p:cNvPr id="7" name="Rectangle 6">
            <a:extLst>
              <a:ext uri="{FF2B5EF4-FFF2-40B4-BE49-F238E27FC236}">
                <a16:creationId xmlns:a16="http://schemas.microsoft.com/office/drawing/2014/main" id="{A2CBFE4A-02B7-4DF0-B7CC-ECFC35AAD74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31CDBA6-AE86-4266-9177-E48C671420E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4E9A72-18DA-44CD-B09B-C7EC37F3CFC7}"/>
              </a:ext>
            </a:extLst>
          </p:cNvPr>
          <p:cNvSpPr>
            <a:spLocks noGrp="1"/>
          </p:cNvSpPr>
          <p:nvPr>
            <p:ph type="sldNum" sz="quarter" idx="12"/>
          </p:nvPr>
        </p:nvSpPr>
        <p:spPr/>
        <p:txBody>
          <a:bodyPr/>
          <a:lstStyle/>
          <a:p>
            <a:fld id="{2EBD257C-DDB9-4445-AD9A-AE1AF229B381}"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8963"/>
                                        </p:tgtEl>
                                        <p:attrNameLst>
                                          <p:attrName>style.visibility</p:attrName>
                                        </p:attrNameLst>
                                      </p:cBhvr>
                                      <p:to>
                                        <p:strVal val="visible"/>
                                      </p:to>
                                    </p:set>
                                    <p:anim calcmode="lin" valueType="num">
                                      <p:cBhvr additive="base">
                                        <p:cTn id="12" dur="500" fill="hold"/>
                                        <p:tgtEl>
                                          <p:spTgt spid="168963"/>
                                        </p:tgtEl>
                                        <p:attrNameLst>
                                          <p:attrName>ppt_x</p:attrName>
                                        </p:attrNameLst>
                                      </p:cBhvr>
                                      <p:tavLst>
                                        <p:tav tm="0">
                                          <p:val>
                                            <p:strVal val="0-#ppt_w/2"/>
                                          </p:val>
                                        </p:tav>
                                        <p:tav tm="100000">
                                          <p:val>
                                            <p:strVal val="#ppt_x"/>
                                          </p:val>
                                        </p:tav>
                                      </p:tavLst>
                                    </p:anim>
                                    <p:anim calcmode="lin" valueType="num">
                                      <p:cBhvr additive="base">
                                        <p:cTn id="13"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551CC586-B2E7-40BB-B2B4-4E15D51CB0DB}"/>
              </a:ext>
            </a:extLst>
          </p:cNvPr>
          <p:cNvSpPr>
            <a:spLocks noGrp="1" noChangeArrowheads="1"/>
          </p:cNvSpPr>
          <p:nvPr>
            <p:ph type="title"/>
          </p:nvPr>
        </p:nvSpPr>
        <p:spPr>
          <a:xfrm>
            <a:off x="164124" y="207617"/>
            <a:ext cx="5839112" cy="733425"/>
          </a:xfrm>
        </p:spPr>
        <p:txBody>
          <a:bodyPr>
            <a:normAutofit/>
          </a:bodyPr>
          <a:lstStyle/>
          <a:p>
            <a:pPr algn="ctr"/>
            <a:r>
              <a:rPr lang="en-US" altLang="en-US" b="1" dirty="0">
                <a:solidFill>
                  <a:srgbClr val="800080"/>
                </a:solidFill>
              </a:rPr>
              <a:t>Applications of the MDS</a:t>
            </a:r>
          </a:p>
        </p:txBody>
      </p:sp>
      <p:sp>
        <p:nvSpPr>
          <p:cNvPr id="168963" name="Rectangle 3">
            <a:extLst>
              <a:ext uri="{FF2B5EF4-FFF2-40B4-BE49-F238E27FC236}">
                <a16:creationId xmlns:a16="http://schemas.microsoft.com/office/drawing/2014/main" id="{442D34CA-3A08-4131-9830-16921373B2D1}"/>
              </a:ext>
            </a:extLst>
          </p:cNvPr>
          <p:cNvSpPr>
            <a:spLocks noGrp="1" noChangeArrowheads="1"/>
          </p:cNvSpPr>
          <p:nvPr>
            <p:ph type="body" idx="1"/>
          </p:nvPr>
        </p:nvSpPr>
        <p:spPr>
          <a:xfrm>
            <a:off x="1258957" y="1371600"/>
            <a:ext cx="9568069" cy="4992688"/>
          </a:xfrm>
        </p:spPr>
        <p:txBody>
          <a:bodyPr>
            <a:normAutofit/>
          </a:bodyPr>
          <a:lstStyle/>
          <a:p>
            <a:pPr algn="just">
              <a:spcBef>
                <a:spcPct val="70000"/>
              </a:spcBef>
              <a:buClr>
                <a:srgbClr val="CC0000"/>
              </a:buClr>
            </a:pPr>
            <a:r>
              <a:rPr lang="en-US" altLang="en-US" sz="2400" dirty="0">
                <a:cs typeface="Times New Roman" panose="02020603050405020304" pitchFamily="18" charset="0"/>
              </a:rPr>
              <a:t>Image measurement</a:t>
            </a:r>
          </a:p>
          <a:p>
            <a:pPr algn="just">
              <a:spcBef>
                <a:spcPct val="70000"/>
              </a:spcBef>
              <a:buClr>
                <a:srgbClr val="CC0000"/>
              </a:buClr>
            </a:pPr>
            <a:r>
              <a:rPr lang="en-US" altLang="en-US" sz="2400" dirty="0">
                <a:cs typeface="Times New Roman" panose="02020603050405020304" pitchFamily="18" charset="0"/>
              </a:rPr>
              <a:t>Brand positioning</a:t>
            </a:r>
          </a:p>
          <a:p>
            <a:pPr algn="just">
              <a:spcBef>
                <a:spcPct val="70000"/>
              </a:spcBef>
              <a:buClr>
                <a:srgbClr val="CC0000"/>
              </a:buClr>
            </a:pPr>
            <a:r>
              <a:rPr lang="en-GB" altLang="en-US" sz="2400" dirty="0">
                <a:cs typeface="Times New Roman" panose="02020603050405020304" pitchFamily="18" charset="0"/>
              </a:rPr>
              <a:t>market segmentation</a:t>
            </a:r>
          </a:p>
          <a:p>
            <a:pPr algn="just">
              <a:spcBef>
                <a:spcPct val="70000"/>
              </a:spcBef>
              <a:buClr>
                <a:srgbClr val="CC0000"/>
              </a:buClr>
            </a:pPr>
            <a:r>
              <a:rPr lang="en-GB" altLang="en-US" sz="2400" dirty="0">
                <a:cs typeface="Times New Roman" panose="02020603050405020304" pitchFamily="18" charset="0"/>
              </a:rPr>
              <a:t>New product development</a:t>
            </a:r>
          </a:p>
          <a:p>
            <a:pPr algn="just">
              <a:spcBef>
                <a:spcPct val="70000"/>
              </a:spcBef>
              <a:buClr>
                <a:srgbClr val="CC0000"/>
              </a:buClr>
            </a:pPr>
            <a:r>
              <a:rPr lang="en-US" altLang="en-US" sz="2400" dirty="0">
                <a:cs typeface="Times New Roman" panose="02020603050405020304" pitchFamily="18" charset="0"/>
              </a:rPr>
              <a:t>Assessing Adverting effectiveness</a:t>
            </a:r>
          </a:p>
          <a:p>
            <a:pPr algn="just">
              <a:spcBef>
                <a:spcPct val="70000"/>
              </a:spcBef>
              <a:buClr>
                <a:srgbClr val="CC0000"/>
              </a:buClr>
            </a:pPr>
            <a:r>
              <a:rPr lang="en-US" altLang="en-US" sz="2400" dirty="0">
                <a:cs typeface="Times New Roman" panose="02020603050405020304" pitchFamily="18" charset="0"/>
              </a:rPr>
              <a:t>Pricing Analysis</a:t>
            </a:r>
          </a:p>
          <a:p>
            <a:pPr algn="just">
              <a:spcBef>
                <a:spcPct val="70000"/>
              </a:spcBef>
              <a:buClr>
                <a:srgbClr val="CC0000"/>
              </a:buClr>
            </a:pPr>
            <a:r>
              <a:rPr lang="en-US" altLang="en-US" sz="2400" dirty="0">
                <a:cs typeface="Times New Roman" panose="02020603050405020304" pitchFamily="18" charset="0"/>
              </a:rPr>
              <a:t>Channel Decisions</a:t>
            </a:r>
          </a:p>
        </p:txBody>
      </p:sp>
      <p:sp>
        <p:nvSpPr>
          <p:cNvPr id="7" name="Rectangle 6">
            <a:extLst>
              <a:ext uri="{FF2B5EF4-FFF2-40B4-BE49-F238E27FC236}">
                <a16:creationId xmlns:a16="http://schemas.microsoft.com/office/drawing/2014/main" id="{A2CBFE4A-02B7-4DF0-B7CC-ECFC35AAD74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31CDBA6-AE86-4266-9177-E48C671420E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1150756-ED90-468C-B619-1774F903270D}"/>
              </a:ext>
            </a:extLst>
          </p:cNvPr>
          <p:cNvSpPr>
            <a:spLocks noGrp="1"/>
          </p:cNvSpPr>
          <p:nvPr>
            <p:ph type="sldNum" sz="quarter" idx="12"/>
          </p:nvPr>
        </p:nvSpPr>
        <p:spPr/>
        <p:txBody>
          <a:bodyPr/>
          <a:lstStyle/>
          <a:p>
            <a:fld id="{2EBD257C-DDB9-4445-AD9A-AE1AF229B381}" type="slidenum">
              <a:rPr lang="en-US" smtClean="0"/>
              <a:t>16</a:t>
            </a:fld>
            <a:endParaRPr lang="en-US"/>
          </a:p>
        </p:txBody>
      </p:sp>
    </p:spTree>
    <p:extLst>
      <p:ext uri="{BB962C8B-B14F-4D97-AF65-F5344CB8AC3E}">
        <p14:creationId xmlns:p14="http://schemas.microsoft.com/office/powerpoint/2010/main" val="3973843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8963"/>
                                        </p:tgtEl>
                                        <p:attrNameLst>
                                          <p:attrName>style.visibility</p:attrName>
                                        </p:attrNameLst>
                                      </p:cBhvr>
                                      <p:to>
                                        <p:strVal val="visible"/>
                                      </p:to>
                                    </p:set>
                                    <p:anim calcmode="lin" valueType="num">
                                      <p:cBhvr additive="base">
                                        <p:cTn id="12" dur="500" fill="hold"/>
                                        <p:tgtEl>
                                          <p:spTgt spid="168963"/>
                                        </p:tgtEl>
                                        <p:attrNameLst>
                                          <p:attrName>ppt_x</p:attrName>
                                        </p:attrNameLst>
                                      </p:cBhvr>
                                      <p:tavLst>
                                        <p:tav tm="0">
                                          <p:val>
                                            <p:strVal val="0-#ppt_w/2"/>
                                          </p:val>
                                        </p:tav>
                                        <p:tav tm="100000">
                                          <p:val>
                                            <p:strVal val="#ppt_x"/>
                                          </p:val>
                                        </p:tav>
                                      </p:tavLst>
                                    </p:anim>
                                    <p:anim calcmode="lin" valueType="num">
                                      <p:cBhvr additive="base">
                                        <p:cTn id="13"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fontScale="90000"/>
          </a:bodyPr>
          <a:lstStyle/>
          <a:p>
            <a:br>
              <a:rPr lang="en-US" altLang="en-US" sz="3200" b="1" dirty="0"/>
            </a:br>
            <a:r>
              <a:rPr lang="en-US" altLang="en-US" sz="3200" b="1" dirty="0"/>
              <a:t>The steps in the classical </a:t>
            </a:r>
            <a:r>
              <a:rPr lang="en-GB" sz="3200" b="1" dirty="0"/>
              <a:t>MDS algorithm</a:t>
            </a:r>
            <a:r>
              <a:rPr lang="en-US" altLang="en-US" sz="3200" b="1" dirty="0"/>
              <a:t>:</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57DB350F-596F-42C2-B7C5-BC06FCAEC67D}"/>
              </a:ext>
            </a:extLst>
          </p:cNvPr>
          <p:cNvPicPr>
            <a:picLocks noGrp="1" noChangeAspect="1"/>
          </p:cNvPicPr>
          <p:nvPr>
            <p:ph idx="1"/>
          </p:nvPr>
        </p:nvPicPr>
        <p:blipFill>
          <a:blip r:embed="rId2"/>
          <a:stretch>
            <a:fillRect/>
          </a:stretch>
        </p:blipFill>
        <p:spPr>
          <a:xfrm>
            <a:off x="1868557" y="2586831"/>
            <a:ext cx="9024729" cy="3562173"/>
          </a:xfrm>
        </p:spPr>
      </p:pic>
      <p:pic>
        <p:nvPicPr>
          <p:cNvPr id="11" name="Picture 10">
            <a:extLst>
              <a:ext uri="{FF2B5EF4-FFF2-40B4-BE49-F238E27FC236}">
                <a16:creationId xmlns:a16="http://schemas.microsoft.com/office/drawing/2014/main" id="{7AFB128B-7F92-4660-A038-BA511604D71C}"/>
              </a:ext>
            </a:extLst>
          </p:cNvPr>
          <p:cNvPicPr>
            <a:picLocks noChangeAspect="1"/>
          </p:cNvPicPr>
          <p:nvPr/>
        </p:nvPicPr>
        <p:blipFill>
          <a:blip r:embed="rId3"/>
          <a:stretch>
            <a:fillRect/>
          </a:stretch>
        </p:blipFill>
        <p:spPr>
          <a:xfrm>
            <a:off x="1954282" y="1213957"/>
            <a:ext cx="8753475" cy="1372872"/>
          </a:xfrm>
          <a:prstGeom prst="rect">
            <a:avLst/>
          </a:prstGeom>
        </p:spPr>
      </p:pic>
      <p:sp>
        <p:nvSpPr>
          <p:cNvPr id="2" name="Slide Number Placeholder 1">
            <a:extLst>
              <a:ext uri="{FF2B5EF4-FFF2-40B4-BE49-F238E27FC236}">
                <a16:creationId xmlns:a16="http://schemas.microsoft.com/office/drawing/2014/main" id="{0F287808-EDAF-45CF-AB2F-558DD24111BA}"/>
              </a:ext>
            </a:extLst>
          </p:cNvPr>
          <p:cNvSpPr>
            <a:spLocks noGrp="1"/>
          </p:cNvSpPr>
          <p:nvPr>
            <p:ph type="sldNum" sz="quarter" idx="12"/>
          </p:nvPr>
        </p:nvSpPr>
        <p:spPr/>
        <p:txBody>
          <a:bodyPr/>
          <a:lstStyle/>
          <a:p>
            <a:fld id="{2EBD257C-DDB9-4445-AD9A-AE1AF229B381}" type="slidenum">
              <a:rPr lang="en-US" smtClean="0"/>
              <a:t>17</a:t>
            </a:fld>
            <a:endParaRPr lang="en-US"/>
          </a:p>
        </p:txBody>
      </p:sp>
    </p:spTree>
    <p:extLst>
      <p:ext uri="{BB962C8B-B14F-4D97-AF65-F5344CB8AC3E}">
        <p14:creationId xmlns:p14="http://schemas.microsoft.com/office/powerpoint/2010/main" val="2626967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a:bodyPr>
          <a:lstStyle/>
          <a:p>
            <a:r>
              <a:rPr lang="en-US" altLang="en-US" sz="3200" b="1" dirty="0">
                <a:solidFill>
                  <a:srgbClr val="800080"/>
                </a:solidFill>
              </a:rPr>
              <a:t>Non- Metric MDS:</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AA64BDDB-1A55-4F2A-9546-AA85FFCE1998}"/>
              </a:ext>
            </a:extLst>
          </p:cNvPr>
          <p:cNvPicPr>
            <a:picLocks noGrp="1" noChangeAspect="1"/>
          </p:cNvPicPr>
          <p:nvPr>
            <p:ph idx="1"/>
          </p:nvPr>
        </p:nvPicPr>
        <p:blipFill>
          <a:blip r:embed="rId2"/>
          <a:stretch>
            <a:fillRect/>
          </a:stretch>
        </p:blipFill>
        <p:spPr>
          <a:xfrm>
            <a:off x="1338470" y="1757537"/>
            <a:ext cx="9647582" cy="3993902"/>
          </a:xfrm>
        </p:spPr>
      </p:pic>
      <p:sp>
        <p:nvSpPr>
          <p:cNvPr id="2" name="Slide Number Placeholder 1">
            <a:extLst>
              <a:ext uri="{FF2B5EF4-FFF2-40B4-BE49-F238E27FC236}">
                <a16:creationId xmlns:a16="http://schemas.microsoft.com/office/drawing/2014/main" id="{E24CCA6E-1F98-4D39-9E82-C8179237D457}"/>
              </a:ext>
            </a:extLst>
          </p:cNvPr>
          <p:cNvSpPr>
            <a:spLocks noGrp="1"/>
          </p:cNvSpPr>
          <p:nvPr>
            <p:ph type="sldNum" sz="quarter" idx="12"/>
          </p:nvPr>
        </p:nvSpPr>
        <p:spPr/>
        <p:txBody>
          <a:bodyPr/>
          <a:lstStyle/>
          <a:p>
            <a:fld id="{2EBD257C-DDB9-4445-AD9A-AE1AF229B381}" type="slidenum">
              <a:rPr lang="en-US" smtClean="0"/>
              <a:t>18</a:t>
            </a:fld>
            <a:endParaRPr lang="en-US"/>
          </a:p>
        </p:txBody>
      </p:sp>
    </p:spTree>
    <p:extLst>
      <p:ext uri="{BB962C8B-B14F-4D97-AF65-F5344CB8AC3E}">
        <p14:creationId xmlns:p14="http://schemas.microsoft.com/office/powerpoint/2010/main" val="1816221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8" name="Rectangle 4">
            <a:extLst>
              <a:ext uri="{FF2B5EF4-FFF2-40B4-BE49-F238E27FC236}">
                <a16:creationId xmlns:a16="http://schemas.microsoft.com/office/drawing/2014/main" id="{CAFA5000-A2D0-4855-A3AD-4E60D7737999}"/>
              </a:ext>
            </a:extLst>
          </p:cNvPr>
          <p:cNvSpPr>
            <a:spLocks noGrp="1" noChangeArrowheads="1"/>
          </p:cNvSpPr>
          <p:nvPr>
            <p:ph type="title"/>
          </p:nvPr>
        </p:nvSpPr>
        <p:spPr>
          <a:xfrm>
            <a:off x="315982" y="-3969"/>
            <a:ext cx="8105775" cy="922338"/>
          </a:xfrm>
          <a:noFill/>
          <a:ln/>
        </p:spPr>
        <p:txBody>
          <a:bodyPr>
            <a:normAutofit/>
          </a:bodyPr>
          <a:lstStyle/>
          <a:p>
            <a:r>
              <a:rPr lang="en-US" altLang="en-US" sz="3200" b="1" dirty="0">
                <a:solidFill>
                  <a:srgbClr val="800080"/>
                </a:solidFill>
              </a:rPr>
              <a:t>Example:</a:t>
            </a:r>
          </a:p>
        </p:txBody>
      </p:sp>
      <p:sp>
        <p:nvSpPr>
          <p:cNvPr id="7" name="Rectangle 6">
            <a:extLst>
              <a:ext uri="{FF2B5EF4-FFF2-40B4-BE49-F238E27FC236}">
                <a16:creationId xmlns:a16="http://schemas.microsoft.com/office/drawing/2014/main" id="{B7A1D66A-0BF0-461C-A6A7-221FF06CD857}"/>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7CF581C-DFE7-41C1-B615-34B89B84552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24CCA6E-1F98-4D39-9E82-C8179237D457}"/>
              </a:ext>
            </a:extLst>
          </p:cNvPr>
          <p:cNvSpPr>
            <a:spLocks noGrp="1"/>
          </p:cNvSpPr>
          <p:nvPr>
            <p:ph type="sldNum" sz="quarter" idx="12"/>
          </p:nvPr>
        </p:nvSpPr>
        <p:spPr/>
        <p:txBody>
          <a:bodyPr/>
          <a:lstStyle/>
          <a:p>
            <a:fld id="{2EBD257C-DDB9-4445-AD9A-AE1AF229B381}" type="slidenum">
              <a:rPr lang="en-US" smtClean="0"/>
              <a:t>19</a:t>
            </a:fld>
            <a:endParaRPr lang="en-US"/>
          </a:p>
        </p:txBody>
      </p:sp>
      <p:pic>
        <p:nvPicPr>
          <p:cNvPr id="6" name="Picture 5">
            <a:extLst>
              <a:ext uri="{FF2B5EF4-FFF2-40B4-BE49-F238E27FC236}">
                <a16:creationId xmlns:a16="http://schemas.microsoft.com/office/drawing/2014/main" id="{D8B7B9C7-45ED-BFB6-37AC-BCCA09DA18AE}"/>
              </a:ext>
            </a:extLst>
          </p:cNvPr>
          <p:cNvPicPr>
            <a:picLocks noChangeAspect="1"/>
          </p:cNvPicPr>
          <p:nvPr/>
        </p:nvPicPr>
        <p:blipFill>
          <a:blip r:embed="rId2"/>
          <a:stretch>
            <a:fillRect/>
          </a:stretch>
        </p:blipFill>
        <p:spPr>
          <a:xfrm>
            <a:off x="1909761" y="1422400"/>
            <a:ext cx="8372475" cy="4933950"/>
          </a:xfrm>
          <a:prstGeom prst="rect">
            <a:avLst/>
          </a:prstGeom>
        </p:spPr>
      </p:pic>
    </p:spTree>
    <p:extLst>
      <p:ext uri="{BB962C8B-B14F-4D97-AF65-F5344CB8AC3E}">
        <p14:creationId xmlns:p14="http://schemas.microsoft.com/office/powerpoint/2010/main" val="37637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5AE5A1-FE70-4CE9-9AE9-2669345FBD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D3201FC-2C50-434C-BF51-302048EE58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34AF4E-B894-4134-8875-B0EE5D14D6A2}"/>
              </a:ext>
            </a:extLst>
          </p:cNvPr>
          <p:cNvSpPr txBox="1"/>
          <p:nvPr/>
        </p:nvSpPr>
        <p:spPr>
          <a:xfrm>
            <a:off x="463825" y="1055470"/>
            <a:ext cx="6510283" cy="5262979"/>
          </a:xfrm>
          <a:prstGeom prst="rect">
            <a:avLst/>
          </a:prstGeom>
          <a:noFill/>
        </p:spPr>
        <p:txBody>
          <a:bodyPr wrap="square">
            <a:spAutoFit/>
          </a:bodyPr>
          <a:lstStyle/>
          <a:p>
            <a:pPr marL="285750" indent="-285750" algn="just">
              <a:buFont typeface="Arial" panose="020B0604020202020204" pitchFamily="34" charset="0"/>
              <a:buChar char="•"/>
            </a:pPr>
            <a:r>
              <a:rPr lang="en-GB" sz="2400" dirty="0"/>
              <a:t>Dimensionality Reduction: PCA, Linear Discriminant Analysis(LDA).</a:t>
            </a:r>
          </a:p>
          <a:p>
            <a:pPr marL="285750" indent="-285750" algn="just">
              <a:buFont typeface="Arial" panose="020B0604020202020204" pitchFamily="34" charset="0"/>
              <a:buChar char="•"/>
            </a:pPr>
            <a:endParaRPr lang="en-GB" sz="2400" dirty="0"/>
          </a:p>
          <a:p>
            <a:pPr marL="285750" indent="-285750" algn="just">
              <a:buFont typeface="Arial" panose="020B0604020202020204" pitchFamily="34" charset="0"/>
              <a:buChar char="•"/>
            </a:pPr>
            <a:r>
              <a:rPr lang="en-GB" sz="2400" dirty="0"/>
              <a:t>Multidimensional scaling (MDS) is a technique that creates a </a:t>
            </a:r>
            <a:r>
              <a:rPr lang="en-GB" sz="2400" b="1" dirty="0"/>
              <a:t>map displaying the relative positions of several objects</a:t>
            </a:r>
            <a:r>
              <a:rPr lang="en-GB" sz="2400" dirty="0"/>
              <a:t>, given only a table of the distances between them. </a:t>
            </a:r>
          </a:p>
          <a:p>
            <a:pPr marL="285750" indent="-285750" algn="just">
              <a:buFont typeface="Arial" panose="020B0604020202020204" pitchFamily="34" charset="0"/>
              <a:buChar char="•"/>
            </a:pPr>
            <a:r>
              <a:rPr lang="en-GB" sz="2400" dirty="0"/>
              <a:t>The map may consist of one, two, three, or even more dimensions. </a:t>
            </a:r>
          </a:p>
          <a:p>
            <a:pPr marL="285750" indent="-285750" algn="just">
              <a:buFont typeface="Arial" panose="020B0604020202020204" pitchFamily="34" charset="0"/>
              <a:buChar char="•"/>
            </a:pPr>
            <a:r>
              <a:rPr lang="en-GB" sz="2400" dirty="0"/>
              <a:t>The program calculates either the metric or the non-metric solution. </a:t>
            </a:r>
          </a:p>
          <a:p>
            <a:pPr marL="285750" indent="-285750" algn="just">
              <a:buFont typeface="Arial" panose="020B0604020202020204" pitchFamily="34" charset="0"/>
              <a:buChar char="•"/>
            </a:pPr>
            <a:r>
              <a:rPr lang="en-GB" sz="2400" dirty="0"/>
              <a:t>The table of distances is known as the proximity matrix. It arises either directly from experiments or indirectly as a correlation matrix. </a:t>
            </a:r>
            <a:endParaRPr lang="en-US" sz="2400" dirty="0"/>
          </a:p>
        </p:txBody>
      </p:sp>
      <p:sp>
        <p:nvSpPr>
          <p:cNvPr id="3" name="TextBox 2">
            <a:extLst>
              <a:ext uri="{FF2B5EF4-FFF2-40B4-BE49-F238E27FC236}">
                <a16:creationId xmlns:a16="http://schemas.microsoft.com/office/drawing/2014/main" id="{26042238-FD99-41AD-AAF2-62F6AA67F41D}"/>
              </a:ext>
            </a:extLst>
          </p:cNvPr>
          <p:cNvSpPr txBox="1"/>
          <p:nvPr/>
        </p:nvSpPr>
        <p:spPr>
          <a:xfrm>
            <a:off x="310359" y="343497"/>
            <a:ext cx="6183206" cy="523220"/>
          </a:xfrm>
          <a:prstGeom prst="rect">
            <a:avLst/>
          </a:prstGeom>
          <a:noFill/>
        </p:spPr>
        <p:txBody>
          <a:bodyPr wrap="square" rtlCol="0">
            <a:spAutoFit/>
          </a:bodyPr>
          <a:lstStyle/>
          <a:p>
            <a:r>
              <a:rPr lang="en-GB" sz="2800" b="1" dirty="0">
                <a:latin typeface="+mj-lt"/>
              </a:rPr>
              <a:t>Introduction</a:t>
            </a:r>
            <a:endParaRPr lang="en-US" sz="2800" b="1" dirty="0">
              <a:latin typeface="+mj-lt"/>
            </a:endParaRPr>
          </a:p>
        </p:txBody>
      </p:sp>
      <p:pic>
        <p:nvPicPr>
          <p:cNvPr id="7" name="Picture 6">
            <a:extLst>
              <a:ext uri="{FF2B5EF4-FFF2-40B4-BE49-F238E27FC236}">
                <a16:creationId xmlns:a16="http://schemas.microsoft.com/office/drawing/2014/main" id="{750352A0-20A8-4A2B-B479-5AF256F16AA5}"/>
              </a:ext>
            </a:extLst>
          </p:cNvPr>
          <p:cNvPicPr>
            <a:picLocks noChangeAspect="1"/>
          </p:cNvPicPr>
          <p:nvPr/>
        </p:nvPicPr>
        <p:blipFill>
          <a:blip r:embed="rId2"/>
          <a:stretch>
            <a:fillRect/>
          </a:stretch>
        </p:blipFill>
        <p:spPr>
          <a:xfrm>
            <a:off x="6974108" y="1616767"/>
            <a:ext cx="4873335" cy="3140763"/>
          </a:xfrm>
          <a:prstGeom prst="rect">
            <a:avLst/>
          </a:prstGeom>
        </p:spPr>
      </p:pic>
      <p:sp>
        <p:nvSpPr>
          <p:cNvPr id="2" name="Slide Number Placeholder 1">
            <a:extLst>
              <a:ext uri="{FF2B5EF4-FFF2-40B4-BE49-F238E27FC236}">
                <a16:creationId xmlns:a16="http://schemas.microsoft.com/office/drawing/2014/main" id="{CFE5B7A1-07A5-4CD8-9E6D-D001C6F2569C}"/>
              </a:ext>
            </a:extLst>
          </p:cNvPr>
          <p:cNvSpPr>
            <a:spLocks noGrp="1"/>
          </p:cNvSpPr>
          <p:nvPr>
            <p:ph type="sldNum" sz="quarter" idx="12"/>
          </p:nvPr>
        </p:nvSpPr>
        <p:spPr/>
        <p:txBody>
          <a:bodyPr/>
          <a:lstStyle/>
          <a:p>
            <a:fld id="{2EBD257C-DDB9-4445-AD9A-AE1AF229B381}" type="slidenum">
              <a:rPr lang="en-US" smtClean="0"/>
              <a:t>2</a:t>
            </a:fld>
            <a:endParaRPr lang="en-US"/>
          </a:p>
        </p:txBody>
      </p:sp>
    </p:spTree>
    <p:extLst>
      <p:ext uri="{BB962C8B-B14F-4D97-AF65-F5344CB8AC3E}">
        <p14:creationId xmlns:p14="http://schemas.microsoft.com/office/powerpoint/2010/main" val="2620623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01" name="Rectangle 5">
            <a:extLst>
              <a:ext uri="{FF2B5EF4-FFF2-40B4-BE49-F238E27FC236}">
                <a16:creationId xmlns:a16="http://schemas.microsoft.com/office/drawing/2014/main" id="{5D3C4238-1EB7-4D90-A387-89E0045DDCEE}"/>
              </a:ext>
            </a:extLst>
          </p:cNvPr>
          <p:cNvSpPr>
            <a:spLocks noChangeArrowheads="1"/>
          </p:cNvSpPr>
          <p:nvPr/>
        </p:nvSpPr>
        <p:spPr bwMode="auto">
          <a:xfrm>
            <a:off x="2019300" y="2971800"/>
            <a:ext cx="8001000" cy="25654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699" name="Rectangle 3">
            <a:extLst>
              <a:ext uri="{FF2B5EF4-FFF2-40B4-BE49-F238E27FC236}">
                <a16:creationId xmlns:a16="http://schemas.microsoft.com/office/drawing/2014/main" id="{F9042261-7676-4DFA-8721-63FAECFD7D0D}"/>
              </a:ext>
            </a:extLst>
          </p:cNvPr>
          <p:cNvSpPr>
            <a:spLocks noGrp="1" noChangeArrowheads="1"/>
          </p:cNvSpPr>
          <p:nvPr>
            <p:ph type="body" idx="1"/>
          </p:nvPr>
        </p:nvSpPr>
        <p:spPr>
          <a:xfrm>
            <a:off x="2211388" y="1573214"/>
            <a:ext cx="7772400" cy="4992687"/>
          </a:xfrm>
        </p:spPr>
        <p:txBody>
          <a:bodyPr>
            <a:normAutofit lnSpcReduction="10000"/>
          </a:bodyPr>
          <a:lstStyle/>
          <a:p>
            <a:pPr algn="just">
              <a:buClr>
                <a:srgbClr val="CC0000"/>
              </a:buClr>
            </a:pPr>
            <a:r>
              <a:rPr lang="en-US" altLang="en-US" sz="2000" b="1" dirty="0">
                <a:solidFill>
                  <a:srgbClr val="800080"/>
                </a:solidFill>
                <a:cs typeface="Times New Roman" panose="02020603050405020304" pitchFamily="18" charset="0"/>
              </a:rPr>
              <a:t>Perception Data: Direct Approaches:</a:t>
            </a:r>
            <a:r>
              <a:rPr lang="en-US" altLang="en-US" sz="2000" b="1" dirty="0">
                <a:solidFill>
                  <a:srgbClr val="CC0000"/>
                </a:solidFill>
                <a:cs typeface="Times New Roman" panose="02020603050405020304" pitchFamily="18" charset="0"/>
              </a:rPr>
              <a:t> </a:t>
            </a:r>
            <a:r>
              <a:rPr lang="en-US" altLang="en-US" sz="2000" dirty="0">
                <a:solidFill>
                  <a:srgbClr val="CC0000"/>
                </a:solidFill>
                <a:cs typeface="Times New Roman" panose="02020603050405020304" pitchFamily="18" charset="0"/>
              </a:rPr>
              <a:t>respondents are asked to judge how similar or dissimilar the various brands are.  These data are referred to as similarity judgments.  </a:t>
            </a:r>
          </a:p>
          <a:p>
            <a:pPr algn="just">
              <a:buClr>
                <a:srgbClr val="CC0000"/>
              </a:buClr>
            </a:pPr>
            <a:r>
              <a:rPr lang="en-US" altLang="en-US" sz="2000" dirty="0">
                <a:solidFill>
                  <a:srgbClr val="CC0000"/>
                </a:solidFill>
                <a:cs typeface="Times New Roman" panose="02020603050405020304" pitchFamily="18" charset="0"/>
              </a:rPr>
              <a:t>Consider similarity ratings of various toothpaste brands:</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			</a:t>
            </a:r>
            <a:r>
              <a:rPr lang="en-US" altLang="en-US" sz="1400" b="1" dirty="0">
                <a:solidFill>
                  <a:srgbClr val="800080"/>
                </a:solidFill>
                <a:cs typeface="Times New Roman" panose="02020603050405020304" pitchFamily="18" charset="0"/>
              </a:rPr>
              <a:t>Very					            Very</a:t>
            </a:r>
          </a:p>
          <a:p>
            <a:pPr algn="just">
              <a:buClr>
                <a:srgbClr val="CC0000"/>
              </a:buClr>
              <a:buFont typeface="Wingdings" panose="05000000000000000000" pitchFamily="2" charset="2"/>
              <a:buNone/>
            </a:pPr>
            <a:r>
              <a:rPr lang="en-US" altLang="en-US" sz="1400" b="1" dirty="0">
                <a:solidFill>
                  <a:srgbClr val="800080"/>
                </a:solidFill>
                <a:cs typeface="Times New Roman" panose="02020603050405020304" pitchFamily="18" charset="0"/>
              </a:rPr>
              <a:t>			</a:t>
            </a:r>
            <a:r>
              <a:rPr lang="en-US" altLang="en-US" sz="1400" b="1" u="sng" dirty="0">
                <a:solidFill>
                  <a:srgbClr val="800080"/>
                </a:solidFill>
                <a:cs typeface="Times New Roman" panose="02020603050405020304" pitchFamily="18" charset="0"/>
              </a:rPr>
              <a:t>Dissimilar</a:t>
            </a:r>
            <a:r>
              <a:rPr lang="en-US" altLang="en-US" sz="1400" b="1" dirty="0">
                <a:solidFill>
                  <a:srgbClr val="800080"/>
                </a:solidFill>
                <a:cs typeface="Times New Roman" panose="02020603050405020304" pitchFamily="18" charset="0"/>
              </a:rPr>
              <a:t>					          </a:t>
            </a:r>
            <a:r>
              <a:rPr lang="en-US" altLang="en-US" sz="1400" b="1" u="sng" dirty="0">
                <a:solidFill>
                  <a:srgbClr val="800080"/>
                </a:solidFill>
                <a:cs typeface="Times New Roman" panose="02020603050405020304" pitchFamily="18" charset="0"/>
              </a:rPr>
              <a:t>Similar</a:t>
            </a:r>
            <a:endParaRPr lang="en-US" altLang="en-US" sz="1400" b="1" dirty="0">
              <a:solidFill>
                <a:srgbClr val="800080"/>
              </a:solidFill>
              <a:cs typeface="Times New Roman" panose="02020603050405020304" pitchFamily="18" charset="0"/>
            </a:endParaRP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Crest vs. Colgate</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Aqua-Fresh vs. Crest</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Crest vs. Aim</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a:t>
            </a:r>
          </a:p>
          <a:p>
            <a:pPr algn="just">
              <a:buClr>
                <a:srgbClr val="CC0000"/>
              </a:buClr>
              <a:buFont typeface="Wingdings" panose="05000000000000000000" pitchFamily="2" charset="2"/>
              <a:buNone/>
            </a:pPr>
            <a:r>
              <a:rPr lang="en-US" altLang="en-US" sz="1400" b="1" dirty="0">
                <a:solidFill>
                  <a:srgbClr val="CC0000"/>
                </a:solidFill>
                <a:cs typeface="Times New Roman" panose="02020603050405020304" pitchFamily="18" charset="0"/>
              </a:rPr>
              <a:t>Colgate vs. Aqua-Fresh</a:t>
            </a:r>
            <a:r>
              <a:rPr lang="en-US" altLang="en-US" sz="1400" dirty="0">
                <a:solidFill>
                  <a:srgbClr val="CC0000"/>
                </a:solidFill>
                <a:cs typeface="Times New Roman" panose="02020603050405020304" pitchFamily="18" charset="0"/>
              </a:rPr>
              <a:t>   1	   2	3	4	5	6	7</a:t>
            </a:r>
          </a:p>
          <a:p>
            <a:pPr algn="just">
              <a:buClr>
                <a:srgbClr val="CC0000"/>
              </a:buClr>
              <a:buFont typeface="Wingdings" panose="05000000000000000000" pitchFamily="2" charset="2"/>
              <a:buNone/>
            </a:pPr>
            <a:r>
              <a:rPr lang="en-US" altLang="en-US" sz="1400" dirty="0">
                <a:solidFill>
                  <a:srgbClr val="CC0000"/>
                </a:solidFill>
                <a:cs typeface="Times New Roman" panose="02020603050405020304" pitchFamily="18" charset="0"/>
              </a:rPr>
              <a:t> </a:t>
            </a:r>
          </a:p>
          <a:p>
            <a:pPr algn="just">
              <a:buClr>
                <a:srgbClr val="CC0000"/>
              </a:buClr>
            </a:pPr>
            <a:r>
              <a:rPr lang="en-US" altLang="en-US" sz="2000" dirty="0">
                <a:solidFill>
                  <a:srgbClr val="CC0000"/>
                </a:solidFill>
                <a:cs typeface="Times New Roman" panose="02020603050405020304" pitchFamily="18" charset="0"/>
              </a:rPr>
              <a:t>The number of pairs to be evaluated is </a:t>
            </a:r>
            <a:r>
              <a:rPr lang="en-US" altLang="en-US" sz="2000" i="1" dirty="0">
                <a:solidFill>
                  <a:srgbClr val="CC0000"/>
                </a:solidFill>
                <a:cs typeface="Times New Roman" panose="02020603050405020304" pitchFamily="18" charset="0"/>
              </a:rPr>
              <a:t>n </a:t>
            </a:r>
            <a:r>
              <a:rPr lang="en-US" altLang="en-US" sz="2000" dirty="0">
                <a:solidFill>
                  <a:srgbClr val="CC0000"/>
                </a:solidFill>
                <a:cs typeface="Times New Roman" panose="02020603050405020304" pitchFamily="18" charset="0"/>
              </a:rPr>
              <a:t>(</a:t>
            </a:r>
            <a:r>
              <a:rPr lang="en-US" altLang="en-US" sz="2000" i="1" dirty="0">
                <a:solidFill>
                  <a:srgbClr val="CC0000"/>
                </a:solidFill>
                <a:cs typeface="Times New Roman" panose="02020603050405020304" pitchFamily="18" charset="0"/>
              </a:rPr>
              <a:t>n </a:t>
            </a:r>
            <a:r>
              <a:rPr lang="en-US" altLang="en-US" sz="2000" dirty="0">
                <a:solidFill>
                  <a:srgbClr val="CC0000"/>
                </a:solidFill>
                <a:cs typeface="Times New Roman" panose="02020603050405020304" pitchFamily="18" charset="0"/>
              </a:rPr>
              <a:t>-1)/2, where </a:t>
            </a:r>
            <a:r>
              <a:rPr lang="en-US" altLang="en-US" sz="2000" i="1" dirty="0">
                <a:solidFill>
                  <a:srgbClr val="CC0000"/>
                </a:solidFill>
                <a:cs typeface="Times New Roman" panose="02020603050405020304" pitchFamily="18" charset="0"/>
              </a:rPr>
              <a:t>n</a:t>
            </a:r>
            <a:r>
              <a:rPr lang="en-US" altLang="en-US" sz="2000" dirty="0">
                <a:solidFill>
                  <a:srgbClr val="CC0000"/>
                </a:solidFill>
                <a:cs typeface="Times New Roman" panose="02020603050405020304" pitchFamily="18" charset="0"/>
              </a:rPr>
              <a:t> is the number of stimuli.</a:t>
            </a:r>
            <a:endParaRPr lang="en-US" altLang="en-US" sz="2000" dirty="0">
              <a:solidFill>
                <a:srgbClr val="CC0000"/>
              </a:solidFill>
            </a:endParaRPr>
          </a:p>
        </p:txBody>
      </p:sp>
      <p:sp>
        <p:nvSpPr>
          <p:cNvPr id="8" name="Rectangle 7">
            <a:extLst>
              <a:ext uri="{FF2B5EF4-FFF2-40B4-BE49-F238E27FC236}">
                <a16:creationId xmlns:a16="http://schemas.microsoft.com/office/drawing/2014/main" id="{13690A4E-B480-4A36-9DEB-02FE0FFCDE53}"/>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C65B8C9-5811-4DDE-92D5-4D78BE1DB3D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BD74C46-78B1-4932-9C16-7427F742DAC6}"/>
              </a:ext>
            </a:extLst>
          </p:cNvPr>
          <p:cNvSpPr>
            <a:spLocks noGrp="1"/>
          </p:cNvSpPr>
          <p:nvPr>
            <p:ph type="sldNum" sz="quarter" idx="12"/>
          </p:nvPr>
        </p:nvSpPr>
        <p:spPr/>
        <p:txBody>
          <a:bodyPr/>
          <a:lstStyle/>
          <a:p>
            <a:fld id="{2EBD257C-DDB9-4445-AD9A-AE1AF229B381}" type="slidenum">
              <a:rPr lang="en-US" smtClean="0"/>
              <a:t>20</a:t>
            </a:fld>
            <a:endParaRPr lang="en-US"/>
          </a:p>
        </p:txBody>
      </p:sp>
      <p:sp>
        <p:nvSpPr>
          <p:cNvPr id="10" name="Rectangle 2">
            <a:extLst>
              <a:ext uri="{FF2B5EF4-FFF2-40B4-BE49-F238E27FC236}">
                <a16:creationId xmlns:a16="http://schemas.microsoft.com/office/drawing/2014/main" id="{90CDAB87-5BF9-440C-BF9C-0B9E006D9058}"/>
              </a:ext>
            </a:extLst>
          </p:cNvPr>
          <p:cNvSpPr>
            <a:spLocks noGrp="1" noChangeArrowheads="1"/>
          </p:cNvSpPr>
          <p:nvPr>
            <p:ph type="title"/>
          </p:nvPr>
        </p:nvSpPr>
        <p:spPr>
          <a:xfrm>
            <a:off x="164122" y="319155"/>
            <a:ext cx="12027878" cy="733425"/>
          </a:xfrm>
        </p:spPr>
        <p:txBody>
          <a:bodyPr>
            <a:normAutofit/>
          </a:bodyPr>
          <a:lstStyle/>
          <a:p>
            <a:r>
              <a:rPr lang="en-US" altLang="en-US" sz="3600" b="1" dirty="0"/>
              <a:t>MDS: Case study Perceptual mapping of Toothpaste</a:t>
            </a:r>
          </a:p>
        </p:txBody>
      </p:sp>
    </p:spTree>
    <p:extLst>
      <p:ext uri="{BB962C8B-B14F-4D97-AF65-F5344CB8AC3E}">
        <p14:creationId xmlns:p14="http://schemas.microsoft.com/office/powerpoint/2010/main" val="1893524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0-#ppt_w/2"/>
                                          </p:val>
                                        </p:tav>
                                        <p:tav tm="100000">
                                          <p:val>
                                            <p:strVal val="#ppt_x"/>
                                          </p:val>
                                        </p:tav>
                                      </p:tavLst>
                                    </p:anim>
                                    <p:anim calcmode="lin" valueType="num">
                                      <p:cBhvr additive="base">
                                        <p:cTn id="8" dur="500" fill="hold"/>
                                        <p:tgtEl>
                                          <p:spTgt spid="15770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7699"/>
                                        </p:tgtEl>
                                        <p:attrNameLst>
                                          <p:attrName>style.visibility</p:attrName>
                                        </p:attrNameLst>
                                      </p:cBhvr>
                                      <p:to>
                                        <p:strVal val="visible"/>
                                      </p:to>
                                    </p:set>
                                    <p:anim calcmode="lin" valueType="num">
                                      <p:cBhvr additive="base">
                                        <p:cTn id="12" dur="500" fill="hold"/>
                                        <p:tgtEl>
                                          <p:spTgt spid="157699"/>
                                        </p:tgtEl>
                                        <p:attrNameLst>
                                          <p:attrName>ppt_x</p:attrName>
                                        </p:attrNameLst>
                                      </p:cBhvr>
                                      <p:tavLst>
                                        <p:tav tm="0">
                                          <p:val>
                                            <p:strVal val="0-#ppt_w/2"/>
                                          </p:val>
                                        </p:tav>
                                        <p:tav tm="100000">
                                          <p:val>
                                            <p:strVal val="#ppt_x"/>
                                          </p:val>
                                        </p:tav>
                                      </p:tavLst>
                                    </p:anim>
                                    <p:anim calcmode="lin" valueType="num">
                                      <p:cBhvr additive="base">
                                        <p:cTn id="13" dur="500" fill="hold"/>
                                        <p:tgtEl>
                                          <p:spTgt spid="157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63D7D738-94BC-45C8-ABAA-01DC2B9CD3D4}"/>
              </a:ext>
            </a:extLst>
          </p:cNvPr>
          <p:cNvSpPr>
            <a:spLocks noGrp="1" noChangeArrowheads="1"/>
          </p:cNvSpPr>
          <p:nvPr>
            <p:ph type="title"/>
          </p:nvPr>
        </p:nvSpPr>
        <p:spPr>
          <a:xfrm>
            <a:off x="413027" y="171658"/>
            <a:ext cx="8757477" cy="733425"/>
          </a:xfrm>
        </p:spPr>
        <p:txBody>
          <a:bodyPr>
            <a:normAutofit/>
          </a:bodyPr>
          <a:lstStyle/>
          <a:p>
            <a:pPr algn="ctr"/>
            <a:r>
              <a:rPr lang="en-US" altLang="en-US" sz="3200" b="1" dirty="0">
                <a:solidFill>
                  <a:srgbClr val="800080"/>
                </a:solidFill>
              </a:rPr>
              <a:t>Case study: Similarity Rating Of Toothpaste Brands</a:t>
            </a:r>
          </a:p>
        </p:txBody>
      </p:sp>
      <p:grpSp>
        <p:nvGrpSpPr>
          <p:cNvPr id="128016" name="Group 16">
            <a:extLst>
              <a:ext uri="{FF2B5EF4-FFF2-40B4-BE49-F238E27FC236}">
                <a16:creationId xmlns:a16="http://schemas.microsoft.com/office/drawing/2014/main" id="{E7FD7E83-4BA9-448B-AA59-1F193F8A1AF6}"/>
              </a:ext>
            </a:extLst>
          </p:cNvPr>
          <p:cNvGrpSpPr>
            <a:grpSpLocks/>
          </p:cNvGrpSpPr>
          <p:nvPr/>
        </p:nvGrpSpPr>
        <p:grpSpPr bwMode="auto">
          <a:xfrm>
            <a:off x="742122" y="1905000"/>
            <a:ext cx="10813774" cy="3959082"/>
            <a:chOff x="72" y="1200"/>
            <a:chExt cx="5612" cy="1921"/>
          </a:xfrm>
        </p:grpSpPr>
        <p:sp>
          <p:nvSpPr>
            <p:cNvPr id="128004" name="Rectangle 4">
              <a:extLst>
                <a:ext uri="{FF2B5EF4-FFF2-40B4-BE49-F238E27FC236}">
                  <a16:creationId xmlns:a16="http://schemas.microsoft.com/office/drawing/2014/main" id="{DD5B1A32-E68E-4A12-9777-A5DD48E91E89}"/>
                </a:ext>
              </a:extLst>
            </p:cNvPr>
            <p:cNvSpPr>
              <a:spLocks noChangeArrowheads="1"/>
            </p:cNvSpPr>
            <p:nvPr/>
          </p:nvSpPr>
          <p:spPr bwMode="auto">
            <a:xfrm>
              <a:off x="72" y="1200"/>
              <a:ext cx="5612" cy="192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8015" name="Object 15">
              <a:extLst>
                <a:ext uri="{FF2B5EF4-FFF2-40B4-BE49-F238E27FC236}">
                  <a16:creationId xmlns:a16="http://schemas.microsoft.com/office/drawing/2014/main" id="{9A1E0FE4-EE1C-4644-B5C7-DED43D4D6420}"/>
                </a:ext>
              </a:extLst>
            </p:cNvPr>
            <p:cNvGraphicFramePr>
              <a:graphicFrameLocks noChangeAspect="1"/>
            </p:cNvGraphicFramePr>
            <p:nvPr/>
          </p:nvGraphicFramePr>
          <p:xfrm>
            <a:off x="161" y="1286"/>
            <a:ext cx="5465" cy="1835"/>
          </p:xfrm>
          <a:graphic>
            <a:graphicData uri="http://schemas.openxmlformats.org/presentationml/2006/ole">
              <mc:AlternateContent xmlns:mc="http://schemas.openxmlformats.org/markup-compatibility/2006">
                <mc:Choice xmlns:v="urn:schemas-microsoft-com:vml" Requires="v">
                  <p:oleObj name="Worksheet" r:id="rId2" imgW="8391347" imgH="2762119" progId="Excel.Sheet.8">
                    <p:embed/>
                  </p:oleObj>
                </mc:Choice>
                <mc:Fallback>
                  <p:oleObj name="Worksheet" r:id="rId2" imgW="8391347" imgH="2762119" progId="Excel.Sheet.8">
                    <p:embed/>
                    <p:pic>
                      <p:nvPicPr>
                        <p:cNvPr id="128015" name="Object 15">
                          <a:extLst>
                            <a:ext uri="{FF2B5EF4-FFF2-40B4-BE49-F238E27FC236}">
                              <a16:creationId xmlns:a16="http://schemas.microsoft.com/office/drawing/2014/main" id="{9A1E0FE4-EE1C-4644-B5C7-DED43D4D6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 y="1286"/>
                          <a:ext cx="5465" cy="1835"/>
                        </a:xfrm>
                        <a:prstGeom prst="rect">
                          <a:avLst/>
                        </a:prstGeom>
                        <a:noFill/>
                        <a:ln>
                          <a:noFill/>
                        </a:ln>
                        <a:effectLst/>
                        <a:extLst>
                          <a:ext uri="{909E8E84-426E-40DD-AFC4-6F175D3DCCD1}">
                            <a14:hiddenFill xmlns:a14="http://schemas.microsoft.com/office/drawing/2010/main">
                              <a:solidFill>
                                <a:srgbClr val="B18DAB"/>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 name="Rectangle 10">
            <a:extLst>
              <a:ext uri="{FF2B5EF4-FFF2-40B4-BE49-F238E27FC236}">
                <a16:creationId xmlns:a16="http://schemas.microsoft.com/office/drawing/2014/main" id="{1EFC679D-689D-48E0-B53F-0C4F0EBB8DCE}"/>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4189C86-477F-43B6-867E-1B542753468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592C82-0E7D-4A83-8AC2-C3C0635CFD0F}"/>
              </a:ext>
            </a:extLst>
          </p:cNvPr>
          <p:cNvSpPr>
            <a:spLocks noGrp="1"/>
          </p:cNvSpPr>
          <p:nvPr>
            <p:ph type="sldNum" sz="quarter" idx="12"/>
          </p:nvPr>
        </p:nvSpPr>
        <p:spPr/>
        <p:txBody>
          <a:bodyPr/>
          <a:lstStyle/>
          <a:p>
            <a:fld id="{2EBD257C-DDB9-4445-AD9A-AE1AF229B381}" type="slidenum">
              <a:rPr lang="en-US" smtClean="0"/>
              <a:t>21</a:t>
            </a:fld>
            <a:endParaRPr lang="en-US"/>
          </a:p>
        </p:txBody>
      </p:sp>
    </p:spTree>
    <p:extLst>
      <p:ext uri="{BB962C8B-B14F-4D97-AF65-F5344CB8AC3E}">
        <p14:creationId xmlns:p14="http://schemas.microsoft.com/office/powerpoint/2010/main" val="223748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002"/>
                                        </p:tgtEl>
                                        <p:attrNameLst>
                                          <p:attrName>style.visibility</p:attrName>
                                        </p:attrNameLst>
                                      </p:cBhvr>
                                      <p:to>
                                        <p:strVal val="visible"/>
                                      </p:to>
                                    </p:set>
                                    <p:anim calcmode="lin" valueType="num">
                                      <p:cBhvr additive="base">
                                        <p:cTn id="7" dur="500" fill="hold"/>
                                        <p:tgtEl>
                                          <p:spTgt spid="128002"/>
                                        </p:tgtEl>
                                        <p:attrNameLst>
                                          <p:attrName>ppt_x</p:attrName>
                                        </p:attrNameLst>
                                      </p:cBhvr>
                                      <p:tavLst>
                                        <p:tav tm="0">
                                          <p:val>
                                            <p:strVal val="0-#ppt_w/2"/>
                                          </p:val>
                                        </p:tav>
                                        <p:tav tm="100000">
                                          <p:val>
                                            <p:strVal val="#ppt_x"/>
                                          </p:val>
                                        </p:tav>
                                      </p:tavLst>
                                    </p:anim>
                                    <p:anim calcmode="lin" valueType="num">
                                      <p:cBhvr additive="base">
                                        <p:cTn id="8" dur="500" fill="hold"/>
                                        <p:tgtEl>
                                          <p:spTgt spid="1280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8016"/>
                                        </p:tgtEl>
                                        <p:attrNameLst>
                                          <p:attrName>style.visibility</p:attrName>
                                        </p:attrNameLst>
                                      </p:cBhvr>
                                      <p:to>
                                        <p:strVal val="visible"/>
                                      </p:to>
                                    </p:set>
                                    <p:anim calcmode="lin" valueType="num">
                                      <p:cBhvr additive="base">
                                        <p:cTn id="12" dur="500" fill="hold"/>
                                        <p:tgtEl>
                                          <p:spTgt spid="128016"/>
                                        </p:tgtEl>
                                        <p:attrNameLst>
                                          <p:attrName>ppt_x</p:attrName>
                                        </p:attrNameLst>
                                      </p:cBhvr>
                                      <p:tavLst>
                                        <p:tav tm="0">
                                          <p:val>
                                            <p:strVal val="0-#ppt_w/2"/>
                                          </p:val>
                                        </p:tav>
                                        <p:tav tm="100000">
                                          <p:val>
                                            <p:strVal val="#ppt_x"/>
                                          </p:val>
                                        </p:tav>
                                      </p:tavLst>
                                    </p:anim>
                                    <p:anim calcmode="lin" valueType="num">
                                      <p:cBhvr additive="base">
                                        <p:cTn id="13" dur="500" fill="hold"/>
                                        <p:tgtEl>
                                          <p:spTgt spid="1280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4" name="Rectangle 4">
            <a:extLst>
              <a:ext uri="{FF2B5EF4-FFF2-40B4-BE49-F238E27FC236}">
                <a16:creationId xmlns:a16="http://schemas.microsoft.com/office/drawing/2014/main" id="{178EB8E3-4716-40DA-904B-74E1DB63431D}"/>
              </a:ext>
            </a:extLst>
          </p:cNvPr>
          <p:cNvSpPr>
            <a:spLocks noChangeArrowheads="1"/>
          </p:cNvSpPr>
          <p:nvPr/>
        </p:nvSpPr>
        <p:spPr bwMode="auto">
          <a:xfrm>
            <a:off x="2006600" y="2590800"/>
            <a:ext cx="7620000" cy="25908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3" name="Rectangle 3">
            <a:extLst>
              <a:ext uri="{FF2B5EF4-FFF2-40B4-BE49-F238E27FC236}">
                <a16:creationId xmlns:a16="http://schemas.microsoft.com/office/drawing/2014/main" id="{4B37DE0B-0FFC-473B-93A9-87E38304EB7B}"/>
              </a:ext>
            </a:extLst>
          </p:cNvPr>
          <p:cNvSpPr>
            <a:spLocks noGrp="1" noChangeArrowheads="1"/>
          </p:cNvSpPr>
          <p:nvPr>
            <p:ph type="body" idx="1"/>
          </p:nvPr>
        </p:nvSpPr>
        <p:spPr>
          <a:xfrm>
            <a:off x="2490788" y="1408114"/>
            <a:ext cx="7772400" cy="4992687"/>
          </a:xfrm>
        </p:spPr>
        <p:txBody>
          <a:bodyPr>
            <a:normAutofit lnSpcReduction="10000"/>
          </a:bodyPr>
          <a:lstStyle/>
          <a:p>
            <a:pPr marL="401638" indent="-401638" algn="just">
              <a:buClr>
                <a:srgbClr val="CC0000"/>
              </a:buClr>
            </a:pPr>
            <a:r>
              <a:rPr lang="en-US" altLang="en-US" sz="1800" b="1" dirty="0">
                <a:solidFill>
                  <a:srgbClr val="800080"/>
                </a:solidFill>
                <a:cs typeface="Times New Roman" panose="02020603050405020304" pitchFamily="18" charset="0"/>
              </a:rPr>
              <a:t>Perception Data: Derived Approaches:</a:t>
            </a:r>
            <a:r>
              <a:rPr lang="en-US" altLang="en-US" sz="1800" b="1" dirty="0">
                <a:solidFill>
                  <a:srgbClr val="CC0000"/>
                </a:solidFill>
                <a:cs typeface="Times New Roman" panose="02020603050405020304" pitchFamily="18" charset="0"/>
              </a:rPr>
              <a:t>  A</a:t>
            </a:r>
            <a:r>
              <a:rPr lang="en-US" altLang="en-US" sz="1800" dirty="0">
                <a:solidFill>
                  <a:srgbClr val="CC0000"/>
                </a:solidFill>
                <a:cs typeface="Times New Roman" panose="02020603050405020304" pitchFamily="18" charset="0"/>
              </a:rPr>
              <a:t>ttribute-based approaches requiring the respondents to rate the brands on the identified attributes using semantic differential or Likert scales.  </a:t>
            </a:r>
          </a:p>
          <a:p>
            <a:pPr marL="401638" indent="-401638" algn="just">
              <a:buClr>
                <a:srgbClr val="CC0000"/>
              </a:buClr>
            </a:pPr>
            <a:endParaRPr lang="en-US" altLang="en-US" sz="1800" dirty="0">
              <a:solidFill>
                <a:srgbClr val="CC0000"/>
              </a:solidFill>
              <a:cs typeface="Times New Roman" panose="02020603050405020304" pitchFamily="18" charset="0"/>
            </a:endParaRPr>
          </a:p>
          <a:p>
            <a:pPr marL="401638" indent="-401638" algn="just">
              <a:buClr>
                <a:srgbClr val="CC0000"/>
              </a:buClr>
              <a:buNone/>
            </a:pPr>
            <a:r>
              <a:rPr lang="en-US" altLang="en-US" sz="1200" b="1" dirty="0">
                <a:solidFill>
                  <a:srgbClr val="CC0000"/>
                </a:solidFill>
                <a:cs typeface="Times New Roman" panose="02020603050405020304" pitchFamily="18" charset="0"/>
              </a:rPr>
              <a:t>Whitens            			                       Does not</a:t>
            </a:r>
          </a:p>
          <a:p>
            <a:pPr marL="401638" indent="-401638" algn="just">
              <a:buClr>
                <a:srgbClr val="CC0000"/>
              </a:buClr>
              <a:buNone/>
            </a:pPr>
            <a:r>
              <a:rPr lang="en-US" altLang="en-US" sz="1200" b="1" dirty="0">
                <a:solidFill>
                  <a:srgbClr val="CC0000"/>
                </a:solidFill>
                <a:cs typeface="Times New Roman" panose="02020603050405020304" pitchFamily="18" charset="0"/>
              </a:rPr>
              <a:t>teeth 	___  ___  ___  ___  ___  ___  ___  ___  ___  ___  whiten teeth</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Prevents tooth			               	  Does not prevent</a:t>
            </a:r>
          </a:p>
          <a:p>
            <a:pPr marL="401638" indent="-401638" algn="just">
              <a:buClr>
                <a:srgbClr val="CC0000"/>
              </a:buClr>
              <a:buNone/>
            </a:pPr>
            <a:r>
              <a:rPr lang="en-US" altLang="en-US" sz="1200" b="1" dirty="0">
                <a:solidFill>
                  <a:srgbClr val="CC0000"/>
                </a:solidFill>
                <a:cs typeface="Times New Roman" panose="02020603050405020304" pitchFamily="18" charset="0"/>
              </a:rPr>
              <a:t>decay  	___  ___  ___  ___  ___  ___  ___  ___  ___  ___   tooth decay</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		.</a:t>
            </a:r>
          </a:p>
          <a:p>
            <a:pPr marL="401638" indent="-401638" algn="just">
              <a:buClr>
                <a:srgbClr val="CC0000"/>
              </a:buClr>
              <a:buNone/>
            </a:pPr>
            <a:r>
              <a:rPr lang="en-US" altLang="en-US" sz="1200" b="1" dirty="0">
                <a:solidFill>
                  <a:srgbClr val="CC0000"/>
                </a:solidFill>
                <a:cs typeface="Times New Roman" panose="02020603050405020304" pitchFamily="18" charset="0"/>
              </a:rPr>
              <a:t>Pleasant					  Unpleasant</a:t>
            </a:r>
          </a:p>
          <a:p>
            <a:pPr marL="401638" indent="-401638" algn="just">
              <a:buClr>
                <a:srgbClr val="CC0000"/>
              </a:buClr>
              <a:buNone/>
            </a:pPr>
            <a:r>
              <a:rPr lang="en-US" altLang="en-US" sz="1200" b="1" dirty="0">
                <a:solidFill>
                  <a:srgbClr val="CC0000"/>
                </a:solidFill>
                <a:cs typeface="Times New Roman" panose="02020603050405020304" pitchFamily="18" charset="0"/>
              </a:rPr>
              <a:t>tasting      	___  ___  ___  ___  ___  ___  ___ ___  ___  ___   tasting</a:t>
            </a:r>
          </a:p>
          <a:p>
            <a:pPr marL="401638" indent="-401638" algn="just">
              <a:buClr>
                <a:srgbClr val="CC0000"/>
              </a:buClr>
              <a:buNone/>
            </a:pPr>
            <a:endParaRPr lang="en-US" altLang="en-US" sz="1200" b="1" dirty="0">
              <a:solidFill>
                <a:srgbClr val="CC0000"/>
              </a:solidFill>
              <a:cs typeface="Times New Roman" panose="02020603050405020304" pitchFamily="18" charset="0"/>
            </a:endParaRPr>
          </a:p>
          <a:p>
            <a:pPr marL="401638" indent="-401638" algn="just">
              <a:buClr>
                <a:srgbClr val="CC0000"/>
              </a:buClr>
            </a:pPr>
            <a:r>
              <a:rPr lang="en-US" altLang="en-US" sz="1800" dirty="0">
                <a:solidFill>
                  <a:srgbClr val="CC0000"/>
                </a:solidFill>
                <a:cs typeface="Times New Roman" panose="02020603050405020304" pitchFamily="18" charset="0"/>
              </a:rPr>
              <a:t>If attribute ratings are obtained, a similarity measure (such as Euclidean distance) is derived for each pair of brands.</a:t>
            </a:r>
            <a:endParaRPr lang="en-US" altLang="en-US" sz="1000" dirty="0">
              <a:solidFill>
                <a:srgbClr val="CC0000"/>
              </a:solidFill>
            </a:endParaRPr>
          </a:p>
        </p:txBody>
      </p:sp>
      <p:sp>
        <p:nvSpPr>
          <p:cNvPr id="158725" name="Rectangle 5">
            <a:extLst>
              <a:ext uri="{FF2B5EF4-FFF2-40B4-BE49-F238E27FC236}">
                <a16:creationId xmlns:a16="http://schemas.microsoft.com/office/drawing/2014/main" id="{25BD15F2-6544-4154-B6F8-51D5B78CE6ED}"/>
              </a:ext>
            </a:extLst>
          </p:cNvPr>
          <p:cNvSpPr>
            <a:spLocks noGrp="1" noChangeArrowheads="1"/>
          </p:cNvSpPr>
          <p:nvPr>
            <p:ph type="title"/>
          </p:nvPr>
        </p:nvSpPr>
        <p:spPr>
          <a:xfrm>
            <a:off x="164123" y="71575"/>
            <a:ext cx="4818694" cy="922338"/>
          </a:xfrm>
          <a:noFill/>
          <a:ln/>
        </p:spPr>
        <p:txBody>
          <a:bodyPr>
            <a:normAutofit/>
          </a:bodyPr>
          <a:lstStyle/>
          <a:p>
            <a:r>
              <a:rPr lang="en-US" altLang="en-US" sz="3200" b="1" dirty="0">
                <a:solidFill>
                  <a:srgbClr val="800080"/>
                </a:solidFill>
              </a:rPr>
              <a:t> Case study: Input Data</a:t>
            </a:r>
          </a:p>
        </p:txBody>
      </p:sp>
      <p:sp>
        <p:nvSpPr>
          <p:cNvPr id="8" name="Rectangle 7">
            <a:extLst>
              <a:ext uri="{FF2B5EF4-FFF2-40B4-BE49-F238E27FC236}">
                <a16:creationId xmlns:a16="http://schemas.microsoft.com/office/drawing/2014/main" id="{FE27223D-E96A-4C34-9A96-87DBCFD497EE}"/>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8999183-71EB-4201-9329-CA581124569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7A366F4-19ED-4B68-917B-9875FF268493}"/>
              </a:ext>
            </a:extLst>
          </p:cNvPr>
          <p:cNvSpPr>
            <a:spLocks noGrp="1"/>
          </p:cNvSpPr>
          <p:nvPr>
            <p:ph type="sldNum" sz="quarter" idx="12"/>
          </p:nvPr>
        </p:nvSpPr>
        <p:spPr/>
        <p:txBody>
          <a:bodyPr/>
          <a:lstStyle/>
          <a:p>
            <a:fld id="{2EBD257C-DDB9-4445-AD9A-AE1AF229B381}" type="slidenum">
              <a:rPr lang="en-US" smtClean="0"/>
              <a:t>22</a:t>
            </a:fld>
            <a:endParaRPr lang="en-US"/>
          </a:p>
        </p:txBody>
      </p:sp>
    </p:spTree>
    <p:extLst>
      <p:ext uri="{BB962C8B-B14F-4D97-AF65-F5344CB8AC3E}">
        <p14:creationId xmlns:p14="http://schemas.microsoft.com/office/powerpoint/2010/main" val="3972930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0-#ppt_w/2"/>
                                          </p:val>
                                        </p:tav>
                                        <p:tav tm="100000">
                                          <p:val>
                                            <p:strVal val="#ppt_x"/>
                                          </p:val>
                                        </p:tav>
                                      </p:tavLst>
                                    </p:anim>
                                    <p:anim calcmode="lin" valueType="num">
                                      <p:cBhvr additive="base">
                                        <p:cTn id="8" dur="500" fill="hold"/>
                                        <p:tgtEl>
                                          <p:spTgt spid="15872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8724"/>
                                        </p:tgtEl>
                                        <p:attrNameLst>
                                          <p:attrName>style.visibility</p:attrName>
                                        </p:attrNameLst>
                                      </p:cBhvr>
                                      <p:to>
                                        <p:strVal val="visible"/>
                                      </p:to>
                                    </p:set>
                                    <p:anim calcmode="lin" valueType="num">
                                      <p:cBhvr additive="base">
                                        <p:cTn id="12" dur="500" fill="hold"/>
                                        <p:tgtEl>
                                          <p:spTgt spid="158724"/>
                                        </p:tgtEl>
                                        <p:attrNameLst>
                                          <p:attrName>ppt_x</p:attrName>
                                        </p:attrNameLst>
                                      </p:cBhvr>
                                      <p:tavLst>
                                        <p:tav tm="0">
                                          <p:val>
                                            <p:strVal val="0-#ppt_w/2"/>
                                          </p:val>
                                        </p:tav>
                                        <p:tav tm="100000">
                                          <p:val>
                                            <p:strVal val="#ppt_x"/>
                                          </p:val>
                                        </p:tav>
                                      </p:tavLst>
                                    </p:anim>
                                    <p:anim calcmode="lin" valueType="num">
                                      <p:cBhvr additive="base">
                                        <p:cTn id="13" dur="500" fill="hold"/>
                                        <p:tgtEl>
                                          <p:spTgt spid="15872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8723"/>
                                        </p:tgtEl>
                                        <p:attrNameLst>
                                          <p:attrName>style.visibility</p:attrName>
                                        </p:attrNameLst>
                                      </p:cBhvr>
                                      <p:to>
                                        <p:strVal val="visible"/>
                                      </p:to>
                                    </p:set>
                                    <p:anim calcmode="lin" valueType="num">
                                      <p:cBhvr additive="base">
                                        <p:cTn id="17" dur="500" fill="hold"/>
                                        <p:tgtEl>
                                          <p:spTgt spid="158723"/>
                                        </p:tgtEl>
                                        <p:attrNameLst>
                                          <p:attrName>ppt_x</p:attrName>
                                        </p:attrNameLst>
                                      </p:cBhvr>
                                      <p:tavLst>
                                        <p:tav tm="0">
                                          <p:val>
                                            <p:strVal val="0-#ppt_w/2"/>
                                          </p:val>
                                        </p:tav>
                                        <p:tav tm="100000">
                                          <p:val>
                                            <p:strVal val="#ppt_x"/>
                                          </p:val>
                                        </p:tav>
                                      </p:tavLst>
                                    </p:anim>
                                    <p:anim calcmode="lin" valueType="num">
                                      <p:cBhvr additive="base">
                                        <p:cTn id="18" dur="500" fill="hold"/>
                                        <p:tgtEl>
                                          <p:spTgt spid="1587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P spid="15872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3E29E4E9-DEFE-4312-A8CA-F55581B38CE0}"/>
              </a:ext>
            </a:extLst>
          </p:cNvPr>
          <p:cNvSpPr>
            <a:spLocks noGrp="1" noChangeArrowheads="1"/>
          </p:cNvSpPr>
          <p:nvPr>
            <p:ph type="title"/>
          </p:nvPr>
        </p:nvSpPr>
        <p:spPr>
          <a:xfrm>
            <a:off x="82331" y="241302"/>
            <a:ext cx="8715375" cy="733425"/>
          </a:xfrm>
        </p:spPr>
        <p:txBody>
          <a:bodyPr/>
          <a:lstStyle/>
          <a:p>
            <a:pPr algn="ctr"/>
            <a:r>
              <a:rPr lang="en-US" altLang="en-US" b="1" dirty="0">
                <a:solidFill>
                  <a:srgbClr val="800080"/>
                </a:solidFill>
              </a:rPr>
              <a:t>Plot of Stress Versus Dimensionality </a:t>
            </a:r>
          </a:p>
        </p:txBody>
      </p:sp>
      <p:sp>
        <p:nvSpPr>
          <p:cNvPr id="129038" name="Rectangle 14">
            <a:extLst>
              <a:ext uri="{FF2B5EF4-FFF2-40B4-BE49-F238E27FC236}">
                <a16:creationId xmlns:a16="http://schemas.microsoft.com/office/drawing/2014/main" id="{0F227DC5-3C0C-4F77-B3A3-CE0C5E3C788B}"/>
              </a:ext>
            </a:extLst>
          </p:cNvPr>
          <p:cNvSpPr>
            <a:spLocks noChangeAspect="1" noChangeArrowheads="1"/>
          </p:cNvSpPr>
          <p:nvPr/>
        </p:nvSpPr>
        <p:spPr bwMode="auto">
          <a:xfrm>
            <a:off x="4078288" y="6286500"/>
            <a:ext cx="403701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en-US" sz="2500">
                <a:solidFill>
                  <a:srgbClr val="CC0000"/>
                </a:solidFill>
              </a:rPr>
              <a:t> Number of Dimensions</a:t>
            </a:r>
          </a:p>
        </p:txBody>
      </p:sp>
      <p:grpSp>
        <p:nvGrpSpPr>
          <p:cNvPr id="129067" name="Group 43">
            <a:extLst>
              <a:ext uri="{FF2B5EF4-FFF2-40B4-BE49-F238E27FC236}">
                <a16:creationId xmlns:a16="http://schemas.microsoft.com/office/drawing/2014/main" id="{2CFF91D1-1152-4A7C-ACE4-69E4780F495D}"/>
              </a:ext>
            </a:extLst>
          </p:cNvPr>
          <p:cNvGrpSpPr>
            <a:grpSpLocks/>
          </p:cNvGrpSpPr>
          <p:nvPr/>
        </p:nvGrpSpPr>
        <p:grpSpPr bwMode="auto">
          <a:xfrm>
            <a:off x="2743200" y="1219201"/>
            <a:ext cx="6732588" cy="5224463"/>
            <a:chOff x="768" y="768"/>
            <a:chExt cx="4241" cy="3291"/>
          </a:xfrm>
        </p:grpSpPr>
        <p:sp>
          <p:nvSpPr>
            <p:cNvPr id="129028" name="Line 4">
              <a:extLst>
                <a:ext uri="{FF2B5EF4-FFF2-40B4-BE49-F238E27FC236}">
                  <a16:creationId xmlns:a16="http://schemas.microsoft.com/office/drawing/2014/main" id="{459657A3-94FB-4208-8C10-E2B1A45B59D7}"/>
                </a:ext>
              </a:extLst>
            </p:cNvPr>
            <p:cNvSpPr>
              <a:spLocks noChangeAspect="1" noChangeShapeType="1"/>
            </p:cNvSpPr>
            <p:nvPr/>
          </p:nvSpPr>
          <p:spPr bwMode="auto">
            <a:xfrm>
              <a:off x="1477" y="3794"/>
              <a:ext cx="32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29" name="Rectangle 5">
              <a:extLst>
                <a:ext uri="{FF2B5EF4-FFF2-40B4-BE49-F238E27FC236}">
                  <a16:creationId xmlns:a16="http://schemas.microsoft.com/office/drawing/2014/main" id="{9AA21E6B-F991-48B2-B289-13B4EDB2EEAA}"/>
                </a:ext>
              </a:extLst>
            </p:cNvPr>
            <p:cNvSpPr>
              <a:spLocks noChangeAspect="1" noChangeArrowheads="1"/>
            </p:cNvSpPr>
            <p:nvPr/>
          </p:nvSpPr>
          <p:spPr bwMode="auto">
            <a:xfrm>
              <a:off x="1058" y="2645"/>
              <a:ext cx="43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0.1</a:t>
              </a:r>
            </a:p>
          </p:txBody>
        </p:sp>
        <p:sp>
          <p:nvSpPr>
            <p:cNvPr id="129030" name="Line 6">
              <a:extLst>
                <a:ext uri="{FF2B5EF4-FFF2-40B4-BE49-F238E27FC236}">
                  <a16:creationId xmlns:a16="http://schemas.microsoft.com/office/drawing/2014/main" id="{C0A0E0BF-4829-426C-8442-F6B54AAF1F32}"/>
                </a:ext>
              </a:extLst>
            </p:cNvPr>
            <p:cNvSpPr>
              <a:spLocks noChangeAspect="1" noChangeShapeType="1"/>
            </p:cNvSpPr>
            <p:nvPr/>
          </p:nvSpPr>
          <p:spPr bwMode="auto">
            <a:xfrm flipH="1">
              <a:off x="1441" y="879"/>
              <a:ext cx="17" cy="28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1" name="Line 7">
              <a:extLst>
                <a:ext uri="{FF2B5EF4-FFF2-40B4-BE49-F238E27FC236}">
                  <a16:creationId xmlns:a16="http://schemas.microsoft.com/office/drawing/2014/main" id="{13D798D6-B044-49B6-B22C-25E160A82065}"/>
                </a:ext>
              </a:extLst>
            </p:cNvPr>
            <p:cNvSpPr>
              <a:spLocks noChangeAspect="1" noChangeShapeType="1"/>
            </p:cNvSpPr>
            <p:nvPr/>
          </p:nvSpPr>
          <p:spPr bwMode="auto">
            <a:xfrm flipH="1">
              <a:off x="1448" y="3271"/>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2" name="Line 8">
              <a:extLst>
                <a:ext uri="{FF2B5EF4-FFF2-40B4-BE49-F238E27FC236}">
                  <a16:creationId xmlns:a16="http://schemas.microsoft.com/office/drawing/2014/main" id="{91698EFD-6BB9-495A-8024-D34A2645DB24}"/>
                </a:ext>
              </a:extLst>
            </p:cNvPr>
            <p:cNvSpPr>
              <a:spLocks noChangeAspect="1" noChangeShapeType="1"/>
            </p:cNvSpPr>
            <p:nvPr/>
          </p:nvSpPr>
          <p:spPr bwMode="auto">
            <a:xfrm flipH="1">
              <a:off x="1448" y="1802"/>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3" name="Line 9">
              <a:extLst>
                <a:ext uri="{FF2B5EF4-FFF2-40B4-BE49-F238E27FC236}">
                  <a16:creationId xmlns:a16="http://schemas.microsoft.com/office/drawing/2014/main" id="{02AB56BC-A251-4934-A6B9-43F2543E1F56}"/>
                </a:ext>
              </a:extLst>
            </p:cNvPr>
            <p:cNvSpPr>
              <a:spLocks noChangeAspect="1" noChangeShapeType="1"/>
            </p:cNvSpPr>
            <p:nvPr/>
          </p:nvSpPr>
          <p:spPr bwMode="auto">
            <a:xfrm flipH="1">
              <a:off x="1448" y="2292"/>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Line 10">
              <a:extLst>
                <a:ext uri="{FF2B5EF4-FFF2-40B4-BE49-F238E27FC236}">
                  <a16:creationId xmlns:a16="http://schemas.microsoft.com/office/drawing/2014/main" id="{B5855C7B-49DB-42B6-89D7-81EB22B10582}"/>
                </a:ext>
              </a:extLst>
            </p:cNvPr>
            <p:cNvSpPr>
              <a:spLocks noChangeAspect="1" noChangeShapeType="1"/>
            </p:cNvSpPr>
            <p:nvPr/>
          </p:nvSpPr>
          <p:spPr bwMode="auto">
            <a:xfrm>
              <a:off x="1477" y="856"/>
              <a:ext cx="325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5" name="Line 11">
              <a:extLst>
                <a:ext uri="{FF2B5EF4-FFF2-40B4-BE49-F238E27FC236}">
                  <a16:creationId xmlns:a16="http://schemas.microsoft.com/office/drawing/2014/main" id="{2636D1E2-DF69-4AEB-9677-49829650EF69}"/>
                </a:ext>
              </a:extLst>
            </p:cNvPr>
            <p:cNvSpPr>
              <a:spLocks noChangeAspect="1" noChangeShapeType="1"/>
            </p:cNvSpPr>
            <p:nvPr/>
          </p:nvSpPr>
          <p:spPr bwMode="auto">
            <a:xfrm flipV="1">
              <a:off x="4758" y="859"/>
              <a:ext cx="0" cy="29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6" name="Rectangle 12">
              <a:extLst>
                <a:ext uri="{FF2B5EF4-FFF2-40B4-BE49-F238E27FC236}">
                  <a16:creationId xmlns:a16="http://schemas.microsoft.com/office/drawing/2014/main" id="{B05A1D35-3318-499E-B5F5-B69A202A66D4}"/>
                </a:ext>
              </a:extLst>
            </p:cNvPr>
            <p:cNvSpPr>
              <a:spLocks noChangeAspect="1" noChangeArrowheads="1"/>
            </p:cNvSpPr>
            <p:nvPr/>
          </p:nvSpPr>
          <p:spPr bwMode="auto">
            <a:xfrm>
              <a:off x="1008" y="1666"/>
              <a:ext cx="48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0.2</a:t>
              </a:r>
            </a:p>
          </p:txBody>
        </p:sp>
        <p:sp>
          <p:nvSpPr>
            <p:cNvPr id="129037" name="Rectangle 13">
              <a:extLst>
                <a:ext uri="{FF2B5EF4-FFF2-40B4-BE49-F238E27FC236}">
                  <a16:creationId xmlns:a16="http://schemas.microsoft.com/office/drawing/2014/main" id="{1FF8B0B2-C0AD-4840-9594-21C54FFF57FC}"/>
                </a:ext>
              </a:extLst>
            </p:cNvPr>
            <p:cNvSpPr>
              <a:spLocks noChangeAspect="1" noChangeArrowheads="1"/>
            </p:cNvSpPr>
            <p:nvPr/>
          </p:nvSpPr>
          <p:spPr bwMode="auto">
            <a:xfrm>
              <a:off x="1985"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1</a:t>
              </a:r>
            </a:p>
          </p:txBody>
        </p:sp>
        <p:sp>
          <p:nvSpPr>
            <p:cNvPr id="129039" name="Rectangle 15">
              <a:extLst>
                <a:ext uri="{FF2B5EF4-FFF2-40B4-BE49-F238E27FC236}">
                  <a16:creationId xmlns:a16="http://schemas.microsoft.com/office/drawing/2014/main" id="{1B50B84A-30CD-4A09-8652-DD8E794038D2}"/>
                </a:ext>
              </a:extLst>
            </p:cNvPr>
            <p:cNvSpPr>
              <a:spLocks noChangeAspect="1" noChangeArrowheads="1"/>
            </p:cNvSpPr>
            <p:nvPr/>
          </p:nvSpPr>
          <p:spPr bwMode="auto">
            <a:xfrm>
              <a:off x="3928"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4</a:t>
              </a:r>
            </a:p>
          </p:txBody>
        </p:sp>
        <p:sp>
          <p:nvSpPr>
            <p:cNvPr id="129040" name="Rectangle 16">
              <a:extLst>
                <a:ext uri="{FF2B5EF4-FFF2-40B4-BE49-F238E27FC236}">
                  <a16:creationId xmlns:a16="http://schemas.microsoft.com/office/drawing/2014/main" id="{2D0F9599-E25C-49D4-91D7-8703671E3D2F}"/>
                </a:ext>
              </a:extLst>
            </p:cNvPr>
            <p:cNvSpPr>
              <a:spLocks noChangeAspect="1" noChangeArrowheads="1"/>
            </p:cNvSpPr>
            <p:nvPr/>
          </p:nvSpPr>
          <p:spPr bwMode="auto">
            <a:xfrm>
              <a:off x="3357" y="3770"/>
              <a:ext cx="38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3</a:t>
              </a:r>
            </a:p>
          </p:txBody>
        </p:sp>
        <p:sp>
          <p:nvSpPr>
            <p:cNvPr id="129041" name="Rectangle 17">
              <a:extLst>
                <a:ext uri="{FF2B5EF4-FFF2-40B4-BE49-F238E27FC236}">
                  <a16:creationId xmlns:a16="http://schemas.microsoft.com/office/drawing/2014/main" id="{CBA9CA4B-CC7A-4596-AD12-F83E354C2F73}"/>
                </a:ext>
              </a:extLst>
            </p:cNvPr>
            <p:cNvSpPr>
              <a:spLocks noChangeAspect="1" noChangeArrowheads="1"/>
            </p:cNvSpPr>
            <p:nvPr/>
          </p:nvSpPr>
          <p:spPr bwMode="auto">
            <a:xfrm>
              <a:off x="2663"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2</a:t>
              </a:r>
            </a:p>
          </p:txBody>
        </p:sp>
        <p:sp>
          <p:nvSpPr>
            <p:cNvPr id="129042" name="Rectangle 18">
              <a:extLst>
                <a:ext uri="{FF2B5EF4-FFF2-40B4-BE49-F238E27FC236}">
                  <a16:creationId xmlns:a16="http://schemas.microsoft.com/office/drawing/2014/main" id="{69B68896-B5DA-4B22-9ADE-3807E1B1B7D8}"/>
                </a:ext>
              </a:extLst>
            </p:cNvPr>
            <p:cNvSpPr>
              <a:spLocks noChangeAspect="1" noChangeArrowheads="1"/>
            </p:cNvSpPr>
            <p:nvPr/>
          </p:nvSpPr>
          <p:spPr bwMode="auto">
            <a:xfrm>
              <a:off x="4628"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5</a:t>
              </a:r>
            </a:p>
          </p:txBody>
        </p:sp>
        <p:sp>
          <p:nvSpPr>
            <p:cNvPr id="129043" name="Line 19">
              <a:extLst>
                <a:ext uri="{FF2B5EF4-FFF2-40B4-BE49-F238E27FC236}">
                  <a16:creationId xmlns:a16="http://schemas.microsoft.com/office/drawing/2014/main" id="{D49A0DFD-6155-4585-AE23-3D558B481125}"/>
                </a:ext>
              </a:extLst>
            </p:cNvPr>
            <p:cNvSpPr>
              <a:spLocks noChangeAspect="1" noChangeShapeType="1"/>
            </p:cNvSpPr>
            <p:nvPr/>
          </p:nvSpPr>
          <p:spPr bwMode="auto">
            <a:xfrm flipH="1">
              <a:off x="1448" y="1313"/>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4" name="Line 20">
              <a:extLst>
                <a:ext uri="{FF2B5EF4-FFF2-40B4-BE49-F238E27FC236}">
                  <a16:creationId xmlns:a16="http://schemas.microsoft.com/office/drawing/2014/main" id="{B1C53052-ECC2-438D-B9A5-66F458CFC6A3}"/>
                </a:ext>
              </a:extLst>
            </p:cNvPr>
            <p:cNvSpPr>
              <a:spLocks noChangeAspect="1" noChangeShapeType="1"/>
            </p:cNvSpPr>
            <p:nvPr/>
          </p:nvSpPr>
          <p:spPr bwMode="auto">
            <a:xfrm flipH="1">
              <a:off x="1448" y="2782"/>
              <a:ext cx="1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5" name="Rectangle 21">
              <a:extLst>
                <a:ext uri="{FF2B5EF4-FFF2-40B4-BE49-F238E27FC236}">
                  <a16:creationId xmlns:a16="http://schemas.microsoft.com/office/drawing/2014/main" id="{A021DD11-6C5C-4CD1-9952-9BC589FEA664}"/>
                </a:ext>
              </a:extLst>
            </p:cNvPr>
            <p:cNvSpPr>
              <a:spLocks noChangeAspect="1" noChangeArrowheads="1"/>
            </p:cNvSpPr>
            <p:nvPr/>
          </p:nvSpPr>
          <p:spPr bwMode="auto">
            <a:xfrm>
              <a:off x="1316" y="3770"/>
              <a:ext cx="3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0</a:t>
              </a:r>
            </a:p>
          </p:txBody>
        </p:sp>
        <p:sp>
          <p:nvSpPr>
            <p:cNvPr id="129046" name="Rectangle 22">
              <a:extLst>
                <a:ext uri="{FF2B5EF4-FFF2-40B4-BE49-F238E27FC236}">
                  <a16:creationId xmlns:a16="http://schemas.microsoft.com/office/drawing/2014/main" id="{CF9B16ED-A750-4EC6-BBAE-8950DAD9229A}"/>
                </a:ext>
              </a:extLst>
            </p:cNvPr>
            <p:cNvSpPr>
              <a:spLocks noChangeAspect="1" noChangeArrowheads="1"/>
            </p:cNvSpPr>
            <p:nvPr/>
          </p:nvSpPr>
          <p:spPr bwMode="auto">
            <a:xfrm>
              <a:off x="1051" y="3583"/>
              <a:ext cx="48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0.0</a:t>
              </a:r>
            </a:p>
          </p:txBody>
        </p:sp>
        <p:sp>
          <p:nvSpPr>
            <p:cNvPr id="129047" name="Rectangle 23">
              <a:extLst>
                <a:ext uri="{FF2B5EF4-FFF2-40B4-BE49-F238E27FC236}">
                  <a16:creationId xmlns:a16="http://schemas.microsoft.com/office/drawing/2014/main" id="{2FBBC5D1-77D4-404A-9A42-473248DA5825}"/>
                </a:ext>
              </a:extLst>
            </p:cNvPr>
            <p:cNvSpPr>
              <a:spLocks noChangeAspect="1" noChangeArrowheads="1"/>
            </p:cNvSpPr>
            <p:nvPr/>
          </p:nvSpPr>
          <p:spPr bwMode="auto">
            <a:xfrm>
              <a:off x="1056" y="768"/>
              <a:ext cx="43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400">
                  <a:solidFill>
                    <a:schemeClr val="tx2"/>
                  </a:solidFill>
                </a:rPr>
                <a:t> 0.3</a:t>
              </a:r>
            </a:p>
          </p:txBody>
        </p:sp>
        <p:sp>
          <p:nvSpPr>
            <p:cNvPr id="129048" name="Rectangle 24">
              <a:extLst>
                <a:ext uri="{FF2B5EF4-FFF2-40B4-BE49-F238E27FC236}">
                  <a16:creationId xmlns:a16="http://schemas.microsoft.com/office/drawing/2014/main" id="{640752FC-F467-4DFB-83D7-89656127F3B4}"/>
                </a:ext>
              </a:extLst>
            </p:cNvPr>
            <p:cNvSpPr>
              <a:spLocks noChangeAspect="1" noChangeArrowheads="1"/>
            </p:cNvSpPr>
            <p:nvPr/>
          </p:nvSpPr>
          <p:spPr bwMode="auto">
            <a:xfrm rot="16200000">
              <a:off x="548" y="2130"/>
              <a:ext cx="73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sz="2500">
                  <a:solidFill>
                    <a:srgbClr val="CC0000"/>
                  </a:solidFill>
                </a:rPr>
                <a:t> Stress</a:t>
              </a:r>
            </a:p>
          </p:txBody>
        </p:sp>
        <p:sp>
          <p:nvSpPr>
            <p:cNvPr id="129049" name="Line 25">
              <a:extLst>
                <a:ext uri="{FF2B5EF4-FFF2-40B4-BE49-F238E27FC236}">
                  <a16:creationId xmlns:a16="http://schemas.microsoft.com/office/drawing/2014/main" id="{A13F94A2-6999-4798-963A-64282E805642}"/>
                </a:ext>
              </a:extLst>
            </p:cNvPr>
            <p:cNvSpPr>
              <a:spLocks noChangeAspect="1" noChangeShapeType="1"/>
            </p:cNvSpPr>
            <p:nvPr/>
          </p:nvSpPr>
          <p:spPr bwMode="auto">
            <a:xfrm>
              <a:off x="1772"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0" name="Line 26">
              <a:extLst>
                <a:ext uri="{FF2B5EF4-FFF2-40B4-BE49-F238E27FC236}">
                  <a16:creationId xmlns:a16="http://schemas.microsoft.com/office/drawing/2014/main" id="{B94F650B-DB6D-4FA1-B135-B5D39594FB06}"/>
                </a:ext>
              </a:extLst>
            </p:cNvPr>
            <p:cNvSpPr>
              <a:spLocks noChangeAspect="1" noChangeShapeType="1"/>
            </p:cNvSpPr>
            <p:nvPr/>
          </p:nvSpPr>
          <p:spPr bwMode="auto">
            <a:xfrm>
              <a:off x="2098"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1" name="Line 27">
              <a:extLst>
                <a:ext uri="{FF2B5EF4-FFF2-40B4-BE49-F238E27FC236}">
                  <a16:creationId xmlns:a16="http://schemas.microsoft.com/office/drawing/2014/main" id="{9C213FDA-65D8-4D6B-8E9A-8885146AF428}"/>
                </a:ext>
              </a:extLst>
            </p:cNvPr>
            <p:cNvSpPr>
              <a:spLocks noChangeAspect="1" noChangeShapeType="1"/>
            </p:cNvSpPr>
            <p:nvPr/>
          </p:nvSpPr>
          <p:spPr bwMode="auto">
            <a:xfrm>
              <a:off x="2425"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2" name="Line 28">
              <a:extLst>
                <a:ext uri="{FF2B5EF4-FFF2-40B4-BE49-F238E27FC236}">
                  <a16:creationId xmlns:a16="http://schemas.microsoft.com/office/drawing/2014/main" id="{6E23EC63-A3AF-4B53-A9F9-649872200604}"/>
                </a:ext>
              </a:extLst>
            </p:cNvPr>
            <p:cNvSpPr>
              <a:spLocks noChangeAspect="1" noChangeShapeType="1"/>
            </p:cNvSpPr>
            <p:nvPr/>
          </p:nvSpPr>
          <p:spPr bwMode="auto">
            <a:xfrm>
              <a:off x="2751"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3" name="Line 29">
              <a:extLst>
                <a:ext uri="{FF2B5EF4-FFF2-40B4-BE49-F238E27FC236}">
                  <a16:creationId xmlns:a16="http://schemas.microsoft.com/office/drawing/2014/main" id="{81319B01-4990-462E-A429-FFAC7025D159}"/>
                </a:ext>
              </a:extLst>
            </p:cNvPr>
            <p:cNvSpPr>
              <a:spLocks noChangeAspect="1" noChangeShapeType="1"/>
            </p:cNvSpPr>
            <p:nvPr/>
          </p:nvSpPr>
          <p:spPr bwMode="auto">
            <a:xfrm>
              <a:off x="3096"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4" name="Line 30">
              <a:extLst>
                <a:ext uri="{FF2B5EF4-FFF2-40B4-BE49-F238E27FC236}">
                  <a16:creationId xmlns:a16="http://schemas.microsoft.com/office/drawing/2014/main" id="{2B1B0AF8-8C94-48E3-B737-0990EA0F1AEA}"/>
                </a:ext>
              </a:extLst>
            </p:cNvPr>
            <p:cNvSpPr>
              <a:spLocks noChangeAspect="1" noChangeShapeType="1"/>
            </p:cNvSpPr>
            <p:nvPr/>
          </p:nvSpPr>
          <p:spPr bwMode="auto">
            <a:xfrm>
              <a:off x="3445"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5" name="Line 31">
              <a:extLst>
                <a:ext uri="{FF2B5EF4-FFF2-40B4-BE49-F238E27FC236}">
                  <a16:creationId xmlns:a16="http://schemas.microsoft.com/office/drawing/2014/main" id="{C9DB8978-DB82-447B-BB1C-B47F5D59F4EB}"/>
                </a:ext>
              </a:extLst>
            </p:cNvPr>
            <p:cNvSpPr>
              <a:spLocks noChangeAspect="1" noChangeShapeType="1"/>
            </p:cNvSpPr>
            <p:nvPr/>
          </p:nvSpPr>
          <p:spPr bwMode="auto">
            <a:xfrm>
              <a:off x="3771"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6" name="Line 32">
              <a:extLst>
                <a:ext uri="{FF2B5EF4-FFF2-40B4-BE49-F238E27FC236}">
                  <a16:creationId xmlns:a16="http://schemas.microsoft.com/office/drawing/2014/main" id="{45FF0B97-0D5B-422A-9368-D4FB701B5ACE}"/>
                </a:ext>
              </a:extLst>
            </p:cNvPr>
            <p:cNvSpPr>
              <a:spLocks noChangeAspect="1" noChangeShapeType="1"/>
            </p:cNvSpPr>
            <p:nvPr/>
          </p:nvSpPr>
          <p:spPr bwMode="auto">
            <a:xfrm>
              <a:off x="4098"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7" name="Line 33">
              <a:extLst>
                <a:ext uri="{FF2B5EF4-FFF2-40B4-BE49-F238E27FC236}">
                  <a16:creationId xmlns:a16="http://schemas.microsoft.com/office/drawing/2014/main" id="{6579A162-63C4-4377-8228-922FE0D3AE52}"/>
                </a:ext>
              </a:extLst>
            </p:cNvPr>
            <p:cNvSpPr>
              <a:spLocks noChangeAspect="1" noChangeShapeType="1"/>
            </p:cNvSpPr>
            <p:nvPr/>
          </p:nvSpPr>
          <p:spPr bwMode="auto">
            <a:xfrm>
              <a:off x="4424" y="3694"/>
              <a:ext cx="0" cy="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8" name="Line 34">
              <a:extLst>
                <a:ext uri="{FF2B5EF4-FFF2-40B4-BE49-F238E27FC236}">
                  <a16:creationId xmlns:a16="http://schemas.microsoft.com/office/drawing/2014/main" id="{A5C6474B-DB57-49C7-9F51-0C92C481872C}"/>
                </a:ext>
              </a:extLst>
            </p:cNvPr>
            <p:cNvSpPr>
              <a:spLocks noChangeAspect="1" noChangeShapeType="1"/>
            </p:cNvSpPr>
            <p:nvPr/>
          </p:nvSpPr>
          <p:spPr bwMode="auto">
            <a:xfrm>
              <a:off x="2070" y="1400"/>
              <a:ext cx="671" cy="14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9" name="Line 35">
              <a:extLst>
                <a:ext uri="{FF2B5EF4-FFF2-40B4-BE49-F238E27FC236}">
                  <a16:creationId xmlns:a16="http://schemas.microsoft.com/office/drawing/2014/main" id="{23687EB5-A416-41DD-967B-1EEDCEF3B387}"/>
                </a:ext>
              </a:extLst>
            </p:cNvPr>
            <p:cNvSpPr>
              <a:spLocks noChangeAspect="1" noChangeShapeType="1"/>
            </p:cNvSpPr>
            <p:nvPr/>
          </p:nvSpPr>
          <p:spPr bwMode="auto">
            <a:xfrm>
              <a:off x="2792" y="2896"/>
              <a:ext cx="595" cy="4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0" name="Rectangle 36">
              <a:extLst>
                <a:ext uri="{FF2B5EF4-FFF2-40B4-BE49-F238E27FC236}">
                  <a16:creationId xmlns:a16="http://schemas.microsoft.com/office/drawing/2014/main" id="{D84341C1-3063-4CD6-AB93-28BDBF50BE96}"/>
                </a:ext>
              </a:extLst>
            </p:cNvPr>
            <p:cNvSpPr>
              <a:spLocks noChangeAspect="1" noChangeArrowheads="1"/>
            </p:cNvSpPr>
            <p:nvPr/>
          </p:nvSpPr>
          <p:spPr bwMode="auto">
            <a:xfrm rot="13680000">
              <a:off x="2017" y="1304"/>
              <a:ext cx="82" cy="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1" name="Rectangle 37">
              <a:extLst>
                <a:ext uri="{FF2B5EF4-FFF2-40B4-BE49-F238E27FC236}">
                  <a16:creationId xmlns:a16="http://schemas.microsoft.com/office/drawing/2014/main" id="{2243FA6C-B46B-4FBF-A6C8-C03D90F26347}"/>
                </a:ext>
              </a:extLst>
            </p:cNvPr>
            <p:cNvSpPr>
              <a:spLocks noChangeAspect="1" noChangeArrowheads="1"/>
            </p:cNvSpPr>
            <p:nvPr/>
          </p:nvSpPr>
          <p:spPr bwMode="auto">
            <a:xfrm rot="13680000">
              <a:off x="2711" y="2815"/>
              <a:ext cx="81" cy="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2" name="Rectangle 38">
              <a:extLst>
                <a:ext uri="{FF2B5EF4-FFF2-40B4-BE49-F238E27FC236}">
                  <a16:creationId xmlns:a16="http://schemas.microsoft.com/office/drawing/2014/main" id="{F83B7A55-96AA-4E0E-A1B4-345A9480B379}"/>
                </a:ext>
              </a:extLst>
            </p:cNvPr>
            <p:cNvSpPr>
              <a:spLocks noChangeAspect="1" noChangeArrowheads="1"/>
            </p:cNvSpPr>
            <p:nvPr/>
          </p:nvSpPr>
          <p:spPr bwMode="auto">
            <a:xfrm rot="13680000">
              <a:off x="3363" y="3304"/>
              <a:ext cx="82" cy="8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3" name="Rectangle 39">
              <a:extLst>
                <a:ext uri="{FF2B5EF4-FFF2-40B4-BE49-F238E27FC236}">
                  <a16:creationId xmlns:a16="http://schemas.microsoft.com/office/drawing/2014/main" id="{184AE1CD-9A5F-40D5-A2A7-237ADCAC84F2}"/>
                </a:ext>
              </a:extLst>
            </p:cNvPr>
            <p:cNvSpPr>
              <a:spLocks noChangeAspect="1" noChangeArrowheads="1"/>
            </p:cNvSpPr>
            <p:nvPr/>
          </p:nvSpPr>
          <p:spPr bwMode="auto">
            <a:xfrm rot="13680000">
              <a:off x="4057" y="3508"/>
              <a:ext cx="82" cy="8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4" name="Line 40">
              <a:extLst>
                <a:ext uri="{FF2B5EF4-FFF2-40B4-BE49-F238E27FC236}">
                  <a16:creationId xmlns:a16="http://schemas.microsoft.com/office/drawing/2014/main" id="{23D1383F-8AB1-474D-9A4D-414F2FFD3D9B}"/>
                </a:ext>
              </a:extLst>
            </p:cNvPr>
            <p:cNvSpPr>
              <a:spLocks noChangeAspect="1" noChangeShapeType="1"/>
            </p:cNvSpPr>
            <p:nvPr/>
          </p:nvSpPr>
          <p:spPr bwMode="auto">
            <a:xfrm>
              <a:off x="3445" y="3386"/>
              <a:ext cx="602"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 name="Rectangle 44">
            <a:extLst>
              <a:ext uri="{FF2B5EF4-FFF2-40B4-BE49-F238E27FC236}">
                <a16:creationId xmlns:a16="http://schemas.microsoft.com/office/drawing/2014/main" id="{BB918F45-3D86-452F-8A05-5C8378EF283D}"/>
              </a:ext>
            </a:extLst>
          </p:cNvPr>
          <p:cNvSpPr/>
          <p:nvPr/>
        </p:nvSpPr>
        <p:spPr>
          <a:xfrm>
            <a:off x="124399" y="179998"/>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6DD489B-485F-47BB-8F89-D248B6A9E8A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1536898-0AEA-4725-A593-C3DBB5758F47}"/>
              </a:ext>
            </a:extLst>
          </p:cNvPr>
          <p:cNvSpPr>
            <a:spLocks noGrp="1"/>
          </p:cNvSpPr>
          <p:nvPr>
            <p:ph type="sldNum" sz="quarter" idx="12"/>
          </p:nvPr>
        </p:nvSpPr>
        <p:spPr/>
        <p:txBody>
          <a:bodyPr/>
          <a:lstStyle/>
          <a:p>
            <a:fld id="{2EBD257C-DDB9-4445-AD9A-AE1AF229B381}" type="slidenum">
              <a:rPr lang="en-US" smtClean="0"/>
              <a:t>23</a:t>
            </a:fld>
            <a:endParaRPr lang="en-US"/>
          </a:p>
        </p:txBody>
      </p:sp>
    </p:spTree>
    <p:extLst>
      <p:ext uri="{BB962C8B-B14F-4D97-AF65-F5344CB8AC3E}">
        <p14:creationId xmlns:p14="http://schemas.microsoft.com/office/powerpoint/2010/main" val="1371985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0-#ppt_w/2"/>
                                          </p:val>
                                        </p:tav>
                                        <p:tav tm="100000">
                                          <p:val>
                                            <p:strVal val="#ppt_x"/>
                                          </p:val>
                                        </p:tav>
                                      </p:tavLst>
                                    </p:anim>
                                    <p:anim calcmode="lin" valueType="num">
                                      <p:cBhvr additive="base">
                                        <p:cTn id="8" dur="500" fill="hold"/>
                                        <p:tgtEl>
                                          <p:spTgt spid="12902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9067"/>
                                        </p:tgtEl>
                                        <p:attrNameLst>
                                          <p:attrName>style.visibility</p:attrName>
                                        </p:attrNameLst>
                                      </p:cBhvr>
                                      <p:to>
                                        <p:strVal val="visible"/>
                                      </p:to>
                                    </p:set>
                                    <p:anim calcmode="lin" valueType="num">
                                      <p:cBhvr additive="base">
                                        <p:cTn id="12" dur="500" fill="hold"/>
                                        <p:tgtEl>
                                          <p:spTgt spid="129067"/>
                                        </p:tgtEl>
                                        <p:attrNameLst>
                                          <p:attrName>ppt_x</p:attrName>
                                        </p:attrNameLst>
                                      </p:cBhvr>
                                      <p:tavLst>
                                        <p:tav tm="0">
                                          <p:val>
                                            <p:strVal val="0-#ppt_w/2"/>
                                          </p:val>
                                        </p:tav>
                                        <p:tav tm="100000">
                                          <p:val>
                                            <p:strVal val="#ppt_x"/>
                                          </p:val>
                                        </p:tav>
                                      </p:tavLst>
                                    </p:anim>
                                    <p:anim calcmode="lin" valueType="num">
                                      <p:cBhvr additive="base">
                                        <p:cTn id="13" dur="500" fill="hold"/>
                                        <p:tgtEl>
                                          <p:spTgt spid="12906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9038"/>
                                        </p:tgtEl>
                                        <p:attrNameLst>
                                          <p:attrName>style.visibility</p:attrName>
                                        </p:attrNameLst>
                                      </p:cBhvr>
                                      <p:to>
                                        <p:strVal val="visible"/>
                                      </p:to>
                                    </p:set>
                                    <p:anim calcmode="lin" valueType="num">
                                      <p:cBhvr additive="base">
                                        <p:cTn id="17" dur="500" fill="hold"/>
                                        <p:tgtEl>
                                          <p:spTgt spid="129038"/>
                                        </p:tgtEl>
                                        <p:attrNameLst>
                                          <p:attrName>ppt_x</p:attrName>
                                        </p:attrNameLst>
                                      </p:cBhvr>
                                      <p:tavLst>
                                        <p:tav tm="0">
                                          <p:val>
                                            <p:strVal val="0-#ppt_w/2"/>
                                          </p:val>
                                        </p:tav>
                                        <p:tav tm="100000">
                                          <p:val>
                                            <p:strVal val="#ppt_x"/>
                                          </p:val>
                                        </p:tav>
                                      </p:tavLst>
                                    </p:anim>
                                    <p:anim calcmode="lin" valueType="num">
                                      <p:cBhvr additive="base">
                                        <p:cTn id="18" dur="500" fill="hold"/>
                                        <p:tgtEl>
                                          <p:spTgt spid="129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985C6843-35E3-4305-833C-D947545F8C91}"/>
              </a:ext>
            </a:extLst>
          </p:cNvPr>
          <p:cNvSpPr>
            <a:spLocks noGrp="1" noChangeArrowheads="1"/>
          </p:cNvSpPr>
          <p:nvPr>
            <p:ph type="title"/>
          </p:nvPr>
        </p:nvSpPr>
        <p:spPr>
          <a:xfrm>
            <a:off x="111608" y="284178"/>
            <a:ext cx="8562975" cy="733425"/>
          </a:xfrm>
        </p:spPr>
        <p:txBody>
          <a:bodyPr/>
          <a:lstStyle/>
          <a:p>
            <a:pPr algn="ctr"/>
            <a:r>
              <a:rPr lang="en-US" altLang="en-US" b="1" dirty="0">
                <a:solidFill>
                  <a:srgbClr val="800080"/>
                </a:solidFill>
              </a:rPr>
              <a:t>A Spatial Map of Toothpaste Brands</a:t>
            </a:r>
          </a:p>
        </p:txBody>
      </p:sp>
      <p:grpSp>
        <p:nvGrpSpPr>
          <p:cNvPr id="215043" name="Group 3">
            <a:extLst>
              <a:ext uri="{FF2B5EF4-FFF2-40B4-BE49-F238E27FC236}">
                <a16:creationId xmlns:a16="http://schemas.microsoft.com/office/drawing/2014/main" id="{9E40CBB7-2566-4101-A9B2-25B6B1882E50}"/>
              </a:ext>
            </a:extLst>
          </p:cNvPr>
          <p:cNvGrpSpPr>
            <a:grpSpLocks noChangeAspect="1"/>
          </p:cNvGrpSpPr>
          <p:nvPr/>
        </p:nvGrpSpPr>
        <p:grpSpPr bwMode="auto">
          <a:xfrm>
            <a:off x="3238500" y="1473200"/>
            <a:ext cx="5727700" cy="5187950"/>
            <a:chOff x="616" y="424"/>
            <a:chExt cx="4048" cy="3667"/>
          </a:xfrm>
        </p:grpSpPr>
        <p:sp>
          <p:nvSpPr>
            <p:cNvPr id="215044" name="Line 4">
              <a:extLst>
                <a:ext uri="{FF2B5EF4-FFF2-40B4-BE49-F238E27FC236}">
                  <a16:creationId xmlns:a16="http://schemas.microsoft.com/office/drawing/2014/main" id="{1037B78A-AFDA-4A02-B497-254057C53C9C}"/>
                </a:ext>
              </a:extLst>
            </p:cNvPr>
            <p:cNvSpPr>
              <a:spLocks noChangeAspect="1" noChangeShapeType="1"/>
            </p:cNvSpPr>
            <p:nvPr/>
          </p:nvSpPr>
          <p:spPr bwMode="auto">
            <a:xfrm>
              <a:off x="1093" y="3840"/>
              <a:ext cx="320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5" name="Line 5">
              <a:extLst>
                <a:ext uri="{FF2B5EF4-FFF2-40B4-BE49-F238E27FC236}">
                  <a16:creationId xmlns:a16="http://schemas.microsoft.com/office/drawing/2014/main" id="{DF7A5600-393A-4ABE-B20B-52AA50E2752B}"/>
                </a:ext>
              </a:extLst>
            </p:cNvPr>
            <p:cNvSpPr>
              <a:spLocks noChangeAspect="1" noChangeShapeType="1"/>
            </p:cNvSpPr>
            <p:nvPr/>
          </p:nvSpPr>
          <p:spPr bwMode="auto">
            <a:xfrm>
              <a:off x="1053" y="601"/>
              <a:ext cx="3" cy="3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6" name="Line 6">
              <a:extLst>
                <a:ext uri="{FF2B5EF4-FFF2-40B4-BE49-F238E27FC236}">
                  <a16:creationId xmlns:a16="http://schemas.microsoft.com/office/drawing/2014/main" id="{893837F9-34B9-48A7-860D-1955884E15C2}"/>
                </a:ext>
              </a:extLst>
            </p:cNvPr>
            <p:cNvSpPr>
              <a:spLocks noChangeAspect="1" noChangeShapeType="1"/>
            </p:cNvSpPr>
            <p:nvPr/>
          </p:nvSpPr>
          <p:spPr bwMode="auto">
            <a:xfrm flipV="1">
              <a:off x="1092" y="569"/>
              <a:ext cx="3193" cy="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7" name="Line 7">
              <a:extLst>
                <a:ext uri="{FF2B5EF4-FFF2-40B4-BE49-F238E27FC236}">
                  <a16:creationId xmlns:a16="http://schemas.microsoft.com/office/drawing/2014/main" id="{3C91BDDC-2041-457D-90FD-F2ACE94A9541}"/>
                </a:ext>
              </a:extLst>
            </p:cNvPr>
            <p:cNvSpPr>
              <a:spLocks noChangeAspect="1" noChangeShapeType="1"/>
            </p:cNvSpPr>
            <p:nvPr/>
          </p:nvSpPr>
          <p:spPr bwMode="auto">
            <a:xfrm flipV="1">
              <a:off x="4320" y="570"/>
              <a:ext cx="0" cy="32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48" name="Rectangle 8">
              <a:extLst>
                <a:ext uri="{FF2B5EF4-FFF2-40B4-BE49-F238E27FC236}">
                  <a16:creationId xmlns:a16="http://schemas.microsoft.com/office/drawing/2014/main" id="{7734EB2A-C522-4B74-ACBA-937B97FA07D1}"/>
                </a:ext>
              </a:extLst>
            </p:cNvPr>
            <p:cNvSpPr>
              <a:spLocks noChangeAspect="1" noChangeArrowheads="1"/>
            </p:cNvSpPr>
            <p:nvPr/>
          </p:nvSpPr>
          <p:spPr bwMode="auto">
            <a:xfrm>
              <a:off x="616" y="1674"/>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215049" name="Rectangle 9">
              <a:extLst>
                <a:ext uri="{FF2B5EF4-FFF2-40B4-BE49-F238E27FC236}">
                  <a16:creationId xmlns:a16="http://schemas.microsoft.com/office/drawing/2014/main" id="{AEEF11C7-44C0-4674-84C5-138B84A4F5E0}"/>
                </a:ext>
              </a:extLst>
            </p:cNvPr>
            <p:cNvSpPr>
              <a:spLocks noChangeAspect="1" noChangeArrowheads="1"/>
            </p:cNvSpPr>
            <p:nvPr/>
          </p:nvSpPr>
          <p:spPr bwMode="auto">
            <a:xfrm>
              <a:off x="1192"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215050" name="Rectangle 10">
              <a:extLst>
                <a:ext uri="{FF2B5EF4-FFF2-40B4-BE49-F238E27FC236}">
                  <a16:creationId xmlns:a16="http://schemas.microsoft.com/office/drawing/2014/main" id="{03B4B504-823C-4D45-A530-CD0A323B8F5C}"/>
                </a:ext>
              </a:extLst>
            </p:cNvPr>
            <p:cNvSpPr>
              <a:spLocks noChangeAspect="1" noChangeArrowheads="1"/>
            </p:cNvSpPr>
            <p:nvPr/>
          </p:nvSpPr>
          <p:spPr bwMode="auto">
            <a:xfrm>
              <a:off x="1432" y="3113"/>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Sensodyne</a:t>
              </a:r>
            </a:p>
          </p:txBody>
        </p:sp>
        <p:sp>
          <p:nvSpPr>
            <p:cNvPr id="215051" name="Rectangle 11">
              <a:extLst>
                <a:ext uri="{FF2B5EF4-FFF2-40B4-BE49-F238E27FC236}">
                  <a16:creationId xmlns:a16="http://schemas.microsoft.com/office/drawing/2014/main" id="{A5A607D7-87F9-4267-8A65-638A382612E1}"/>
                </a:ext>
              </a:extLst>
            </p:cNvPr>
            <p:cNvSpPr>
              <a:spLocks noChangeAspect="1" noChangeArrowheads="1"/>
            </p:cNvSpPr>
            <p:nvPr/>
          </p:nvSpPr>
          <p:spPr bwMode="auto">
            <a:xfrm>
              <a:off x="1613" y="3834"/>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215052" name="Rectangle 12">
              <a:extLst>
                <a:ext uri="{FF2B5EF4-FFF2-40B4-BE49-F238E27FC236}">
                  <a16:creationId xmlns:a16="http://schemas.microsoft.com/office/drawing/2014/main" id="{750B0D35-DB47-4B56-9671-092DFA108E2B}"/>
                </a:ext>
              </a:extLst>
            </p:cNvPr>
            <p:cNvSpPr>
              <a:spLocks noChangeAspect="1" noChangeArrowheads="1"/>
            </p:cNvSpPr>
            <p:nvPr/>
          </p:nvSpPr>
          <p:spPr bwMode="auto">
            <a:xfrm>
              <a:off x="808"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215053" name="Rectangle 13">
              <a:extLst>
                <a:ext uri="{FF2B5EF4-FFF2-40B4-BE49-F238E27FC236}">
                  <a16:creationId xmlns:a16="http://schemas.microsoft.com/office/drawing/2014/main" id="{8473A663-1B0E-44AE-9E4C-D87C34B633A1}"/>
                </a:ext>
              </a:extLst>
            </p:cNvPr>
            <p:cNvSpPr>
              <a:spLocks noChangeAspect="1" noChangeArrowheads="1"/>
            </p:cNvSpPr>
            <p:nvPr/>
          </p:nvSpPr>
          <p:spPr bwMode="auto">
            <a:xfrm>
              <a:off x="664" y="2057"/>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215054" name="Rectangle 14">
              <a:extLst>
                <a:ext uri="{FF2B5EF4-FFF2-40B4-BE49-F238E27FC236}">
                  <a16:creationId xmlns:a16="http://schemas.microsoft.com/office/drawing/2014/main" id="{17C3A991-D444-4B7C-881A-9F4D2FD39A89}"/>
                </a:ext>
              </a:extLst>
            </p:cNvPr>
            <p:cNvSpPr>
              <a:spLocks noChangeAspect="1" noChangeArrowheads="1"/>
            </p:cNvSpPr>
            <p:nvPr/>
          </p:nvSpPr>
          <p:spPr bwMode="auto">
            <a:xfrm>
              <a:off x="642" y="424"/>
              <a:ext cx="4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2.0</a:t>
              </a:r>
            </a:p>
          </p:txBody>
        </p:sp>
        <p:sp>
          <p:nvSpPr>
            <p:cNvPr id="215055" name="Rectangle 15">
              <a:extLst>
                <a:ext uri="{FF2B5EF4-FFF2-40B4-BE49-F238E27FC236}">
                  <a16:creationId xmlns:a16="http://schemas.microsoft.com/office/drawing/2014/main" id="{2F733B22-66E9-4FAA-9467-0B9E30C96B3D}"/>
                </a:ext>
              </a:extLst>
            </p:cNvPr>
            <p:cNvSpPr>
              <a:spLocks noChangeAspect="1" noChangeArrowheads="1"/>
            </p:cNvSpPr>
            <p:nvPr/>
          </p:nvSpPr>
          <p:spPr bwMode="auto">
            <a:xfrm>
              <a:off x="2437" y="3168"/>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6" name="Line 16">
              <a:extLst>
                <a:ext uri="{FF2B5EF4-FFF2-40B4-BE49-F238E27FC236}">
                  <a16:creationId xmlns:a16="http://schemas.microsoft.com/office/drawing/2014/main" id="{B2C2F2BC-C4DB-491B-BB31-F65369A6AF1C}"/>
                </a:ext>
              </a:extLst>
            </p:cNvPr>
            <p:cNvSpPr>
              <a:spLocks noChangeAspect="1" noChangeShapeType="1"/>
            </p:cNvSpPr>
            <p:nvPr/>
          </p:nvSpPr>
          <p:spPr bwMode="auto">
            <a:xfrm>
              <a:off x="2688" y="602"/>
              <a:ext cx="0" cy="32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7" name="Line 17">
              <a:extLst>
                <a:ext uri="{FF2B5EF4-FFF2-40B4-BE49-F238E27FC236}">
                  <a16:creationId xmlns:a16="http://schemas.microsoft.com/office/drawing/2014/main" id="{4F136E23-A224-46EC-814B-3B2414DD72B7}"/>
                </a:ext>
              </a:extLst>
            </p:cNvPr>
            <p:cNvSpPr>
              <a:spLocks noChangeAspect="1" noChangeShapeType="1"/>
            </p:cNvSpPr>
            <p:nvPr/>
          </p:nvSpPr>
          <p:spPr bwMode="auto">
            <a:xfrm>
              <a:off x="1083" y="2208"/>
              <a:ext cx="32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058" name="Group 18">
              <a:extLst>
                <a:ext uri="{FF2B5EF4-FFF2-40B4-BE49-F238E27FC236}">
                  <a16:creationId xmlns:a16="http://schemas.microsoft.com/office/drawing/2014/main" id="{57CC9100-F610-45ED-ABE2-60D29B8126C1}"/>
                </a:ext>
              </a:extLst>
            </p:cNvPr>
            <p:cNvGrpSpPr>
              <a:grpSpLocks noChangeAspect="1"/>
            </p:cNvGrpSpPr>
            <p:nvPr/>
          </p:nvGrpSpPr>
          <p:grpSpPr bwMode="auto">
            <a:xfrm>
              <a:off x="1050" y="782"/>
              <a:ext cx="158" cy="1234"/>
              <a:chOff x="1050" y="782"/>
              <a:chExt cx="158" cy="1234"/>
            </a:xfrm>
          </p:grpSpPr>
          <p:sp>
            <p:nvSpPr>
              <p:cNvPr id="215059" name="Line 19">
                <a:extLst>
                  <a:ext uri="{FF2B5EF4-FFF2-40B4-BE49-F238E27FC236}">
                    <a16:creationId xmlns:a16="http://schemas.microsoft.com/office/drawing/2014/main" id="{B59DE0C0-C46E-4F6D-A063-79E222DD2C70}"/>
                  </a:ext>
                </a:extLst>
              </p:cNvPr>
              <p:cNvSpPr>
                <a:spLocks noChangeAspect="1" noChangeShapeType="1"/>
              </p:cNvSpPr>
              <p:nvPr/>
            </p:nvSpPr>
            <p:spPr bwMode="auto">
              <a:xfrm flipH="1">
                <a:off x="1050" y="782"/>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0" name="Line 20">
                <a:extLst>
                  <a:ext uri="{FF2B5EF4-FFF2-40B4-BE49-F238E27FC236}">
                    <a16:creationId xmlns:a16="http://schemas.microsoft.com/office/drawing/2014/main" id="{5126629A-0A7C-4B86-B25D-BB94D7BD1C9C}"/>
                  </a:ext>
                </a:extLst>
              </p:cNvPr>
              <p:cNvSpPr>
                <a:spLocks noChangeAspect="1" noChangeShapeType="1"/>
              </p:cNvSpPr>
              <p:nvPr/>
            </p:nvSpPr>
            <p:spPr bwMode="auto">
              <a:xfrm flipH="1">
                <a:off x="1050" y="991"/>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1" name="Line 21">
                <a:extLst>
                  <a:ext uri="{FF2B5EF4-FFF2-40B4-BE49-F238E27FC236}">
                    <a16:creationId xmlns:a16="http://schemas.microsoft.com/office/drawing/2014/main" id="{BA008844-2CE8-4D5C-BA13-33C0C9DF2A29}"/>
                  </a:ext>
                </a:extLst>
              </p:cNvPr>
              <p:cNvSpPr>
                <a:spLocks noChangeAspect="1" noChangeShapeType="1"/>
              </p:cNvSpPr>
              <p:nvPr/>
            </p:nvSpPr>
            <p:spPr bwMode="auto">
              <a:xfrm flipH="1">
                <a:off x="1050" y="1187"/>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2" name="Line 22">
                <a:extLst>
                  <a:ext uri="{FF2B5EF4-FFF2-40B4-BE49-F238E27FC236}">
                    <a16:creationId xmlns:a16="http://schemas.microsoft.com/office/drawing/2014/main" id="{ADC954BE-14CB-44A5-AB07-7454F2AC84FA}"/>
                  </a:ext>
                </a:extLst>
              </p:cNvPr>
              <p:cNvSpPr>
                <a:spLocks noChangeAspect="1" noChangeShapeType="1"/>
              </p:cNvSpPr>
              <p:nvPr/>
            </p:nvSpPr>
            <p:spPr bwMode="auto">
              <a:xfrm flipH="1">
                <a:off x="1050" y="139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3" name="Line 23">
                <a:extLst>
                  <a:ext uri="{FF2B5EF4-FFF2-40B4-BE49-F238E27FC236}">
                    <a16:creationId xmlns:a16="http://schemas.microsoft.com/office/drawing/2014/main" id="{F4703754-95E7-4810-A0E7-D22DDC393A71}"/>
                  </a:ext>
                </a:extLst>
              </p:cNvPr>
              <p:cNvSpPr>
                <a:spLocks noChangeAspect="1" noChangeShapeType="1"/>
              </p:cNvSpPr>
              <p:nvPr/>
            </p:nvSpPr>
            <p:spPr bwMode="auto">
              <a:xfrm flipH="1">
                <a:off x="1051" y="1617"/>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4" name="Line 24">
                <a:extLst>
                  <a:ext uri="{FF2B5EF4-FFF2-40B4-BE49-F238E27FC236}">
                    <a16:creationId xmlns:a16="http://schemas.microsoft.com/office/drawing/2014/main" id="{C1F478D3-32C4-4509-94F8-5C5D1BCDA1A7}"/>
                  </a:ext>
                </a:extLst>
              </p:cNvPr>
              <p:cNvSpPr>
                <a:spLocks noChangeAspect="1" noChangeShapeType="1"/>
              </p:cNvSpPr>
              <p:nvPr/>
            </p:nvSpPr>
            <p:spPr bwMode="auto">
              <a:xfrm flipH="1">
                <a:off x="1050" y="180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5" name="Line 25">
                <a:extLst>
                  <a:ext uri="{FF2B5EF4-FFF2-40B4-BE49-F238E27FC236}">
                    <a16:creationId xmlns:a16="http://schemas.microsoft.com/office/drawing/2014/main" id="{A3BCE9A0-FC17-4107-A8C7-F54E8F26C9B3}"/>
                  </a:ext>
                </a:extLst>
              </p:cNvPr>
              <p:cNvSpPr>
                <a:spLocks noChangeAspect="1" noChangeShapeType="1"/>
              </p:cNvSpPr>
              <p:nvPr/>
            </p:nvSpPr>
            <p:spPr bwMode="auto">
              <a:xfrm flipH="1">
                <a:off x="1051" y="201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066" name="Line 26">
              <a:extLst>
                <a:ext uri="{FF2B5EF4-FFF2-40B4-BE49-F238E27FC236}">
                  <a16:creationId xmlns:a16="http://schemas.microsoft.com/office/drawing/2014/main" id="{9E3236A5-7B00-42F3-BA35-0946EC86AFBB}"/>
                </a:ext>
              </a:extLst>
            </p:cNvPr>
            <p:cNvSpPr>
              <a:spLocks noChangeAspect="1" noChangeShapeType="1"/>
            </p:cNvSpPr>
            <p:nvPr/>
          </p:nvSpPr>
          <p:spPr bwMode="auto">
            <a:xfrm flipH="1">
              <a:off x="1050" y="2400"/>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7" name="Line 27">
              <a:extLst>
                <a:ext uri="{FF2B5EF4-FFF2-40B4-BE49-F238E27FC236}">
                  <a16:creationId xmlns:a16="http://schemas.microsoft.com/office/drawing/2014/main" id="{93EB5D17-28C7-4AFD-809A-BB6108318905}"/>
                </a:ext>
              </a:extLst>
            </p:cNvPr>
            <p:cNvSpPr>
              <a:spLocks noChangeAspect="1" noChangeShapeType="1"/>
            </p:cNvSpPr>
            <p:nvPr/>
          </p:nvSpPr>
          <p:spPr bwMode="auto">
            <a:xfrm flipH="1">
              <a:off x="1050" y="260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8" name="Line 28">
              <a:extLst>
                <a:ext uri="{FF2B5EF4-FFF2-40B4-BE49-F238E27FC236}">
                  <a16:creationId xmlns:a16="http://schemas.microsoft.com/office/drawing/2014/main" id="{03A14F0C-624A-4C35-A826-C98DCD94B385}"/>
                </a:ext>
              </a:extLst>
            </p:cNvPr>
            <p:cNvSpPr>
              <a:spLocks noChangeAspect="1" noChangeShapeType="1"/>
            </p:cNvSpPr>
            <p:nvPr/>
          </p:nvSpPr>
          <p:spPr bwMode="auto">
            <a:xfrm flipH="1">
              <a:off x="1049" y="3027"/>
              <a:ext cx="1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9" name="Line 29">
              <a:extLst>
                <a:ext uri="{FF2B5EF4-FFF2-40B4-BE49-F238E27FC236}">
                  <a16:creationId xmlns:a16="http://schemas.microsoft.com/office/drawing/2014/main" id="{E22F7C1F-3C3D-4CFE-800D-A2C43789D251}"/>
                </a:ext>
              </a:extLst>
            </p:cNvPr>
            <p:cNvSpPr>
              <a:spLocks noChangeAspect="1" noChangeShapeType="1"/>
            </p:cNvSpPr>
            <p:nvPr/>
          </p:nvSpPr>
          <p:spPr bwMode="auto">
            <a:xfrm flipH="1">
              <a:off x="1051" y="3235"/>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0" name="Line 30">
              <a:extLst>
                <a:ext uri="{FF2B5EF4-FFF2-40B4-BE49-F238E27FC236}">
                  <a16:creationId xmlns:a16="http://schemas.microsoft.com/office/drawing/2014/main" id="{EDDD596F-6413-4AFA-BE3A-081701E35562}"/>
                </a:ext>
              </a:extLst>
            </p:cNvPr>
            <p:cNvSpPr>
              <a:spLocks noChangeAspect="1" noChangeShapeType="1"/>
            </p:cNvSpPr>
            <p:nvPr/>
          </p:nvSpPr>
          <p:spPr bwMode="auto">
            <a:xfrm flipH="1">
              <a:off x="1051" y="3437"/>
              <a:ext cx="1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1" name="Line 31">
              <a:extLst>
                <a:ext uri="{FF2B5EF4-FFF2-40B4-BE49-F238E27FC236}">
                  <a16:creationId xmlns:a16="http://schemas.microsoft.com/office/drawing/2014/main" id="{DCC98881-2CFB-469C-A985-DE17B3626BB7}"/>
                </a:ext>
              </a:extLst>
            </p:cNvPr>
            <p:cNvSpPr>
              <a:spLocks noChangeAspect="1" noChangeShapeType="1"/>
            </p:cNvSpPr>
            <p:nvPr/>
          </p:nvSpPr>
          <p:spPr bwMode="auto">
            <a:xfrm flipH="1">
              <a:off x="1051" y="3634"/>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2" name="Line 32">
              <a:extLst>
                <a:ext uri="{FF2B5EF4-FFF2-40B4-BE49-F238E27FC236}">
                  <a16:creationId xmlns:a16="http://schemas.microsoft.com/office/drawing/2014/main" id="{275EE2EF-1B33-4114-B85B-B45C02B6FA0C}"/>
                </a:ext>
              </a:extLst>
            </p:cNvPr>
            <p:cNvSpPr>
              <a:spLocks noChangeAspect="1" noChangeShapeType="1"/>
            </p:cNvSpPr>
            <p:nvPr/>
          </p:nvSpPr>
          <p:spPr bwMode="auto">
            <a:xfrm>
              <a:off x="3696"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3" name="Line 33">
              <a:extLst>
                <a:ext uri="{FF2B5EF4-FFF2-40B4-BE49-F238E27FC236}">
                  <a16:creationId xmlns:a16="http://schemas.microsoft.com/office/drawing/2014/main" id="{C8FCC1A8-636B-4B7D-BD7D-A66278719540}"/>
                </a:ext>
              </a:extLst>
            </p:cNvPr>
            <p:cNvSpPr>
              <a:spLocks noChangeAspect="1" noChangeShapeType="1"/>
            </p:cNvSpPr>
            <p:nvPr/>
          </p:nvSpPr>
          <p:spPr bwMode="auto">
            <a:xfrm>
              <a:off x="4128"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4" name="Line 34">
              <a:extLst>
                <a:ext uri="{FF2B5EF4-FFF2-40B4-BE49-F238E27FC236}">
                  <a16:creationId xmlns:a16="http://schemas.microsoft.com/office/drawing/2014/main" id="{CE85D53D-8A7A-4D71-A888-2F60F0B94C55}"/>
                </a:ext>
              </a:extLst>
            </p:cNvPr>
            <p:cNvSpPr>
              <a:spLocks noChangeAspect="1" noChangeShapeType="1"/>
            </p:cNvSpPr>
            <p:nvPr/>
          </p:nvSpPr>
          <p:spPr bwMode="auto">
            <a:xfrm>
              <a:off x="1440"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5" name="Line 35">
              <a:extLst>
                <a:ext uri="{FF2B5EF4-FFF2-40B4-BE49-F238E27FC236}">
                  <a16:creationId xmlns:a16="http://schemas.microsoft.com/office/drawing/2014/main" id="{6D631AC8-931A-4AA1-AB03-D16C8AF1ECFB}"/>
                </a:ext>
              </a:extLst>
            </p:cNvPr>
            <p:cNvSpPr>
              <a:spLocks noChangeAspect="1" noChangeShapeType="1"/>
            </p:cNvSpPr>
            <p:nvPr/>
          </p:nvSpPr>
          <p:spPr bwMode="auto">
            <a:xfrm>
              <a:off x="2064"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6" name="Line 36">
              <a:extLst>
                <a:ext uri="{FF2B5EF4-FFF2-40B4-BE49-F238E27FC236}">
                  <a16:creationId xmlns:a16="http://schemas.microsoft.com/office/drawing/2014/main" id="{EE1F10AF-2288-4821-870D-76C9F4D90A8A}"/>
                </a:ext>
              </a:extLst>
            </p:cNvPr>
            <p:cNvSpPr>
              <a:spLocks noChangeAspect="1" noChangeShapeType="1"/>
            </p:cNvSpPr>
            <p:nvPr/>
          </p:nvSpPr>
          <p:spPr bwMode="auto">
            <a:xfrm>
              <a:off x="2496" y="3744"/>
              <a:ext cx="0"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7" name="Rectangle 37">
              <a:extLst>
                <a:ext uri="{FF2B5EF4-FFF2-40B4-BE49-F238E27FC236}">
                  <a16:creationId xmlns:a16="http://schemas.microsoft.com/office/drawing/2014/main" id="{AC6D2054-FF1E-4D4F-B6AD-781E7C871EE4}"/>
                </a:ext>
              </a:extLst>
            </p:cNvPr>
            <p:cNvSpPr>
              <a:spLocks noChangeAspect="1" noChangeArrowheads="1"/>
            </p:cNvSpPr>
            <p:nvPr/>
          </p:nvSpPr>
          <p:spPr bwMode="auto">
            <a:xfrm>
              <a:off x="2510"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215078" name="Rectangle 38">
              <a:extLst>
                <a:ext uri="{FF2B5EF4-FFF2-40B4-BE49-F238E27FC236}">
                  <a16:creationId xmlns:a16="http://schemas.microsoft.com/office/drawing/2014/main" id="{66B094F8-B818-4924-AC16-AF53F4033B1B}"/>
                </a:ext>
              </a:extLst>
            </p:cNvPr>
            <p:cNvSpPr>
              <a:spLocks noChangeAspect="1" noChangeArrowheads="1"/>
            </p:cNvSpPr>
            <p:nvPr/>
          </p:nvSpPr>
          <p:spPr bwMode="auto">
            <a:xfrm>
              <a:off x="1288" y="2450"/>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Close Up</a:t>
              </a:r>
            </a:p>
          </p:txBody>
        </p:sp>
        <p:sp>
          <p:nvSpPr>
            <p:cNvPr id="215079" name="Rectangle 39">
              <a:extLst>
                <a:ext uri="{FF2B5EF4-FFF2-40B4-BE49-F238E27FC236}">
                  <a16:creationId xmlns:a16="http://schemas.microsoft.com/office/drawing/2014/main" id="{E9347AD4-14AB-44C2-8C0C-ECAFBFBD4DBE}"/>
                </a:ext>
              </a:extLst>
            </p:cNvPr>
            <p:cNvSpPr>
              <a:spLocks noChangeAspect="1" noChangeArrowheads="1"/>
            </p:cNvSpPr>
            <p:nvPr/>
          </p:nvSpPr>
          <p:spPr bwMode="auto">
            <a:xfrm>
              <a:off x="1843" y="2389"/>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0" name="Rectangle 40">
              <a:extLst>
                <a:ext uri="{FF2B5EF4-FFF2-40B4-BE49-F238E27FC236}">
                  <a16:creationId xmlns:a16="http://schemas.microsoft.com/office/drawing/2014/main" id="{5818E860-CA84-4074-8A8C-27FF2D56CDE0}"/>
                </a:ext>
              </a:extLst>
            </p:cNvPr>
            <p:cNvSpPr>
              <a:spLocks noChangeAspect="1" noChangeArrowheads="1"/>
            </p:cNvSpPr>
            <p:nvPr/>
          </p:nvSpPr>
          <p:spPr bwMode="auto">
            <a:xfrm>
              <a:off x="2008"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215081" name="Rectangle 41">
              <a:extLst>
                <a:ext uri="{FF2B5EF4-FFF2-40B4-BE49-F238E27FC236}">
                  <a16:creationId xmlns:a16="http://schemas.microsoft.com/office/drawing/2014/main" id="{39DDBBCF-DE13-429D-A73B-4222FD3775C5}"/>
                </a:ext>
              </a:extLst>
            </p:cNvPr>
            <p:cNvSpPr>
              <a:spLocks noChangeAspect="1" noChangeArrowheads="1"/>
            </p:cNvSpPr>
            <p:nvPr/>
          </p:nvSpPr>
          <p:spPr bwMode="auto">
            <a:xfrm>
              <a:off x="3234" y="3832"/>
              <a:ext cx="448"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215082" name="Rectangle 42">
              <a:extLst>
                <a:ext uri="{FF2B5EF4-FFF2-40B4-BE49-F238E27FC236}">
                  <a16:creationId xmlns:a16="http://schemas.microsoft.com/office/drawing/2014/main" id="{DB95AA22-3E1A-49F1-A8A9-BDE5E2A887E8}"/>
                </a:ext>
              </a:extLst>
            </p:cNvPr>
            <p:cNvSpPr>
              <a:spLocks noChangeAspect="1" noChangeArrowheads="1"/>
            </p:cNvSpPr>
            <p:nvPr/>
          </p:nvSpPr>
          <p:spPr bwMode="auto">
            <a:xfrm>
              <a:off x="3644" y="3834"/>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215083" name="Rectangle 43">
              <a:extLst>
                <a:ext uri="{FF2B5EF4-FFF2-40B4-BE49-F238E27FC236}">
                  <a16:creationId xmlns:a16="http://schemas.microsoft.com/office/drawing/2014/main" id="{D767C77B-9BF6-4E6C-B5D4-A34A597C3E75}"/>
                </a:ext>
              </a:extLst>
            </p:cNvPr>
            <p:cNvSpPr>
              <a:spLocks noChangeAspect="1" noChangeArrowheads="1"/>
            </p:cNvSpPr>
            <p:nvPr/>
          </p:nvSpPr>
          <p:spPr bwMode="auto">
            <a:xfrm>
              <a:off x="2850" y="3832"/>
              <a:ext cx="4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215084" name="Rectangle 44">
              <a:extLst>
                <a:ext uri="{FF2B5EF4-FFF2-40B4-BE49-F238E27FC236}">
                  <a16:creationId xmlns:a16="http://schemas.microsoft.com/office/drawing/2014/main" id="{6268EF11-8394-4452-88C1-ABC63C1B6C12}"/>
                </a:ext>
              </a:extLst>
            </p:cNvPr>
            <p:cNvSpPr>
              <a:spLocks noChangeAspect="1" noChangeArrowheads="1"/>
            </p:cNvSpPr>
            <p:nvPr/>
          </p:nvSpPr>
          <p:spPr bwMode="auto">
            <a:xfrm>
              <a:off x="4124" y="3832"/>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215085" name="Rectangle 45">
              <a:extLst>
                <a:ext uri="{FF2B5EF4-FFF2-40B4-BE49-F238E27FC236}">
                  <a16:creationId xmlns:a16="http://schemas.microsoft.com/office/drawing/2014/main" id="{95E59200-F4D8-451B-B12E-5E7569A60635}"/>
                </a:ext>
              </a:extLst>
            </p:cNvPr>
            <p:cNvSpPr>
              <a:spLocks noChangeAspect="1" noChangeArrowheads="1"/>
            </p:cNvSpPr>
            <p:nvPr/>
          </p:nvSpPr>
          <p:spPr bwMode="auto">
            <a:xfrm>
              <a:off x="616" y="3256"/>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215086" name="Rectangle 46">
              <a:extLst>
                <a:ext uri="{FF2B5EF4-FFF2-40B4-BE49-F238E27FC236}">
                  <a16:creationId xmlns:a16="http://schemas.microsoft.com/office/drawing/2014/main" id="{D7280BB0-A5A4-4A17-82BF-3DC0FE7BF0B2}"/>
                </a:ext>
              </a:extLst>
            </p:cNvPr>
            <p:cNvSpPr>
              <a:spLocks noChangeAspect="1" noChangeArrowheads="1"/>
            </p:cNvSpPr>
            <p:nvPr/>
          </p:nvSpPr>
          <p:spPr bwMode="auto">
            <a:xfrm>
              <a:off x="616" y="2875"/>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215087" name="Rectangle 47">
              <a:extLst>
                <a:ext uri="{FF2B5EF4-FFF2-40B4-BE49-F238E27FC236}">
                  <a16:creationId xmlns:a16="http://schemas.microsoft.com/office/drawing/2014/main" id="{D2B9D1B5-F771-489F-9C04-6C95FB6A4FDC}"/>
                </a:ext>
              </a:extLst>
            </p:cNvPr>
            <p:cNvSpPr>
              <a:spLocks noChangeAspect="1" noChangeArrowheads="1"/>
            </p:cNvSpPr>
            <p:nvPr/>
          </p:nvSpPr>
          <p:spPr bwMode="auto">
            <a:xfrm>
              <a:off x="616" y="3640"/>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215088" name="Rectangle 48">
              <a:extLst>
                <a:ext uri="{FF2B5EF4-FFF2-40B4-BE49-F238E27FC236}">
                  <a16:creationId xmlns:a16="http://schemas.microsoft.com/office/drawing/2014/main" id="{6330B005-04FA-40BC-8B1E-9FFE0C08BDCE}"/>
                </a:ext>
              </a:extLst>
            </p:cNvPr>
            <p:cNvSpPr>
              <a:spLocks noChangeAspect="1" noChangeArrowheads="1"/>
            </p:cNvSpPr>
            <p:nvPr/>
          </p:nvSpPr>
          <p:spPr bwMode="auto">
            <a:xfrm>
              <a:off x="616" y="2490"/>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215089" name="Rectangle 49">
              <a:extLst>
                <a:ext uri="{FF2B5EF4-FFF2-40B4-BE49-F238E27FC236}">
                  <a16:creationId xmlns:a16="http://schemas.microsoft.com/office/drawing/2014/main" id="{CA237933-10FB-4875-92A8-6820CF1AE81C}"/>
                </a:ext>
              </a:extLst>
            </p:cNvPr>
            <p:cNvSpPr>
              <a:spLocks noChangeAspect="1" noChangeArrowheads="1"/>
            </p:cNvSpPr>
            <p:nvPr/>
          </p:nvSpPr>
          <p:spPr bwMode="auto">
            <a:xfrm>
              <a:off x="642" y="847"/>
              <a:ext cx="44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215090" name="Rectangle 50">
              <a:extLst>
                <a:ext uri="{FF2B5EF4-FFF2-40B4-BE49-F238E27FC236}">
                  <a16:creationId xmlns:a16="http://schemas.microsoft.com/office/drawing/2014/main" id="{E0078F4F-B968-4E57-87C3-E28A378C7864}"/>
                </a:ext>
              </a:extLst>
            </p:cNvPr>
            <p:cNvSpPr>
              <a:spLocks noChangeAspect="1" noChangeArrowheads="1"/>
            </p:cNvSpPr>
            <p:nvPr/>
          </p:nvSpPr>
          <p:spPr bwMode="auto">
            <a:xfrm>
              <a:off x="616" y="1288"/>
              <a:ext cx="44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215091" name="Rectangle 51">
              <a:extLst>
                <a:ext uri="{FF2B5EF4-FFF2-40B4-BE49-F238E27FC236}">
                  <a16:creationId xmlns:a16="http://schemas.microsoft.com/office/drawing/2014/main" id="{C92EC37E-3E07-4029-8F08-0D315681B645}"/>
                </a:ext>
              </a:extLst>
            </p:cNvPr>
            <p:cNvSpPr>
              <a:spLocks noChangeAspect="1" noChangeArrowheads="1"/>
            </p:cNvSpPr>
            <p:nvPr/>
          </p:nvSpPr>
          <p:spPr bwMode="auto">
            <a:xfrm>
              <a:off x="1850" y="1872"/>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2" name="Rectangle 52">
              <a:extLst>
                <a:ext uri="{FF2B5EF4-FFF2-40B4-BE49-F238E27FC236}">
                  <a16:creationId xmlns:a16="http://schemas.microsoft.com/office/drawing/2014/main" id="{DC0027DA-4BEE-4588-BFA3-71658F68DD5C}"/>
                </a:ext>
              </a:extLst>
            </p:cNvPr>
            <p:cNvSpPr>
              <a:spLocks noChangeAspect="1" noChangeArrowheads="1"/>
            </p:cNvSpPr>
            <p:nvPr/>
          </p:nvSpPr>
          <p:spPr bwMode="auto">
            <a:xfrm>
              <a:off x="1835" y="2107"/>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3" name="Rectangle 53">
              <a:extLst>
                <a:ext uri="{FF2B5EF4-FFF2-40B4-BE49-F238E27FC236}">
                  <a16:creationId xmlns:a16="http://schemas.microsoft.com/office/drawing/2014/main" id="{17AB48AD-9410-4B6F-8934-4EA803B755FB}"/>
                </a:ext>
              </a:extLst>
            </p:cNvPr>
            <p:cNvSpPr>
              <a:spLocks noChangeAspect="1" noChangeArrowheads="1"/>
            </p:cNvSpPr>
            <p:nvPr/>
          </p:nvSpPr>
          <p:spPr bwMode="auto">
            <a:xfrm>
              <a:off x="951" y="1952"/>
              <a:ext cx="121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Pepsodent</a:t>
              </a:r>
            </a:p>
          </p:txBody>
        </p:sp>
        <p:sp>
          <p:nvSpPr>
            <p:cNvPr id="215094" name="Rectangle 54">
              <a:extLst>
                <a:ext uri="{FF2B5EF4-FFF2-40B4-BE49-F238E27FC236}">
                  <a16:creationId xmlns:a16="http://schemas.microsoft.com/office/drawing/2014/main" id="{4E95BDB4-619B-46CE-85C0-4956F9BEF3A8}"/>
                </a:ext>
              </a:extLst>
            </p:cNvPr>
            <p:cNvSpPr>
              <a:spLocks noChangeAspect="1" noChangeArrowheads="1"/>
            </p:cNvSpPr>
            <p:nvPr/>
          </p:nvSpPr>
          <p:spPr bwMode="auto">
            <a:xfrm>
              <a:off x="1227" y="1594"/>
              <a:ext cx="1217"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Ultrabrite</a:t>
              </a:r>
            </a:p>
          </p:txBody>
        </p:sp>
        <p:sp>
          <p:nvSpPr>
            <p:cNvPr id="215095" name="Rectangle 55">
              <a:extLst>
                <a:ext uri="{FF2B5EF4-FFF2-40B4-BE49-F238E27FC236}">
                  <a16:creationId xmlns:a16="http://schemas.microsoft.com/office/drawing/2014/main" id="{F974C18C-7A9D-4D12-B0D5-5A10F6AA97AC}"/>
                </a:ext>
              </a:extLst>
            </p:cNvPr>
            <p:cNvSpPr>
              <a:spLocks noChangeAspect="1" noChangeArrowheads="1"/>
            </p:cNvSpPr>
            <p:nvPr/>
          </p:nvSpPr>
          <p:spPr bwMode="auto">
            <a:xfrm>
              <a:off x="1672" y="1299"/>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Plus White</a:t>
              </a:r>
            </a:p>
          </p:txBody>
        </p:sp>
        <p:sp>
          <p:nvSpPr>
            <p:cNvPr id="215096" name="Rectangle 56">
              <a:extLst>
                <a:ext uri="{FF2B5EF4-FFF2-40B4-BE49-F238E27FC236}">
                  <a16:creationId xmlns:a16="http://schemas.microsoft.com/office/drawing/2014/main" id="{F144ED62-54FA-4BED-BCD7-AE0958E993E3}"/>
                </a:ext>
              </a:extLst>
            </p:cNvPr>
            <p:cNvSpPr>
              <a:spLocks noChangeAspect="1" noChangeArrowheads="1"/>
            </p:cNvSpPr>
            <p:nvPr/>
          </p:nvSpPr>
          <p:spPr bwMode="auto">
            <a:xfrm>
              <a:off x="3312" y="2256"/>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7" name="Rectangle 57">
              <a:extLst>
                <a:ext uri="{FF2B5EF4-FFF2-40B4-BE49-F238E27FC236}">
                  <a16:creationId xmlns:a16="http://schemas.microsoft.com/office/drawing/2014/main" id="{1344158D-0D4A-4AE9-B5E0-6E911FD0E400}"/>
                </a:ext>
              </a:extLst>
            </p:cNvPr>
            <p:cNvSpPr>
              <a:spLocks noChangeAspect="1" noChangeArrowheads="1"/>
            </p:cNvSpPr>
            <p:nvPr/>
          </p:nvSpPr>
          <p:spPr bwMode="auto">
            <a:xfrm>
              <a:off x="3600" y="2496"/>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8" name="Rectangle 58">
              <a:extLst>
                <a:ext uri="{FF2B5EF4-FFF2-40B4-BE49-F238E27FC236}">
                  <a16:creationId xmlns:a16="http://schemas.microsoft.com/office/drawing/2014/main" id="{8732ED90-5D20-4B7A-AABD-3A37563602D7}"/>
                </a:ext>
              </a:extLst>
            </p:cNvPr>
            <p:cNvSpPr>
              <a:spLocks noChangeAspect="1" noChangeArrowheads="1"/>
            </p:cNvSpPr>
            <p:nvPr/>
          </p:nvSpPr>
          <p:spPr bwMode="auto">
            <a:xfrm>
              <a:off x="2304" y="1584"/>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9" name="Rectangle 59">
              <a:extLst>
                <a:ext uri="{FF2B5EF4-FFF2-40B4-BE49-F238E27FC236}">
                  <a16:creationId xmlns:a16="http://schemas.microsoft.com/office/drawing/2014/main" id="{31AAC4FF-65A7-4208-8DD5-A4F671BA6AD9}"/>
                </a:ext>
              </a:extLst>
            </p:cNvPr>
            <p:cNvSpPr>
              <a:spLocks noChangeAspect="1" noChangeArrowheads="1"/>
            </p:cNvSpPr>
            <p:nvPr/>
          </p:nvSpPr>
          <p:spPr bwMode="auto">
            <a:xfrm>
              <a:off x="2400" y="2016"/>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0" name="Rectangle 60">
              <a:extLst>
                <a:ext uri="{FF2B5EF4-FFF2-40B4-BE49-F238E27FC236}">
                  <a16:creationId xmlns:a16="http://schemas.microsoft.com/office/drawing/2014/main" id="{BE6B9D83-4DAB-499F-A476-8903BBF88535}"/>
                </a:ext>
              </a:extLst>
            </p:cNvPr>
            <p:cNvSpPr>
              <a:spLocks noChangeAspect="1" noChangeArrowheads="1"/>
            </p:cNvSpPr>
            <p:nvPr/>
          </p:nvSpPr>
          <p:spPr bwMode="auto">
            <a:xfrm>
              <a:off x="3216" y="1584"/>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1" name="Rectangle 61">
              <a:extLst>
                <a:ext uri="{FF2B5EF4-FFF2-40B4-BE49-F238E27FC236}">
                  <a16:creationId xmlns:a16="http://schemas.microsoft.com/office/drawing/2014/main" id="{D8EC6B65-7BAA-4C6C-AE4D-E73630531E4E}"/>
                </a:ext>
              </a:extLst>
            </p:cNvPr>
            <p:cNvSpPr>
              <a:spLocks noChangeAspect="1" noChangeArrowheads="1"/>
            </p:cNvSpPr>
            <p:nvPr/>
          </p:nvSpPr>
          <p:spPr bwMode="auto">
            <a:xfrm>
              <a:off x="3408" y="1920"/>
              <a:ext cx="96" cy="9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2" name="Rectangle 62">
              <a:extLst>
                <a:ext uri="{FF2B5EF4-FFF2-40B4-BE49-F238E27FC236}">
                  <a16:creationId xmlns:a16="http://schemas.microsoft.com/office/drawing/2014/main" id="{05FA70A6-2C06-46B3-B176-3F3ECBE9B7BB}"/>
                </a:ext>
              </a:extLst>
            </p:cNvPr>
            <p:cNvSpPr>
              <a:spLocks noChangeAspect="1" noChangeArrowheads="1"/>
            </p:cNvSpPr>
            <p:nvPr/>
          </p:nvSpPr>
          <p:spPr bwMode="auto">
            <a:xfrm>
              <a:off x="3256" y="1376"/>
              <a:ext cx="121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Aim</a:t>
              </a:r>
            </a:p>
          </p:txBody>
        </p:sp>
        <p:sp>
          <p:nvSpPr>
            <p:cNvPr id="215103" name="Rectangle 63">
              <a:extLst>
                <a:ext uri="{FF2B5EF4-FFF2-40B4-BE49-F238E27FC236}">
                  <a16:creationId xmlns:a16="http://schemas.microsoft.com/office/drawing/2014/main" id="{BC20C551-E488-49D1-8BC4-B93A69BFE3D0}"/>
                </a:ext>
              </a:extLst>
            </p:cNvPr>
            <p:cNvSpPr>
              <a:spLocks noChangeAspect="1" noChangeArrowheads="1"/>
            </p:cNvSpPr>
            <p:nvPr/>
          </p:nvSpPr>
          <p:spPr bwMode="auto">
            <a:xfrm>
              <a:off x="3448" y="1720"/>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Crest</a:t>
              </a:r>
            </a:p>
          </p:txBody>
        </p:sp>
        <p:sp>
          <p:nvSpPr>
            <p:cNvPr id="215104" name="Rectangle 64">
              <a:extLst>
                <a:ext uri="{FF2B5EF4-FFF2-40B4-BE49-F238E27FC236}">
                  <a16:creationId xmlns:a16="http://schemas.microsoft.com/office/drawing/2014/main" id="{DD96838A-A356-4AA7-B8FC-0328830CE4C0}"/>
                </a:ext>
              </a:extLst>
            </p:cNvPr>
            <p:cNvSpPr>
              <a:spLocks noChangeAspect="1" noChangeArrowheads="1"/>
            </p:cNvSpPr>
            <p:nvPr/>
          </p:nvSpPr>
          <p:spPr bwMode="auto">
            <a:xfrm>
              <a:off x="3389" y="2192"/>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Colgate</a:t>
              </a:r>
            </a:p>
          </p:txBody>
        </p:sp>
        <p:sp>
          <p:nvSpPr>
            <p:cNvPr id="215105" name="Rectangle 65">
              <a:extLst>
                <a:ext uri="{FF2B5EF4-FFF2-40B4-BE49-F238E27FC236}">
                  <a16:creationId xmlns:a16="http://schemas.microsoft.com/office/drawing/2014/main" id="{AE62F26D-E3A8-4E8B-9B9B-AE822B7C8782}"/>
                </a:ext>
              </a:extLst>
            </p:cNvPr>
            <p:cNvSpPr>
              <a:spLocks noChangeAspect="1" noChangeArrowheads="1"/>
            </p:cNvSpPr>
            <p:nvPr/>
          </p:nvSpPr>
          <p:spPr bwMode="auto">
            <a:xfrm>
              <a:off x="3064" y="2576"/>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Aqua- Fresh</a:t>
              </a:r>
            </a:p>
          </p:txBody>
        </p:sp>
        <p:sp>
          <p:nvSpPr>
            <p:cNvPr id="215106" name="Rectangle 66">
              <a:extLst>
                <a:ext uri="{FF2B5EF4-FFF2-40B4-BE49-F238E27FC236}">
                  <a16:creationId xmlns:a16="http://schemas.microsoft.com/office/drawing/2014/main" id="{8D9D6FA1-5696-4D62-A5F5-33B94A6C0E35}"/>
                </a:ext>
              </a:extLst>
            </p:cNvPr>
            <p:cNvSpPr>
              <a:spLocks noChangeAspect="1" noChangeArrowheads="1"/>
            </p:cNvSpPr>
            <p:nvPr/>
          </p:nvSpPr>
          <p:spPr bwMode="auto">
            <a:xfrm>
              <a:off x="2030" y="1742"/>
              <a:ext cx="121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Gleem</a:t>
              </a:r>
            </a:p>
          </p:txBody>
        </p:sp>
        <p:sp>
          <p:nvSpPr>
            <p:cNvPr id="215107" name="Line 67">
              <a:extLst>
                <a:ext uri="{FF2B5EF4-FFF2-40B4-BE49-F238E27FC236}">
                  <a16:creationId xmlns:a16="http://schemas.microsoft.com/office/drawing/2014/main" id="{EC958C10-18DB-47A1-AF8A-6E70CD362311}"/>
                </a:ext>
              </a:extLst>
            </p:cNvPr>
            <p:cNvSpPr>
              <a:spLocks noChangeAspect="1" noChangeShapeType="1"/>
            </p:cNvSpPr>
            <p:nvPr/>
          </p:nvSpPr>
          <p:spPr bwMode="auto">
            <a:xfrm flipH="1">
              <a:off x="1056" y="2832"/>
              <a:ext cx="1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8" name="Line 68">
              <a:extLst>
                <a:ext uri="{FF2B5EF4-FFF2-40B4-BE49-F238E27FC236}">
                  <a16:creationId xmlns:a16="http://schemas.microsoft.com/office/drawing/2014/main" id="{3D362AFE-D71B-4484-A424-77D2290E2740}"/>
                </a:ext>
              </a:extLst>
            </p:cNvPr>
            <p:cNvSpPr>
              <a:spLocks noChangeAspect="1" noChangeShapeType="1"/>
            </p:cNvSpPr>
            <p:nvPr/>
          </p:nvSpPr>
          <p:spPr bwMode="auto">
            <a:xfrm>
              <a:off x="1248"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9" name="Line 69">
              <a:extLst>
                <a:ext uri="{FF2B5EF4-FFF2-40B4-BE49-F238E27FC236}">
                  <a16:creationId xmlns:a16="http://schemas.microsoft.com/office/drawing/2014/main" id="{5E301AB1-6DBB-4508-ADAB-3A36023E19C5}"/>
                </a:ext>
              </a:extLst>
            </p:cNvPr>
            <p:cNvSpPr>
              <a:spLocks noChangeAspect="1" noChangeShapeType="1"/>
            </p:cNvSpPr>
            <p:nvPr/>
          </p:nvSpPr>
          <p:spPr bwMode="auto">
            <a:xfrm>
              <a:off x="1872"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0" name="Line 70">
              <a:extLst>
                <a:ext uri="{FF2B5EF4-FFF2-40B4-BE49-F238E27FC236}">
                  <a16:creationId xmlns:a16="http://schemas.microsoft.com/office/drawing/2014/main" id="{3252BB87-6FE1-4280-99D1-7914661F02DC}"/>
                </a:ext>
              </a:extLst>
            </p:cNvPr>
            <p:cNvSpPr>
              <a:spLocks noChangeAspect="1" noChangeShapeType="1"/>
            </p:cNvSpPr>
            <p:nvPr/>
          </p:nvSpPr>
          <p:spPr bwMode="auto">
            <a:xfrm>
              <a:off x="2256"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1" name="Line 71">
              <a:extLst>
                <a:ext uri="{FF2B5EF4-FFF2-40B4-BE49-F238E27FC236}">
                  <a16:creationId xmlns:a16="http://schemas.microsoft.com/office/drawing/2014/main" id="{4FA5E490-0BE3-40F5-989E-610925D5551E}"/>
                </a:ext>
              </a:extLst>
            </p:cNvPr>
            <p:cNvSpPr>
              <a:spLocks noChangeAspect="1" noChangeShapeType="1"/>
            </p:cNvSpPr>
            <p:nvPr/>
          </p:nvSpPr>
          <p:spPr bwMode="auto">
            <a:xfrm>
              <a:off x="2880"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2" name="Line 72">
              <a:extLst>
                <a:ext uri="{FF2B5EF4-FFF2-40B4-BE49-F238E27FC236}">
                  <a16:creationId xmlns:a16="http://schemas.microsoft.com/office/drawing/2014/main" id="{A730DC04-35BE-4358-A0AC-D3831961E93E}"/>
                </a:ext>
              </a:extLst>
            </p:cNvPr>
            <p:cNvSpPr>
              <a:spLocks noChangeAspect="1" noChangeShapeType="1"/>
            </p:cNvSpPr>
            <p:nvPr/>
          </p:nvSpPr>
          <p:spPr bwMode="auto">
            <a:xfrm>
              <a:off x="3312"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3" name="Line 73">
              <a:extLst>
                <a:ext uri="{FF2B5EF4-FFF2-40B4-BE49-F238E27FC236}">
                  <a16:creationId xmlns:a16="http://schemas.microsoft.com/office/drawing/2014/main" id="{1E06D2FF-533F-4283-A964-12B3947981BA}"/>
                </a:ext>
              </a:extLst>
            </p:cNvPr>
            <p:cNvSpPr>
              <a:spLocks noChangeAspect="1" noChangeShapeType="1"/>
            </p:cNvSpPr>
            <p:nvPr/>
          </p:nvSpPr>
          <p:spPr bwMode="auto">
            <a:xfrm>
              <a:off x="3888"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4" name="Line 74">
              <a:extLst>
                <a:ext uri="{FF2B5EF4-FFF2-40B4-BE49-F238E27FC236}">
                  <a16:creationId xmlns:a16="http://schemas.microsoft.com/office/drawing/2014/main" id="{E3D9766A-BA0F-46ED-8BF4-083F4829131E}"/>
                </a:ext>
              </a:extLst>
            </p:cNvPr>
            <p:cNvSpPr>
              <a:spLocks noChangeAspect="1" noChangeShapeType="1"/>
            </p:cNvSpPr>
            <p:nvPr/>
          </p:nvSpPr>
          <p:spPr bwMode="auto">
            <a:xfrm>
              <a:off x="3504"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5" name="Line 75">
              <a:extLst>
                <a:ext uri="{FF2B5EF4-FFF2-40B4-BE49-F238E27FC236}">
                  <a16:creationId xmlns:a16="http://schemas.microsoft.com/office/drawing/2014/main" id="{FEB7D0CE-4556-4E45-B81E-42E9B5F389FC}"/>
                </a:ext>
              </a:extLst>
            </p:cNvPr>
            <p:cNvSpPr>
              <a:spLocks noChangeAspect="1" noChangeShapeType="1"/>
            </p:cNvSpPr>
            <p:nvPr/>
          </p:nvSpPr>
          <p:spPr bwMode="auto">
            <a:xfrm>
              <a:off x="3072"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6" name="Line 76">
              <a:extLst>
                <a:ext uri="{FF2B5EF4-FFF2-40B4-BE49-F238E27FC236}">
                  <a16:creationId xmlns:a16="http://schemas.microsoft.com/office/drawing/2014/main" id="{C3A16C08-87C1-4368-9708-700A5712785E}"/>
                </a:ext>
              </a:extLst>
            </p:cNvPr>
            <p:cNvSpPr>
              <a:spLocks noChangeAspect="1" noChangeShapeType="1"/>
            </p:cNvSpPr>
            <p:nvPr/>
          </p:nvSpPr>
          <p:spPr bwMode="auto">
            <a:xfrm>
              <a:off x="1680" y="3744"/>
              <a:ext cx="1" cy="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 name="Rectangle 80">
            <a:extLst>
              <a:ext uri="{FF2B5EF4-FFF2-40B4-BE49-F238E27FC236}">
                <a16:creationId xmlns:a16="http://schemas.microsoft.com/office/drawing/2014/main" id="{49894192-26F0-4394-AD07-733C7B4547F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1ED4F6E9-13FE-41CC-BB5E-249777748937}"/>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31478A0-EBD5-44FF-8C04-16CF92DE395A}"/>
              </a:ext>
            </a:extLst>
          </p:cNvPr>
          <p:cNvSpPr>
            <a:spLocks noGrp="1"/>
          </p:cNvSpPr>
          <p:nvPr>
            <p:ph type="sldNum" sz="quarter" idx="12"/>
          </p:nvPr>
        </p:nvSpPr>
        <p:spPr/>
        <p:txBody>
          <a:bodyPr/>
          <a:lstStyle/>
          <a:p>
            <a:fld id="{2EBD257C-DDB9-4445-AD9A-AE1AF229B381}" type="slidenum">
              <a:rPr lang="en-US" smtClean="0"/>
              <a:t>24</a:t>
            </a:fld>
            <a:endParaRPr lang="en-US"/>
          </a:p>
        </p:txBody>
      </p:sp>
    </p:spTree>
    <p:extLst>
      <p:ext uri="{BB962C8B-B14F-4D97-AF65-F5344CB8AC3E}">
        <p14:creationId xmlns:p14="http://schemas.microsoft.com/office/powerpoint/2010/main" val="375659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0-#ppt_w/2"/>
                                          </p:val>
                                        </p:tav>
                                        <p:tav tm="100000">
                                          <p:val>
                                            <p:strVal val="#ppt_x"/>
                                          </p:val>
                                        </p:tav>
                                      </p:tavLst>
                                    </p:anim>
                                    <p:anim calcmode="lin" valueType="num">
                                      <p:cBhvr additive="base">
                                        <p:cTn id="8" dur="500" fill="hold"/>
                                        <p:tgtEl>
                                          <p:spTgt spid="2150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15043"/>
                                        </p:tgtEl>
                                        <p:attrNameLst>
                                          <p:attrName>style.visibility</p:attrName>
                                        </p:attrNameLst>
                                      </p:cBhvr>
                                      <p:to>
                                        <p:strVal val="visible"/>
                                      </p:to>
                                    </p:set>
                                    <p:anim calcmode="lin" valueType="num">
                                      <p:cBhvr additive="base">
                                        <p:cTn id="12" dur="500" fill="hold"/>
                                        <p:tgtEl>
                                          <p:spTgt spid="215043"/>
                                        </p:tgtEl>
                                        <p:attrNameLst>
                                          <p:attrName>ppt_x</p:attrName>
                                        </p:attrNameLst>
                                      </p:cBhvr>
                                      <p:tavLst>
                                        <p:tav tm="0">
                                          <p:val>
                                            <p:strVal val="0-#ppt_w/2"/>
                                          </p:val>
                                        </p:tav>
                                        <p:tav tm="100000">
                                          <p:val>
                                            <p:strVal val="#ppt_x"/>
                                          </p:val>
                                        </p:tav>
                                      </p:tavLst>
                                    </p:anim>
                                    <p:anim calcmode="lin" valueType="num">
                                      <p:cBhvr additive="base">
                                        <p:cTn id="13" dur="500" fill="hold"/>
                                        <p:tgtEl>
                                          <p:spTgt spid="215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3C879227-1A71-4074-8CEC-9D4C98959F22}"/>
              </a:ext>
            </a:extLst>
          </p:cNvPr>
          <p:cNvSpPr>
            <a:spLocks noGrp="1" noChangeArrowheads="1"/>
          </p:cNvSpPr>
          <p:nvPr>
            <p:ph type="title"/>
          </p:nvPr>
        </p:nvSpPr>
        <p:spPr>
          <a:xfrm>
            <a:off x="368105" y="117476"/>
            <a:ext cx="7772400" cy="962025"/>
          </a:xfrm>
        </p:spPr>
        <p:txBody>
          <a:bodyPr/>
          <a:lstStyle/>
          <a:p>
            <a:r>
              <a:rPr lang="en-US" altLang="en-US" sz="3000" b="1" dirty="0">
                <a:solidFill>
                  <a:srgbClr val="800080"/>
                </a:solidFill>
              </a:rPr>
              <a:t>Using Attributes to Label Dimensions</a:t>
            </a:r>
          </a:p>
        </p:txBody>
      </p:sp>
      <p:grpSp>
        <p:nvGrpSpPr>
          <p:cNvPr id="131158" name="Group 86">
            <a:extLst>
              <a:ext uri="{FF2B5EF4-FFF2-40B4-BE49-F238E27FC236}">
                <a16:creationId xmlns:a16="http://schemas.microsoft.com/office/drawing/2014/main" id="{323B3F3A-A047-4067-B7EB-0667EE4EBAF7}"/>
              </a:ext>
            </a:extLst>
          </p:cNvPr>
          <p:cNvGrpSpPr>
            <a:grpSpLocks/>
          </p:cNvGrpSpPr>
          <p:nvPr/>
        </p:nvGrpSpPr>
        <p:grpSpPr bwMode="auto">
          <a:xfrm>
            <a:off x="2667000" y="1371601"/>
            <a:ext cx="6858000" cy="5110163"/>
            <a:chOff x="720" y="864"/>
            <a:chExt cx="4320" cy="3219"/>
          </a:xfrm>
        </p:grpSpPr>
        <p:sp>
          <p:nvSpPr>
            <p:cNvPr id="131077" name="Line 5">
              <a:extLst>
                <a:ext uri="{FF2B5EF4-FFF2-40B4-BE49-F238E27FC236}">
                  <a16:creationId xmlns:a16="http://schemas.microsoft.com/office/drawing/2014/main" id="{B67BB322-9DE4-4D5B-9022-943C3EFF1E82}"/>
                </a:ext>
              </a:extLst>
            </p:cNvPr>
            <p:cNvSpPr>
              <a:spLocks noChangeAspect="1" noChangeShapeType="1"/>
            </p:cNvSpPr>
            <p:nvPr/>
          </p:nvSpPr>
          <p:spPr bwMode="auto">
            <a:xfrm>
              <a:off x="1153" y="3859"/>
              <a:ext cx="290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8" name="Line 6">
              <a:extLst>
                <a:ext uri="{FF2B5EF4-FFF2-40B4-BE49-F238E27FC236}">
                  <a16:creationId xmlns:a16="http://schemas.microsoft.com/office/drawing/2014/main" id="{2A209399-D474-4CBC-BB73-8192D52FBA46}"/>
                </a:ext>
              </a:extLst>
            </p:cNvPr>
            <p:cNvSpPr>
              <a:spLocks noChangeAspect="1" noChangeShapeType="1"/>
            </p:cNvSpPr>
            <p:nvPr/>
          </p:nvSpPr>
          <p:spPr bwMode="auto">
            <a:xfrm>
              <a:off x="1117" y="1019"/>
              <a:ext cx="2" cy="28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9" name="Line 7">
              <a:extLst>
                <a:ext uri="{FF2B5EF4-FFF2-40B4-BE49-F238E27FC236}">
                  <a16:creationId xmlns:a16="http://schemas.microsoft.com/office/drawing/2014/main" id="{E4F42E78-44B0-4CC6-A734-8556A1BDC7C2}"/>
                </a:ext>
              </a:extLst>
            </p:cNvPr>
            <p:cNvSpPr>
              <a:spLocks noChangeAspect="1" noChangeShapeType="1"/>
            </p:cNvSpPr>
            <p:nvPr/>
          </p:nvSpPr>
          <p:spPr bwMode="auto">
            <a:xfrm flipV="1">
              <a:off x="1119" y="991"/>
              <a:ext cx="2931"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0" name="Line 8">
              <a:extLst>
                <a:ext uri="{FF2B5EF4-FFF2-40B4-BE49-F238E27FC236}">
                  <a16:creationId xmlns:a16="http://schemas.microsoft.com/office/drawing/2014/main" id="{8B6C22F9-4665-43E2-B098-FF5F1EEED269}"/>
                </a:ext>
              </a:extLst>
            </p:cNvPr>
            <p:cNvSpPr>
              <a:spLocks noChangeAspect="1" noChangeShapeType="1"/>
            </p:cNvSpPr>
            <p:nvPr/>
          </p:nvSpPr>
          <p:spPr bwMode="auto">
            <a:xfrm flipV="1">
              <a:off x="4082" y="992"/>
              <a:ext cx="0" cy="28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1" name="Rectangle 9">
              <a:extLst>
                <a:ext uri="{FF2B5EF4-FFF2-40B4-BE49-F238E27FC236}">
                  <a16:creationId xmlns:a16="http://schemas.microsoft.com/office/drawing/2014/main" id="{6F22307E-0B62-4390-8E82-CF163A25B2DA}"/>
                </a:ext>
              </a:extLst>
            </p:cNvPr>
            <p:cNvSpPr>
              <a:spLocks noChangeAspect="1" noChangeArrowheads="1"/>
            </p:cNvSpPr>
            <p:nvPr/>
          </p:nvSpPr>
          <p:spPr bwMode="auto">
            <a:xfrm>
              <a:off x="720" y="1960"/>
              <a:ext cx="40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131082" name="Rectangle 10">
              <a:extLst>
                <a:ext uri="{FF2B5EF4-FFF2-40B4-BE49-F238E27FC236}">
                  <a16:creationId xmlns:a16="http://schemas.microsoft.com/office/drawing/2014/main" id="{18CFF137-2E65-4F83-B038-F73194947B9B}"/>
                </a:ext>
              </a:extLst>
            </p:cNvPr>
            <p:cNvSpPr>
              <a:spLocks noChangeAspect="1" noChangeArrowheads="1"/>
            </p:cNvSpPr>
            <p:nvPr/>
          </p:nvSpPr>
          <p:spPr bwMode="auto">
            <a:xfrm>
              <a:off x="1244" y="3852"/>
              <a:ext cx="4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131083" name="Rectangle 11">
              <a:extLst>
                <a:ext uri="{FF2B5EF4-FFF2-40B4-BE49-F238E27FC236}">
                  <a16:creationId xmlns:a16="http://schemas.microsoft.com/office/drawing/2014/main" id="{32784C22-9782-42C0-A092-6EFE52B31BBF}"/>
                </a:ext>
              </a:extLst>
            </p:cNvPr>
            <p:cNvSpPr>
              <a:spLocks noChangeAspect="1" noChangeArrowheads="1"/>
            </p:cNvSpPr>
            <p:nvPr/>
          </p:nvSpPr>
          <p:spPr bwMode="auto">
            <a:xfrm>
              <a:off x="1461" y="3221"/>
              <a:ext cx="110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Sensodyne</a:t>
              </a:r>
            </a:p>
          </p:txBody>
        </p:sp>
        <p:sp>
          <p:nvSpPr>
            <p:cNvPr id="131084" name="Rectangle 12">
              <a:extLst>
                <a:ext uri="{FF2B5EF4-FFF2-40B4-BE49-F238E27FC236}">
                  <a16:creationId xmlns:a16="http://schemas.microsoft.com/office/drawing/2014/main" id="{C183B895-06B8-4527-AAA7-1082DDE827E6}"/>
                </a:ext>
              </a:extLst>
            </p:cNvPr>
            <p:cNvSpPr>
              <a:spLocks noChangeAspect="1" noChangeArrowheads="1"/>
            </p:cNvSpPr>
            <p:nvPr/>
          </p:nvSpPr>
          <p:spPr bwMode="auto">
            <a:xfrm>
              <a:off x="1625" y="3853"/>
              <a:ext cx="40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131085" name="Rectangle 13">
              <a:extLst>
                <a:ext uri="{FF2B5EF4-FFF2-40B4-BE49-F238E27FC236}">
                  <a16:creationId xmlns:a16="http://schemas.microsoft.com/office/drawing/2014/main" id="{7E777410-444D-47D2-960F-3B924C476E2D}"/>
                </a:ext>
              </a:extLst>
            </p:cNvPr>
            <p:cNvSpPr>
              <a:spLocks noChangeAspect="1" noChangeArrowheads="1"/>
            </p:cNvSpPr>
            <p:nvPr/>
          </p:nvSpPr>
          <p:spPr bwMode="auto">
            <a:xfrm>
              <a:off x="895" y="3852"/>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131086" name="Rectangle 14">
              <a:extLst>
                <a:ext uri="{FF2B5EF4-FFF2-40B4-BE49-F238E27FC236}">
                  <a16:creationId xmlns:a16="http://schemas.microsoft.com/office/drawing/2014/main" id="{E53E0E24-4203-414B-A5D7-86CE8411EDFC}"/>
                </a:ext>
              </a:extLst>
            </p:cNvPr>
            <p:cNvSpPr>
              <a:spLocks noChangeAspect="1" noChangeArrowheads="1"/>
            </p:cNvSpPr>
            <p:nvPr/>
          </p:nvSpPr>
          <p:spPr bwMode="auto">
            <a:xfrm>
              <a:off x="764" y="2295"/>
              <a:ext cx="4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131087" name="Rectangle 15">
              <a:extLst>
                <a:ext uri="{FF2B5EF4-FFF2-40B4-BE49-F238E27FC236}">
                  <a16:creationId xmlns:a16="http://schemas.microsoft.com/office/drawing/2014/main" id="{E6755FB4-6FB0-4269-B169-F1E7AB51D0B5}"/>
                </a:ext>
              </a:extLst>
            </p:cNvPr>
            <p:cNvSpPr>
              <a:spLocks noChangeAspect="1" noChangeArrowheads="1"/>
            </p:cNvSpPr>
            <p:nvPr/>
          </p:nvSpPr>
          <p:spPr bwMode="auto">
            <a:xfrm>
              <a:off x="745" y="864"/>
              <a:ext cx="4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2.0</a:t>
              </a:r>
            </a:p>
          </p:txBody>
        </p:sp>
        <p:sp>
          <p:nvSpPr>
            <p:cNvPr id="131088" name="Rectangle 16">
              <a:extLst>
                <a:ext uri="{FF2B5EF4-FFF2-40B4-BE49-F238E27FC236}">
                  <a16:creationId xmlns:a16="http://schemas.microsoft.com/office/drawing/2014/main" id="{9265C5C8-1F3F-4617-9B07-AE61CA82F50F}"/>
                </a:ext>
              </a:extLst>
            </p:cNvPr>
            <p:cNvSpPr>
              <a:spLocks noChangeAspect="1" noChangeArrowheads="1"/>
            </p:cNvSpPr>
            <p:nvPr/>
          </p:nvSpPr>
          <p:spPr bwMode="auto">
            <a:xfrm>
              <a:off x="2373" y="3270"/>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9" name="Line 17">
              <a:extLst>
                <a:ext uri="{FF2B5EF4-FFF2-40B4-BE49-F238E27FC236}">
                  <a16:creationId xmlns:a16="http://schemas.microsoft.com/office/drawing/2014/main" id="{49631C04-48C2-47F2-8D91-EFE2DF34892E}"/>
                </a:ext>
              </a:extLst>
            </p:cNvPr>
            <p:cNvSpPr>
              <a:spLocks noChangeAspect="1" noChangeShapeType="1"/>
            </p:cNvSpPr>
            <p:nvPr/>
          </p:nvSpPr>
          <p:spPr bwMode="auto">
            <a:xfrm>
              <a:off x="2600" y="1020"/>
              <a:ext cx="0" cy="28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0" name="Line 18">
              <a:extLst>
                <a:ext uri="{FF2B5EF4-FFF2-40B4-BE49-F238E27FC236}">
                  <a16:creationId xmlns:a16="http://schemas.microsoft.com/office/drawing/2014/main" id="{4E2E4F0F-05CA-41FA-8B05-6DDD7286E019}"/>
                </a:ext>
              </a:extLst>
            </p:cNvPr>
            <p:cNvSpPr>
              <a:spLocks noChangeAspect="1" noChangeShapeType="1"/>
            </p:cNvSpPr>
            <p:nvPr/>
          </p:nvSpPr>
          <p:spPr bwMode="auto">
            <a:xfrm>
              <a:off x="1144" y="2428"/>
              <a:ext cx="29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091" name="Group 19">
              <a:extLst>
                <a:ext uri="{FF2B5EF4-FFF2-40B4-BE49-F238E27FC236}">
                  <a16:creationId xmlns:a16="http://schemas.microsoft.com/office/drawing/2014/main" id="{9D437DD9-18E7-465E-BD5D-9A32C05E397D}"/>
                </a:ext>
              </a:extLst>
            </p:cNvPr>
            <p:cNvGrpSpPr>
              <a:grpSpLocks noChangeAspect="1"/>
            </p:cNvGrpSpPr>
            <p:nvPr/>
          </p:nvGrpSpPr>
          <p:grpSpPr bwMode="auto">
            <a:xfrm>
              <a:off x="1114" y="1178"/>
              <a:ext cx="143" cy="1082"/>
              <a:chOff x="1050" y="782"/>
              <a:chExt cx="158" cy="1234"/>
            </a:xfrm>
          </p:grpSpPr>
          <p:sp>
            <p:nvSpPr>
              <p:cNvPr id="131092" name="Line 20">
                <a:extLst>
                  <a:ext uri="{FF2B5EF4-FFF2-40B4-BE49-F238E27FC236}">
                    <a16:creationId xmlns:a16="http://schemas.microsoft.com/office/drawing/2014/main" id="{B1C20E02-F34F-4F2D-92C7-070F2E0847F9}"/>
                  </a:ext>
                </a:extLst>
              </p:cNvPr>
              <p:cNvSpPr>
                <a:spLocks noChangeAspect="1" noChangeShapeType="1"/>
              </p:cNvSpPr>
              <p:nvPr/>
            </p:nvSpPr>
            <p:spPr bwMode="auto">
              <a:xfrm flipH="1">
                <a:off x="1050" y="782"/>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3" name="Line 21">
                <a:extLst>
                  <a:ext uri="{FF2B5EF4-FFF2-40B4-BE49-F238E27FC236}">
                    <a16:creationId xmlns:a16="http://schemas.microsoft.com/office/drawing/2014/main" id="{5681B38C-B01D-41FA-BE1B-2368D9F4C311}"/>
                  </a:ext>
                </a:extLst>
              </p:cNvPr>
              <p:cNvSpPr>
                <a:spLocks noChangeAspect="1" noChangeShapeType="1"/>
              </p:cNvSpPr>
              <p:nvPr/>
            </p:nvSpPr>
            <p:spPr bwMode="auto">
              <a:xfrm flipH="1">
                <a:off x="1050" y="991"/>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4" name="Line 22">
                <a:extLst>
                  <a:ext uri="{FF2B5EF4-FFF2-40B4-BE49-F238E27FC236}">
                    <a16:creationId xmlns:a16="http://schemas.microsoft.com/office/drawing/2014/main" id="{AF04CAE2-1C89-486C-B6F9-F823E91F72CE}"/>
                  </a:ext>
                </a:extLst>
              </p:cNvPr>
              <p:cNvSpPr>
                <a:spLocks noChangeAspect="1" noChangeShapeType="1"/>
              </p:cNvSpPr>
              <p:nvPr/>
            </p:nvSpPr>
            <p:spPr bwMode="auto">
              <a:xfrm flipH="1">
                <a:off x="1050" y="1187"/>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5" name="Line 23">
                <a:extLst>
                  <a:ext uri="{FF2B5EF4-FFF2-40B4-BE49-F238E27FC236}">
                    <a16:creationId xmlns:a16="http://schemas.microsoft.com/office/drawing/2014/main" id="{F4276D1E-D5C9-4B58-978E-EFB49B8FBA33}"/>
                  </a:ext>
                </a:extLst>
              </p:cNvPr>
              <p:cNvSpPr>
                <a:spLocks noChangeAspect="1" noChangeShapeType="1"/>
              </p:cNvSpPr>
              <p:nvPr/>
            </p:nvSpPr>
            <p:spPr bwMode="auto">
              <a:xfrm flipH="1">
                <a:off x="1050" y="139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6" name="Line 24">
                <a:extLst>
                  <a:ext uri="{FF2B5EF4-FFF2-40B4-BE49-F238E27FC236}">
                    <a16:creationId xmlns:a16="http://schemas.microsoft.com/office/drawing/2014/main" id="{2592EF6A-A07D-4415-80F8-B3FE69110EFC}"/>
                  </a:ext>
                </a:extLst>
              </p:cNvPr>
              <p:cNvSpPr>
                <a:spLocks noChangeAspect="1" noChangeShapeType="1"/>
              </p:cNvSpPr>
              <p:nvPr/>
            </p:nvSpPr>
            <p:spPr bwMode="auto">
              <a:xfrm flipH="1">
                <a:off x="1051" y="1617"/>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7" name="Line 25">
                <a:extLst>
                  <a:ext uri="{FF2B5EF4-FFF2-40B4-BE49-F238E27FC236}">
                    <a16:creationId xmlns:a16="http://schemas.microsoft.com/office/drawing/2014/main" id="{0C1977C6-8562-4453-90E9-D5F684705212}"/>
                  </a:ext>
                </a:extLst>
              </p:cNvPr>
              <p:cNvSpPr>
                <a:spLocks noChangeAspect="1" noChangeShapeType="1"/>
              </p:cNvSpPr>
              <p:nvPr/>
            </p:nvSpPr>
            <p:spPr bwMode="auto">
              <a:xfrm flipH="1">
                <a:off x="1050" y="1809"/>
                <a:ext cx="14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8" name="Line 26">
                <a:extLst>
                  <a:ext uri="{FF2B5EF4-FFF2-40B4-BE49-F238E27FC236}">
                    <a16:creationId xmlns:a16="http://schemas.microsoft.com/office/drawing/2014/main" id="{BC348AAD-CF23-4977-9701-D289DEB1A610}"/>
                  </a:ext>
                </a:extLst>
              </p:cNvPr>
              <p:cNvSpPr>
                <a:spLocks noChangeAspect="1" noChangeShapeType="1"/>
              </p:cNvSpPr>
              <p:nvPr/>
            </p:nvSpPr>
            <p:spPr bwMode="auto">
              <a:xfrm flipH="1">
                <a:off x="1051" y="2016"/>
                <a:ext cx="15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1099" name="Line 27">
              <a:extLst>
                <a:ext uri="{FF2B5EF4-FFF2-40B4-BE49-F238E27FC236}">
                  <a16:creationId xmlns:a16="http://schemas.microsoft.com/office/drawing/2014/main" id="{FF9F7FEB-5FFC-45C4-B513-FE202781D89D}"/>
                </a:ext>
              </a:extLst>
            </p:cNvPr>
            <p:cNvSpPr>
              <a:spLocks noChangeAspect="1" noChangeShapeType="1"/>
            </p:cNvSpPr>
            <p:nvPr/>
          </p:nvSpPr>
          <p:spPr bwMode="auto">
            <a:xfrm flipH="1">
              <a:off x="1114" y="2597"/>
              <a:ext cx="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0" name="Line 28">
              <a:extLst>
                <a:ext uri="{FF2B5EF4-FFF2-40B4-BE49-F238E27FC236}">
                  <a16:creationId xmlns:a16="http://schemas.microsoft.com/office/drawing/2014/main" id="{7B1C9935-4272-4A29-A199-3A81520F16EA}"/>
                </a:ext>
              </a:extLst>
            </p:cNvPr>
            <p:cNvSpPr>
              <a:spLocks noChangeAspect="1" noChangeShapeType="1"/>
            </p:cNvSpPr>
            <p:nvPr/>
          </p:nvSpPr>
          <p:spPr bwMode="auto">
            <a:xfrm flipH="1">
              <a:off x="1114" y="2780"/>
              <a:ext cx="13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1" name="Line 29">
              <a:extLst>
                <a:ext uri="{FF2B5EF4-FFF2-40B4-BE49-F238E27FC236}">
                  <a16:creationId xmlns:a16="http://schemas.microsoft.com/office/drawing/2014/main" id="{3469F783-7514-4114-B5F7-6F5F43C8AAF1}"/>
                </a:ext>
              </a:extLst>
            </p:cNvPr>
            <p:cNvSpPr>
              <a:spLocks noChangeAspect="1" noChangeShapeType="1"/>
            </p:cNvSpPr>
            <p:nvPr/>
          </p:nvSpPr>
          <p:spPr bwMode="auto">
            <a:xfrm flipH="1">
              <a:off x="1113" y="3146"/>
              <a:ext cx="14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2" name="Line 30">
              <a:extLst>
                <a:ext uri="{FF2B5EF4-FFF2-40B4-BE49-F238E27FC236}">
                  <a16:creationId xmlns:a16="http://schemas.microsoft.com/office/drawing/2014/main" id="{337A1377-57D1-442F-9F4A-123F9183E2EE}"/>
                </a:ext>
              </a:extLst>
            </p:cNvPr>
            <p:cNvSpPr>
              <a:spLocks noChangeAspect="1" noChangeShapeType="1"/>
            </p:cNvSpPr>
            <p:nvPr/>
          </p:nvSpPr>
          <p:spPr bwMode="auto">
            <a:xfrm flipH="1">
              <a:off x="1115" y="3329"/>
              <a:ext cx="14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3" name="Line 31">
              <a:extLst>
                <a:ext uri="{FF2B5EF4-FFF2-40B4-BE49-F238E27FC236}">
                  <a16:creationId xmlns:a16="http://schemas.microsoft.com/office/drawing/2014/main" id="{27CD47B2-7F74-4E7B-9FCE-4761852ED709}"/>
                </a:ext>
              </a:extLst>
            </p:cNvPr>
            <p:cNvSpPr>
              <a:spLocks noChangeAspect="1" noChangeShapeType="1"/>
            </p:cNvSpPr>
            <p:nvPr/>
          </p:nvSpPr>
          <p:spPr bwMode="auto">
            <a:xfrm flipH="1">
              <a:off x="1115" y="3506"/>
              <a:ext cx="14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4" name="Line 32">
              <a:extLst>
                <a:ext uri="{FF2B5EF4-FFF2-40B4-BE49-F238E27FC236}">
                  <a16:creationId xmlns:a16="http://schemas.microsoft.com/office/drawing/2014/main" id="{EB6EA2EA-A9CB-4CF9-ABCB-A3B1DBA6C46D}"/>
                </a:ext>
              </a:extLst>
            </p:cNvPr>
            <p:cNvSpPr>
              <a:spLocks noChangeAspect="1" noChangeShapeType="1"/>
            </p:cNvSpPr>
            <p:nvPr/>
          </p:nvSpPr>
          <p:spPr bwMode="auto">
            <a:xfrm flipH="1">
              <a:off x="1115" y="3679"/>
              <a:ext cx="14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5" name="Line 33">
              <a:extLst>
                <a:ext uri="{FF2B5EF4-FFF2-40B4-BE49-F238E27FC236}">
                  <a16:creationId xmlns:a16="http://schemas.microsoft.com/office/drawing/2014/main" id="{CF2C54F4-D0BD-490B-ACF1-252157345B84}"/>
                </a:ext>
              </a:extLst>
            </p:cNvPr>
            <p:cNvSpPr>
              <a:spLocks noChangeAspect="1" noChangeShapeType="1"/>
            </p:cNvSpPr>
            <p:nvPr/>
          </p:nvSpPr>
          <p:spPr bwMode="auto">
            <a:xfrm>
              <a:off x="3515"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6" name="Line 34">
              <a:extLst>
                <a:ext uri="{FF2B5EF4-FFF2-40B4-BE49-F238E27FC236}">
                  <a16:creationId xmlns:a16="http://schemas.microsoft.com/office/drawing/2014/main" id="{801065CA-B16C-4B18-9495-4026A3E4025D}"/>
                </a:ext>
              </a:extLst>
            </p:cNvPr>
            <p:cNvSpPr>
              <a:spLocks noChangeAspect="1" noChangeShapeType="1"/>
            </p:cNvSpPr>
            <p:nvPr/>
          </p:nvSpPr>
          <p:spPr bwMode="auto">
            <a:xfrm>
              <a:off x="3907"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7" name="Line 35">
              <a:extLst>
                <a:ext uri="{FF2B5EF4-FFF2-40B4-BE49-F238E27FC236}">
                  <a16:creationId xmlns:a16="http://schemas.microsoft.com/office/drawing/2014/main" id="{3A7F27BC-CD0E-46D5-970C-330481274857}"/>
                </a:ext>
              </a:extLst>
            </p:cNvPr>
            <p:cNvSpPr>
              <a:spLocks noChangeAspect="1" noChangeShapeType="1"/>
            </p:cNvSpPr>
            <p:nvPr/>
          </p:nvSpPr>
          <p:spPr bwMode="auto">
            <a:xfrm>
              <a:off x="1468"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8" name="Line 36">
              <a:extLst>
                <a:ext uri="{FF2B5EF4-FFF2-40B4-BE49-F238E27FC236}">
                  <a16:creationId xmlns:a16="http://schemas.microsoft.com/office/drawing/2014/main" id="{0F6ECE44-90C6-4831-A4F0-E03AC33724B0}"/>
                </a:ext>
              </a:extLst>
            </p:cNvPr>
            <p:cNvSpPr>
              <a:spLocks noChangeAspect="1" noChangeShapeType="1"/>
            </p:cNvSpPr>
            <p:nvPr/>
          </p:nvSpPr>
          <p:spPr bwMode="auto">
            <a:xfrm>
              <a:off x="2034"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9" name="Line 37">
              <a:extLst>
                <a:ext uri="{FF2B5EF4-FFF2-40B4-BE49-F238E27FC236}">
                  <a16:creationId xmlns:a16="http://schemas.microsoft.com/office/drawing/2014/main" id="{40094DC4-AFE8-4600-AC29-5998A3FDBFF5}"/>
                </a:ext>
              </a:extLst>
            </p:cNvPr>
            <p:cNvSpPr>
              <a:spLocks noChangeAspect="1" noChangeShapeType="1"/>
            </p:cNvSpPr>
            <p:nvPr/>
          </p:nvSpPr>
          <p:spPr bwMode="auto">
            <a:xfrm>
              <a:off x="2426"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0" name="Rectangle 38">
              <a:extLst>
                <a:ext uri="{FF2B5EF4-FFF2-40B4-BE49-F238E27FC236}">
                  <a16:creationId xmlns:a16="http://schemas.microsoft.com/office/drawing/2014/main" id="{760A63B0-4B55-4219-A4D0-52649FF6EEC8}"/>
                </a:ext>
              </a:extLst>
            </p:cNvPr>
            <p:cNvSpPr>
              <a:spLocks noChangeAspect="1" noChangeArrowheads="1"/>
            </p:cNvSpPr>
            <p:nvPr/>
          </p:nvSpPr>
          <p:spPr bwMode="auto">
            <a:xfrm>
              <a:off x="2440" y="3852"/>
              <a:ext cx="4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0.0</a:t>
              </a:r>
            </a:p>
          </p:txBody>
        </p:sp>
        <p:sp>
          <p:nvSpPr>
            <p:cNvPr id="131111" name="Rectangle 39">
              <a:extLst>
                <a:ext uri="{FF2B5EF4-FFF2-40B4-BE49-F238E27FC236}">
                  <a16:creationId xmlns:a16="http://schemas.microsoft.com/office/drawing/2014/main" id="{5A6306B9-8C0B-45FC-B868-757B2DC71A53}"/>
                </a:ext>
              </a:extLst>
            </p:cNvPr>
            <p:cNvSpPr>
              <a:spLocks noChangeAspect="1" noChangeArrowheads="1"/>
            </p:cNvSpPr>
            <p:nvPr/>
          </p:nvSpPr>
          <p:spPr bwMode="auto">
            <a:xfrm>
              <a:off x="1119" y="2429"/>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Close Up</a:t>
              </a:r>
            </a:p>
          </p:txBody>
        </p:sp>
        <p:sp>
          <p:nvSpPr>
            <p:cNvPr id="131112" name="Rectangle 40">
              <a:extLst>
                <a:ext uri="{FF2B5EF4-FFF2-40B4-BE49-F238E27FC236}">
                  <a16:creationId xmlns:a16="http://schemas.microsoft.com/office/drawing/2014/main" id="{52A3F853-2983-49DE-8A9E-4C6EF3A12244}"/>
                </a:ext>
              </a:extLst>
            </p:cNvPr>
            <p:cNvSpPr>
              <a:spLocks noChangeAspect="1" noChangeArrowheads="1"/>
            </p:cNvSpPr>
            <p:nvPr/>
          </p:nvSpPr>
          <p:spPr bwMode="auto">
            <a:xfrm>
              <a:off x="1834" y="2587"/>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13" name="Rectangle 41">
              <a:extLst>
                <a:ext uri="{FF2B5EF4-FFF2-40B4-BE49-F238E27FC236}">
                  <a16:creationId xmlns:a16="http://schemas.microsoft.com/office/drawing/2014/main" id="{0ABD684D-7A2A-41E8-B1BF-6190F9282FA9}"/>
                </a:ext>
              </a:extLst>
            </p:cNvPr>
            <p:cNvSpPr>
              <a:spLocks noChangeAspect="1" noChangeArrowheads="1"/>
            </p:cNvSpPr>
            <p:nvPr/>
          </p:nvSpPr>
          <p:spPr bwMode="auto">
            <a:xfrm>
              <a:off x="1983" y="3852"/>
              <a:ext cx="4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131114" name="Rectangle 42">
              <a:extLst>
                <a:ext uri="{FF2B5EF4-FFF2-40B4-BE49-F238E27FC236}">
                  <a16:creationId xmlns:a16="http://schemas.microsoft.com/office/drawing/2014/main" id="{8F827EA1-F9D8-463B-9E5A-E84E796F560D}"/>
                </a:ext>
              </a:extLst>
            </p:cNvPr>
            <p:cNvSpPr>
              <a:spLocks noChangeAspect="1" noChangeArrowheads="1"/>
            </p:cNvSpPr>
            <p:nvPr/>
          </p:nvSpPr>
          <p:spPr bwMode="auto">
            <a:xfrm>
              <a:off x="3096" y="3852"/>
              <a:ext cx="40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131115" name="Rectangle 43">
              <a:extLst>
                <a:ext uri="{FF2B5EF4-FFF2-40B4-BE49-F238E27FC236}">
                  <a16:creationId xmlns:a16="http://schemas.microsoft.com/office/drawing/2014/main" id="{1913E30C-A6A4-4A65-8EE2-B0BA476E1610}"/>
                </a:ext>
              </a:extLst>
            </p:cNvPr>
            <p:cNvSpPr>
              <a:spLocks noChangeAspect="1" noChangeArrowheads="1"/>
            </p:cNvSpPr>
            <p:nvPr/>
          </p:nvSpPr>
          <p:spPr bwMode="auto">
            <a:xfrm>
              <a:off x="3468" y="3853"/>
              <a:ext cx="40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131116" name="Rectangle 44">
              <a:extLst>
                <a:ext uri="{FF2B5EF4-FFF2-40B4-BE49-F238E27FC236}">
                  <a16:creationId xmlns:a16="http://schemas.microsoft.com/office/drawing/2014/main" id="{269D65C0-8EB4-4601-8BBE-A2C3DB1A7C87}"/>
                </a:ext>
              </a:extLst>
            </p:cNvPr>
            <p:cNvSpPr>
              <a:spLocks noChangeAspect="1" noChangeArrowheads="1"/>
            </p:cNvSpPr>
            <p:nvPr/>
          </p:nvSpPr>
          <p:spPr bwMode="auto">
            <a:xfrm>
              <a:off x="2747" y="3853"/>
              <a:ext cx="4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0.5</a:t>
              </a:r>
            </a:p>
          </p:txBody>
        </p:sp>
        <p:sp>
          <p:nvSpPr>
            <p:cNvPr id="131117" name="Rectangle 45">
              <a:extLst>
                <a:ext uri="{FF2B5EF4-FFF2-40B4-BE49-F238E27FC236}">
                  <a16:creationId xmlns:a16="http://schemas.microsoft.com/office/drawing/2014/main" id="{8C6122FE-11B5-4D61-8FFF-3F0BBE2147E5}"/>
                </a:ext>
              </a:extLst>
            </p:cNvPr>
            <p:cNvSpPr>
              <a:spLocks noChangeAspect="1" noChangeArrowheads="1"/>
            </p:cNvSpPr>
            <p:nvPr/>
          </p:nvSpPr>
          <p:spPr bwMode="auto">
            <a:xfrm>
              <a:off x="3904" y="3853"/>
              <a:ext cx="40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131118" name="Rectangle 46">
              <a:extLst>
                <a:ext uri="{FF2B5EF4-FFF2-40B4-BE49-F238E27FC236}">
                  <a16:creationId xmlns:a16="http://schemas.microsoft.com/office/drawing/2014/main" id="{E4769EEB-7895-40AB-893E-32FE36DA7171}"/>
                </a:ext>
              </a:extLst>
            </p:cNvPr>
            <p:cNvSpPr>
              <a:spLocks noChangeAspect="1" noChangeArrowheads="1"/>
            </p:cNvSpPr>
            <p:nvPr/>
          </p:nvSpPr>
          <p:spPr bwMode="auto">
            <a:xfrm>
              <a:off x="720" y="3347"/>
              <a:ext cx="4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-1.5</a:t>
              </a:r>
            </a:p>
          </p:txBody>
        </p:sp>
        <p:sp>
          <p:nvSpPr>
            <p:cNvPr id="131119" name="Rectangle 47">
              <a:extLst>
                <a:ext uri="{FF2B5EF4-FFF2-40B4-BE49-F238E27FC236}">
                  <a16:creationId xmlns:a16="http://schemas.microsoft.com/office/drawing/2014/main" id="{9763C87E-FD6A-4237-A3E3-AA9D11169F38}"/>
                </a:ext>
              </a:extLst>
            </p:cNvPr>
            <p:cNvSpPr>
              <a:spLocks noChangeAspect="1" noChangeArrowheads="1"/>
            </p:cNvSpPr>
            <p:nvPr/>
          </p:nvSpPr>
          <p:spPr bwMode="auto">
            <a:xfrm>
              <a:off x="720" y="3012"/>
              <a:ext cx="40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-1.0</a:t>
              </a:r>
            </a:p>
          </p:txBody>
        </p:sp>
        <p:sp>
          <p:nvSpPr>
            <p:cNvPr id="131120" name="Rectangle 48">
              <a:extLst>
                <a:ext uri="{FF2B5EF4-FFF2-40B4-BE49-F238E27FC236}">
                  <a16:creationId xmlns:a16="http://schemas.microsoft.com/office/drawing/2014/main" id="{F9F21B92-FCDA-4C9F-9B00-FB5AA3C1314C}"/>
                </a:ext>
              </a:extLst>
            </p:cNvPr>
            <p:cNvSpPr>
              <a:spLocks noChangeAspect="1" noChangeArrowheads="1"/>
            </p:cNvSpPr>
            <p:nvPr/>
          </p:nvSpPr>
          <p:spPr bwMode="auto">
            <a:xfrm>
              <a:off x="720" y="3684"/>
              <a:ext cx="40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-2.0</a:t>
              </a:r>
            </a:p>
          </p:txBody>
        </p:sp>
        <p:sp>
          <p:nvSpPr>
            <p:cNvPr id="131121" name="Rectangle 49">
              <a:extLst>
                <a:ext uri="{FF2B5EF4-FFF2-40B4-BE49-F238E27FC236}">
                  <a16:creationId xmlns:a16="http://schemas.microsoft.com/office/drawing/2014/main" id="{27318054-C1DB-41E9-BFA3-EB9DF6B0F0B2}"/>
                </a:ext>
              </a:extLst>
            </p:cNvPr>
            <p:cNvSpPr>
              <a:spLocks noChangeAspect="1" noChangeArrowheads="1"/>
            </p:cNvSpPr>
            <p:nvPr/>
          </p:nvSpPr>
          <p:spPr bwMode="auto">
            <a:xfrm>
              <a:off x="720" y="2676"/>
              <a:ext cx="4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-0.5</a:t>
              </a:r>
            </a:p>
          </p:txBody>
        </p:sp>
        <p:sp>
          <p:nvSpPr>
            <p:cNvPr id="131122" name="Rectangle 50">
              <a:extLst>
                <a:ext uri="{FF2B5EF4-FFF2-40B4-BE49-F238E27FC236}">
                  <a16:creationId xmlns:a16="http://schemas.microsoft.com/office/drawing/2014/main" id="{A8090179-9FD9-4C71-B087-65BC9836A93E}"/>
                </a:ext>
              </a:extLst>
            </p:cNvPr>
            <p:cNvSpPr>
              <a:spLocks noChangeAspect="1" noChangeArrowheads="1"/>
            </p:cNvSpPr>
            <p:nvPr/>
          </p:nvSpPr>
          <p:spPr bwMode="auto">
            <a:xfrm>
              <a:off x="745" y="1235"/>
              <a:ext cx="4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1.5</a:t>
              </a:r>
            </a:p>
          </p:txBody>
        </p:sp>
        <p:sp>
          <p:nvSpPr>
            <p:cNvPr id="131123" name="Rectangle 51">
              <a:extLst>
                <a:ext uri="{FF2B5EF4-FFF2-40B4-BE49-F238E27FC236}">
                  <a16:creationId xmlns:a16="http://schemas.microsoft.com/office/drawing/2014/main" id="{ECB4DAD8-BE83-40D2-AB7C-17A1815A3CD9}"/>
                </a:ext>
              </a:extLst>
            </p:cNvPr>
            <p:cNvSpPr>
              <a:spLocks noChangeAspect="1" noChangeArrowheads="1"/>
            </p:cNvSpPr>
            <p:nvPr/>
          </p:nvSpPr>
          <p:spPr bwMode="auto">
            <a:xfrm>
              <a:off x="720" y="1622"/>
              <a:ext cx="4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1.0</a:t>
              </a:r>
            </a:p>
          </p:txBody>
        </p:sp>
        <p:sp>
          <p:nvSpPr>
            <p:cNvPr id="131124" name="Rectangle 52">
              <a:extLst>
                <a:ext uri="{FF2B5EF4-FFF2-40B4-BE49-F238E27FC236}">
                  <a16:creationId xmlns:a16="http://schemas.microsoft.com/office/drawing/2014/main" id="{3E5CB5B8-0797-4B9F-B552-EA81655B1197}"/>
                </a:ext>
              </a:extLst>
            </p:cNvPr>
            <p:cNvSpPr>
              <a:spLocks noChangeAspect="1" noChangeArrowheads="1"/>
            </p:cNvSpPr>
            <p:nvPr/>
          </p:nvSpPr>
          <p:spPr bwMode="auto">
            <a:xfrm>
              <a:off x="1840" y="2134"/>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5" name="Rectangle 53">
              <a:extLst>
                <a:ext uri="{FF2B5EF4-FFF2-40B4-BE49-F238E27FC236}">
                  <a16:creationId xmlns:a16="http://schemas.microsoft.com/office/drawing/2014/main" id="{8A0BB8D4-F719-4248-BF73-C6447498E57A}"/>
                </a:ext>
              </a:extLst>
            </p:cNvPr>
            <p:cNvSpPr>
              <a:spLocks noChangeAspect="1" noChangeArrowheads="1"/>
            </p:cNvSpPr>
            <p:nvPr/>
          </p:nvSpPr>
          <p:spPr bwMode="auto">
            <a:xfrm>
              <a:off x="1826" y="2340"/>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6" name="Rectangle 54">
              <a:extLst>
                <a:ext uri="{FF2B5EF4-FFF2-40B4-BE49-F238E27FC236}">
                  <a16:creationId xmlns:a16="http://schemas.microsoft.com/office/drawing/2014/main" id="{C8C151D6-7E2C-4DF9-9530-25391CCD487E}"/>
                </a:ext>
              </a:extLst>
            </p:cNvPr>
            <p:cNvSpPr>
              <a:spLocks noChangeAspect="1" noChangeArrowheads="1"/>
            </p:cNvSpPr>
            <p:nvPr/>
          </p:nvSpPr>
          <p:spPr bwMode="auto">
            <a:xfrm>
              <a:off x="1025" y="2204"/>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Pepsodent</a:t>
              </a:r>
            </a:p>
          </p:txBody>
        </p:sp>
        <p:sp>
          <p:nvSpPr>
            <p:cNvPr id="131127" name="Rectangle 55">
              <a:extLst>
                <a:ext uri="{FF2B5EF4-FFF2-40B4-BE49-F238E27FC236}">
                  <a16:creationId xmlns:a16="http://schemas.microsoft.com/office/drawing/2014/main" id="{137C285A-04A4-4A62-AEFB-C923449A7604}"/>
                </a:ext>
              </a:extLst>
            </p:cNvPr>
            <p:cNvSpPr>
              <a:spLocks noChangeAspect="1" noChangeArrowheads="1"/>
            </p:cNvSpPr>
            <p:nvPr/>
          </p:nvSpPr>
          <p:spPr bwMode="auto">
            <a:xfrm>
              <a:off x="1275" y="1890"/>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Ultrabrite</a:t>
              </a:r>
            </a:p>
          </p:txBody>
        </p:sp>
        <p:sp>
          <p:nvSpPr>
            <p:cNvPr id="131128" name="Rectangle 56">
              <a:extLst>
                <a:ext uri="{FF2B5EF4-FFF2-40B4-BE49-F238E27FC236}">
                  <a16:creationId xmlns:a16="http://schemas.microsoft.com/office/drawing/2014/main" id="{41B11F79-5517-4211-8005-51AAE4E5870D}"/>
                </a:ext>
              </a:extLst>
            </p:cNvPr>
            <p:cNvSpPr>
              <a:spLocks noChangeAspect="1" noChangeArrowheads="1"/>
            </p:cNvSpPr>
            <p:nvPr/>
          </p:nvSpPr>
          <p:spPr bwMode="auto">
            <a:xfrm>
              <a:off x="1678" y="1631"/>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Plus White</a:t>
              </a:r>
            </a:p>
          </p:txBody>
        </p:sp>
        <p:sp>
          <p:nvSpPr>
            <p:cNvPr id="131129" name="Rectangle 57">
              <a:extLst>
                <a:ext uri="{FF2B5EF4-FFF2-40B4-BE49-F238E27FC236}">
                  <a16:creationId xmlns:a16="http://schemas.microsoft.com/office/drawing/2014/main" id="{5EEA99C1-E640-4439-BAE2-B59DDBF30B29}"/>
                </a:ext>
              </a:extLst>
            </p:cNvPr>
            <p:cNvSpPr>
              <a:spLocks noChangeAspect="1" noChangeArrowheads="1"/>
            </p:cNvSpPr>
            <p:nvPr/>
          </p:nvSpPr>
          <p:spPr bwMode="auto">
            <a:xfrm>
              <a:off x="3167" y="2470"/>
              <a:ext cx="87" cy="8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0" name="Rectangle 58">
              <a:extLst>
                <a:ext uri="{FF2B5EF4-FFF2-40B4-BE49-F238E27FC236}">
                  <a16:creationId xmlns:a16="http://schemas.microsoft.com/office/drawing/2014/main" id="{64112900-8F94-4F79-ACEA-5510606BC4AC}"/>
                </a:ext>
              </a:extLst>
            </p:cNvPr>
            <p:cNvSpPr>
              <a:spLocks noChangeAspect="1" noChangeArrowheads="1"/>
            </p:cNvSpPr>
            <p:nvPr/>
          </p:nvSpPr>
          <p:spPr bwMode="auto">
            <a:xfrm>
              <a:off x="3428" y="2681"/>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1" name="Rectangle 59">
              <a:extLst>
                <a:ext uri="{FF2B5EF4-FFF2-40B4-BE49-F238E27FC236}">
                  <a16:creationId xmlns:a16="http://schemas.microsoft.com/office/drawing/2014/main" id="{2371466C-7E33-4201-BC0B-5BE6B90D98DE}"/>
                </a:ext>
              </a:extLst>
            </p:cNvPr>
            <p:cNvSpPr>
              <a:spLocks noChangeAspect="1" noChangeArrowheads="1"/>
            </p:cNvSpPr>
            <p:nvPr/>
          </p:nvSpPr>
          <p:spPr bwMode="auto">
            <a:xfrm>
              <a:off x="2252" y="1881"/>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2" name="Rectangle 60">
              <a:extLst>
                <a:ext uri="{FF2B5EF4-FFF2-40B4-BE49-F238E27FC236}">
                  <a16:creationId xmlns:a16="http://schemas.microsoft.com/office/drawing/2014/main" id="{3D6DFD3E-6749-4857-B774-BED741CBE3F6}"/>
                </a:ext>
              </a:extLst>
            </p:cNvPr>
            <p:cNvSpPr>
              <a:spLocks noChangeAspect="1" noChangeArrowheads="1"/>
            </p:cNvSpPr>
            <p:nvPr/>
          </p:nvSpPr>
          <p:spPr bwMode="auto">
            <a:xfrm>
              <a:off x="2339" y="2260"/>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3" name="Rectangle 61">
              <a:extLst>
                <a:ext uri="{FF2B5EF4-FFF2-40B4-BE49-F238E27FC236}">
                  <a16:creationId xmlns:a16="http://schemas.microsoft.com/office/drawing/2014/main" id="{85CF83A7-7B94-4131-9615-76B943B50741}"/>
                </a:ext>
              </a:extLst>
            </p:cNvPr>
            <p:cNvSpPr>
              <a:spLocks noChangeAspect="1" noChangeArrowheads="1"/>
            </p:cNvSpPr>
            <p:nvPr/>
          </p:nvSpPr>
          <p:spPr bwMode="auto">
            <a:xfrm>
              <a:off x="3080" y="1881"/>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4" name="Rectangle 62">
              <a:extLst>
                <a:ext uri="{FF2B5EF4-FFF2-40B4-BE49-F238E27FC236}">
                  <a16:creationId xmlns:a16="http://schemas.microsoft.com/office/drawing/2014/main" id="{EB1D61AC-A245-4A1D-A1B0-17A7BEA0A261}"/>
                </a:ext>
              </a:extLst>
            </p:cNvPr>
            <p:cNvSpPr>
              <a:spLocks noChangeAspect="1" noChangeArrowheads="1"/>
            </p:cNvSpPr>
            <p:nvPr/>
          </p:nvSpPr>
          <p:spPr bwMode="auto">
            <a:xfrm>
              <a:off x="3254" y="2176"/>
              <a:ext cx="87" cy="8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5" name="Rectangle 63">
              <a:extLst>
                <a:ext uri="{FF2B5EF4-FFF2-40B4-BE49-F238E27FC236}">
                  <a16:creationId xmlns:a16="http://schemas.microsoft.com/office/drawing/2014/main" id="{A5A38343-BEC6-4AD2-9B0E-E45B3505A463}"/>
                </a:ext>
              </a:extLst>
            </p:cNvPr>
            <p:cNvSpPr>
              <a:spLocks noChangeAspect="1" noChangeArrowheads="1"/>
            </p:cNvSpPr>
            <p:nvPr/>
          </p:nvSpPr>
          <p:spPr bwMode="auto">
            <a:xfrm>
              <a:off x="3115" y="1700"/>
              <a:ext cx="11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Aim</a:t>
              </a:r>
            </a:p>
          </p:txBody>
        </p:sp>
        <p:sp>
          <p:nvSpPr>
            <p:cNvPr id="131136" name="Rectangle 64">
              <a:extLst>
                <a:ext uri="{FF2B5EF4-FFF2-40B4-BE49-F238E27FC236}">
                  <a16:creationId xmlns:a16="http://schemas.microsoft.com/office/drawing/2014/main" id="{0F1F049D-3D31-4C17-AE69-29E115CA5228}"/>
                </a:ext>
              </a:extLst>
            </p:cNvPr>
            <p:cNvSpPr>
              <a:spLocks noChangeAspect="1" noChangeArrowheads="1"/>
            </p:cNvSpPr>
            <p:nvPr/>
          </p:nvSpPr>
          <p:spPr bwMode="auto">
            <a:xfrm>
              <a:off x="3290" y="2001"/>
              <a:ext cx="1105"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Crest</a:t>
              </a:r>
            </a:p>
          </p:txBody>
        </p:sp>
        <p:sp>
          <p:nvSpPr>
            <p:cNvPr id="131137" name="Rectangle 65">
              <a:extLst>
                <a:ext uri="{FF2B5EF4-FFF2-40B4-BE49-F238E27FC236}">
                  <a16:creationId xmlns:a16="http://schemas.microsoft.com/office/drawing/2014/main" id="{08C9CAE9-4217-4A12-8057-F209B5375E16}"/>
                </a:ext>
              </a:extLst>
            </p:cNvPr>
            <p:cNvSpPr>
              <a:spLocks noChangeAspect="1" noChangeArrowheads="1"/>
            </p:cNvSpPr>
            <p:nvPr/>
          </p:nvSpPr>
          <p:spPr bwMode="auto">
            <a:xfrm>
              <a:off x="3237" y="2413"/>
              <a:ext cx="110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chemeClr val="tx2"/>
                  </a:solidFill>
                </a:rPr>
                <a:t> </a:t>
              </a:r>
              <a:r>
                <a:rPr lang="en-US" altLang="en-US">
                  <a:solidFill>
                    <a:srgbClr val="CC0000"/>
                  </a:solidFill>
                </a:rPr>
                <a:t>Colgate</a:t>
              </a:r>
            </a:p>
          </p:txBody>
        </p:sp>
        <p:sp>
          <p:nvSpPr>
            <p:cNvPr id="131138" name="Rectangle 66">
              <a:extLst>
                <a:ext uri="{FF2B5EF4-FFF2-40B4-BE49-F238E27FC236}">
                  <a16:creationId xmlns:a16="http://schemas.microsoft.com/office/drawing/2014/main" id="{19820608-76A3-4D21-BC7F-6A8419FB0696}"/>
                </a:ext>
              </a:extLst>
            </p:cNvPr>
            <p:cNvSpPr>
              <a:spLocks noChangeAspect="1" noChangeArrowheads="1"/>
            </p:cNvSpPr>
            <p:nvPr/>
          </p:nvSpPr>
          <p:spPr bwMode="auto">
            <a:xfrm>
              <a:off x="2942" y="2751"/>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Aqua- Fresh</a:t>
              </a:r>
            </a:p>
          </p:txBody>
        </p:sp>
        <p:sp>
          <p:nvSpPr>
            <p:cNvPr id="131139" name="Rectangle 67">
              <a:extLst>
                <a:ext uri="{FF2B5EF4-FFF2-40B4-BE49-F238E27FC236}">
                  <a16:creationId xmlns:a16="http://schemas.microsoft.com/office/drawing/2014/main" id="{F0FF031A-D98A-4F92-A174-78F5C00A7F1A}"/>
                </a:ext>
              </a:extLst>
            </p:cNvPr>
            <p:cNvSpPr>
              <a:spLocks noChangeAspect="1" noChangeArrowheads="1"/>
            </p:cNvSpPr>
            <p:nvPr/>
          </p:nvSpPr>
          <p:spPr bwMode="auto">
            <a:xfrm>
              <a:off x="2003" y="2020"/>
              <a:ext cx="110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en-US">
                  <a:solidFill>
                    <a:srgbClr val="CC0000"/>
                  </a:solidFill>
                </a:rPr>
                <a:t> Gleem</a:t>
              </a:r>
            </a:p>
          </p:txBody>
        </p:sp>
        <p:sp>
          <p:nvSpPr>
            <p:cNvPr id="131140" name="Line 68">
              <a:extLst>
                <a:ext uri="{FF2B5EF4-FFF2-40B4-BE49-F238E27FC236}">
                  <a16:creationId xmlns:a16="http://schemas.microsoft.com/office/drawing/2014/main" id="{DB48CCCB-D55A-4D67-89D7-377B211ED668}"/>
                </a:ext>
              </a:extLst>
            </p:cNvPr>
            <p:cNvSpPr>
              <a:spLocks noChangeAspect="1" noChangeShapeType="1"/>
            </p:cNvSpPr>
            <p:nvPr/>
          </p:nvSpPr>
          <p:spPr bwMode="auto">
            <a:xfrm flipH="1">
              <a:off x="1119" y="2976"/>
              <a:ext cx="14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1" name="Line 69">
              <a:extLst>
                <a:ext uri="{FF2B5EF4-FFF2-40B4-BE49-F238E27FC236}">
                  <a16:creationId xmlns:a16="http://schemas.microsoft.com/office/drawing/2014/main" id="{0068287B-20BD-4EBF-A7CC-93A96AE681D2}"/>
                </a:ext>
              </a:extLst>
            </p:cNvPr>
            <p:cNvSpPr>
              <a:spLocks noChangeAspect="1" noChangeShapeType="1"/>
            </p:cNvSpPr>
            <p:nvPr/>
          </p:nvSpPr>
          <p:spPr bwMode="auto">
            <a:xfrm>
              <a:off x="1294"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2" name="Line 70">
              <a:extLst>
                <a:ext uri="{FF2B5EF4-FFF2-40B4-BE49-F238E27FC236}">
                  <a16:creationId xmlns:a16="http://schemas.microsoft.com/office/drawing/2014/main" id="{4F18450A-4E95-43C5-BFE5-15D2D4C73D0C}"/>
                </a:ext>
              </a:extLst>
            </p:cNvPr>
            <p:cNvSpPr>
              <a:spLocks noChangeAspect="1" noChangeShapeType="1"/>
            </p:cNvSpPr>
            <p:nvPr/>
          </p:nvSpPr>
          <p:spPr bwMode="auto">
            <a:xfrm>
              <a:off x="1860"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3" name="Line 71">
              <a:extLst>
                <a:ext uri="{FF2B5EF4-FFF2-40B4-BE49-F238E27FC236}">
                  <a16:creationId xmlns:a16="http://schemas.microsoft.com/office/drawing/2014/main" id="{4DE5ED44-3DDC-4E49-91DF-59C5DEA2B908}"/>
                </a:ext>
              </a:extLst>
            </p:cNvPr>
            <p:cNvSpPr>
              <a:spLocks noChangeAspect="1" noChangeShapeType="1"/>
            </p:cNvSpPr>
            <p:nvPr/>
          </p:nvSpPr>
          <p:spPr bwMode="auto">
            <a:xfrm>
              <a:off x="2208"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4" name="Line 72">
              <a:extLst>
                <a:ext uri="{FF2B5EF4-FFF2-40B4-BE49-F238E27FC236}">
                  <a16:creationId xmlns:a16="http://schemas.microsoft.com/office/drawing/2014/main" id="{8DEFE6D6-4BE6-46CC-99D8-B6C658E67704}"/>
                </a:ext>
              </a:extLst>
            </p:cNvPr>
            <p:cNvSpPr>
              <a:spLocks noChangeAspect="1" noChangeShapeType="1"/>
            </p:cNvSpPr>
            <p:nvPr/>
          </p:nvSpPr>
          <p:spPr bwMode="auto">
            <a:xfrm>
              <a:off x="2775"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5" name="Line 73">
              <a:extLst>
                <a:ext uri="{FF2B5EF4-FFF2-40B4-BE49-F238E27FC236}">
                  <a16:creationId xmlns:a16="http://schemas.microsoft.com/office/drawing/2014/main" id="{7426C131-FA2D-4087-947C-8FCD0B160E8E}"/>
                </a:ext>
              </a:extLst>
            </p:cNvPr>
            <p:cNvSpPr>
              <a:spLocks noChangeAspect="1" noChangeShapeType="1"/>
            </p:cNvSpPr>
            <p:nvPr/>
          </p:nvSpPr>
          <p:spPr bwMode="auto">
            <a:xfrm>
              <a:off x="3167"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6" name="Line 74">
              <a:extLst>
                <a:ext uri="{FF2B5EF4-FFF2-40B4-BE49-F238E27FC236}">
                  <a16:creationId xmlns:a16="http://schemas.microsoft.com/office/drawing/2014/main" id="{E18306BC-CC9F-48E1-9B52-C9FB03ACBA96}"/>
                </a:ext>
              </a:extLst>
            </p:cNvPr>
            <p:cNvSpPr>
              <a:spLocks noChangeAspect="1" noChangeShapeType="1"/>
            </p:cNvSpPr>
            <p:nvPr/>
          </p:nvSpPr>
          <p:spPr bwMode="auto">
            <a:xfrm>
              <a:off x="3690" y="3775"/>
              <a:ext cx="0"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7" name="Line 75">
              <a:extLst>
                <a:ext uri="{FF2B5EF4-FFF2-40B4-BE49-F238E27FC236}">
                  <a16:creationId xmlns:a16="http://schemas.microsoft.com/office/drawing/2014/main" id="{468247E8-640F-4E13-BD52-2606B212B573}"/>
                </a:ext>
              </a:extLst>
            </p:cNvPr>
            <p:cNvSpPr>
              <a:spLocks noChangeAspect="1" noChangeShapeType="1"/>
            </p:cNvSpPr>
            <p:nvPr/>
          </p:nvSpPr>
          <p:spPr bwMode="auto">
            <a:xfrm>
              <a:off x="3341"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8" name="Line 76">
              <a:extLst>
                <a:ext uri="{FF2B5EF4-FFF2-40B4-BE49-F238E27FC236}">
                  <a16:creationId xmlns:a16="http://schemas.microsoft.com/office/drawing/2014/main" id="{57223B2F-1949-4975-B719-4977FAAFB2FC}"/>
                </a:ext>
              </a:extLst>
            </p:cNvPr>
            <p:cNvSpPr>
              <a:spLocks noChangeAspect="1" noChangeShapeType="1"/>
            </p:cNvSpPr>
            <p:nvPr/>
          </p:nvSpPr>
          <p:spPr bwMode="auto">
            <a:xfrm>
              <a:off x="2949"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9" name="Line 77">
              <a:extLst>
                <a:ext uri="{FF2B5EF4-FFF2-40B4-BE49-F238E27FC236}">
                  <a16:creationId xmlns:a16="http://schemas.microsoft.com/office/drawing/2014/main" id="{E22054E0-E46D-4C70-86E3-9A850BFAAEB9}"/>
                </a:ext>
              </a:extLst>
            </p:cNvPr>
            <p:cNvSpPr>
              <a:spLocks noChangeAspect="1" noChangeShapeType="1"/>
            </p:cNvSpPr>
            <p:nvPr/>
          </p:nvSpPr>
          <p:spPr bwMode="auto">
            <a:xfrm>
              <a:off x="1686" y="3775"/>
              <a:ext cx="1" cy="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0" name="Line 78">
              <a:extLst>
                <a:ext uri="{FF2B5EF4-FFF2-40B4-BE49-F238E27FC236}">
                  <a16:creationId xmlns:a16="http://schemas.microsoft.com/office/drawing/2014/main" id="{87A2935B-32EE-4142-B2FE-F341AD06EC40}"/>
                </a:ext>
              </a:extLst>
            </p:cNvPr>
            <p:cNvSpPr>
              <a:spLocks noChangeAspect="1" noChangeShapeType="1"/>
            </p:cNvSpPr>
            <p:nvPr/>
          </p:nvSpPr>
          <p:spPr bwMode="auto">
            <a:xfrm flipV="1">
              <a:off x="2600" y="2218"/>
              <a:ext cx="1394" cy="21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51" name="Text Box 79">
              <a:extLst>
                <a:ext uri="{FF2B5EF4-FFF2-40B4-BE49-F238E27FC236}">
                  <a16:creationId xmlns:a16="http://schemas.microsoft.com/office/drawing/2014/main" id="{D93780D3-DEC1-4891-931F-5E6C52EB3327}"/>
                </a:ext>
              </a:extLst>
            </p:cNvPr>
            <p:cNvSpPr txBox="1">
              <a:spLocks noChangeAspect="1" noChangeArrowheads="1"/>
            </p:cNvSpPr>
            <p:nvPr/>
          </p:nvSpPr>
          <p:spPr bwMode="auto">
            <a:xfrm>
              <a:off x="4256" y="2007"/>
              <a:ext cx="784"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800080"/>
                  </a:solidFill>
                </a:rPr>
                <a:t>Fights Cavities</a:t>
              </a:r>
            </a:p>
          </p:txBody>
        </p:sp>
        <p:sp>
          <p:nvSpPr>
            <p:cNvPr id="131152" name="Line 80">
              <a:extLst>
                <a:ext uri="{FF2B5EF4-FFF2-40B4-BE49-F238E27FC236}">
                  <a16:creationId xmlns:a16="http://schemas.microsoft.com/office/drawing/2014/main" id="{2400F46B-22D6-460C-AA5F-9059CB5E2387}"/>
                </a:ext>
              </a:extLst>
            </p:cNvPr>
            <p:cNvSpPr>
              <a:spLocks noChangeAspect="1" noChangeShapeType="1"/>
            </p:cNvSpPr>
            <p:nvPr/>
          </p:nvSpPr>
          <p:spPr bwMode="auto">
            <a:xfrm flipH="1">
              <a:off x="2208" y="2428"/>
              <a:ext cx="392" cy="109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53" name="Text Box 81">
              <a:extLst>
                <a:ext uri="{FF2B5EF4-FFF2-40B4-BE49-F238E27FC236}">
                  <a16:creationId xmlns:a16="http://schemas.microsoft.com/office/drawing/2014/main" id="{C36B174A-7491-4B1B-92D0-F64ECB1FFB20}"/>
                </a:ext>
              </a:extLst>
            </p:cNvPr>
            <p:cNvSpPr txBox="1">
              <a:spLocks noChangeAspect="1" noChangeArrowheads="1"/>
            </p:cNvSpPr>
            <p:nvPr/>
          </p:nvSpPr>
          <p:spPr bwMode="auto">
            <a:xfrm>
              <a:off x="1249" y="2891"/>
              <a:ext cx="1221"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800080"/>
                  </a:solidFill>
                </a:rPr>
                <a:t>Whitens Teeth</a:t>
              </a:r>
            </a:p>
          </p:txBody>
        </p:sp>
        <p:sp>
          <p:nvSpPr>
            <p:cNvPr id="131154" name="Text Box 82">
              <a:extLst>
                <a:ext uri="{FF2B5EF4-FFF2-40B4-BE49-F238E27FC236}">
                  <a16:creationId xmlns:a16="http://schemas.microsoft.com/office/drawing/2014/main" id="{0FEFF158-823A-4C9A-BF5B-DA285E87AB6C}"/>
                </a:ext>
              </a:extLst>
            </p:cNvPr>
            <p:cNvSpPr txBox="1">
              <a:spLocks noChangeAspect="1" noChangeArrowheads="1"/>
            </p:cNvSpPr>
            <p:nvPr/>
          </p:nvSpPr>
          <p:spPr bwMode="auto">
            <a:xfrm>
              <a:off x="1686" y="3565"/>
              <a:ext cx="15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800080"/>
                  </a:solidFill>
                </a:rPr>
                <a:t>Sensitivity Protection</a:t>
              </a:r>
            </a:p>
          </p:txBody>
        </p:sp>
        <p:sp>
          <p:nvSpPr>
            <p:cNvPr id="131155" name="Line 83">
              <a:extLst>
                <a:ext uri="{FF2B5EF4-FFF2-40B4-BE49-F238E27FC236}">
                  <a16:creationId xmlns:a16="http://schemas.microsoft.com/office/drawing/2014/main" id="{97A3E0E7-E5ED-40BB-B3CD-9A29DF48303F}"/>
                </a:ext>
              </a:extLst>
            </p:cNvPr>
            <p:cNvSpPr>
              <a:spLocks noChangeAspect="1" noChangeShapeType="1"/>
            </p:cNvSpPr>
            <p:nvPr/>
          </p:nvSpPr>
          <p:spPr bwMode="auto">
            <a:xfrm flipH="1">
              <a:off x="1337" y="2428"/>
              <a:ext cx="1263" cy="46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 name="Rectangle 86">
            <a:extLst>
              <a:ext uri="{FF2B5EF4-FFF2-40B4-BE49-F238E27FC236}">
                <a16:creationId xmlns:a16="http://schemas.microsoft.com/office/drawing/2014/main" id="{9B6E4F7C-8429-4071-AF31-391521878AAA}"/>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44FCD34D-2483-4C07-888C-4CC7E27AECCD}"/>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35C7FD8-CF72-420A-A4A8-727116BA04B0}"/>
              </a:ext>
            </a:extLst>
          </p:cNvPr>
          <p:cNvSpPr>
            <a:spLocks noGrp="1"/>
          </p:cNvSpPr>
          <p:nvPr>
            <p:ph type="sldNum" sz="quarter" idx="12"/>
          </p:nvPr>
        </p:nvSpPr>
        <p:spPr/>
        <p:txBody>
          <a:bodyPr/>
          <a:lstStyle/>
          <a:p>
            <a:fld id="{2EBD257C-DDB9-4445-AD9A-AE1AF229B381}" type="slidenum">
              <a:rPr lang="en-US" smtClean="0"/>
              <a:t>25</a:t>
            </a:fld>
            <a:endParaRPr lang="en-US"/>
          </a:p>
        </p:txBody>
      </p:sp>
    </p:spTree>
    <p:extLst>
      <p:ext uri="{BB962C8B-B14F-4D97-AF65-F5344CB8AC3E}">
        <p14:creationId xmlns:p14="http://schemas.microsoft.com/office/powerpoint/2010/main" val="3616260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additive="base">
                                        <p:cTn id="7" dur="500" fill="hold"/>
                                        <p:tgtEl>
                                          <p:spTgt spid="131074"/>
                                        </p:tgtEl>
                                        <p:attrNameLst>
                                          <p:attrName>ppt_x</p:attrName>
                                        </p:attrNameLst>
                                      </p:cBhvr>
                                      <p:tavLst>
                                        <p:tav tm="0">
                                          <p:val>
                                            <p:strVal val="0-#ppt_w/2"/>
                                          </p:val>
                                        </p:tav>
                                        <p:tav tm="100000">
                                          <p:val>
                                            <p:strVal val="#ppt_x"/>
                                          </p:val>
                                        </p:tav>
                                      </p:tavLst>
                                    </p:anim>
                                    <p:anim calcmode="lin" valueType="num">
                                      <p:cBhvr additive="base">
                                        <p:cTn id="8" dur="500" fill="hold"/>
                                        <p:tgtEl>
                                          <p:spTgt spid="1310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1158"/>
                                        </p:tgtEl>
                                        <p:attrNameLst>
                                          <p:attrName>style.visibility</p:attrName>
                                        </p:attrNameLst>
                                      </p:cBhvr>
                                      <p:to>
                                        <p:strVal val="visible"/>
                                      </p:to>
                                    </p:set>
                                    <p:anim calcmode="lin" valueType="num">
                                      <p:cBhvr additive="base">
                                        <p:cTn id="12" dur="500" fill="hold"/>
                                        <p:tgtEl>
                                          <p:spTgt spid="131158"/>
                                        </p:tgtEl>
                                        <p:attrNameLst>
                                          <p:attrName>ppt_x</p:attrName>
                                        </p:attrNameLst>
                                      </p:cBhvr>
                                      <p:tavLst>
                                        <p:tav tm="0">
                                          <p:val>
                                            <p:strVal val="0-#ppt_w/2"/>
                                          </p:val>
                                        </p:tav>
                                        <p:tav tm="100000">
                                          <p:val>
                                            <p:strVal val="#ppt_x"/>
                                          </p:val>
                                        </p:tav>
                                      </p:tavLst>
                                    </p:anim>
                                    <p:anim calcmode="lin" valueType="num">
                                      <p:cBhvr additive="base">
                                        <p:cTn id="13" dur="500" fill="hold"/>
                                        <p:tgtEl>
                                          <p:spTgt spid="131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198" y="319086"/>
            <a:ext cx="11734801" cy="733425"/>
          </a:xfrm>
        </p:spPr>
        <p:txBody>
          <a:bodyPr>
            <a:normAutofit/>
          </a:bodyPr>
          <a:lstStyle/>
          <a:p>
            <a:r>
              <a:rPr lang="en-US" altLang="en-US" sz="3600" b="1" dirty="0"/>
              <a:t>MDS: Case study Perceptual mapping of Sneakers (one matrix)</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8F76BB4-06AC-4B42-BA48-17B37E4B599E}"/>
              </a:ext>
            </a:extLst>
          </p:cNvPr>
          <p:cNvPicPr>
            <a:picLocks noChangeAspect="1"/>
          </p:cNvPicPr>
          <p:nvPr/>
        </p:nvPicPr>
        <p:blipFill>
          <a:blip r:embed="rId2"/>
          <a:stretch>
            <a:fillRect/>
          </a:stretch>
        </p:blipFill>
        <p:spPr>
          <a:xfrm>
            <a:off x="677931" y="1138993"/>
            <a:ext cx="3857625" cy="2095500"/>
          </a:xfrm>
          <a:prstGeom prst="rect">
            <a:avLst/>
          </a:prstGeom>
        </p:spPr>
      </p:pic>
      <p:pic>
        <p:nvPicPr>
          <p:cNvPr id="13" name="Picture 12">
            <a:extLst>
              <a:ext uri="{FF2B5EF4-FFF2-40B4-BE49-F238E27FC236}">
                <a16:creationId xmlns:a16="http://schemas.microsoft.com/office/drawing/2014/main" id="{EBF45CC4-D7E6-4FCB-9B1C-0B46B11E789F}"/>
              </a:ext>
            </a:extLst>
          </p:cNvPr>
          <p:cNvPicPr>
            <a:picLocks noChangeAspect="1"/>
          </p:cNvPicPr>
          <p:nvPr/>
        </p:nvPicPr>
        <p:blipFill>
          <a:blip r:embed="rId3"/>
          <a:stretch>
            <a:fillRect/>
          </a:stretch>
        </p:blipFill>
        <p:spPr>
          <a:xfrm>
            <a:off x="457198" y="3044479"/>
            <a:ext cx="4705350" cy="1352550"/>
          </a:xfrm>
          <a:prstGeom prst="rect">
            <a:avLst/>
          </a:prstGeom>
        </p:spPr>
      </p:pic>
      <p:pic>
        <p:nvPicPr>
          <p:cNvPr id="15" name="Picture 14">
            <a:extLst>
              <a:ext uri="{FF2B5EF4-FFF2-40B4-BE49-F238E27FC236}">
                <a16:creationId xmlns:a16="http://schemas.microsoft.com/office/drawing/2014/main" id="{4234B6EB-6528-47D9-9C52-3C3D7E0D887F}"/>
              </a:ext>
            </a:extLst>
          </p:cNvPr>
          <p:cNvPicPr>
            <a:picLocks noChangeAspect="1"/>
          </p:cNvPicPr>
          <p:nvPr/>
        </p:nvPicPr>
        <p:blipFill>
          <a:blip r:embed="rId4"/>
          <a:stretch>
            <a:fillRect/>
          </a:stretch>
        </p:blipFill>
        <p:spPr>
          <a:xfrm>
            <a:off x="833437" y="4540390"/>
            <a:ext cx="4429125" cy="1762125"/>
          </a:xfrm>
          <a:prstGeom prst="rect">
            <a:avLst/>
          </a:prstGeom>
        </p:spPr>
      </p:pic>
      <p:pic>
        <p:nvPicPr>
          <p:cNvPr id="17" name="Picture 16">
            <a:extLst>
              <a:ext uri="{FF2B5EF4-FFF2-40B4-BE49-F238E27FC236}">
                <a16:creationId xmlns:a16="http://schemas.microsoft.com/office/drawing/2014/main" id="{293EAFF8-D166-446B-80E5-36120CB6627C}"/>
              </a:ext>
            </a:extLst>
          </p:cNvPr>
          <p:cNvPicPr>
            <a:picLocks noChangeAspect="1"/>
          </p:cNvPicPr>
          <p:nvPr/>
        </p:nvPicPr>
        <p:blipFill rotWithShape="1">
          <a:blip r:embed="rId5"/>
          <a:srcRect l="853"/>
          <a:stretch/>
        </p:blipFill>
        <p:spPr>
          <a:xfrm>
            <a:off x="6348520" y="2058641"/>
            <a:ext cx="4429125" cy="3324225"/>
          </a:xfrm>
          <a:prstGeom prst="rect">
            <a:avLst/>
          </a:prstGeom>
        </p:spPr>
      </p:pic>
      <p:sp>
        <p:nvSpPr>
          <p:cNvPr id="18" name="Slide Number Placeholder 17">
            <a:extLst>
              <a:ext uri="{FF2B5EF4-FFF2-40B4-BE49-F238E27FC236}">
                <a16:creationId xmlns:a16="http://schemas.microsoft.com/office/drawing/2014/main" id="{A53984D9-4748-4DDA-901F-70CECDF2CF6F}"/>
              </a:ext>
            </a:extLst>
          </p:cNvPr>
          <p:cNvSpPr>
            <a:spLocks noGrp="1"/>
          </p:cNvSpPr>
          <p:nvPr>
            <p:ph type="sldNum" sz="quarter" idx="12"/>
          </p:nvPr>
        </p:nvSpPr>
        <p:spPr/>
        <p:txBody>
          <a:bodyPr/>
          <a:lstStyle/>
          <a:p>
            <a:fld id="{2EBD257C-DDB9-4445-AD9A-AE1AF229B381}" type="slidenum">
              <a:rPr lang="en-US" smtClean="0"/>
              <a:t>26</a:t>
            </a:fld>
            <a:endParaRPr lang="en-US"/>
          </a:p>
        </p:txBody>
      </p:sp>
    </p:spTree>
    <p:extLst>
      <p:ext uri="{BB962C8B-B14F-4D97-AF65-F5344CB8AC3E}">
        <p14:creationId xmlns:p14="http://schemas.microsoft.com/office/powerpoint/2010/main" val="355284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GB" altLang="en-US" sz="3600" b="1" dirty="0"/>
              <a:t>C</a:t>
            </a:r>
            <a:r>
              <a:rPr lang="en-US" altLang="en-US" sz="3600" b="1" dirty="0" err="1"/>
              <a:t>ase</a:t>
            </a:r>
            <a:r>
              <a:rPr lang="en-US" altLang="en-US" sz="3600" b="1" dirty="0"/>
              <a:t> study</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3DC3F60-3CCD-4859-9B22-CC76CE8C9838}"/>
              </a:ext>
            </a:extLst>
          </p:cNvPr>
          <p:cNvPicPr>
            <a:picLocks noChangeAspect="1"/>
          </p:cNvPicPr>
          <p:nvPr/>
        </p:nvPicPr>
        <p:blipFill>
          <a:blip r:embed="rId2"/>
          <a:stretch>
            <a:fillRect/>
          </a:stretch>
        </p:blipFill>
        <p:spPr>
          <a:xfrm>
            <a:off x="795131" y="1961331"/>
            <a:ext cx="5300869" cy="3317798"/>
          </a:xfrm>
          <a:prstGeom prst="rect">
            <a:avLst/>
          </a:prstGeom>
        </p:spPr>
      </p:pic>
      <p:pic>
        <p:nvPicPr>
          <p:cNvPr id="9" name="Picture 8">
            <a:extLst>
              <a:ext uri="{FF2B5EF4-FFF2-40B4-BE49-F238E27FC236}">
                <a16:creationId xmlns:a16="http://schemas.microsoft.com/office/drawing/2014/main" id="{4BADC082-1916-4E34-B32F-AD2B532EAB8F}"/>
              </a:ext>
            </a:extLst>
          </p:cNvPr>
          <p:cNvPicPr>
            <a:picLocks noChangeAspect="1"/>
          </p:cNvPicPr>
          <p:nvPr/>
        </p:nvPicPr>
        <p:blipFill>
          <a:blip r:embed="rId3"/>
          <a:stretch>
            <a:fillRect/>
          </a:stretch>
        </p:blipFill>
        <p:spPr>
          <a:xfrm>
            <a:off x="6324600" y="1755223"/>
            <a:ext cx="5602357" cy="4433539"/>
          </a:xfrm>
          <a:prstGeom prst="rect">
            <a:avLst/>
          </a:prstGeom>
        </p:spPr>
      </p:pic>
      <p:sp>
        <p:nvSpPr>
          <p:cNvPr id="11" name="Slide Number Placeholder 10">
            <a:extLst>
              <a:ext uri="{FF2B5EF4-FFF2-40B4-BE49-F238E27FC236}">
                <a16:creationId xmlns:a16="http://schemas.microsoft.com/office/drawing/2014/main" id="{9F1F5107-DCF8-4A70-B5BE-59DC66424DE5}"/>
              </a:ext>
            </a:extLst>
          </p:cNvPr>
          <p:cNvSpPr>
            <a:spLocks noGrp="1"/>
          </p:cNvSpPr>
          <p:nvPr>
            <p:ph type="sldNum" sz="quarter" idx="12"/>
          </p:nvPr>
        </p:nvSpPr>
        <p:spPr/>
        <p:txBody>
          <a:bodyPr/>
          <a:lstStyle/>
          <a:p>
            <a:fld id="{2EBD257C-DDB9-4445-AD9A-AE1AF229B381}" type="slidenum">
              <a:rPr lang="en-US" smtClean="0"/>
              <a:t>27</a:t>
            </a:fld>
            <a:endParaRPr lang="en-US"/>
          </a:p>
        </p:txBody>
      </p:sp>
    </p:spTree>
    <p:extLst>
      <p:ext uri="{BB962C8B-B14F-4D97-AF65-F5344CB8AC3E}">
        <p14:creationId xmlns:p14="http://schemas.microsoft.com/office/powerpoint/2010/main" val="1490597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2">
            <a:extLst>
              <a:ext uri="{FF2B5EF4-FFF2-40B4-BE49-F238E27FC236}">
                <a16:creationId xmlns:a16="http://schemas.microsoft.com/office/drawing/2014/main" id="{F38A8A6B-F417-43C0-AEEB-15A7000BA147}"/>
              </a:ext>
            </a:extLst>
          </p:cNvPr>
          <p:cNvSpPr>
            <a:spLocks noGrp="1" noChangeArrowheads="1"/>
          </p:cNvSpPr>
          <p:nvPr>
            <p:ph type="title"/>
          </p:nvPr>
        </p:nvSpPr>
        <p:spPr>
          <a:xfrm>
            <a:off x="166467" y="288027"/>
            <a:ext cx="12317898" cy="733425"/>
          </a:xfrm>
        </p:spPr>
        <p:txBody>
          <a:bodyPr>
            <a:normAutofit/>
          </a:bodyPr>
          <a:lstStyle/>
          <a:p>
            <a:r>
              <a:rPr lang="en-US" altLang="en-US" sz="3600" b="1" dirty="0"/>
              <a:t>MDS: Case study: Detergent cakes</a:t>
            </a:r>
          </a:p>
        </p:txBody>
      </p:sp>
      <p:pic>
        <p:nvPicPr>
          <p:cNvPr id="5" name="Picture 4">
            <a:extLst>
              <a:ext uri="{FF2B5EF4-FFF2-40B4-BE49-F238E27FC236}">
                <a16:creationId xmlns:a16="http://schemas.microsoft.com/office/drawing/2014/main" id="{1CBF9562-AF42-40F4-A028-22B0466CF669}"/>
              </a:ext>
            </a:extLst>
          </p:cNvPr>
          <p:cNvPicPr>
            <a:picLocks noChangeAspect="1"/>
          </p:cNvPicPr>
          <p:nvPr/>
        </p:nvPicPr>
        <p:blipFill>
          <a:blip r:embed="rId2"/>
          <a:stretch>
            <a:fillRect/>
          </a:stretch>
        </p:blipFill>
        <p:spPr>
          <a:xfrm>
            <a:off x="714996" y="1341783"/>
            <a:ext cx="4772025" cy="2743200"/>
          </a:xfrm>
          <a:prstGeom prst="rect">
            <a:avLst/>
          </a:prstGeom>
        </p:spPr>
      </p:pic>
      <p:pic>
        <p:nvPicPr>
          <p:cNvPr id="12" name="Picture 11">
            <a:extLst>
              <a:ext uri="{FF2B5EF4-FFF2-40B4-BE49-F238E27FC236}">
                <a16:creationId xmlns:a16="http://schemas.microsoft.com/office/drawing/2014/main" id="{C3B17C41-697C-48B3-A524-1E870E86B96F}"/>
              </a:ext>
            </a:extLst>
          </p:cNvPr>
          <p:cNvPicPr>
            <a:picLocks noChangeAspect="1"/>
          </p:cNvPicPr>
          <p:nvPr/>
        </p:nvPicPr>
        <p:blipFill>
          <a:blip r:embed="rId3"/>
          <a:stretch>
            <a:fillRect/>
          </a:stretch>
        </p:blipFill>
        <p:spPr>
          <a:xfrm>
            <a:off x="944414" y="4084983"/>
            <a:ext cx="4772024" cy="2357151"/>
          </a:xfrm>
          <a:prstGeom prst="rect">
            <a:avLst/>
          </a:prstGeom>
        </p:spPr>
      </p:pic>
      <p:pic>
        <p:nvPicPr>
          <p:cNvPr id="14" name="Picture 13">
            <a:extLst>
              <a:ext uri="{FF2B5EF4-FFF2-40B4-BE49-F238E27FC236}">
                <a16:creationId xmlns:a16="http://schemas.microsoft.com/office/drawing/2014/main" id="{51E6F8B6-6CF3-4FFE-AE2F-37C96BD42933}"/>
              </a:ext>
            </a:extLst>
          </p:cNvPr>
          <p:cNvPicPr>
            <a:picLocks noChangeAspect="1"/>
          </p:cNvPicPr>
          <p:nvPr/>
        </p:nvPicPr>
        <p:blipFill>
          <a:blip r:embed="rId4"/>
          <a:stretch>
            <a:fillRect/>
          </a:stretch>
        </p:blipFill>
        <p:spPr>
          <a:xfrm>
            <a:off x="7315200" y="1341783"/>
            <a:ext cx="3467916" cy="1401417"/>
          </a:xfrm>
          <a:prstGeom prst="rect">
            <a:avLst/>
          </a:prstGeom>
        </p:spPr>
      </p:pic>
      <p:pic>
        <p:nvPicPr>
          <p:cNvPr id="16" name="Picture 15">
            <a:extLst>
              <a:ext uri="{FF2B5EF4-FFF2-40B4-BE49-F238E27FC236}">
                <a16:creationId xmlns:a16="http://schemas.microsoft.com/office/drawing/2014/main" id="{F6CC8BB1-17F3-49DC-9860-B0657952C24F}"/>
              </a:ext>
            </a:extLst>
          </p:cNvPr>
          <p:cNvPicPr>
            <a:picLocks noChangeAspect="1"/>
          </p:cNvPicPr>
          <p:nvPr/>
        </p:nvPicPr>
        <p:blipFill>
          <a:blip r:embed="rId5"/>
          <a:stretch>
            <a:fillRect/>
          </a:stretch>
        </p:blipFill>
        <p:spPr>
          <a:xfrm>
            <a:off x="6815545" y="2879449"/>
            <a:ext cx="4467225" cy="3219450"/>
          </a:xfrm>
          <a:prstGeom prst="rect">
            <a:avLst/>
          </a:prstGeom>
        </p:spPr>
      </p:pic>
      <p:sp>
        <p:nvSpPr>
          <p:cNvPr id="17" name="Slide Number Placeholder 16">
            <a:extLst>
              <a:ext uri="{FF2B5EF4-FFF2-40B4-BE49-F238E27FC236}">
                <a16:creationId xmlns:a16="http://schemas.microsoft.com/office/drawing/2014/main" id="{1BB9E7C5-677E-49A4-BB0B-EE542078CE93}"/>
              </a:ext>
            </a:extLst>
          </p:cNvPr>
          <p:cNvSpPr>
            <a:spLocks noGrp="1"/>
          </p:cNvSpPr>
          <p:nvPr>
            <p:ph type="sldNum" sz="quarter" idx="12"/>
          </p:nvPr>
        </p:nvSpPr>
        <p:spPr/>
        <p:txBody>
          <a:bodyPr/>
          <a:lstStyle/>
          <a:p>
            <a:fld id="{2EBD257C-DDB9-4445-AD9A-AE1AF229B381}" type="slidenum">
              <a:rPr lang="en-US" smtClean="0"/>
              <a:t>28</a:t>
            </a:fld>
            <a:endParaRPr lang="en-US"/>
          </a:p>
        </p:txBody>
      </p:sp>
    </p:spTree>
    <p:extLst>
      <p:ext uri="{BB962C8B-B14F-4D97-AF65-F5344CB8AC3E}">
        <p14:creationId xmlns:p14="http://schemas.microsoft.com/office/powerpoint/2010/main" val="203403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Case study: perceptual space</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6CB54E0-C1E2-4D40-BB44-E313E0C6ED67}"/>
              </a:ext>
            </a:extLst>
          </p:cNvPr>
          <p:cNvPicPr>
            <a:picLocks noChangeAspect="1"/>
          </p:cNvPicPr>
          <p:nvPr/>
        </p:nvPicPr>
        <p:blipFill>
          <a:blip r:embed="rId2"/>
          <a:stretch>
            <a:fillRect/>
          </a:stretch>
        </p:blipFill>
        <p:spPr>
          <a:xfrm>
            <a:off x="723692" y="1459810"/>
            <a:ext cx="4410075" cy="2615126"/>
          </a:xfrm>
          <a:prstGeom prst="rect">
            <a:avLst/>
          </a:prstGeom>
        </p:spPr>
      </p:pic>
      <p:pic>
        <p:nvPicPr>
          <p:cNvPr id="10" name="Picture 9">
            <a:extLst>
              <a:ext uri="{FF2B5EF4-FFF2-40B4-BE49-F238E27FC236}">
                <a16:creationId xmlns:a16="http://schemas.microsoft.com/office/drawing/2014/main" id="{AF66EB01-3821-4FD1-BC74-F981B336E553}"/>
              </a:ext>
            </a:extLst>
          </p:cNvPr>
          <p:cNvPicPr>
            <a:picLocks noChangeAspect="1"/>
          </p:cNvPicPr>
          <p:nvPr/>
        </p:nvPicPr>
        <p:blipFill>
          <a:blip r:embed="rId3"/>
          <a:stretch>
            <a:fillRect/>
          </a:stretch>
        </p:blipFill>
        <p:spPr>
          <a:xfrm>
            <a:off x="571500" y="4206967"/>
            <a:ext cx="5638800" cy="2435083"/>
          </a:xfrm>
          <a:prstGeom prst="rect">
            <a:avLst/>
          </a:prstGeom>
        </p:spPr>
      </p:pic>
      <p:pic>
        <p:nvPicPr>
          <p:cNvPr id="12" name="Picture 11">
            <a:extLst>
              <a:ext uri="{FF2B5EF4-FFF2-40B4-BE49-F238E27FC236}">
                <a16:creationId xmlns:a16="http://schemas.microsoft.com/office/drawing/2014/main" id="{77F03589-5FFC-4ADE-B8DC-72724B252FD9}"/>
              </a:ext>
            </a:extLst>
          </p:cNvPr>
          <p:cNvPicPr>
            <a:picLocks noChangeAspect="1"/>
          </p:cNvPicPr>
          <p:nvPr/>
        </p:nvPicPr>
        <p:blipFill>
          <a:blip r:embed="rId4"/>
          <a:stretch>
            <a:fillRect/>
          </a:stretch>
        </p:blipFill>
        <p:spPr>
          <a:xfrm>
            <a:off x="5314122" y="1184542"/>
            <a:ext cx="6165574" cy="4679541"/>
          </a:xfrm>
          <a:prstGeom prst="rect">
            <a:avLst/>
          </a:prstGeom>
        </p:spPr>
      </p:pic>
      <p:sp>
        <p:nvSpPr>
          <p:cNvPr id="17" name="Slide Number Placeholder 16">
            <a:extLst>
              <a:ext uri="{FF2B5EF4-FFF2-40B4-BE49-F238E27FC236}">
                <a16:creationId xmlns:a16="http://schemas.microsoft.com/office/drawing/2014/main" id="{3427DE47-D8CB-4B7F-803C-A967A1DEDF9F}"/>
              </a:ext>
            </a:extLst>
          </p:cNvPr>
          <p:cNvSpPr>
            <a:spLocks noGrp="1"/>
          </p:cNvSpPr>
          <p:nvPr>
            <p:ph type="sldNum" sz="quarter" idx="12"/>
          </p:nvPr>
        </p:nvSpPr>
        <p:spPr/>
        <p:txBody>
          <a:bodyPr/>
          <a:lstStyle/>
          <a:p>
            <a:fld id="{2EBD257C-DDB9-4445-AD9A-AE1AF229B381}" type="slidenum">
              <a:rPr lang="en-US" smtClean="0"/>
              <a:t>29</a:t>
            </a:fld>
            <a:endParaRPr lang="en-US"/>
          </a:p>
        </p:txBody>
      </p:sp>
    </p:spTree>
    <p:extLst>
      <p:ext uri="{BB962C8B-B14F-4D97-AF65-F5344CB8AC3E}">
        <p14:creationId xmlns:p14="http://schemas.microsoft.com/office/powerpoint/2010/main" val="256041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5AE5A1-FE70-4CE9-9AE9-2669345FBD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D3201FC-2C50-434C-BF51-302048EE58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BD214D9F-FBE6-4FFA-B909-2F50625807A4}"/>
              </a:ext>
            </a:extLst>
          </p:cNvPr>
          <p:cNvSpPr>
            <a:spLocks noGrp="1" noChangeArrowheads="1"/>
          </p:cNvSpPr>
          <p:nvPr>
            <p:ph type="title"/>
          </p:nvPr>
        </p:nvSpPr>
        <p:spPr>
          <a:xfrm>
            <a:off x="164123" y="207617"/>
            <a:ext cx="7793037" cy="733425"/>
          </a:xfrm>
        </p:spPr>
        <p:txBody>
          <a:bodyPr/>
          <a:lstStyle/>
          <a:p>
            <a:r>
              <a:rPr lang="en-US" altLang="en-US" b="1" dirty="0">
                <a:solidFill>
                  <a:srgbClr val="800080"/>
                </a:solidFill>
                <a:cs typeface="Times New Roman" panose="02020603050405020304" pitchFamily="18" charset="0"/>
              </a:rPr>
              <a:t>Multidimensional Scaling (MDS)</a:t>
            </a:r>
            <a:r>
              <a:rPr lang="en-US" altLang="en-US" b="1" dirty="0">
                <a:solidFill>
                  <a:srgbClr val="800080"/>
                </a:solidFill>
              </a:rPr>
              <a:t> </a:t>
            </a:r>
          </a:p>
        </p:txBody>
      </p:sp>
      <p:sp>
        <p:nvSpPr>
          <p:cNvPr id="7" name="Rectangle 3">
            <a:extLst>
              <a:ext uri="{FF2B5EF4-FFF2-40B4-BE49-F238E27FC236}">
                <a16:creationId xmlns:a16="http://schemas.microsoft.com/office/drawing/2014/main" id="{2307D0FB-6051-4D61-A77A-03B8D57B8A64}"/>
              </a:ext>
            </a:extLst>
          </p:cNvPr>
          <p:cNvSpPr txBox="1">
            <a:spLocks noChangeArrowheads="1"/>
          </p:cNvSpPr>
          <p:nvPr/>
        </p:nvSpPr>
        <p:spPr>
          <a:xfrm>
            <a:off x="799719" y="1295852"/>
            <a:ext cx="10592559" cy="4992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0"/>
              </a:spcBef>
              <a:buClr>
                <a:srgbClr val="CC0000"/>
              </a:buClr>
            </a:pPr>
            <a:r>
              <a:rPr lang="en-US" altLang="en-US" dirty="0">
                <a:solidFill>
                  <a:srgbClr val="800080"/>
                </a:solidFill>
                <a:cs typeface="Times New Roman" panose="02020603050405020304" pitchFamily="18" charset="0"/>
              </a:rPr>
              <a:t>It is Supervised learning Dimensionality reduction.</a:t>
            </a:r>
          </a:p>
          <a:p>
            <a:pPr algn="just">
              <a:spcBef>
                <a:spcPct val="50000"/>
              </a:spcBef>
              <a:buClr>
                <a:srgbClr val="CC0000"/>
              </a:buClr>
            </a:pPr>
            <a:r>
              <a:rPr lang="en-US" altLang="en-US" dirty="0">
                <a:solidFill>
                  <a:srgbClr val="800080"/>
                </a:solidFill>
                <a:cs typeface="Times New Roman" panose="02020603050405020304" pitchFamily="18" charset="0"/>
              </a:rPr>
              <a:t>Used for Non-linear type data, Many-fold data</a:t>
            </a:r>
          </a:p>
          <a:p>
            <a:pPr algn="just">
              <a:spcBef>
                <a:spcPct val="50000"/>
              </a:spcBef>
              <a:buClr>
                <a:srgbClr val="CC0000"/>
              </a:buClr>
            </a:pPr>
            <a:r>
              <a:rPr lang="en-US" altLang="en-US" dirty="0">
                <a:solidFill>
                  <a:srgbClr val="800080"/>
                </a:solidFill>
                <a:cs typeface="Times New Roman" panose="02020603050405020304" pitchFamily="18" charset="0"/>
              </a:rPr>
              <a:t>It reduces n-dimensionality to lower dimensionality while preserving distances b/w samples.</a:t>
            </a:r>
          </a:p>
          <a:p>
            <a:pPr algn="just">
              <a:spcBef>
                <a:spcPct val="50000"/>
              </a:spcBef>
              <a:buClr>
                <a:srgbClr val="CC0000"/>
              </a:buClr>
            </a:pPr>
            <a:r>
              <a:rPr lang="en-US" altLang="en-US" b="1" dirty="0">
                <a:solidFill>
                  <a:srgbClr val="800080"/>
                </a:solidFill>
                <a:cs typeface="Times New Roman" panose="02020603050405020304" pitchFamily="18" charset="0"/>
              </a:rPr>
              <a:t>MDS</a:t>
            </a:r>
            <a:r>
              <a:rPr lang="en-US" altLang="en-US" dirty="0">
                <a:solidFill>
                  <a:srgbClr val="CC0000"/>
                </a:solidFill>
                <a:cs typeface="Times New Roman" panose="02020603050405020304" pitchFamily="18" charset="0"/>
              </a:rPr>
              <a:t> uses similarity  or dissimilarity measure( Euclidian distance)</a:t>
            </a:r>
          </a:p>
          <a:p>
            <a:pPr algn="just">
              <a:spcBef>
                <a:spcPct val="50000"/>
              </a:spcBef>
              <a:buClr>
                <a:srgbClr val="CC0000"/>
              </a:buClr>
            </a:pPr>
            <a:r>
              <a:rPr lang="en-US" altLang="en-US" dirty="0">
                <a:solidFill>
                  <a:srgbClr val="CC0000"/>
                </a:solidFill>
                <a:cs typeface="Times New Roman" panose="02020603050405020304" pitchFamily="18" charset="0"/>
              </a:rPr>
              <a:t>In this case two Methods can used</a:t>
            </a:r>
          </a:p>
          <a:p>
            <a:pPr lvl="1" algn="just">
              <a:spcBef>
                <a:spcPct val="50000"/>
              </a:spcBef>
              <a:buClr>
                <a:srgbClr val="CC0000"/>
              </a:buClr>
            </a:pPr>
            <a:r>
              <a:rPr lang="en-US" altLang="en-US" dirty="0">
                <a:solidFill>
                  <a:srgbClr val="CC0000"/>
                </a:solidFill>
                <a:cs typeface="Times New Roman" panose="02020603050405020304" pitchFamily="18" charset="0"/>
              </a:rPr>
              <a:t>1. MDS</a:t>
            </a:r>
          </a:p>
          <a:p>
            <a:pPr lvl="1" algn="just">
              <a:spcBef>
                <a:spcPct val="50000"/>
              </a:spcBef>
              <a:buClr>
                <a:srgbClr val="CC0000"/>
              </a:buClr>
            </a:pPr>
            <a:r>
              <a:rPr lang="en-US" altLang="en-US" dirty="0">
                <a:solidFill>
                  <a:srgbClr val="CC0000"/>
                </a:solidFill>
                <a:cs typeface="Times New Roman" panose="02020603050405020304" pitchFamily="18" charset="0"/>
              </a:rPr>
              <a:t>2. </a:t>
            </a:r>
            <a:r>
              <a:rPr lang="en-US" altLang="en-US" dirty="0" err="1">
                <a:solidFill>
                  <a:srgbClr val="CC0000"/>
                </a:solidFill>
                <a:cs typeface="Times New Roman" panose="02020603050405020304" pitchFamily="18" charset="0"/>
              </a:rPr>
              <a:t>Isomaps</a:t>
            </a:r>
            <a:endParaRPr lang="en-US" altLang="en-US" dirty="0">
              <a:solidFill>
                <a:srgbClr val="CC0000"/>
              </a:solidFill>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C75BF3-B85F-4FB4-A563-310AD3CF16F4}"/>
              </a:ext>
            </a:extLst>
          </p:cNvPr>
          <p:cNvSpPr>
            <a:spLocks noGrp="1"/>
          </p:cNvSpPr>
          <p:nvPr>
            <p:ph type="sldNum" sz="quarter" idx="12"/>
          </p:nvPr>
        </p:nvSpPr>
        <p:spPr/>
        <p:txBody>
          <a:bodyPr/>
          <a:lstStyle/>
          <a:p>
            <a:fld id="{2EBD257C-DDB9-4445-AD9A-AE1AF229B381}" type="slidenum">
              <a:rPr lang="en-US" smtClean="0"/>
              <a:t>3</a:t>
            </a:fld>
            <a:endParaRPr lang="en-US"/>
          </a:p>
        </p:txBody>
      </p:sp>
    </p:spTree>
    <p:extLst>
      <p:ext uri="{BB962C8B-B14F-4D97-AF65-F5344CB8AC3E}">
        <p14:creationId xmlns:p14="http://schemas.microsoft.com/office/powerpoint/2010/main" val="4172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Case study</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CC15BE-3245-4355-9D04-42C6884D7BDD}"/>
              </a:ext>
            </a:extLst>
          </p:cNvPr>
          <p:cNvPicPr>
            <a:picLocks noChangeAspect="1"/>
          </p:cNvPicPr>
          <p:nvPr/>
        </p:nvPicPr>
        <p:blipFill>
          <a:blip r:embed="rId2"/>
          <a:stretch>
            <a:fillRect/>
          </a:stretch>
        </p:blipFill>
        <p:spPr>
          <a:xfrm>
            <a:off x="747920" y="1727337"/>
            <a:ext cx="5454097" cy="3812071"/>
          </a:xfrm>
          <a:prstGeom prst="rect">
            <a:avLst/>
          </a:prstGeom>
        </p:spPr>
      </p:pic>
      <p:pic>
        <p:nvPicPr>
          <p:cNvPr id="16" name="Picture 15">
            <a:extLst>
              <a:ext uri="{FF2B5EF4-FFF2-40B4-BE49-F238E27FC236}">
                <a16:creationId xmlns:a16="http://schemas.microsoft.com/office/drawing/2014/main" id="{B2DF0162-9F1A-4B56-A5D9-3C8B22992592}"/>
              </a:ext>
            </a:extLst>
          </p:cNvPr>
          <p:cNvPicPr>
            <a:picLocks noChangeAspect="1"/>
          </p:cNvPicPr>
          <p:nvPr/>
        </p:nvPicPr>
        <p:blipFill>
          <a:blip r:embed="rId3"/>
          <a:stretch>
            <a:fillRect/>
          </a:stretch>
        </p:blipFill>
        <p:spPr>
          <a:xfrm>
            <a:off x="6605379" y="1470993"/>
            <a:ext cx="5175803" cy="4068403"/>
          </a:xfrm>
          <a:prstGeom prst="rect">
            <a:avLst/>
          </a:prstGeom>
        </p:spPr>
      </p:pic>
      <p:sp>
        <p:nvSpPr>
          <p:cNvPr id="2" name="Slide Number Placeholder 1">
            <a:extLst>
              <a:ext uri="{FF2B5EF4-FFF2-40B4-BE49-F238E27FC236}">
                <a16:creationId xmlns:a16="http://schemas.microsoft.com/office/drawing/2014/main" id="{EB6E4DDE-FA07-4F57-AC5C-B6BB9F8142D9}"/>
              </a:ext>
            </a:extLst>
          </p:cNvPr>
          <p:cNvSpPr>
            <a:spLocks noGrp="1"/>
          </p:cNvSpPr>
          <p:nvPr>
            <p:ph type="sldNum" sz="quarter" idx="12"/>
          </p:nvPr>
        </p:nvSpPr>
        <p:spPr/>
        <p:txBody>
          <a:bodyPr/>
          <a:lstStyle/>
          <a:p>
            <a:fld id="{2EBD257C-DDB9-4445-AD9A-AE1AF229B381}" type="slidenum">
              <a:rPr lang="en-US" smtClean="0"/>
              <a:t>30</a:t>
            </a:fld>
            <a:endParaRPr lang="en-US"/>
          </a:p>
        </p:txBody>
      </p:sp>
    </p:spTree>
    <p:extLst>
      <p:ext uri="{BB962C8B-B14F-4D97-AF65-F5344CB8AC3E}">
        <p14:creationId xmlns:p14="http://schemas.microsoft.com/office/powerpoint/2010/main" val="634043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fontScale="90000"/>
          </a:bodyPr>
          <a:lstStyle/>
          <a:p>
            <a:r>
              <a:rPr lang="en-US" altLang="en-US" sz="3600" b="1" dirty="0"/>
              <a:t>Multi Dimensional Scaling: Example</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999576E-B8C5-40C1-ADA3-7A3CD1032425}"/>
              </a:ext>
            </a:extLst>
          </p:cNvPr>
          <p:cNvPicPr>
            <a:picLocks noGrp="1" noChangeAspect="1"/>
          </p:cNvPicPr>
          <p:nvPr>
            <p:ph idx="1"/>
          </p:nvPr>
        </p:nvPicPr>
        <p:blipFill>
          <a:blip r:embed="rId2"/>
          <a:stretch>
            <a:fillRect/>
          </a:stretch>
        </p:blipFill>
        <p:spPr>
          <a:xfrm>
            <a:off x="937592" y="1280111"/>
            <a:ext cx="7673008" cy="2148889"/>
          </a:xfrm>
        </p:spPr>
      </p:pic>
      <p:pic>
        <p:nvPicPr>
          <p:cNvPr id="10" name="Picture 9">
            <a:extLst>
              <a:ext uri="{FF2B5EF4-FFF2-40B4-BE49-F238E27FC236}">
                <a16:creationId xmlns:a16="http://schemas.microsoft.com/office/drawing/2014/main" id="{22EF3DC5-E485-4DDF-BF5B-473B6DBA0C43}"/>
              </a:ext>
            </a:extLst>
          </p:cNvPr>
          <p:cNvPicPr>
            <a:picLocks noChangeAspect="1"/>
          </p:cNvPicPr>
          <p:nvPr/>
        </p:nvPicPr>
        <p:blipFill>
          <a:blip r:embed="rId3"/>
          <a:stretch>
            <a:fillRect/>
          </a:stretch>
        </p:blipFill>
        <p:spPr>
          <a:xfrm>
            <a:off x="3392557" y="1839982"/>
            <a:ext cx="8282608" cy="4463762"/>
          </a:xfrm>
          <a:prstGeom prst="rect">
            <a:avLst/>
          </a:prstGeom>
        </p:spPr>
      </p:pic>
      <p:sp>
        <p:nvSpPr>
          <p:cNvPr id="2" name="Slide Number Placeholder 1">
            <a:extLst>
              <a:ext uri="{FF2B5EF4-FFF2-40B4-BE49-F238E27FC236}">
                <a16:creationId xmlns:a16="http://schemas.microsoft.com/office/drawing/2014/main" id="{41F6D779-57E3-4268-99D1-3A87F01AB626}"/>
              </a:ext>
            </a:extLst>
          </p:cNvPr>
          <p:cNvSpPr>
            <a:spLocks noGrp="1"/>
          </p:cNvSpPr>
          <p:nvPr>
            <p:ph type="sldNum" sz="quarter" idx="12"/>
          </p:nvPr>
        </p:nvSpPr>
        <p:spPr/>
        <p:txBody>
          <a:bodyPr/>
          <a:lstStyle/>
          <a:p>
            <a:fld id="{2EBD257C-DDB9-4445-AD9A-AE1AF229B381}" type="slidenum">
              <a:rPr lang="en-US" smtClean="0"/>
              <a:t>31</a:t>
            </a:fld>
            <a:endParaRPr lang="en-US"/>
          </a:p>
        </p:txBody>
      </p:sp>
    </p:spTree>
    <p:extLst>
      <p:ext uri="{BB962C8B-B14F-4D97-AF65-F5344CB8AC3E}">
        <p14:creationId xmlns:p14="http://schemas.microsoft.com/office/powerpoint/2010/main" val="2258625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Example for MDS</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CF98930-8BC3-4639-85CE-438929DAA722}"/>
              </a:ext>
            </a:extLst>
          </p:cNvPr>
          <p:cNvPicPr>
            <a:picLocks noGrp="1" noChangeAspect="1"/>
          </p:cNvPicPr>
          <p:nvPr>
            <p:ph idx="1"/>
          </p:nvPr>
        </p:nvPicPr>
        <p:blipFill>
          <a:blip r:embed="rId2"/>
          <a:stretch>
            <a:fillRect/>
          </a:stretch>
        </p:blipFill>
        <p:spPr>
          <a:xfrm>
            <a:off x="2542346" y="1361653"/>
            <a:ext cx="6416123" cy="2292828"/>
          </a:xfrm>
        </p:spPr>
      </p:pic>
      <p:pic>
        <p:nvPicPr>
          <p:cNvPr id="10" name="Picture 9">
            <a:extLst>
              <a:ext uri="{FF2B5EF4-FFF2-40B4-BE49-F238E27FC236}">
                <a16:creationId xmlns:a16="http://schemas.microsoft.com/office/drawing/2014/main" id="{69E1C7E2-D103-4FF4-88DD-C4B6D0DB5E6E}"/>
              </a:ext>
            </a:extLst>
          </p:cNvPr>
          <p:cNvPicPr>
            <a:picLocks noChangeAspect="1"/>
          </p:cNvPicPr>
          <p:nvPr/>
        </p:nvPicPr>
        <p:blipFill rotWithShape="1">
          <a:blip r:embed="rId3"/>
          <a:srcRect b="24144"/>
          <a:stretch/>
        </p:blipFill>
        <p:spPr>
          <a:xfrm>
            <a:off x="2542345" y="4086303"/>
            <a:ext cx="8655741" cy="2217439"/>
          </a:xfrm>
          <a:prstGeom prst="rect">
            <a:avLst/>
          </a:prstGeom>
        </p:spPr>
      </p:pic>
      <p:sp>
        <p:nvSpPr>
          <p:cNvPr id="2" name="Slide Number Placeholder 1">
            <a:extLst>
              <a:ext uri="{FF2B5EF4-FFF2-40B4-BE49-F238E27FC236}">
                <a16:creationId xmlns:a16="http://schemas.microsoft.com/office/drawing/2014/main" id="{1F10B6CD-3E23-4EB9-96B7-2407AF62A612}"/>
              </a:ext>
            </a:extLst>
          </p:cNvPr>
          <p:cNvSpPr>
            <a:spLocks noGrp="1"/>
          </p:cNvSpPr>
          <p:nvPr>
            <p:ph type="sldNum" sz="quarter" idx="12"/>
          </p:nvPr>
        </p:nvSpPr>
        <p:spPr/>
        <p:txBody>
          <a:bodyPr/>
          <a:lstStyle/>
          <a:p>
            <a:fld id="{2EBD257C-DDB9-4445-AD9A-AE1AF229B381}" type="slidenum">
              <a:rPr lang="en-US" smtClean="0"/>
              <a:t>32</a:t>
            </a:fld>
            <a:endParaRPr lang="en-US"/>
          </a:p>
        </p:txBody>
      </p:sp>
    </p:spTree>
    <p:extLst>
      <p:ext uri="{BB962C8B-B14F-4D97-AF65-F5344CB8AC3E}">
        <p14:creationId xmlns:p14="http://schemas.microsoft.com/office/powerpoint/2010/main" val="2739039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0F55D42-2FC9-4801-A503-585AD81565F5}"/>
              </a:ext>
            </a:extLst>
          </p:cNvPr>
          <p:cNvSpPr>
            <a:spLocks noGrp="1" noChangeArrowheads="1"/>
          </p:cNvSpPr>
          <p:nvPr>
            <p:ph type="title"/>
          </p:nvPr>
        </p:nvSpPr>
        <p:spPr>
          <a:xfrm>
            <a:off x="457200" y="319086"/>
            <a:ext cx="5867400" cy="733425"/>
          </a:xfrm>
        </p:spPr>
        <p:txBody>
          <a:bodyPr>
            <a:normAutofit/>
          </a:bodyPr>
          <a:lstStyle/>
          <a:p>
            <a:r>
              <a:rPr lang="en-US" altLang="en-US" sz="3600" b="1" dirty="0"/>
              <a:t>Difficulties facing MDS</a:t>
            </a:r>
          </a:p>
        </p:txBody>
      </p:sp>
      <p:sp>
        <p:nvSpPr>
          <p:cNvPr id="7" name="Rectangle 6">
            <a:extLst>
              <a:ext uri="{FF2B5EF4-FFF2-40B4-BE49-F238E27FC236}">
                <a16:creationId xmlns:a16="http://schemas.microsoft.com/office/drawing/2014/main" id="{F3C4DFAF-920A-43F3-A048-0B7E4BCC3A89}"/>
              </a:ext>
            </a:extLst>
          </p:cNvPr>
          <p:cNvSpPr/>
          <p:nvPr/>
        </p:nvSpPr>
        <p:spPr>
          <a:xfrm>
            <a:off x="166467" y="232604"/>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D40CD-E237-4249-AEFF-77FE7283130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635C5C-C68B-43CB-B689-8BDF985F703E}"/>
              </a:ext>
            </a:extLst>
          </p:cNvPr>
          <p:cNvSpPr>
            <a:spLocks noGrp="1"/>
          </p:cNvSpPr>
          <p:nvPr>
            <p:ph idx="1"/>
          </p:nvPr>
        </p:nvSpPr>
        <p:spPr>
          <a:xfrm>
            <a:off x="838198" y="1499463"/>
            <a:ext cx="10611679" cy="4517024"/>
          </a:xfrm>
        </p:spPr>
        <p:txBody>
          <a:bodyPr>
            <a:noAutofit/>
          </a:bodyPr>
          <a:lstStyle/>
          <a:p>
            <a:pPr marL="0" indent="0" algn="just">
              <a:buNone/>
            </a:pPr>
            <a:r>
              <a:rPr lang="en-GB" sz="2400" dirty="0"/>
              <a:t>Some of the difficulties facing MDS may be seen even in this simple example. </a:t>
            </a:r>
          </a:p>
          <a:p>
            <a:pPr marL="457200" indent="-457200" algn="just">
              <a:buFont typeface="+mj-lt"/>
              <a:buAutoNum type="arabicPeriod"/>
            </a:pPr>
            <a:r>
              <a:rPr lang="en-GB" sz="2400" dirty="0"/>
              <a:t>First, as the </a:t>
            </a:r>
            <a:r>
              <a:rPr lang="en-GB" sz="2400" b="1" dirty="0"/>
              <a:t>number of objects increases, the possible number of dimensions increases as well</a:t>
            </a:r>
            <a:r>
              <a:rPr lang="en-GB" sz="2400" dirty="0"/>
              <a:t>. If you have </a:t>
            </a:r>
            <a:r>
              <a:rPr lang="en-GB" sz="2400" b="1" dirty="0"/>
              <a:t>three objects</a:t>
            </a:r>
            <a:r>
              <a:rPr lang="en-GB" sz="2400" dirty="0"/>
              <a:t>, these will at most define a </a:t>
            </a:r>
            <a:r>
              <a:rPr lang="en-GB" sz="2400" b="1" dirty="0"/>
              <a:t>two-dimensional</a:t>
            </a:r>
            <a:r>
              <a:rPr lang="en-GB" sz="2400" dirty="0"/>
              <a:t> plane. With </a:t>
            </a:r>
            <a:r>
              <a:rPr lang="en-GB" sz="2400" b="1" dirty="0"/>
              <a:t>four objects</a:t>
            </a:r>
            <a:r>
              <a:rPr lang="en-GB" sz="2400" dirty="0"/>
              <a:t>, you will usually find a </a:t>
            </a:r>
            <a:r>
              <a:rPr lang="en-GB" sz="2400" b="1" dirty="0"/>
              <a:t>three-dimensional space</a:t>
            </a:r>
            <a:r>
              <a:rPr lang="en-GB" sz="2400" dirty="0"/>
              <a:t>. And so on, with each new object adding one more possible dimension.</a:t>
            </a:r>
            <a:endParaRPr lang="en-US" sz="2400" dirty="0"/>
          </a:p>
          <a:p>
            <a:pPr marL="457200" indent="-457200" algn="just">
              <a:buFont typeface="+mj-lt"/>
              <a:buAutoNum type="arabicPeriod"/>
            </a:pPr>
            <a:r>
              <a:rPr lang="en-GB" sz="2400" dirty="0"/>
              <a:t>Notice that if the data are shifted in such a way that their positions relative to each other are maintained (rotated, translated, or transposed), the computed distance matrix will be the same. Hence, the distance matrix could have come from numerous sets of data. </a:t>
            </a:r>
          </a:p>
          <a:p>
            <a:pPr marL="457200" indent="-457200" algn="just">
              <a:buFont typeface="+mj-lt"/>
              <a:buAutoNum type="arabicPeriod"/>
            </a:pPr>
            <a:r>
              <a:rPr lang="en-GB" sz="2400" dirty="0"/>
              <a:t>When the distances themselves are not actually known. You might only be given knowledge of their relative size</a:t>
            </a:r>
            <a:endParaRPr lang="en-US" sz="2400" dirty="0"/>
          </a:p>
        </p:txBody>
      </p:sp>
      <p:sp>
        <p:nvSpPr>
          <p:cNvPr id="2" name="Slide Number Placeholder 1">
            <a:extLst>
              <a:ext uri="{FF2B5EF4-FFF2-40B4-BE49-F238E27FC236}">
                <a16:creationId xmlns:a16="http://schemas.microsoft.com/office/drawing/2014/main" id="{85A787D8-86A8-424A-BC2F-B311F99C0143}"/>
              </a:ext>
            </a:extLst>
          </p:cNvPr>
          <p:cNvSpPr>
            <a:spLocks noGrp="1"/>
          </p:cNvSpPr>
          <p:nvPr>
            <p:ph type="sldNum" sz="quarter" idx="12"/>
          </p:nvPr>
        </p:nvSpPr>
        <p:spPr/>
        <p:txBody>
          <a:bodyPr/>
          <a:lstStyle/>
          <a:p>
            <a:fld id="{2EBD257C-DDB9-4445-AD9A-AE1AF229B381}" type="slidenum">
              <a:rPr lang="en-US" smtClean="0"/>
              <a:t>33</a:t>
            </a:fld>
            <a:endParaRPr lang="en-US"/>
          </a:p>
        </p:txBody>
      </p:sp>
    </p:spTree>
    <p:extLst>
      <p:ext uri="{BB962C8B-B14F-4D97-AF65-F5344CB8AC3E}">
        <p14:creationId xmlns:p14="http://schemas.microsoft.com/office/powerpoint/2010/main" val="15274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8CBAF426-5E9E-4C7F-A012-5CA08CBC33D9}"/>
              </a:ext>
            </a:extLst>
          </p:cNvPr>
          <p:cNvSpPr>
            <a:spLocks noGrp="1" noChangeArrowheads="1"/>
          </p:cNvSpPr>
          <p:nvPr>
            <p:ph type="title"/>
          </p:nvPr>
        </p:nvSpPr>
        <p:spPr>
          <a:xfrm>
            <a:off x="164123" y="241439"/>
            <a:ext cx="8715375" cy="733425"/>
          </a:xfrm>
        </p:spPr>
        <p:txBody>
          <a:bodyPr>
            <a:normAutofit fontScale="90000"/>
          </a:bodyPr>
          <a:lstStyle/>
          <a:p>
            <a:pPr algn="ctr"/>
            <a:r>
              <a:rPr lang="en-US" altLang="en-US" b="1" dirty="0">
                <a:solidFill>
                  <a:srgbClr val="800080"/>
                </a:solidFill>
              </a:rPr>
              <a:t>Procedure for Multidimensional Scaling</a:t>
            </a:r>
          </a:p>
        </p:txBody>
      </p:sp>
      <p:sp>
        <p:nvSpPr>
          <p:cNvPr id="125961" name="Rectangle 9">
            <a:extLst>
              <a:ext uri="{FF2B5EF4-FFF2-40B4-BE49-F238E27FC236}">
                <a16:creationId xmlns:a16="http://schemas.microsoft.com/office/drawing/2014/main" id="{D25C5620-AE86-4766-B293-7EA7A224D21F}"/>
              </a:ext>
            </a:extLst>
          </p:cNvPr>
          <p:cNvSpPr>
            <a:spLocks noChangeArrowheads="1"/>
          </p:cNvSpPr>
          <p:nvPr/>
        </p:nvSpPr>
        <p:spPr bwMode="auto">
          <a:xfrm>
            <a:off x="3060700" y="2070101"/>
            <a:ext cx="6540500" cy="3476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7" name="Line 15">
            <a:extLst>
              <a:ext uri="{FF2B5EF4-FFF2-40B4-BE49-F238E27FC236}">
                <a16:creationId xmlns:a16="http://schemas.microsoft.com/office/drawing/2014/main" id="{D90BF8C9-BCC1-4B9E-9829-AFD3DFBA07C3}"/>
              </a:ext>
            </a:extLst>
          </p:cNvPr>
          <p:cNvSpPr>
            <a:spLocks noChangeShapeType="1"/>
          </p:cNvSpPr>
          <p:nvPr/>
        </p:nvSpPr>
        <p:spPr bwMode="auto">
          <a:xfrm>
            <a:off x="6223000" y="2462213"/>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8" name="Rectangle 16">
            <a:extLst>
              <a:ext uri="{FF2B5EF4-FFF2-40B4-BE49-F238E27FC236}">
                <a16:creationId xmlns:a16="http://schemas.microsoft.com/office/drawing/2014/main" id="{CFE8D498-4336-4095-ACF6-C0B32D602AB4}"/>
              </a:ext>
            </a:extLst>
          </p:cNvPr>
          <p:cNvSpPr>
            <a:spLocks noChangeArrowheads="1"/>
          </p:cNvSpPr>
          <p:nvPr/>
        </p:nvSpPr>
        <p:spPr bwMode="auto">
          <a:xfrm>
            <a:off x="4254501" y="2057401"/>
            <a:ext cx="4011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600" b="1">
                <a:solidFill>
                  <a:srgbClr val="CC0000"/>
                </a:solidFill>
              </a:rPr>
              <a:t>              Formulate the Problem</a:t>
            </a:r>
          </a:p>
        </p:txBody>
      </p:sp>
      <p:sp>
        <p:nvSpPr>
          <p:cNvPr id="125960" name="Rectangle 8">
            <a:extLst>
              <a:ext uri="{FF2B5EF4-FFF2-40B4-BE49-F238E27FC236}">
                <a16:creationId xmlns:a16="http://schemas.microsoft.com/office/drawing/2014/main" id="{A0D49E1E-A74C-41FA-9DA7-29389B1FB31A}"/>
              </a:ext>
            </a:extLst>
          </p:cNvPr>
          <p:cNvSpPr>
            <a:spLocks noChangeArrowheads="1"/>
          </p:cNvSpPr>
          <p:nvPr/>
        </p:nvSpPr>
        <p:spPr bwMode="auto">
          <a:xfrm>
            <a:off x="3060700" y="2811463"/>
            <a:ext cx="6540500" cy="34766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6" name="Line 14">
            <a:extLst>
              <a:ext uri="{FF2B5EF4-FFF2-40B4-BE49-F238E27FC236}">
                <a16:creationId xmlns:a16="http://schemas.microsoft.com/office/drawing/2014/main" id="{AB71CA4C-E1A8-4A7F-9732-692486370F80}"/>
              </a:ext>
            </a:extLst>
          </p:cNvPr>
          <p:cNvSpPr>
            <a:spLocks noChangeShapeType="1"/>
          </p:cNvSpPr>
          <p:nvPr/>
        </p:nvSpPr>
        <p:spPr bwMode="auto">
          <a:xfrm>
            <a:off x="6223000" y="3200400"/>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9" name="Rectangle 17">
            <a:extLst>
              <a:ext uri="{FF2B5EF4-FFF2-40B4-BE49-F238E27FC236}">
                <a16:creationId xmlns:a16="http://schemas.microsoft.com/office/drawing/2014/main" id="{E4622FB0-3BE9-47B7-83C2-5B45D617696D}"/>
              </a:ext>
            </a:extLst>
          </p:cNvPr>
          <p:cNvSpPr>
            <a:spLocks noChangeArrowheads="1"/>
          </p:cNvSpPr>
          <p:nvPr/>
        </p:nvSpPr>
        <p:spPr bwMode="auto">
          <a:xfrm>
            <a:off x="4405313" y="2816226"/>
            <a:ext cx="236090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CC0000"/>
                </a:solidFill>
              </a:rPr>
              <a:t>              Obtain Input Data</a:t>
            </a:r>
          </a:p>
        </p:txBody>
      </p:sp>
      <p:sp>
        <p:nvSpPr>
          <p:cNvPr id="125963" name="Rectangle 11">
            <a:extLst>
              <a:ext uri="{FF2B5EF4-FFF2-40B4-BE49-F238E27FC236}">
                <a16:creationId xmlns:a16="http://schemas.microsoft.com/office/drawing/2014/main" id="{EA4581EE-3D8E-460E-B2EE-0FB696BDC9E3}"/>
              </a:ext>
            </a:extLst>
          </p:cNvPr>
          <p:cNvSpPr>
            <a:spLocks noChangeArrowheads="1"/>
          </p:cNvSpPr>
          <p:nvPr/>
        </p:nvSpPr>
        <p:spPr bwMode="auto">
          <a:xfrm>
            <a:off x="3060700" y="4186237"/>
            <a:ext cx="6540500" cy="488389"/>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64" name="Line 12">
            <a:extLst>
              <a:ext uri="{FF2B5EF4-FFF2-40B4-BE49-F238E27FC236}">
                <a16:creationId xmlns:a16="http://schemas.microsoft.com/office/drawing/2014/main" id="{917DC5B1-E9E5-4144-89C5-D66E78B62151}"/>
              </a:ext>
            </a:extLst>
          </p:cNvPr>
          <p:cNvSpPr>
            <a:spLocks noChangeShapeType="1"/>
          </p:cNvSpPr>
          <p:nvPr/>
        </p:nvSpPr>
        <p:spPr bwMode="auto">
          <a:xfrm>
            <a:off x="6223000" y="4538663"/>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0" name="Rectangle 18">
            <a:extLst>
              <a:ext uri="{FF2B5EF4-FFF2-40B4-BE49-F238E27FC236}">
                <a16:creationId xmlns:a16="http://schemas.microsoft.com/office/drawing/2014/main" id="{D93F9F64-39E6-46AE-B57C-1780FB2509D7}"/>
              </a:ext>
            </a:extLst>
          </p:cNvPr>
          <p:cNvSpPr>
            <a:spLocks noChangeArrowheads="1"/>
          </p:cNvSpPr>
          <p:nvPr/>
        </p:nvSpPr>
        <p:spPr bwMode="auto">
          <a:xfrm>
            <a:off x="3116264" y="4154594"/>
            <a:ext cx="6665913"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600" b="1" dirty="0">
                <a:solidFill>
                  <a:srgbClr val="CC0000"/>
                </a:solidFill>
              </a:rPr>
              <a:t>  Decide on the Number of Dimensions (generate New dimensions(lower) with         1. Eigen Decomposition method, 2. Optimizer method </a:t>
            </a:r>
          </a:p>
        </p:txBody>
      </p:sp>
      <p:sp>
        <p:nvSpPr>
          <p:cNvPr id="125958" name="Line 6">
            <a:extLst>
              <a:ext uri="{FF2B5EF4-FFF2-40B4-BE49-F238E27FC236}">
                <a16:creationId xmlns:a16="http://schemas.microsoft.com/office/drawing/2014/main" id="{5D31FC30-BB11-4C4B-962B-87A46ADDAB63}"/>
              </a:ext>
            </a:extLst>
          </p:cNvPr>
          <p:cNvSpPr>
            <a:spLocks noChangeShapeType="1"/>
          </p:cNvSpPr>
          <p:nvPr/>
        </p:nvSpPr>
        <p:spPr bwMode="auto">
          <a:xfrm>
            <a:off x="6223000" y="3849688"/>
            <a:ext cx="0" cy="323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59" name="Rectangle 7">
            <a:extLst>
              <a:ext uri="{FF2B5EF4-FFF2-40B4-BE49-F238E27FC236}">
                <a16:creationId xmlns:a16="http://schemas.microsoft.com/office/drawing/2014/main" id="{A186AEF0-79DE-4DC9-90BB-A4128DA7EBF7}"/>
              </a:ext>
            </a:extLst>
          </p:cNvPr>
          <p:cNvSpPr>
            <a:spLocks noChangeArrowheads="1"/>
          </p:cNvSpPr>
          <p:nvPr/>
        </p:nvSpPr>
        <p:spPr bwMode="auto">
          <a:xfrm>
            <a:off x="3060700" y="3498851"/>
            <a:ext cx="6540500" cy="488389"/>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1" name="Rectangle 19">
            <a:extLst>
              <a:ext uri="{FF2B5EF4-FFF2-40B4-BE49-F238E27FC236}">
                <a16:creationId xmlns:a16="http://schemas.microsoft.com/office/drawing/2014/main" id="{22983791-1760-4709-8386-F09AC8F2C5DD}"/>
              </a:ext>
            </a:extLst>
          </p:cNvPr>
          <p:cNvSpPr>
            <a:spLocks noChangeArrowheads="1"/>
          </p:cNvSpPr>
          <p:nvPr/>
        </p:nvSpPr>
        <p:spPr bwMode="auto">
          <a:xfrm>
            <a:off x="3172036" y="3442102"/>
            <a:ext cx="641646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en-US" sz="1600" b="1" dirty="0">
                <a:solidFill>
                  <a:srgbClr val="CC0000"/>
                </a:solidFill>
              </a:rPr>
              <a:t>Select an MDS Procedure( Calculate Proximity matrix with similarity or dissimilarity values with Euclidian Distance  )</a:t>
            </a:r>
          </a:p>
        </p:txBody>
      </p:sp>
      <p:sp>
        <p:nvSpPr>
          <p:cNvPr id="125972" name="Rectangle 20">
            <a:extLst>
              <a:ext uri="{FF2B5EF4-FFF2-40B4-BE49-F238E27FC236}">
                <a16:creationId xmlns:a16="http://schemas.microsoft.com/office/drawing/2014/main" id="{52620B71-1B79-429E-B3A1-451DC535466A}"/>
              </a:ext>
            </a:extLst>
          </p:cNvPr>
          <p:cNvSpPr>
            <a:spLocks noChangeArrowheads="1"/>
          </p:cNvSpPr>
          <p:nvPr/>
        </p:nvSpPr>
        <p:spPr bwMode="auto">
          <a:xfrm>
            <a:off x="3073400" y="4873625"/>
            <a:ext cx="6515100" cy="6477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3" name="Rectangle 21">
            <a:extLst>
              <a:ext uri="{FF2B5EF4-FFF2-40B4-BE49-F238E27FC236}">
                <a16:creationId xmlns:a16="http://schemas.microsoft.com/office/drawing/2014/main" id="{E4F43223-1097-4617-A28F-AC9AF276B1B6}"/>
              </a:ext>
            </a:extLst>
          </p:cNvPr>
          <p:cNvSpPr>
            <a:spLocks noChangeArrowheads="1"/>
          </p:cNvSpPr>
          <p:nvPr/>
        </p:nvSpPr>
        <p:spPr bwMode="auto">
          <a:xfrm>
            <a:off x="3116264" y="4859338"/>
            <a:ext cx="62880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600" b="1" dirty="0">
                <a:solidFill>
                  <a:srgbClr val="CC0000"/>
                </a:solidFill>
              </a:rPr>
              <a:t>Label the Dimensions and Interpret</a:t>
            </a:r>
          </a:p>
          <a:p>
            <a:pPr algn="ctr"/>
            <a:r>
              <a:rPr lang="en-US" altLang="en-US" sz="1600" b="1" dirty="0">
                <a:solidFill>
                  <a:srgbClr val="CC0000"/>
                </a:solidFill>
              </a:rPr>
              <a:t> the Configuration</a:t>
            </a:r>
          </a:p>
        </p:txBody>
      </p:sp>
      <p:sp>
        <p:nvSpPr>
          <p:cNvPr id="21" name="Rectangle 20">
            <a:extLst>
              <a:ext uri="{FF2B5EF4-FFF2-40B4-BE49-F238E27FC236}">
                <a16:creationId xmlns:a16="http://schemas.microsoft.com/office/drawing/2014/main" id="{BEFD0AD7-FD75-4F68-96A5-4ADB35E49661}"/>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920F30D-52D5-4117-9916-0F9764354328}"/>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3BF8089-AE9E-4998-9975-26370F2E283D}"/>
              </a:ext>
            </a:extLst>
          </p:cNvPr>
          <p:cNvSpPr>
            <a:spLocks noGrp="1"/>
          </p:cNvSpPr>
          <p:nvPr>
            <p:ph type="sldNum" sz="quarter" idx="12"/>
          </p:nvPr>
        </p:nvSpPr>
        <p:spPr/>
        <p:txBody>
          <a:bodyPr/>
          <a:lstStyle/>
          <a:p>
            <a:fld id="{2EBD257C-DDB9-4445-AD9A-AE1AF229B381}"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additive="base">
                                        <p:cTn id="7" dur="500" fill="hold"/>
                                        <p:tgtEl>
                                          <p:spTgt spid="125954"/>
                                        </p:tgtEl>
                                        <p:attrNameLst>
                                          <p:attrName>ppt_x</p:attrName>
                                        </p:attrNameLst>
                                      </p:cBhvr>
                                      <p:tavLst>
                                        <p:tav tm="0">
                                          <p:val>
                                            <p:strVal val="0-#ppt_w/2"/>
                                          </p:val>
                                        </p:tav>
                                        <p:tav tm="100000">
                                          <p:val>
                                            <p:strVal val="#ppt_x"/>
                                          </p:val>
                                        </p:tav>
                                      </p:tavLst>
                                    </p:anim>
                                    <p:anim calcmode="lin" valueType="num">
                                      <p:cBhvr additive="base">
                                        <p:cTn id="8" dur="500" fill="hold"/>
                                        <p:tgtEl>
                                          <p:spTgt spid="125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1026">
            <a:extLst>
              <a:ext uri="{FF2B5EF4-FFF2-40B4-BE49-F238E27FC236}">
                <a16:creationId xmlns:a16="http://schemas.microsoft.com/office/drawing/2014/main" id="{8BF8196A-40F9-4800-9CA2-A2E308DEFE42}"/>
              </a:ext>
            </a:extLst>
          </p:cNvPr>
          <p:cNvSpPr>
            <a:spLocks noGrp="1" noChangeArrowheads="1"/>
          </p:cNvSpPr>
          <p:nvPr>
            <p:ph type="title"/>
          </p:nvPr>
        </p:nvSpPr>
        <p:spPr>
          <a:xfrm>
            <a:off x="210942" y="161778"/>
            <a:ext cx="7877175" cy="922338"/>
          </a:xfrm>
        </p:spPr>
        <p:txBody>
          <a:bodyPr/>
          <a:lstStyle/>
          <a:p>
            <a:r>
              <a:rPr lang="en-US" altLang="en-US" sz="3200" b="1" dirty="0">
                <a:solidFill>
                  <a:srgbClr val="800080"/>
                </a:solidFill>
              </a:rPr>
              <a:t>1. Formulate the Problem</a:t>
            </a:r>
          </a:p>
        </p:txBody>
      </p:sp>
      <p:sp>
        <p:nvSpPr>
          <p:cNvPr id="156675" name="Rectangle 1027">
            <a:extLst>
              <a:ext uri="{FF2B5EF4-FFF2-40B4-BE49-F238E27FC236}">
                <a16:creationId xmlns:a16="http://schemas.microsoft.com/office/drawing/2014/main" id="{5CF66F01-992D-4B3A-839E-8C968DD7B729}"/>
              </a:ext>
            </a:extLst>
          </p:cNvPr>
          <p:cNvSpPr>
            <a:spLocks noGrp="1" noChangeArrowheads="1"/>
          </p:cNvSpPr>
          <p:nvPr>
            <p:ph type="body" idx="1"/>
          </p:nvPr>
        </p:nvSpPr>
        <p:spPr>
          <a:xfrm>
            <a:off x="2181226" y="2017714"/>
            <a:ext cx="8334375" cy="4154487"/>
          </a:xfrm>
        </p:spPr>
        <p:txBody>
          <a:bodyPr/>
          <a:lstStyle/>
          <a:p>
            <a:pPr algn="just">
              <a:spcBef>
                <a:spcPct val="100000"/>
              </a:spcBef>
              <a:buClr>
                <a:srgbClr val="CC0000"/>
              </a:buClr>
            </a:pPr>
            <a:r>
              <a:rPr lang="en-US" altLang="en-US" dirty="0">
                <a:cs typeface="Times New Roman" panose="02020603050405020304" pitchFamily="18" charset="0"/>
              </a:rPr>
              <a:t>Specify the purpose of MDS.</a:t>
            </a:r>
          </a:p>
          <a:p>
            <a:pPr algn="just">
              <a:spcBef>
                <a:spcPct val="100000"/>
              </a:spcBef>
              <a:buClr>
                <a:srgbClr val="CC0000"/>
              </a:buClr>
            </a:pPr>
            <a:r>
              <a:rPr lang="en-US" altLang="en-US" dirty="0">
                <a:cs typeface="Times New Roman" panose="02020603050405020304" pitchFamily="18" charset="0"/>
              </a:rPr>
              <a:t>Select the brands to be included in the analysis.  Usually varies between 8 and 25 brands.</a:t>
            </a:r>
          </a:p>
          <a:p>
            <a:pPr algn="just">
              <a:spcBef>
                <a:spcPct val="100000"/>
              </a:spcBef>
              <a:buClr>
                <a:srgbClr val="CC0000"/>
              </a:buClr>
            </a:pPr>
            <a:r>
              <a:rPr lang="en-US" altLang="en-US" dirty="0">
                <a:cs typeface="Times New Roman" panose="02020603050405020304" pitchFamily="18" charset="0"/>
              </a:rPr>
              <a:t>The choice of number and specific brands should be based on the marketing research problem, theory, and the judgment of the researcher.</a:t>
            </a:r>
            <a:endParaRPr lang="en-US" altLang="en-US" dirty="0"/>
          </a:p>
        </p:txBody>
      </p:sp>
      <p:sp>
        <p:nvSpPr>
          <p:cNvPr id="7" name="Rectangle 6">
            <a:extLst>
              <a:ext uri="{FF2B5EF4-FFF2-40B4-BE49-F238E27FC236}">
                <a16:creationId xmlns:a16="http://schemas.microsoft.com/office/drawing/2014/main" id="{4D17E9EF-455F-4F25-8F23-8624A6243A4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A120C7F-4F28-49EC-B9DF-9DB95EFF2C5E}"/>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AFC51BC-1EC2-4395-B5DA-B98973668A51}"/>
              </a:ext>
            </a:extLst>
          </p:cNvPr>
          <p:cNvSpPr>
            <a:spLocks noGrp="1"/>
          </p:cNvSpPr>
          <p:nvPr>
            <p:ph type="sldNum" sz="quarter" idx="12"/>
          </p:nvPr>
        </p:nvSpPr>
        <p:spPr/>
        <p:txBody>
          <a:bodyPr/>
          <a:lstStyle/>
          <a:p>
            <a:fld id="{2EBD257C-DDB9-4445-AD9A-AE1AF229B381}" type="slidenum">
              <a:rPr lang="en-US" smtClean="0"/>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0-#ppt_w/2"/>
                                          </p:val>
                                        </p:tav>
                                        <p:tav tm="100000">
                                          <p:val>
                                            <p:strVal val="#ppt_x"/>
                                          </p:val>
                                        </p:tav>
                                      </p:tavLst>
                                    </p:anim>
                                    <p:anim calcmode="lin" valueType="num">
                                      <p:cBhvr additive="base">
                                        <p:cTn id="8" dur="500" fill="hold"/>
                                        <p:tgtEl>
                                          <p:spTgt spid="1566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6675"/>
                                        </p:tgtEl>
                                        <p:attrNameLst>
                                          <p:attrName>style.visibility</p:attrName>
                                        </p:attrNameLst>
                                      </p:cBhvr>
                                      <p:to>
                                        <p:strVal val="visible"/>
                                      </p:to>
                                    </p:set>
                                    <p:anim calcmode="lin" valueType="num">
                                      <p:cBhvr additive="base">
                                        <p:cTn id="12" dur="500" fill="hold"/>
                                        <p:tgtEl>
                                          <p:spTgt spid="156675"/>
                                        </p:tgtEl>
                                        <p:attrNameLst>
                                          <p:attrName>ppt_x</p:attrName>
                                        </p:attrNameLst>
                                      </p:cBhvr>
                                      <p:tavLst>
                                        <p:tav tm="0">
                                          <p:val>
                                            <p:strVal val="0-#ppt_w/2"/>
                                          </p:val>
                                        </p:tav>
                                        <p:tav tm="100000">
                                          <p:val>
                                            <p:strVal val="#ppt_x"/>
                                          </p:val>
                                        </p:tav>
                                      </p:tavLst>
                                    </p:anim>
                                    <p:anim calcmode="lin" valueType="num">
                                      <p:cBhvr additive="base">
                                        <p:cTn id="13" dur="500" fill="hold"/>
                                        <p:tgtEl>
                                          <p:spTgt spid="156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F529431-A96A-41F0-AF33-5009D657AC45}"/>
              </a:ext>
            </a:extLst>
          </p:cNvPr>
          <p:cNvSpPr>
            <a:spLocks noGrp="1" noChangeArrowheads="1"/>
          </p:cNvSpPr>
          <p:nvPr>
            <p:ph type="title"/>
          </p:nvPr>
        </p:nvSpPr>
        <p:spPr>
          <a:xfrm>
            <a:off x="540371" y="204344"/>
            <a:ext cx="6997079" cy="733425"/>
          </a:xfrm>
        </p:spPr>
        <p:txBody>
          <a:bodyPr/>
          <a:lstStyle/>
          <a:p>
            <a:pPr algn="ctr"/>
            <a:r>
              <a:rPr lang="en-US" altLang="en-US" sz="3200" b="1" dirty="0">
                <a:solidFill>
                  <a:srgbClr val="800080"/>
                </a:solidFill>
              </a:rPr>
              <a:t>2. Input Data for Multidimensional Scaling</a:t>
            </a:r>
          </a:p>
        </p:txBody>
      </p:sp>
      <p:grpSp>
        <p:nvGrpSpPr>
          <p:cNvPr id="127006" name="Group 30">
            <a:extLst>
              <a:ext uri="{FF2B5EF4-FFF2-40B4-BE49-F238E27FC236}">
                <a16:creationId xmlns:a16="http://schemas.microsoft.com/office/drawing/2014/main" id="{789CA849-8ADF-45F7-A38C-57591E3FD27E}"/>
              </a:ext>
            </a:extLst>
          </p:cNvPr>
          <p:cNvGrpSpPr>
            <a:grpSpLocks/>
          </p:cNvGrpSpPr>
          <p:nvPr/>
        </p:nvGrpSpPr>
        <p:grpSpPr bwMode="auto">
          <a:xfrm>
            <a:off x="2133600" y="2133600"/>
            <a:ext cx="7708900" cy="3581400"/>
            <a:chOff x="384" y="1064"/>
            <a:chExt cx="4856" cy="1945"/>
          </a:xfrm>
        </p:grpSpPr>
        <p:sp>
          <p:nvSpPr>
            <p:cNvPr id="126989" name="Rectangle 13">
              <a:extLst>
                <a:ext uri="{FF2B5EF4-FFF2-40B4-BE49-F238E27FC236}">
                  <a16:creationId xmlns:a16="http://schemas.microsoft.com/office/drawing/2014/main" id="{234C4E85-F0CA-48FB-95DF-25B75F0AC1F9}"/>
                </a:ext>
              </a:extLst>
            </p:cNvPr>
            <p:cNvSpPr>
              <a:spLocks noChangeArrowheads="1"/>
            </p:cNvSpPr>
            <p:nvPr/>
          </p:nvSpPr>
          <p:spPr bwMode="auto">
            <a:xfrm>
              <a:off x="384" y="2576"/>
              <a:ext cx="1328" cy="43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2" name="Rectangle 16">
              <a:extLst>
                <a:ext uri="{FF2B5EF4-FFF2-40B4-BE49-F238E27FC236}">
                  <a16:creationId xmlns:a16="http://schemas.microsoft.com/office/drawing/2014/main" id="{08829E34-D6E2-4723-A0F0-A765402B296A}"/>
                </a:ext>
              </a:extLst>
            </p:cNvPr>
            <p:cNvSpPr>
              <a:spLocks noChangeArrowheads="1"/>
            </p:cNvSpPr>
            <p:nvPr/>
          </p:nvSpPr>
          <p:spPr bwMode="auto">
            <a:xfrm>
              <a:off x="417" y="2574"/>
              <a:ext cx="1311"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a:solidFill>
                    <a:srgbClr val="CC0000"/>
                  </a:solidFill>
                </a:rPr>
                <a:t>Direct (Similarity Judgments)</a:t>
              </a:r>
            </a:p>
          </p:txBody>
        </p:sp>
        <p:sp>
          <p:nvSpPr>
            <p:cNvPr id="126994" name="Rectangle 18">
              <a:extLst>
                <a:ext uri="{FF2B5EF4-FFF2-40B4-BE49-F238E27FC236}">
                  <a16:creationId xmlns:a16="http://schemas.microsoft.com/office/drawing/2014/main" id="{07E89DC6-202B-4A74-8507-676D4B676A48}"/>
                </a:ext>
              </a:extLst>
            </p:cNvPr>
            <p:cNvSpPr>
              <a:spLocks noChangeArrowheads="1"/>
            </p:cNvSpPr>
            <p:nvPr/>
          </p:nvSpPr>
          <p:spPr bwMode="auto">
            <a:xfrm>
              <a:off x="2160" y="2576"/>
              <a:ext cx="1392" cy="43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5" name="Rectangle 19">
              <a:extLst>
                <a:ext uri="{FF2B5EF4-FFF2-40B4-BE49-F238E27FC236}">
                  <a16:creationId xmlns:a16="http://schemas.microsoft.com/office/drawing/2014/main" id="{4FFF0452-0F02-47D1-BDFB-88EF99E9B950}"/>
                </a:ext>
              </a:extLst>
            </p:cNvPr>
            <p:cNvSpPr>
              <a:spLocks noChangeArrowheads="1"/>
            </p:cNvSpPr>
            <p:nvPr/>
          </p:nvSpPr>
          <p:spPr bwMode="auto">
            <a:xfrm>
              <a:off x="2168" y="2544"/>
              <a:ext cx="1408"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a:solidFill>
                    <a:srgbClr val="CC0000"/>
                  </a:solidFill>
                </a:rPr>
                <a:t>Derived (Attribute Ratings) </a:t>
              </a:r>
            </a:p>
          </p:txBody>
        </p:sp>
        <p:sp>
          <p:nvSpPr>
            <p:cNvPr id="126981" name="Line 5">
              <a:extLst>
                <a:ext uri="{FF2B5EF4-FFF2-40B4-BE49-F238E27FC236}">
                  <a16:creationId xmlns:a16="http://schemas.microsoft.com/office/drawing/2014/main" id="{F54328BB-F6D8-4834-8918-29941AE527C2}"/>
                </a:ext>
              </a:extLst>
            </p:cNvPr>
            <p:cNvSpPr>
              <a:spLocks noChangeShapeType="1"/>
            </p:cNvSpPr>
            <p:nvPr/>
          </p:nvSpPr>
          <p:spPr bwMode="auto">
            <a:xfrm>
              <a:off x="3312" y="1348"/>
              <a:ext cx="0" cy="28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4" name="Line 8">
              <a:extLst>
                <a:ext uri="{FF2B5EF4-FFF2-40B4-BE49-F238E27FC236}">
                  <a16:creationId xmlns:a16="http://schemas.microsoft.com/office/drawing/2014/main" id="{D571F2D0-0A78-4EF4-B218-0A01FAA06B76}"/>
                </a:ext>
              </a:extLst>
            </p:cNvPr>
            <p:cNvSpPr>
              <a:spLocks noChangeShapeType="1"/>
            </p:cNvSpPr>
            <p:nvPr/>
          </p:nvSpPr>
          <p:spPr bwMode="auto">
            <a:xfrm>
              <a:off x="1824" y="1636"/>
              <a:ext cx="0" cy="2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5" name="Line 9">
              <a:extLst>
                <a:ext uri="{FF2B5EF4-FFF2-40B4-BE49-F238E27FC236}">
                  <a16:creationId xmlns:a16="http://schemas.microsoft.com/office/drawing/2014/main" id="{595DB4F1-B070-4064-BD8F-81583ACAE483}"/>
                </a:ext>
              </a:extLst>
            </p:cNvPr>
            <p:cNvSpPr>
              <a:spLocks noChangeShapeType="1"/>
            </p:cNvSpPr>
            <p:nvPr/>
          </p:nvSpPr>
          <p:spPr bwMode="auto">
            <a:xfrm>
              <a:off x="4608" y="1632"/>
              <a:ext cx="0" cy="208"/>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8" name="Rectangle 12">
              <a:extLst>
                <a:ext uri="{FF2B5EF4-FFF2-40B4-BE49-F238E27FC236}">
                  <a16:creationId xmlns:a16="http://schemas.microsoft.com/office/drawing/2014/main" id="{3862D838-04C4-4E5E-9576-A0A3CFC8A303}"/>
                </a:ext>
              </a:extLst>
            </p:cNvPr>
            <p:cNvSpPr>
              <a:spLocks noChangeArrowheads="1"/>
            </p:cNvSpPr>
            <p:nvPr/>
          </p:nvSpPr>
          <p:spPr bwMode="auto">
            <a:xfrm>
              <a:off x="2192" y="1064"/>
              <a:ext cx="2378" cy="27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0" name="Rectangle 14">
              <a:extLst>
                <a:ext uri="{FF2B5EF4-FFF2-40B4-BE49-F238E27FC236}">
                  <a16:creationId xmlns:a16="http://schemas.microsoft.com/office/drawing/2014/main" id="{86C474EB-40E7-443B-A296-672F08A96331}"/>
                </a:ext>
              </a:extLst>
            </p:cNvPr>
            <p:cNvSpPr>
              <a:spLocks noChangeArrowheads="1"/>
            </p:cNvSpPr>
            <p:nvPr/>
          </p:nvSpPr>
          <p:spPr bwMode="auto">
            <a:xfrm>
              <a:off x="2736" y="1078"/>
              <a:ext cx="105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C0000"/>
                  </a:solidFill>
                </a:rPr>
                <a:t>MDS Input Data</a:t>
              </a:r>
            </a:p>
          </p:txBody>
        </p:sp>
        <p:sp>
          <p:nvSpPr>
            <p:cNvPr id="126997" name="Line 21">
              <a:extLst>
                <a:ext uri="{FF2B5EF4-FFF2-40B4-BE49-F238E27FC236}">
                  <a16:creationId xmlns:a16="http://schemas.microsoft.com/office/drawing/2014/main" id="{8D73D1FC-CE25-4ABC-9D21-2117E2390CB9}"/>
                </a:ext>
              </a:extLst>
            </p:cNvPr>
            <p:cNvSpPr>
              <a:spLocks noChangeShapeType="1"/>
            </p:cNvSpPr>
            <p:nvPr/>
          </p:nvSpPr>
          <p:spPr bwMode="auto">
            <a:xfrm>
              <a:off x="1824" y="1632"/>
              <a:ext cx="2784"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0" name="Line 4">
              <a:extLst>
                <a:ext uri="{FF2B5EF4-FFF2-40B4-BE49-F238E27FC236}">
                  <a16:creationId xmlns:a16="http://schemas.microsoft.com/office/drawing/2014/main" id="{8957B1A7-62CD-411A-AE85-B19E2DD1F680}"/>
                </a:ext>
              </a:extLst>
            </p:cNvPr>
            <p:cNvSpPr>
              <a:spLocks noChangeShapeType="1"/>
            </p:cNvSpPr>
            <p:nvPr/>
          </p:nvSpPr>
          <p:spPr bwMode="auto">
            <a:xfrm>
              <a:off x="1824" y="2068"/>
              <a:ext cx="0" cy="28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2" name="Line 6">
              <a:extLst>
                <a:ext uri="{FF2B5EF4-FFF2-40B4-BE49-F238E27FC236}">
                  <a16:creationId xmlns:a16="http://schemas.microsoft.com/office/drawing/2014/main" id="{75364DAE-8E8F-4D85-ACDA-8CD0503DD17C}"/>
                </a:ext>
              </a:extLst>
            </p:cNvPr>
            <p:cNvSpPr>
              <a:spLocks noChangeShapeType="1"/>
            </p:cNvSpPr>
            <p:nvPr/>
          </p:nvSpPr>
          <p:spPr bwMode="auto">
            <a:xfrm>
              <a:off x="2832" y="2356"/>
              <a:ext cx="0" cy="2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3" name="Line 7">
              <a:extLst>
                <a:ext uri="{FF2B5EF4-FFF2-40B4-BE49-F238E27FC236}">
                  <a16:creationId xmlns:a16="http://schemas.microsoft.com/office/drawing/2014/main" id="{68DAEFA9-8178-4A97-AE71-A8B4D38BA341}"/>
                </a:ext>
              </a:extLst>
            </p:cNvPr>
            <p:cNvSpPr>
              <a:spLocks noChangeShapeType="1"/>
            </p:cNvSpPr>
            <p:nvPr/>
          </p:nvSpPr>
          <p:spPr bwMode="auto">
            <a:xfrm>
              <a:off x="912" y="2356"/>
              <a:ext cx="0" cy="20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6" name="Rectangle 10">
              <a:extLst>
                <a:ext uri="{FF2B5EF4-FFF2-40B4-BE49-F238E27FC236}">
                  <a16:creationId xmlns:a16="http://schemas.microsoft.com/office/drawing/2014/main" id="{04E6EF0C-D4B8-4590-8401-EB5EAE302442}"/>
                </a:ext>
              </a:extLst>
            </p:cNvPr>
            <p:cNvSpPr>
              <a:spLocks noChangeArrowheads="1"/>
            </p:cNvSpPr>
            <p:nvPr/>
          </p:nvSpPr>
          <p:spPr bwMode="auto">
            <a:xfrm>
              <a:off x="4028" y="1854"/>
              <a:ext cx="1212" cy="21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7" name="Rectangle 11">
              <a:extLst>
                <a:ext uri="{FF2B5EF4-FFF2-40B4-BE49-F238E27FC236}">
                  <a16:creationId xmlns:a16="http://schemas.microsoft.com/office/drawing/2014/main" id="{9631DE6D-FFDA-4EC2-BDF1-EB2C35502BE8}"/>
                </a:ext>
              </a:extLst>
            </p:cNvPr>
            <p:cNvSpPr>
              <a:spLocks noChangeArrowheads="1"/>
            </p:cNvSpPr>
            <p:nvPr/>
          </p:nvSpPr>
          <p:spPr bwMode="auto">
            <a:xfrm>
              <a:off x="1248" y="1856"/>
              <a:ext cx="1208" cy="21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1" name="Rectangle 15">
              <a:extLst>
                <a:ext uri="{FF2B5EF4-FFF2-40B4-BE49-F238E27FC236}">
                  <a16:creationId xmlns:a16="http://schemas.microsoft.com/office/drawing/2014/main" id="{A5B85BA5-EE49-4F58-8A70-06D8FD6C87CF}"/>
                </a:ext>
              </a:extLst>
            </p:cNvPr>
            <p:cNvSpPr>
              <a:spLocks noChangeArrowheads="1"/>
            </p:cNvSpPr>
            <p:nvPr/>
          </p:nvSpPr>
          <p:spPr bwMode="auto">
            <a:xfrm>
              <a:off x="1432" y="1840"/>
              <a:ext cx="81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C0000"/>
                  </a:solidFill>
                </a:rPr>
                <a:t>Perceptions</a:t>
              </a:r>
            </a:p>
          </p:txBody>
        </p:sp>
        <p:sp>
          <p:nvSpPr>
            <p:cNvPr id="126993" name="Rectangle 17">
              <a:extLst>
                <a:ext uri="{FF2B5EF4-FFF2-40B4-BE49-F238E27FC236}">
                  <a16:creationId xmlns:a16="http://schemas.microsoft.com/office/drawing/2014/main" id="{B5BE7F0B-8BD2-42A6-991F-13C5EFD3D768}"/>
                </a:ext>
              </a:extLst>
            </p:cNvPr>
            <p:cNvSpPr>
              <a:spLocks noChangeArrowheads="1"/>
            </p:cNvSpPr>
            <p:nvPr/>
          </p:nvSpPr>
          <p:spPr bwMode="auto">
            <a:xfrm>
              <a:off x="4073" y="1840"/>
              <a:ext cx="94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t>  </a:t>
              </a:r>
              <a:r>
                <a:rPr lang="en-US" altLang="en-US">
                  <a:solidFill>
                    <a:srgbClr val="CC0000"/>
                  </a:solidFill>
                </a:rPr>
                <a:t>Preferences</a:t>
              </a:r>
              <a:r>
                <a:rPr lang="en-US" altLang="en-US"/>
                <a:t>  </a:t>
              </a:r>
            </a:p>
          </p:txBody>
        </p:sp>
        <p:sp>
          <p:nvSpPr>
            <p:cNvPr id="126998" name="Line 22">
              <a:extLst>
                <a:ext uri="{FF2B5EF4-FFF2-40B4-BE49-F238E27FC236}">
                  <a16:creationId xmlns:a16="http://schemas.microsoft.com/office/drawing/2014/main" id="{6F755C52-039D-48D2-AF47-B14862CD2805}"/>
                </a:ext>
              </a:extLst>
            </p:cNvPr>
            <p:cNvSpPr>
              <a:spLocks noChangeShapeType="1"/>
            </p:cNvSpPr>
            <p:nvPr/>
          </p:nvSpPr>
          <p:spPr bwMode="auto">
            <a:xfrm>
              <a:off x="912" y="2352"/>
              <a:ext cx="192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Rectangle 25">
            <a:extLst>
              <a:ext uri="{FF2B5EF4-FFF2-40B4-BE49-F238E27FC236}">
                <a16:creationId xmlns:a16="http://schemas.microsoft.com/office/drawing/2014/main" id="{8D608A3E-A3FC-4AD6-A451-E1E37F4F79A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6BC1F04-B6C9-42DD-B420-80C5B7FA970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533C229-CCCE-4CE0-B830-B8016A7EACC3}"/>
              </a:ext>
            </a:extLst>
          </p:cNvPr>
          <p:cNvSpPr>
            <a:spLocks noGrp="1"/>
          </p:cNvSpPr>
          <p:nvPr>
            <p:ph type="sldNum" sz="quarter" idx="12"/>
          </p:nvPr>
        </p:nvSpPr>
        <p:spPr/>
        <p:txBody>
          <a:bodyPr/>
          <a:lstStyle/>
          <a:p>
            <a:fld id="{2EBD257C-DDB9-4445-AD9A-AE1AF229B381}"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0-#ppt_w/2"/>
                                          </p:val>
                                        </p:tav>
                                        <p:tav tm="100000">
                                          <p:val>
                                            <p:strVal val="#ppt_x"/>
                                          </p:val>
                                        </p:tav>
                                      </p:tavLst>
                                    </p:anim>
                                    <p:anim calcmode="lin" valueType="num">
                                      <p:cBhvr additive="base">
                                        <p:cTn id="8" dur="500" fill="hold"/>
                                        <p:tgtEl>
                                          <p:spTgt spid="1269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27006"/>
                                        </p:tgtEl>
                                        <p:attrNameLst>
                                          <p:attrName>style.visibility</p:attrName>
                                        </p:attrNameLst>
                                      </p:cBhvr>
                                      <p:to>
                                        <p:strVal val="visible"/>
                                      </p:to>
                                    </p:set>
                                    <p:anim calcmode="lin" valueType="num">
                                      <p:cBhvr additive="base">
                                        <p:cTn id="12" dur="500" fill="hold"/>
                                        <p:tgtEl>
                                          <p:spTgt spid="127006"/>
                                        </p:tgtEl>
                                        <p:attrNameLst>
                                          <p:attrName>ppt_x</p:attrName>
                                        </p:attrNameLst>
                                      </p:cBhvr>
                                      <p:tavLst>
                                        <p:tav tm="0">
                                          <p:val>
                                            <p:strVal val="0-#ppt_w/2"/>
                                          </p:val>
                                        </p:tav>
                                        <p:tav tm="100000">
                                          <p:val>
                                            <p:strVal val="#ppt_x"/>
                                          </p:val>
                                        </p:tav>
                                      </p:tavLst>
                                    </p:anim>
                                    <p:anim calcmode="lin" valueType="num">
                                      <p:cBhvr additive="base">
                                        <p:cTn id="13" dur="500" fill="hold"/>
                                        <p:tgtEl>
                                          <p:spTgt spid="127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a:extLst>
              <a:ext uri="{FF2B5EF4-FFF2-40B4-BE49-F238E27FC236}">
                <a16:creationId xmlns:a16="http://schemas.microsoft.com/office/drawing/2014/main" id="{38D5EDDD-A3B3-4B43-B2C5-F4A9EA69C04D}"/>
              </a:ext>
            </a:extLst>
          </p:cNvPr>
          <p:cNvSpPr>
            <a:spLocks noGrp="1" noChangeArrowheads="1"/>
          </p:cNvSpPr>
          <p:nvPr>
            <p:ph type="body" idx="1"/>
          </p:nvPr>
        </p:nvSpPr>
        <p:spPr>
          <a:xfrm>
            <a:off x="1099930" y="1559788"/>
            <a:ext cx="10349948" cy="4230688"/>
          </a:xfrm>
        </p:spPr>
        <p:txBody>
          <a:bodyPr/>
          <a:lstStyle/>
          <a:p>
            <a:pPr algn="just">
              <a:spcBef>
                <a:spcPct val="100000"/>
              </a:spcBef>
              <a:buClr>
                <a:srgbClr val="CC0000"/>
              </a:buClr>
            </a:pPr>
            <a:r>
              <a:rPr lang="en-US" altLang="en-US" sz="2400" dirty="0">
                <a:cs typeface="Times New Roman" panose="02020603050405020304" pitchFamily="18" charset="0"/>
              </a:rPr>
              <a:t>The direct approach has the following advantages and disadvantages:</a:t>
            </a:r>
          </a:p>
          <a:p>
            <a:pPr algn="just">
              <a:spcBef>
                <a:spcPct val="100000"/>
              </a:spcBef>
              <a:buClr>
                <a:srgbClr val="CC0000"/>
              </a:buClr>
              <a:buFont typeface="Wingdings" panose="05000000000000000000" pitchFamily="2" charset="2"/>
              <a:buNone/>
            </a:pPr>
            <a:r>
              <a:rPr lang="en-US" altLang="en-US" sz="2400" dirty="0">
                <a:cs typeface="Times New Roman" panose="02020603050405020304" pitchFamily="18" charset="0"/>
              </a:rPr>
              <a:t>	1.The researcher does not have to identify a set of salient attributes.  </a:t>
            </a:r>
          </a:p>
          <a:p>
            <a:pPr algn="just">
              <a:spcBef>
                <a:spcPct val="100000"/>
              </a:spcBef>
              <a:buClr>
                <a:srgbClr val="CC0000"/>
              </a:buClr>
              <a:buFont typeface="Wingdings" panose="05000000000000000000" pitchFamily="2" charset="2"/>
              <a:buNone/>
            </a:pPr>
            <a:r>
              <a:rPr lang="en-US" altLang="en-US" sz="2400" dirty="0">
                <a:cs typeface="Times New Roman" panose="02020603050405020304" pitchFamily="18" charset="0"/>
              </a:rPr>
              <a:t>	2. The disadvantages are that the criteria are influenced by the brands or stimuli being evaluated.  </a:t>
            </a:r>
          </a:p>
          <a:p>
            <a:pPr algn="just">
              <a:spcBef>
                <a:spcPct val="100000"/>
              </a:spcBef>
              <a:buClr>
                <a:srgbClr val="CC0000"/>
              </a:buClr>
              <a:buFont typeface="Wingdings" panose="05000000000000000000" pitchFamily="2" charset="2"/>
              <a:buNone/>
            </a:pPr>
            <a:r>
              <a:rPr lang="en-US" altLang="en-US" sz="2400" dirty="0">
                <a:cs typeface="Times New Roman" panose="02020603050405020304" pitchFamily="18" charset="0"/>
              </a:rPr>
              <a:t>	3. Furthermore, it may be difficult to label the dimensions of the spatial map.</a:t>
            </a:r>
          </a:p>
        </p:txBody>
      </p:sp>
      <p:sp>
        <p:nvSpPr>
          <p:cNvPr id="159749" name="Rectangle 5">
            <a:extLst>
              <a:ext uri="{FF2B5EF4-FFF2-40B4-BE49-F238E27FC236}">
                <a16:creationId xmlns:a16="http://schemas.microsoft.com/office/drawing/2014/main" id="{D4BEA27E-5C66-43A8-8E75-31A520E22F24}"/>
              </a:ext>
            </a:extLst>
          </p:cNvPr>
          <p:cNvSpPr>
            <a:spLocks noGrp="1" noChangeArrowheads="1"/>
          </p:cNvSpPr>
          <p:nvPr>
            <p:ph type="title"/>
          </p:nvPr>
        </p:nvSpPr>
        <p:spPr>
          <a:xfrm>
            <a:off x="228600" y="129492"/>
            <a:ext cx="9525000" cy="962025"/>
          </a:xfrm>
          <a:noFill/>
          <a:ln/>
        </p:spPr>
        <p:txBody>
          <a:bodyPr>
            <a:normAutofit/>
          </a:bodyPr>
          <a:lstStyle/>
          <a:p>
            <a:r>
              <a:rPr lang="en-US" altLang="en-US" sz="3200" b="1" dirty="0">
                <a:solidFill>
                  <a:srgbClr val="800080"/>
                </a:solidFill>
              </a:rPr>
              <a:t> Direct Approach: </a:t>
            </a:r>
            <a:r>
              <a:rPr lang="en-US" altLang="en-US" sz="3200" b="1" dirty="0">
                <a:cs typeface="Times New Roman" panose="02020603050405020304" pitchFamily="18" charset="0"/>
              </a:rPr>
              <a:t>Advantages and disadvantages</a:t>
            </a:r>
            <a:endParaRPr lang="en-US" altLang="en-US" sz="3200" b="1" dirty="0">
              <a:solidFill>
                <a:srgbClr val="800080"/>
              </a:solidFill>
            </a:endParaRPr>
          </a:p>
        </p:txBody>
      </p:sp>
      <p:sp>
        <p:nvSpPr>
          <p:cNvPr id="7" name="Rectangle 6">
            <a:extLst>
              <a:ext uri="{FF2B5EF4-FFF2-40B4-BE49-F238E27FC236}">
                <a16:creationId xmlns:a16="http://schemas.microsoft.com/office/drawing/2014/main" id="{80EB47C6-8BAC-4453-A01A-EE9CA42465AF}"/>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3F9C7E4-2404-433C-AC8B-ED2067190733}"/>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251B583-9374-4690-82B8-C0AE05118B61}"/>
              </a:ext>
            </a:extLst>
          </p:cNvPr>
          <p:cNvSpPr>
            <a:spLocks noGrp="1"/>
          </p:cNvSpPr>
          <p:nvPr>
            <p:ph type="sldNum" sz="quarter" idx="12"/>
          </p:nvPr>
        </p:nvSpPr>
        <p:spPr/>
        <p:txBody>
          <a:bodyPr/>
          <a:lstStyle/>
          <a:p>
            <a:fld id="{2EBD257C-DDB9-4445-AD9A-AE1AF229B381}"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0-#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9747"/>
                                        </p:tgtEl>
                                        <p:attrNameLst>
                                          <p:attrName>style.visibility</p:attrName>
                                        </p:attrNameLst>
                                      </p:cBhvr>
                                      <p:to>
                                        <p:strVal val="visible"/>
                                      </p:to>
                                    </p:set>
                                    <p:anim calcmode="lin" valueType="num">
                                      <p:cBhvr additive="base">
                                        <p:cTn id="12" dur="500" fill="hold"/>
                                        <p:tgtEl>
                                          <p:spTgt spid="159747"/>
                                        </p:tgtEl>
                                        <p:attrNameLst>
                                          <p:attrName>ppt_x</p:attrName>
                                        </p:attrNameLst>
                                      </p:cBhvr>
                                      <p:tavLst>
                                        <p:tav tm="0">
                                          <p:val>
                                            <p:strVal val="0-#ppt_w/2"/>
                                          </p:val>
                                        </p:tav>
                                        <p:tav tm="100000">
                                          <p:val>
                                            <p:strVal val="#ppt_x"/>
                                          </p:val>
                                        </p:tav>
                                      </p:tavLst>
                                    </p:anim>
                                    <p:anim calcmode="lin" valueType="num">
                                      <p:cBhvr additive="base">
                                        <p:cTn id="13"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a:extLst>
              <a:ext uri="{FF2B5EF4-FFF2-40B4-BE49-F238E27FC236}">
                <a16:creationId xmlns:a16="http://schemas.microsoft.com/office/drawing/2014/main" id="{58013BE5-4312-4D9C-885B-AFF6E02A0447}"/>
              </a:ext>
            </a:extLst>
          </p:cNvPr>
          <p:cNvSpPr>
            <a:spLocks noGrp="1" noChangeArrowheads="1"/>
          </p:cNvSpPr>
          <p:nvPr>
            <p:ph type="body" idx="1"/>
          </p:nvPr>
        </p:nvSpPr>
        <p:spPr>
          <a:xfrm>
            <a:off x="838200" y="1295400"/>
            <a:ext cx="10515600" cy="5562600"/>
          </a:xfrm>
        </p:spPr>
        <p:txBody>
          <a:bodyPr/>
          <a:lstStyle/>
          <a:p>
            <a:pPr algn="just">
              <a:spcBef>
                <a:spcPct val="30000"/>
              </a:spcBef>
              <a:buClr>
                <a:srgbClr val="CC0000"/>
              </a:buClr>
            </a:pPr>
            <a:r>
              <a:rPr lang="en-US" altLang="en-US" dirty="0">
                <a:cs typeface="Times New Roman" panose="02020603050405020304" pitchFamily="18" charset="0"/>
              </a:rPr>
              <a:t>The attribute-based approach has the following advantages and disadvantages:</a:t>
            </a:r>
          </a:p>
          <a:p>
            <a:pPr algn="just">
              <a:spcBef>
                <a:spcPct val="30000"/>
              </a:spcBef>
              <a:buClr>
                <a:srgbClr val="CC0000"/>
              </a:buClr>
              <a:buFont typeface="Wingdings" panose="05000000000000000000" pitchFamily="2" charset="2"/>
              <a:buNone/>
            </a:pPr>
            <a:r>
              <a:rPr lang="en-US" altLang="en-US" dirty="0">
                <a:cs typeface="Times New Roman" panose="02020603050405020304" pitchFamily="18" charset="0"/>
              </a:rPr>
              <a:t>	1. It is easier to label the dimensions.  </a:t>
            </a:r>
          </a:p>
          <a:p>
            <a:pPr algn="just">
              <a:spcBef>
                <a:spcPct val="30000"/>
              </a:spcBef>
              <a:buClr>
                <a:srgbClr val="CC0000"/>
              </a:buClr>
              <a:buFont typeface="Wingdings" panose="05000000000000000000" pitchFamily="2" charset="2"/>
              <a:buNone/>
            </a:pPr>
            <a:r>
              <a:rPr lang="en-US" altLang="en-US" dirty="0">
                <a:cs typeface="Times New Roman" panose="02020603050405020304" pitchFamily="18" charset="0"/>
              </a:rPr>
              <a:t>	2. A disadvantage is that the researcher must identify all the salient attributes, a difficult task.  </a:t>
            </a:r>
          </a:p>
          <a:p>
            <a:pPr marL="0" indent="0" algn="just">
              <a:spcBef>
                <a:spcPct val="30000"/>
              </a:spcBef>
              <a:buClr>
                <a:srgbClr val="CC0000"/>
              </a:buClr>
              <a:buNone/>
            </a:pPr>
            <a:endParaRPr lang="en-US" altLang="en-US" dirty="0">
              <a:cs typeface="Times New Roman" panose="02020603050405020304" pitchFamily="18" charset="0"/>
            </a:endParaRPr>
          </a:p>
          <a:p>
            <a:pPr algn="just">
              <a:spcBef>
                <a:spcPct val="30000"/>
              </a:spcBef>
              <a:buClr>
                <a:srgbClr val="CC0000"/>
              </a:buClr>
            </a:pPr>
            <a:r>
              <a:rPr lang="en-US" altLang="en-US" dirty="0">
                <a:cs typeface="Times New Roman" panose="02020603050405020304" pitchFamily="18" charset="0"/>
              </a:rPr>
              <a:t>Use both these approaches. Direct similarity judgments  used for obtaining the spatial map, and attribute ratings used to interpret dimensions of the perceptual map.</a:t>
            </a:r>
            <a:r>
              <a:rPr lang="en-US" altLang="en-US" sz="3500" dirty="0">
                <a:cs typeface="Times New Roman" panose="02020603050405020304" pitchFamily="18" charset="0"/>
              </a:rPr>
              <a:t> </a:t>
            </a:r>
            <a:endParaRPr lang="en-US" altLang="en-US" sz="3500" dirty="0"/>
          </a:p>
        </p:txBody>
      </p:sp>
      <p:sp>
        <p:nvSpPr>
          <p:cNvPr id="7" name="Rectangle 6">
            <a:extLst>
              <a:ext uri="{FF2B5EF4-FFF2-40B4-BE49-F238E27FC236}">
                <a16:creationId xmlns:a16="http://schemas.microsoft.com/office/drawing/2014/main" id="{B198846E-AF82-4747-9EC6-18C397DA3BA7}"/>
              </a:ext>
            </a:extLst>
          </p:cNvPr>
          <p:cNvSpPr/>
          <p:nvPr/>
        </p:nvSpPr>
        <p:spPr>
          <a:xfrm>
            <a:off x="166467" y="188969"/>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D41BCDB-1AEE-4D77-BF74-04F53AB626F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5">
            <a:extLst>
              <a:ext uri="{FF2B5EF4-FFF2-40B4-BE49-F238E27FC236}">
                <a16:creationId xmlns:a16="http://schemas.microsoft.com/office/drawing/2014/main" id="{5830849F-0547-4E21-B21E-CEB58F4A0DAB}"/>
              </a:ext>
            </a:extLst>
          </p:cNvPr>
          <p:cNvSpPr>
            <a:spLocks noGrp="1" noChangeArrowheads="1"/>
          </p:cNvSpPr>
          <p:nvPr>
            <p:ph type="title"/>
          </p:nvPr>
        </p:nvSpPr>
        <p:spPr>
          <a:xfrm>
            <a:off x="228600" y="129492"/>
            <a:ext cx="9525000" cy="962025"/>
          </a:xfrm>
          <a:noFill/>
          <a:ln/>
        </p:spPr>
        <p:txBody>
          <a:bodyPr>
            <a:normAutofit/>
          </a:bodyPr>
          <a:lstStyle/>
          <a:p>
            <a:r>
              <a:rPr lang="en-US" altLang="en-US" sz="3200" b="1" dirty="0">
                <a:solidFill>
                  <a:srgbClr val="800080"/>
                </a:solidFill>
              </a:rPr>
              <a:t> Derived Approach: </a:t>
            </a:r>
            <a:r>
              <a:rPr lang="en-US" altLang="en-US" sz="3200" b="1" dirty="0">
                <a:cs typeface="Times New Roman" panose="02020603050405020304" pitchFamily="18" charset="0"/>
              </a:rPr>
              <a:t>Advantages and disadvantages</a:t>
            </a:r>
            <a:endParaRPr lang="en-US" altLang="en-US" sz="3200" b="1" dirty="0">
              <a:solidFill>
                <a:srgbClr val="800080"/>
              </a:solidFill>
            </a:endParaRPr>
          </a:p>
        </p:txBody>
      </p:sp>
      <p:sp>
        <p:nvSpPr>
          <p:cNvPr id="2" name="Slide Number Placeholder 1">
            <a:extLst>
              <a:ext uri="{FF2B5EF4-FFF2-40B4-BE49-F238E27FC236}">
                <a16:creationId xmlns:a16="http://schemas.microsoft.com/office/drawing/2014/main" id="{17D87F92-48C5-40A9-B9F7-55E74F4DEDE1}"/>
              </a:ext>
            </a:extLst>
          </p:cNvPr>
          <p:cNvSpPr>
            <a:spLocks noGrp="1"/>
          </p:cNvSpPr>
          <p:nvPr>
            <p:ph type="sldNum" sz="quarter" idx="12"/>
          </p:nvPr>
        </p:nvSpPr>
        <p:spPr/>
        <p:txBody>
          <a:bodyPr/>
          <a:lstStyle/>
          <a:p>
            <a:fld id="{2EBD257C-DDB9-4445-AD9A-AE1AF229B381}"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0-#ppt_w/2"/>
                                          </p:val>
                                        </p:tav>
                                        <p:tav tm="100000">
                                          <p:val>
                                            <p:strVal val="#ppt_x"/>
                                          </p:val>
                                        </p:tav>
                                      </p:tavLst>
                                    </p:anim>
                                    <p:anim calcmode="lin" valueType="num">
                                      <p:cBhvr additive="base">
                                        <p:cTn id="8" dur="500" fill="hold"/>
                                        <p:tgtEl>
                                          <p:spTgt spid="1607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p:bldP spid="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E3F6AA-DD80-491C-8277-26B8743EC36E}"/>
              </a:ext>
            </a:extLst>
          </p:cNvPr>
          <p:cNvSpPr>
            <a:spLocks noGrp="1"/>
          </p:cNvSpPr>
          <p:nvPr>
            <p:ph type="sldNum" sz="quarter" idx="12"/>
          </p:nvPr>
        </p:nvSpPr>
        <p:spPr/>
        <p:txBody>
          <a:bodyPr/>
          <a:lstStyle/>
          <a:p>
            <a:r>
              <a:rPr lang="en-US" altLang="en-US"/>
              <a:t>21-</a:t>
            </a:r>
            <a:fld id="{C616B45B-64B0-415A-8C92-41A4C761673D}" type="slidenum">
              <a:rPr lang="en-US" altLang="en-US"/>
              <a:pPr/>
              <a:t>9</a:t>
            </a:fld>
            <a:endParaRPr lang="en-US" altLang="en-US"/>
          </a:p>
        </p:txBody>
      </p:sp>
      <p:sp>
        <p:nvSpPr>
          <p:cNvPr id="163843" name="Rectangle 3">
            <a:extLst>
              <a:ext uri="{FF2B5EF4-FFF2-40B4-BE49-F238E27FC236}">
                <a16:creationId xmlns:a16="http://schemas.microsoft.com/office/drawing/2014/main" id="{764704D6-3C69-4C5D-A192-B4CE1112FFBF}"/>
              </a:ext>
            </a:extLst>
          </p:cNvPr>
          <p:cNvSpPr>
            <a:spLocks noGrp="1" noChangeArrowheads="1"/>
          </p:cNvSpPr>
          <p:nvPr>
            <p:ph type="body" idx="1"/>
          </p:nvPr>
        </p:nvSpPr>
        <p:spPr>
          <a:xfrm>
            <a:off x="1192696" y="1117273"/>
            <a:ext cx="10161104" cy="5181600"/>
          </a:xfrm>
        </p:spPr>
        <p:txBody>
          <a:bodyPr>
            <a:noAutofit/>
          </a:bodyPr>
          <a:lstStyle/>
          <a:p>
            <a:pPr algn="just">
              <a:lnSpc>
                <a:spcPct val="90000"/>
              </a:lnSpc>
              <a:spcBef>
                <a:spcPct val="50000"/>
              </a:spcBef>
              <a:buClr>
                <a:srgbClr val="CC0000"/>
              </a:buClr>
            </a:pPr>
            <a:r>
              <a:rPr lang="en-US" altLang="en-US" sz="2000" dirty="0">
                <a:solidFill>
                  <a:srgbClr val="CC0000"/>
                </a:solidFill>
                <a:cs typeface="Times New Roman" panose="02020603050405020304" pitchFamily="18" charset="0"/>
              </a:rPr>
              <a:t>Whether perception or preference data are being scaled, or whether the analysis requires both kinds of data.  </a:t>
            </a:r>
          </a:p>
          <a:p>
            <a:pPr algn="just">
              <a:lnSpc>
                <a:spcPct val="90000"/>
              </a:lnSpc>
              <a:spcBef>
                <a:spcPct val="50000"/>
              </a:spcBef>
              <a:buClr>
                <a:srgbClr val="CC0000"/>
              </a:buClr>
            </a:pPr>
            <a:r>
              <a:rPr lang="en-US" altLang="en-US" sz="2000" dirty="0">
                <a:solidFill>
                  <a:srgbClr val="CC0000"/>
                </a:solidFill>
                <a:cs typeface="Times New Roman" panose="02020603050405020304" pitchFamily="18" charset="0"/>
              </a:rPr>
              <a:t>The nature of the input data is also a determining factor.  </a:t>
            </a:r>
          </a:p>
          <a:p>
            <a:pPr lvl="1" algn="just">
              <a:lnSpc>
                <a:spcPct val="90000"/>
              </a:lnSpc>
              <a:spcBef>
                <a:spcPct val="50000"/>
              </a:spcBef>
              <a:buClr>
                <a:srgbClr val="CC0000"/>
              </a:buClr>
              <a:buSzPct val="60000"/>
            </a:pPr>
            <a:r>
              <a:rPr lang="en-US" altLang="en-US" sz="2000" b="1" dirty="0">
                <a:solidFill>
                  <a:srgbClr val="800080"/>
                </a:solidFill>
                <a:cs typeface="Times New Roman" panose="02020603050405020304" pitchFamily="18" charset="0"/>
              </a:rPr>
              <a:t>Non-metric MDS</a:t>
            </a:r>
            <a:r>
              <a:rPr lang="en-US" altLang="en-US" sz="2000" dirty="0">
                <a:solidFill>
                  <a:srgbClr val="CC0000"/>
                </a:solidFill>
                <a:cs typeface="Times New Roman" panose="02020603050405020304" pitchFamily="18" charset="0"/>
              </a:rPr>
              <a:t> procedures assume that the input data are </a:t>
            </a:r>
            <a:r>
              <a:rPr lang="en-US" altLang="en-US" sz="2000" b="1" dirty="0">
                <a:solidFill>
                  <a:srgbClr val="CC0000"/>
                </a:solidFill>
                <a:cs typeface="Times New Roman" panose="02020603050405020304" pitchFamily="18" charset="0"/>
              </a:rPr>
              <a:t>ordinal</a:t>
            </a:r>
            <a:r>
              <a:rPr lang="en-US" altLang="en-US" sz="2000" dirty="0">
                <a:solidFill>
                  <a:srgbClr val="CC0000"/>
                </a:solidFill>
                <a:cs typeface="Times New Roman" panose="02020603050405020304" pitchFamily="18" charset="0"/>
              </a:rPr>
              <a:t>, but they result in metric output.  </a:t>
            </a:r>
          </a:p>
          <a:p>
            <a:pPr lvl="1" algn="just">
              <a:lnSpc>
                <a:spcPct val="90000"/>
              </a:lnSpc>
              <a:spcBef>
                <a:spcPct val="50000"/>
              </a:spcBef>
              <a:buClr>
                <a:srgbClr val="CC0000"/>
              </a:buClr>
              <a:buSzPct val="60000"/>
            </a:pPr>
            <a:r>
              <a:rPr lang="en-US" altLang="en-US" sz="2000" b="1" dirty="0">
                <a:solidFill>
                  <a:srgbClr val="800080"/>
                </a:solidFill>
                <a:cs typeface="Times New Roman" panose="02020603050405020304" pitchFamily="18" charset="0"/>
              </a:rPr>
              <a:t>Metric MDS</a:t>
            </a:r>
            <a:r>
              <a:rPr lang="en-US" altLang="en-US" sz="2000" dirty="0">
                <a:solidFill>
                  <a:srgbClr val="CC0000"/>
                </a:solidFill>
                <a:cs typeface="Times New Roman" panose="02020603050405020304" pitchFamily="18" charset="0"/>
              </a:rPr>
              <a:t> methods assume that input data are </a:t>
            </a:r>
            <a:r>
              <a:rPr lang="en-US" altLang="en-US" sz="2000" b="1" dirty="0">
                <a:solidFill>
                  <a:srgbClr val="CC0000"/>
                </a:solidFill>
                <a:cs typeface="Times New Roman" panose="02020603050405020304" pitchFamily="18" charset="0"/>
              </a:rPr>
              <a:t>metric  (Interval scaled, Ratio scaled attributes)</a:t>
            </a:r>
            <a:r>
              <a:rPr lang="en-US" altLang="en-US" sz="2000" dirty="0">
                <a:solidFill>
                  <a:srgbClr val="CC0000"/>
                </a:solidFill>
                <a:cs typeface="Times New Roman" panose="02020603050405020304" pitchFamily="18" charset="0"/>
              </a:rPr>
              <a:t>.  Since the output is also metric, a stronger relationship between the output and input data exists. </a:t>
            </a:r>
          </a:p>
          <a:p>
            <a:pPr lvl="1" algn="just">
              <a:spcBef>
                <a:spcPct val="50000"/>
              </a:spcBef>
              <a:buClr>
                <a:srgbClr val="CC0000"/>
              </a:buClr>
              <a:buSzPct val="60000"/>
            </a:pPr>
            <a:r>
              <a:rPr lang="en-US" altLang="en-US" sz="2000" dirty="0">
                <a:solidFill>
                  <a:srgbClr val="CC0000"/>
                </a:solidFill>
                <a:cs typeface="Times New Roman" panose="02020603050405020304" pitchFamily="18" charset="0"/>
              </a:rPr>
              <a:t>Classical MDS: </a:t>
            </a:r>
            <a:r>
              <a:rPr lang="en-GB" sz="2000" dirty="0"/>
              <a:t>Also known as Principal Coordinates Analysis (</a:t>
            </a:r>
            <a:r>
              <a:rPr lang="en-GB" sz="2000" dirty="0" err="1"/>
              <a:t>PCoA</a:t>
            </a:r>
            <a:r>
              <a:rPr lang="en-GB" sz="2000" dirty="0"/>
              <a:t>), it uses eigenvalue decomposition of the distance matrix.</a:t>
            </a:r>
          </a:p>
          <a:p>
            <a:pPr lvl="1" algn="just">
              <a:lnSpc>
                <a:spcPct val="90000"/>
              </a:lnSpc>
              <a:spcBef>
                <a:spcPct val="50000"/>
              </a:spcBef>
              <a:buClr>
                <a:srgbClr val="CC0000"/>
              </a:buClr>
              <a:buSzPct val="60000"/>
            </a:pPr>
            <a:r>
              <a:rPr lang="en-US" altLang="en-US" sz="2000" dirty="0">
                <a:solidFill>
                  <a:srgbClr val="CC0000"/>
                </a:solidFill>
                <a:cs typeface="Times New Roman" panose="02020603050405020304" pitchFamily="18" charset="0"/>
              </a:rPr>
              <a:t> ( One matrix), Weighted MDS (several Matrices used)</a:t>
            </a:r>
          </a:p>
          <a:p>
            <a:pPr lvl="1" algn="just">
              <a:lnSpc>
                <a:spcPct val="90000"/>
              </a:lnSpc>
              <a:spcBef>
                <a:spcPct val="50000"/>
              </a:spcBef>
              <a:buClr>
                <a:srgbClr val="CC0000"/>
              </a:buClr>
              <a:buSzPct val="60000"/>
            </a:pPr>
            <a:r>
              <a:rPr lang="en-US" altLang="en-US" sz="2000" dirty="0">
                <a:solidFill>
                  <a:srgbClr val="CC0000"/>
                </a:solidFill>
                <a:cs typeface="Times New Roman" panose="02020603050405020304" pitchFamily="18" charset="0"/>
              </a:rPr>
              <a:t>The metric and non-metric methods produce similar results.</a:t>
            </a:r>
          </a:p>
          <a:p>
            <a:pPr algn="just">
              <a:lnSpc>
                <a:spcPct val="90000"/>
              </a:lnSpc>
              <a:spcBef>
                <a:spcPct val="50000"/>
              </a:spcBef>
              <a:buClr>
                <a:srgbClr val="CC0000"/>
              </a:buClr>
            </a:pPr>
            <a:r>
              <a:rPr lang="en-US" altLang="en-US" sz="2000" dirty="0">
                <a:solidFill>
                  <a:srgbClr val="CC0000"/>
                </a:solidFill>
                <a:cs typeface="Times New Roman" panose="02020603050405020304" pitchFamily="18" charset="0"/>
              </a:rPr>
              <a:t>Another factor influencing the selection of a procedure is whether the MDS analysis will be conducted at the individual respondent level or at an aggregate level.</a:t>
            </a:r>
            <a:endParaRPr lang="en-US" altLang="en-US" sz="2000" dirty="0">
              <a:solidFill>
                <a:srgbClr val="CC0000"/>
              </a:solidFill>
            </a:endParaRPr>
          </a:p>
        </p:txBody>
      </p:sp>
      <p:sp>
        <p:nvSpPr>
          <p:cNvPr id="163844" name="Rectangle 4">
            <a:extLst>
              <a:ext uri="{FF2B5EF4-FFF2-40B4-BE49-F238E27FC236}">
                <a16:creationId xmlns:a16="http://schemas.microsoft.com/office/drawing/2014/main" id="{FCCA3BA4-8491-4F48-8A09-11928B661A39}"/>
              </a:ext>
            </a:extLst>
          </p:cNvPr>
          <p:cNvSpPr>
            <a:spLocks noGrp="1" noChangeArrowheads="1"/>
          </p:cNvSpPr>
          <p:nvPr>
            <p:ph type="title"/>
          </p:nvPr>
        </p:nvSpPr>
        <p:spPr>
          <a:xfrm>
            <a:off x="210942" y="129492"/>
            <a:ext cx="7877175" cy="922338"/>
          </a:xfrm>
          <a:noFill/>
          <a:ln/>
        </p:spPr>
        <p:txBody>
          <a:bodyPr/>
          <a:lstStyle/>
          <a:p>
            <a:r>
              <a:rPr lang="en-US" altLang="en-US" sz="3200" b="1" dirty="0">
                <a:solidFill>
                  <a:srgbClr val="800080"/>
                </a:solidFill>
              </a:rPr>
              <a:t>3. Select an MDS Procedure: Types of MDS</a:t>
            </a:r>
          </a:p>
        </p:txBody>
      </p:sp>
      <p:sp>
        <p:nvSpPr>
          <p:cNvPr id="7" name="Rectangle 6">
            <a:extLst>
              <a:ext uri="{FF2B5EF4-FFF2-40B4-BE49-F238E27FC236}">
                <a16:creationId xmlns:a16="http://schemas.microsoft.com/office/drawing/2014/main" id="{599EA774-8C2A-4C3A-9BC1-2DE06411826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C7528F7-33A9-454E-94B6-15A7EA9DDAC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additive="base">
                                        <p:cTn id="7" dur="500" fill="hold"/>
                                        <p:tgtEl>
                                          <p:spTgt spid="163844"/>
                                        </p:tgtEl>
                                        <p:attrNameLst>
                                          <p:attrName>ppt_x</p:attrName>
                                        </p:attrNameLst>
                                      </p:cBhvr>
                                      <p:tavLst>
                                        <p:tav tm="0">
                                          <p:val>
                                            <p:strVal val="0-#ppt_w/2"/>
                                          </p:val>
                                        </p:tav>
                                        <p:tav tm="100000">
                                          <p:val>
                                            <p:strVal val="#ppt_x"/>
                                          </p:val>
                                        </p:tav>
                                      </p:tavLst>
                                    </p:anim>
                                    <p:anim calcmode="lin" valueType="num">
                                      <p:cBhvr additive="base">
                                        <p:cTn id="8" dur="500" fill="hold"/>
                                        <p:tgtEl>
                                          <p:spTgt spid="1638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3843"/>
                                        </p:tgtEl>
                                        <p:attrNameLst>
                                          <p:attrName>style.visibility</p:attrName>
                                        </p:attrNameLst>
                                      </p:cBhvr>
                                      <p:to>
                                        <p:strVal val="visible"/>
                                      </p:to>
                                    </p:set>
                                    <p:anim calcmode="lin" valueType="num">
                                      <p:cBhvr additive="base">
                                        <p:cTn id="12" dur="500" fill="hold"/>
                                        <p:tgtEl>
                                          <p:spTgt spid="163843"/>
                                        </p:tgtEl>
                                        <p:attrNameLst>
                                          <p:attrName>ppt_x</p:attrName>
                                        </p:attrNameLst>
                                      </p:cBhvr>
                                      <p:tavLst>
                                        <p:tav tm="0">
                                          <p:val>
                                            <p:strVal val="0-#ppt_w/2"/>
                                          </p:val>
                                        </p:tav>
                                        <p:tav tm="100000">
                                          <p:val>
                                            <p:strVal val="#ppt_x"/>
                                          </p:val>
                                        </p:tav>
                                      </p:tavLst>
                                    </p:anim>
                                    <p:anim calcmode="lin" valueType="num">
                                      <p:cBhvr additive="base">
                                        <p:cTn id="13" dur="500" fill="hold"/>
                                        <p:tgtEl>
                                          <p:spTgt spid="163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P spid="163844"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1880</Words>
  <Application>Microsoft Office PowerPoint</Application>
  <PresentationFormat>Widescreen</PresentationFormat>
  <Paragraphs>246</Paragraphs>
  <Slides>33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Calibri Light</vt:lpstr>
      <vt:lpstr>Times New Roman</vt:lpstr>
      <vt:lpstr>Wingdings</vt:lpstr>
      <vt:lpstr>Office Theme</vt:lpstr>
      <vt:lpstr>Worksheet</vt:lpstr>
      <vt:lpstr>PowerPoint Presentation</vt:lpstr>
      <vt:lpstr>PowerPoint Presentation</vt:lpstr>
      <vt:lpstr>Multidimensional Scaling (MDS) </vt:lpstr>
      <vt:lpstr>Procedure for Multidimensional Scaling</vt:lpstr>
      <vt:lpstr>1. Formulate the Problem</vt:lpstr>
      <vt:lpstr>2. Input Data for Multidimensional Scaling</vt:lpstr>
      <vt:lpstr> Direct Approach: Advantages and disadvantages</vt:lpstr>
      <vt:lpstr> Derived Approach: Advantages and disadvantages</vt:lpstr>
      <vt:lpstr>3. Select an MDS Procedure: Types of MDS</vt:lpstr>
      <vt:lpstr> 4. Identify  the Number of Dimensions</vt:lpstr>
      <vt:lpstr> Identify the Number of Dimensions: b. Optimizer method:  Stress function Goodness-of-fit</vt:lpstr>
      <vt:lpstr> Identify  the Number of Dimensions: </vt:lpstr>
      <vt:lpstr>5. Label and Interpret Dimensions </vt:lpstr>
      <vt:lpstr> Assess Reliability and Validity</vt:lpstr>
      <vt:lpstr>Assumptions and Limitations of MDS</vt:lpstr>
      <vt:lpstr>Applications of the MDS</vt:lpstr>
      <vt:lpstr> The steps in the classical MDS algorithm:</vt:lpstr>
      <vt:lpstr>Non- Metric MDS:</vt:lpstr>
      <vt:lpstr>Example:</vt:lpstr>
      <vt:lpstr>MDS: Case study Perceptual mapping of Toothpaste</vt:lpstr>
      <vt:lpstr>Case study: Similarity Rating Of Toothpaste Brands</vt:lpstr>
      <vt:lpstr> Case study: Input Data</vt:lpstr>
      <vt:lpstr>Plot of Stress Versus Dimensionality </vt:lpstr>
      <vt:lpstr>A Spatial Map of Toothpaste Brands</vt:lpstr>
      <vt:lpstr>Using Attributes to Label Dimensions</vt:lpstr>
      <vt:lpstr>MDS: Case study Perceptual mapping of Sneakers (one matrix)</vt:lpstr>
      <vt:lpstr>Case study</vt:lpstr>
      <vt:lpstr>MDS: Case study: Detergent cakes</vt:lpstr>
      <vt:lpstr>Case study: perceptual space</vt:lpstr>
      <vt:lpstr>Case study</vt:lpstr>
      <vt:lpstr>Multi Dimensional Scaling: Example</vt:lpstr>
      <vt:lpstr>Example for MDS</vt:lpstr>
      <vt:lpstr>Difficulties facing MDS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Chandra N</dc:creator>
  <cp:lastModifiedBy>Subhash Chandra N</cp:lastModifiedBy>
  <cp:revision>52</cp:revision>
  <dcterms:created xsi:type="dcterms:W3CDTF">2021-04-16T13:40:43Z</dcterms:created>
  <dcterms:modified xsi:type="dcterms:W3CDTF">2024-08-01T09:51:42Z</dcterms:modified>
</cp:coreProperties>
</file>