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89" r:id="rId3"/>
    <p:sldId id="290" r:id="rId4"/>
    <p:sldId id="257" r:id="rId5"/>
    <p:sldId id="280" r:id="rId6"/>
    <p:sldId id="258" r:id="rId7"/>
    <p:sldId id="261" r:id="rId8"/>
    <p:sldId id="262" r:id="rId9"/>
    <p:sldId id="260" r:id="rId10"/>
    <p:sldId id="259" r:id="rId11"/>
    <p:sldId id="264" r:id="rId12"/>
    <p:sldId id="265" r:id="rId13"/>
    <p:sldId id="267" r:id="rId14"/>
    <p:sldId id="266" r:id="rId15"/>
    <p:sldId id="263" r:id="rId16"/>
    <p:sldId id="271" r:id="rId17"/>
    <p:sldId id="270" r:id="rId18"/>
    <p:sldId id="269" r:id="rId19"/>
    <p:sldId id="268" r:id="rId20"/>
    <p:sldId id="274" r:id="rId21"/>
    <p:sldId id="273" r:id="rId22"/>
    <p:sldId id="276" r:id="rId23"/>
    <p:sldId id="277" r:id="rId24"/>
    <p:sldId id="278" r:id="rId25"/>
    <p:sldId id="275" r:id="rId26"/>
    <p:sldId id="279" r:id="rId27"/>
    <p:sldId id="281" r:id="rId28"/>
    <p:sldId id="282" r:id="rId29"/>
    <p:sldId id="283" r:id="rId30"/>
    <p:sldId id="285" r:id="rId31"/>
    <p:sldId id="286" r:id="rId32"/>
    <p:sldId id="287" r:id="rId33"/>
    <p:sldId id="272" r:id="rId34"/>
    <p:sldId id="28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371B3-45B2-4B3E-9344-E0DEDA1AC717}" type="datetimeFigureOut">
              <a:rPr lang="en-US" smtClean="0"/>
              <a:pPr/>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1FE4D-7352-4CCC-9FB7-D62EEBC3365B}" type="slidenum">
              <a:rPr lang="en-US" smtClean="0"/>
              <a:pPr/>
              <a:t>‹#›</a:t>
            </a:fld>
            <a:endParaRPr lang="en-US"/>
          </a:p>
        </p:txBody>
      </p:sp>
    </p:spTree>
    <p:extLst>
      <p:ext uri="{BB962C8B-B14F-4D97-AF65-F5344CB8AC3E}">
        <p14:creationId xmlns:p14="http://schemas.microsoft.com/office/powerpoint/2010/main" val="365040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D849-CD1A-4151-A3C6-19A12AB94F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C6A4CB-F354-4443-9587-566E298B6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B281BB-4E0A-42D5-82B8-C1ECE415814F}"/>
              </a:ext>
            </a:extLst>
          </p:cNvPr>
          <p:cNvSpPr>
            <a:spLocks noGrp="1"/>
          </p:cNvSpPr>
          <p:nvPr>
            <p:ph type="dt" sz="half" idx="10"/>
          </p:nvPr>
        </p:nvSpPr>
        <p:spPr/>
        <p:txBody>
          <a:bodyPr/>
          <a:lstStyle/>
          <a:p>
            <a:fld id="{735DC371-3CC2-4A11-9ED4-74A0ACF83EA3}" type="datetime1">
              <a:rPr lang="en-US" smtClean="0"/>
              <a:pPr/>
              <a:t>8/30/2024</a:t>
            </a:fld>
            <a:endParaRPr lang="en-US"/>
          </a:p>
        </p:txBody>
      </p:sp>
      <p:sp>
        <p:nvSpPr>
          <p:cNvPr id="5" name="Footer Placeholder 4">
            <a:extLst>
              <a:ext uri="{FF2B5EF4-FFF2-40B4-BE49-F238E27FC236}">
                <a16:creationId xmlns:a16="http://schemas.microsoft.com/office/drawing/2014/main" id="{6D95686B-2809-4460-83B1-49A458AC3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4230E-5FF8-4896-8079-FCE0C1673416}"/>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295475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0AB0-35DB-4B1B-AC96-3EE7EE20A8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0A119-32B2-4379-AA7A-42DE34AC15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FF559-65F7-4813-A067-D1136A7354D2}"/>
              </a:ext>
            </a:extLst>
          </p:cNvPr>
          <p:cNvSpPr>
            <a:spLocks noGrp="1"/>
          </p:cNvSpPr>
          <p:nvPr>
            <p:ph type="dt" sz="half" idx="10"/>
          </p:nvPr>
        </p:nvSpPr>
        <p:spPr/>
        <p:txBody>
          <a:bodyPr/>
          <a:lstStyle/>
          <a:p>
            <a:fld id="{9DA520F9-71C3-4379-93BD-80BAD28A34D1}" type="datetime1">
              <a:rPr lang="en-US" smtClean="0"/>
              <a:pPr/>
              <a:t>8/30/2024</a:t>
            </a:fld>
            <a:endParaRPr lang="en-US"/>
          </a:p>
        </p:txBody>
      </p:sp>
      <p:sp>
        <p:nvSpPr>
          <p:cNvPr id="5" name="Footer Placeholder 4">
            <a:extLst>
              <a:ext uri="{FF2B5EF4-FFF2-40B4-BE49-F238E27FC236}">
                <a16:creationId xmlns:a16="http://schemas.microsoft.com/office/drawing/2014/main" id="{CA40A18B-C589-40EA-89EE-207A857F0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2C304-77A2-4D94-A3F0-A44EA2A60619}"/>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311339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4B5D67-B41F-4A1C-B3D0-1D117C3B76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652A45-A0EF-4F9F-8D2F-3A508BAABF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8BB60-8CB6-495C-AF2D-7D85B6140D5F}"/>
              </a:ext>
            </a:extLst>
          </p:cNvPr>
          <p:cNvSpPr>
            <a:spLocks noGrp="1"/>
          </p:cNvSpPr>
          <p:nvPr>
            <p:ph type="dt" sz="half" idx="10"/>
          </p:nvPr>
        </p:nvSpPr>
        <p:spPr/>
        <p:txBody>
          <a:bodyPr/>
          <a:lstStyle/>
          <a:p>
            <a:fld id="{BEAE1DFD-FA4A-444F-B245-C7FD75A8EC9E}" type="datetime1">
              <a:rPr lang="en-US" smtClean="0"/>
              <a:pPr/>
              <a:t>8/30/2024</a:t>
            </a:fld>
            <a:endParaRPr lang="en-US"/>
          </a:p>
        </p:txBody>
      </p:sp>
      <p:sp>
        <p:nvSpPr>
          <p:cNvPr id="5" name="Footer Placeholder 4">
            <a:extLst>
              <a:ext uri="{FF2B5EF4-FFF2-40B4-BE49-F238E27FC236}">
                <a16:creationId xmlns:a16="http://schemas.microsoft.com/office/drawing/2014/main" id="{0C7F6948-0DFB-457A-BCF4-443EE66EE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248-2B8A-479D-87AC-082B9F9DD025}"/>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116163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096FE-8D70-46F2-90EB-26A1C15B7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28503-6A68-461D-827F-5DA391FF2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1073B-3CF9-48A9-AE93-4263CAA65E6D}"/>
              </a:ext>
            </a:extLst>
          </p:cNvPr>
          <p:cNvSpPr>
            <a:spLocks noGrp="1"/>
          </p:cNvSpPr>
          <p:nvPr>
            <p:ph type="dt" sz="half" idx="10"/>
          </p:nvPr>
        </p:nvSpPr>
        <p:spPr/>
        <p:txBody>
          <a:bodyPr/>
          <a:lstStyle/>
          <a:p>
            <a:fld id="{D9695372-84B4-4547-B5C9-B4E930F522B9}" type="datetime1">
              <a:rPr lang="en-US" smtClean="0"/>
              <a:pPr/>
              <a:t>8/30/2024</a:t>
            </a:fld>
            <a:endParaRPr lang="en-US"/>
          </a:p>
        </p:txBody>
      </p:sp>
      <p:sp>
        <p:nvSpPr>
          <p:cNvPr id="5" name="Footer Placeholder 4">
            <a:extLst>
              <a:ext uri="{FF2B5EF4-FFF2-40B4-BE49-F238E27FC236}">
                <a16:creationId xmlns:a16="http://schemas.microsoft.com/office/drawing/2014/main" id="{061A0364-2B84-41FE-909D-135FADC06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362E5-3916-4D89-90CD-D2FB6A63DC53}"/>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54968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CE93-2B56-4E44-BDDF-4935E6EE7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DCB4E1-9543-4E33-8D7D-E09E48F4C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3F2A62-9585-40D5-ADD3-48EDDB41557F}"/>
              </a:ext>
            </a:extLst>
          </p:cNvPr>
          <p:cNvSpPr>
            <a:spLocks noGrp="1"/>
          </p:cNvSpPr>
          <p:nvPr>
            <p:ph type="dt" sz="half" idx="10"/>
          </p:nvPr>
        </p:nvSpPr>
        <p:spPr/>
        <p:txBody>
          <a:bodyPr/>
          <a:lstStyle/>
          <a:p>
            <a:fld id="{ADCCEDAB-A239-4203-B7A5-4A6A5B9EE608}" type="datetime1">
              <a:rPr lang="en-US" smtClean="0"/>
              <a:pPr/>
              <a:t>8/30/2024</a:t>
            </a:fld>
            <a:endParaRPr lang="en-US"/>
          </a:p>
        </p:txBody>
      </p:sp>
      <p:sp>
        <p:nvSpPr>
          <p:cNvPr id="5" name="Footer Placeholder 4">
            <a:extLst>
              <a:ext uri="{FF2B5EF4-FFF2-40B4-BE49-F238E27FC236}">
                <a16:creationId xmlns:a16="http://schemas.microsoft.com/office/drawing/2014/main" id="{59DB7991-9561-4C02-AE82-C3129E25B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811FC-9D1D-4ED2-B67D-C838A3C08EB7}"/>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21921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722B-C2FD-4299-8CC7-5AD312720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5846C-3F30-4EFF-9035-0B68DF86BE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4ECC02-BCB1-40C3-AE06-E1D2B62C1F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CBC8B-1B50-4499-AD4D-64A8FB697FD1}"/>
              </a:ext>
            </a:extLst>
          </p:cNvPr>
          <p:cNvSpPr>
            <a:spLocks noGrp="1"/>
          </p:cNvSpPr>
          <p:nvPr>
            <p:ph type="dt" sz="half" idx="10"/>
          </p:nvPr>
        </p:nvSpPr>
        <p:spPr/>
        <p:txBody>
          <a:bodyPr/>
          <a:lstStyle/>
          <a:p>
            <a:fld id="{E0ECC216-1965-4082-A0DF-68541106F080}" type="datetime1">
              <a:rPr lang="en-US" smtClean="0"/>
              <a:pPr/>
              <a:t>8/30/2024</a:t>
            </a:fld>
            <a:endParaRPr lang="en-US"/>
          </a:p>
        </p:txBody>
      </p:sp>
      <p:sp>
        <p:nvSpPr>
          <p:cNvPr id="6" name="Footer Placeholder 5">
            <a:extLst>
              <a:ext uri="{FF2B5EF4-FFF2-40B4-BE49-F238E27FC236}">
                <a16:creationId xmlns:a16="http://schemas.microsoft.com/office/drawing/2014/main" id="{016547E1-0EFA-4181-BF06-25E2EE15C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4A85F-7525-40D7-9927-6995AA3596D9}"/>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363957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4A08-CD76-45FC-BF0E-C7AB937C8D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032AF5-206D-4ADD-9788-B39C720F3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5A5CCB-83D6-487F-AB57-5FFD446BDE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849C2A-C81D-4176-B4D9-F70B0E308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9D75F-E02D-49B5-AFC2-CE1B8A2FFC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538A11-FFBC-4E1E-AC26-0EFFA49B6D3B}"/>
              </a:ext>
            </a:extLst>
          </p:cNvPr>
          <p:cNvSpPr>
            <a:spLocks noGrp="1"/>
          </p:cNvSpPr>
          <p:nvPr>
            <p:ph type="dt" sz="half" idx="10"/>
          </p:nvPr>
        </p:nvSpPr>
        <p:spPr/>
        <p:txBody>
          <a:bodyPr/>
          <a:lstStyle/>
          <a:p>
            <a:fld id="{574F06C5-7D52-421B-9279-09B63C80EDA8}" type="datetime1">
              <a:rPr lang="en-US" smtClean="0"/>
              <a:pPr/>
              <a:t>8/30/2024</a:t>
            </a:fld>
            <a:endParaRPr lang="en-US"/>
          </a:p>
        </p:txBody>
      </p:sp>
      <p:sp>
        <p:nvSpPr>
          <p:cNvPr id="8" name="Footer Placeholder 7">
            <a:extLst>
              <a:ext uri="{FF2B5EF4-FFF2-40B4-BE49-F238E27FC236}">
                <a16:creationId xmlns:a16="http://schemas.microsoft.com/office/drawing/2014/main" id="{ED9CDB37-E0D1-481C-80C9-26B8EF8D42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A129E0-A436-4791-8431-82A717B9B808}"/>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244553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5F21-6BBE-4CEF-89C3-63EA1079DE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CF2877-09F5-4ED2-A89A-C730C8C6C6F4}"/>
              </a:ext>
            </a:extLst>
          </p:cNvPr>
          <p:cNvSpPr>
            <a:spLocks noGrp="1"/>
          </p:cNvSpPr>
          <p:nvPr>
            <p:ph type="dt" sz="half" idx="10"/>
          </p:nvPr>
        </p:nvSpPr>
        <p:spPr/>
        <p:txBody>
          <a:bodyPr/>
          <a:lstStyle/>
          <a:p>
            <a:fld id="{40C5EAB8-2782-45E6-81AE-AE9DBAEE7591}" type="datetime1">
              <a:rPr lang="en-US" smtClean="0"/>
              <a:pPr/>
              <a:t>8/30/2024</a:t>
            </a:fld>
            <a:endParaRPr lang="en-US"/>
          </a:p>
        </p:txBody>
      </p:sp>
      <p:sp>
        <p:nvSpPr>
          <p:cNvPr id="4" name="Footer Placeholder 3">
            <a:extLst>
              <a:ext uri="{FF2B5EF4-FFF2-40B4-BE49-F238E27FC236}">
                <a16:creationId xmlns:a16="http://schemas.microsoft.com/office/drawing/2014/main" id="{4C2F60F9-37AB-4DE0-BD64-C1014A9106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229EE3-929B-4B5D-9F27-3FC75A32E519}"/>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330525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4FBE9-2CDA-4431-BD40-EDBA0A169464}"/>
              </a:ext>
            </a:extLst>
          </p:cNvPr>
          <p:cNvSpPr>
            <a:spLocks noGrp="1"/>
          </p:cNvSpPr>
          <p:nvPr>
            <p:ph type="dt" sz="half" idx="10"/>
          </p:nvPr>
        </p:nvSpPr>
        <p:spPr/>
        <p:txBody>
          <a:bodyPr/>
          <a:lstStyle/>
          <a:p>
            <a:fld id="{C5204554-4F24-443F-8C39-48BF3EAAAC9B}" type="datetime1">
              <a:rPr lang="en-US" smtClean="0"/>
              <a:pPr/>
              <a:t>8/30/2024</a:t>
            </a:fld>
            <a:endParaRPr lang="en-US"/>
          </a:p>
        </p:txBody>
      </p:sp>
      <p:sp>
        <p:nvSpPr>
          <p:cNvPr id="3" name="Footer Placeholder 2">
            <a:extLst>
              <a:ext uri="{FF2B5EF4-FFF2-40B4-BE49-F238E27FC236}">
                <a16:creationId xmlns:a16="http://schemas.microsoft.com/office/drawing/2014/main" id="{EA2E0F94-DC3F-41F1-9AC5-02E6E732C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AB3264-77FB-4992-A749-28AA9963897C}"/>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70622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748B-BBAF-4927-ADF2-9E93D655D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71FF8-D794-474F-932F-F929F6B69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393D76-4F2F-4917-954D-712D09B45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32A6B-FA77-4583-ACC0-B3EF4B9B2BC1}"/>
              </a:ext>
            </a:extLst>
          </p:cNvPr>
          <p:cNvSpPr>
            <a:spLocks noGrp="1"/>
          </p:cNvSpPr>
          <p:nvPr>
            <p:ph type="dt" sz="half" idx="10"/>
          </p:nvPr>
        </p:nvSpPr>
        <p:spPr/>
        <p:txBody>
          <a:bodyPr/>
          <a:lstStyle/>
          <a:p>
            <a:fld id="{AA32F534-F284-4690-B8FF-4F0C14348266}" type="datetime1">
              <a:rPr lang="en-US" smtClean="0"/>
              <a:pPr/>
              <a:t>8/30/2024</a:t>
            </a:fld>
            <a:endParaRPr lang="en-US"/>
          </a:p>
        </p:txBody>
      </p:sp>
      <p:sp>
        <p:nvSpPr>
          <p:cNvPr id="6" name="Footer Placeholder 5">
            <a:extLst>
              <a:ext uri="{FF2B5EF4-FFF2-40B4-BE49-F238E27FC236}">
                <a16:creationId xmlns:a16="http://schemas.microsoft.com/office/drawing/2014/main" id="{6C8B00A7-DFA7-4537-95D4-7030733A83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DEA5F-90D8-447B-9D58-F94F8263464E}"/>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124868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1C41-CD5C-4843-B793-0484D5AA8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025679-5024-4909-AF80-F1891150C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D455C2-9D98-4E38-9666-9732CDB60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3119AE-700D-4E79-90BF-46B2B318DB8D}"/>
              </a:ext>
            </a:extLst>
          </p:cNvPr>
          <p:cNvSpPr>
            <a:spLocks noGrp="1"/>
          </p:cNvSpPr>
          <p:nvPr>
            <p:ph type="dt" sz="half" idx="10"/>
          </p:nvPr>
        </p:nvSpPr>
        <p:spPr/>
        <p:txBody>
          <a:bodyPr/>
          <a:lstStyle/>
          <a:p>
            <a:fld id="{1402EAEF-A4DB-4C93-8AE1-3F315CA24505}" type="datetime1">
              <a:rPr lang="en-US" smtClean="0"/>
              <a:pPr/>
              <a:t>8/30/2024</a:t>
            </a:fld>
            <a:endParaRPr lang="en-US"/>
          </a:p>
        </p:txBody>
      </p:sp>
      <p:sp>
        <p:nvSpPr>
          <p:cNvPr id="6" name="Footer Placeholder 5">
            <a:extLst>
              <a:ext uri="{FF2B5EF4-FFF2-40B4-BE49-F238E27FC236}">
                <a16:creationId xmlns:a16="http://schemas.microsoft.com/office/drawing/2014/main" id="{542CE583-6A90-45C0-9980-55B7C90D2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C0A41-80D9-47BB-96BF-3655C4D4DA3E}"/>
              </a:ext>
            </a:extLst>
          </p:cNvPr>
          <p:cNvSpPr>
            <a:spLocks noGrp="1"/>
          </p:cNvSpPr>
          <p:nvPr>
            <p:ph type="sldNum" sz="quarter" idx="12"/>
          </p:nvPr>
        </p:nvSpPr>
        <p:spPr/>
        <p:txBody>
          <a:bodyPr/>
          <a:lstStyle/>
          <a:p>
            <a:fld id="{91209BF4-3111-4E0E-B6E9-1CCEB151FC7D}" type="slidenum">
              <a:rPr lang="en-US" smtClean="0"/>
              <a:pPr/>
              <a:t>‹#›</a:t>
            </a:fld>
            <a:endParaRPr lang="en-US"/>
          </a:p>
        </p:txBody>
      </p:sp>
    </p:spTree>
    <p:extLst>
      <p:ext uri="{BB962C8B-B14F-4D97-AF65-F5344CB8AC3E}">
        <p14:creationId xmlns:p14="http://schemas.microsoft.com/office/powerpoint/2010/main" val="411545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B5D22-B0A1-4993-80B3-F63AF498F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A8F681-67B2-4BC1-9588-C69BC4EAAC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BF46F-5BCF-46F8-ADBC-337A1674AE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CB14-59AB-4007-802D-B40FE4183017}" type="datetime1">
              <a:rPr lang="en-US" smtClean="0"/>
              <a:pPr/>
              <a:t>8/30/2024</a:t>
            </a:fld>
            <a:endParaRPr lang="en-US"/>
          </a:p>
        </p:txBody>
      </p:sp>
      <p:sp>
        <p:nvSpPr>
          <p:cNvPr id="5" name="Footer Placeholder 4">
            <a:extLst>
              <a:ext uri="{FF2B5EF4-FFF2-40B4-BE49-F238E27FC236}">
                <a16:creationId xmlns:a16="http://schemas.microsoft.com/office/drawing/2014/main" id="{50EC4B37-4706-4ADC-91B1-5F61E7238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3CA9CC-E744-4DC5-9CC4-0A4EE590B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09BF4-3111-4E0E-B6E9-1CCEB151FC7D}" type="slidenum">
              <a:rPr lang="en-US" smtClean="0"/>
              <a:pPr/>
              <a:t>‹#›</a:t>
            </a:fld>
            <a:endParaRPr lang="en-US"/>
          </a:p>
        </p:txBody>
      </p:sp>
    </p:spTree>
    <p:extLst>
      <p:ext uri="{BB962C8B-B14F-4D97-AF65-F5344CB8AC3E}">
        <p14:creationId xmlns:p14="http://schemas.microsoft.com/office/powerpoint/2010/main" val="269671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edium.com/analytics-vidhya/over-fitted-and-under-fitted-models-f5c96e9ac58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urse_of_dimensionalit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C261-8848-4FC1-B606-D6288AC9E4BB}"/>
              </a:ext>
            </a:extLst>
          </p:cNvPr>
          <p:cNvSpPr>
            <a:spLocks noGrp="1"/>
          </p:cNvSpPr>
          <p:nvPr>
            <p:ph type="ctrTitle"/>
          </p:nvPr>
        </p:nvSpPr>
        <p:spPr/>
        <p:txBody>
          <a:bodyPr/>
          <a:lstStyle/>
          <a:p>
            <a:r>
              <a:rPr lang="en-GB" b="1" dirty="0"/>
              <a:t>Data Science </a:t>
            </a:r>
            <a:br>
              <a:rPr lang="en-GB" b="1" dirty="0"/>
            </a:br>
            <a:r>
              <a:rPr lang="en-GB" b="1" dirty="0"/>
              <a:t>Unit-II</a:t>
            </a:r>
            <a:endParaRPr lang="en-US" b="1" dirty="0"/>
          </a:p>
        </p:txBody>
      </p:sp>
      <p:sp>
        <p:nvSpPr>
          <p:cNvPr id="3" name="Subtitle 2">
            <a:extLst>
              <a:ext uri="{FF2B5EF4-FFF2-40B4-BE49-F238E27FC236}">
                <a16:creationId xmlns:a16="http://schemas.microsoft.com/office/drawing/2014/main" id="{EDD3C704-A8F5-4D17-B94C-2781DF8E07E3}"/>
              </a:ext>
            </a:extLst>
          </p:cNvPr>
          <p:cNvSpPr>
            <a:spLocks noGrp="1"/>
          </p:cNvSpPr>
          <p:nvPr>
            <p:ph type="subTitle" idx="1"/>
          </p:nvPr>
        </p:nvSpPr>
        <p:spPr/>
        <p:txBody>
          <a:bodyPr>
            <a:normAutofit lnSpcReduction="10000"/>
          </a:bodyPr>
          <a:lstStyle/>
          <a:p>
            <a:r>
              <a:rPr lang="en-GB" sz="3200" b="1" dirty="0"/>
              <a:t>Principal Component Analysis (PCA)</a:t>
            </a:r>
          </a:p>
          <a:p>
            <a:r>
              <a:rPr lang="en-GB" sz="3200" b="1" dirty="0"/>
              <a:t>Dimensionality Reduction</a:t>
            </a:r>
          </a:p>
          <a:p>
            <a:r>
              <a:rPr lang="en-GB" sz="3200" b="1" dirty="0"/>
              <a:t>From : Web resources</a:t>
            </a:r>
            <a:endParaRPr lang="en-US" sz="3200" b="1" dirty="0"/>
          </a:p>
        </p:txBody>
      </p:sp>
      <p:sp>
        <p:nvSpPr>
          <p:cNvPr id="4" name="Rectangle 3">
            <a:extLst>
              <a:ext uri="{FF2B5EF4-FFF2-40B4-BE49-F238E27FC236}">
                <a16:creationId xmlns:a16="http://schemas.microsoft.com/office/drawing/2014/main" id="{3D7FC162-F182-41B6-9646-8E11A862513C}"/>
              </a:ext>
            </a:extLst>
          </p:cNvPr>
          <p:cNvSpPr/>
          <p:nvPr/>
        </p:nvSpPr>
        <p:spPr>
          <a:xfrm>
            <a:off x="168812" y="141493"/>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D7E0E397-3C37-457E-A566-77C3AE10895A}"/>
              </a:ext>
            </a:extLst>
          </p:cNvPr>
          <p:cNvCxnSpPr/>
          <p:nvPr/>
        </p:nvCxnSpPr>
        <p:spPr>
          <a:xfrm>
            <a:off x="166467" y="3429000"/>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D80134FF-25B1-42F5-8B59-DAEF5D60432F}"/>
              </a:ext>
            </a:extLst>
          </p:cNvPr>
          <p:cNvSpPr>
            <a:spLocks noGrp="1"/>
          </p:cNvSpPr>
          <p:nvPr>
            <p:ph type="sldNum" sz="quarter" idx="12"/>
          </p:nvPr>
        </p:nvSpPr>
        <p:spPr/>
        <p:txBody>
          <a:bodyPr/>
          <a:lstStyle/>
          <a:p>
            <a:fld id="{91209BF4-3111-4E0E-B6E9-1CCEB151FC7D}" type="slidenum">
              <a:rPr lang="en-US" smtClean="0"/>
              <a:pPr/>
              <a:t>1</a:t>
            </a:fld>
            <a:endParaRPr lang="en-US"/>
          </a:p>
        </p:txBody>
      </p:sp>
    </p:spTree>
    <p:extLst>
      <p:ext uri="{BB962C8B-B14F-4D97-AF65-F5344CB8AC3E}">
        <p14:creationId xmlns:p14="http://schemas.microsoft.com/office/powerpoint/2010/main" val="135151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26F778B-DE64-4B81-9017-E1D38E29402D}"/>
              </a:ext>
            </a:extLst>
          </p:cNvPr>
          <p:cNvPicPr>
            <a:picLocks noGrp="1" noChangeAspect="1"/>
          </p:cNvPicPr>
          <p:nvPr>
            <p:ph idx="1"/>
          </p:nvPr>
        </p:nvPicPr>
        <p:blipFill>
          <a:blip r:embed="rId2"/>
          <a:stretch>
            <a:fillRect/>
          </a:stretch>
        </p:blipFill>
        <p:spPr>
          <a:xfrm>
            <a:off x="2544417" y="1099930"/>
            <a:ext cx="7288695" cy="2329070"/>
          </a:xfrm>
        </p:spPr>
      </p:pic>
      <p:sp>
        <p:nvSpPr>
          <p:cNvPr id="4" name="Title 1">
            <a:extLst>
              <a:ext uri="{FF2B5EF4-FFF2-40B4-BE49-F238E27FC236}">
                <a16:creationId xmlns:a16="http://schemas.microsoft.com/office/drawing/2014/main" id="{6702D951-9A5D-404F-A949-8EF00FAB7476}"/>
              </a:ext>
            </a:extLst>
          </p:cNvPr>
          <p:cNvSpPr>
            <a:spLocks noGrp="1"/>
          </p:cNvSpPr>
          <p:nvPr>
            <p:ph type="title"/>
          </p:nvPr>
        </p:nvSpPr>
        <p:spPr>
          <a:xfrm>
            <a:off x="308113" y="-46555"/>
            <a:ext cx="10515600" cy="1325563"/>
          </a:xfrm>
        </p:spPr>
        <p:txBody>
          <a:bodyPr/>
          <a:lstStyle/>
          <a:p>
            <a:r>
              <a:rPr lang="en-GB" b="1" dirty="0"/>
              <a:t>PCA Algorithm</a:t>
            </a:r>
            <a:endParaRPr lang="en-US" b="1" dirty="0"/>
          </a:p>
        </p:txBody>
      </p:sp>
      <p:pic>
        <p:nvPicPr>
          <p:cNvPr id="8" name="Picture 7">
            <a:extLst>
              <a:ext uri="{FF2B5EF4-FFF2-40B4-BE49-F238E27FC236}">
                <a16:creationId xmlns:a16="http://schemas.microsoft.com/office/drawing/2014/main" id="{8E1EEAAD-E23E-4705-BD44-3DAD23A7E2BD}"/>
              </a:ext>
            </a:extLst>
          </p:cNvPr>
          <p:cNvPicPr>
            <a:picLocks noChangeAspect="1"/>
          </p:cNvPicPr>
          <p:nvPr/>
        </p:nvPicPr>
        <p:blipFill>
          <a:blip r:embed="rId3"/>
          <a:stretch>
            <a:fillRect/>
          </a:stretch>
        </p:blipFill>
        <p:spPr>
          <a:xfrm>
            <a:off x="3366053" y="3630300"/>
            <a:ext cx="7036903" cy="2560361"/>
          </a:xfrm>
          <a:prstGeom prst="rect">
            <a:avLst/>
          </a:prstGeom>
        </p:spPr>
      </p:pic>
      <p:sp>
        <p:nvSpPr>
          <p:cNvPr id="5" name="Rectangle 4">
            <a:extLst>
              <a:ext uri="{FF2B5EF4-FFF2-40B4-BE49-F238E27FC236}">
                <a16:creationId xmlns:a16="http://schemas.microsoft.com/office/drawing/2014/main" id="{A9C8C387-C7AC-48C3-B12C-0A16C7426FD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FAE0870-63AB-4D59-9C64-8A5688D8A72D}"/>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290B3304-D671-4920-BBFB-0CCBC2EB8349}"/>
              </a:ext>
            </a:extLst>
          </p:cNvPr>
          <p:cNvSpPr>
            <a:spLocks noGrp="1"/>
          </p:cNvSpPr>
          <p:nvPr>
            <p:ph type="sldNum" sz="quarter" idx="12"/>
          </p:nvPr>
        </p:nvSpPr>
        <p:spPr/>
        <p:txBody>
          <a:bodyPr/>
          <a:lstStyle/>
          <a:p>
            <a:fld id="{91209BF4-3111-4E0E-B6E9-1CCEB151FC7D}" type="slidenum">
              <a:rPr lang="en-US" smtClean="0"/>
              <a:pPr/>
              <a:t>10</a:t>
            </a:fld>
            <a:endParaRPr lang="en-US"/>
          </a:p>
        </p:txBody>
      </p:sp>
    </p:spTree>
    <p:extLst>
      <p:ext uri="{BB962C8B-B14F-4D97-AF65-F5344CB8AC3E}">
        <p14:creationId xmlns:p14="http://schemas.microsoft.com/office/powerpoint/2010/main" val="175057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9EB891-33B6-4BF2-A2E5-25A6B66CB6AE}"/>
              </a:ext>
            </a:extLst>
          </p:cNvPr>
          <p:cNvPicPr>
            <a:picLocks noGrp="1" noChangeAspect="1"/>
          </p:cNvPicPr>
          <p:nvPr>
            <p:ph idx="1"/>
          </p:nvPr>
        </p:nvPicPr>
        <p:blipFill>
          <a:blip r:embed="rId2"/>
          <a:stretch>
            <a:fillRect/>
          </a:stretch>
        </p:blipFill>
        <p:spPr>
          <a:xfrm>
            <a:off x="2319130" y="1325564"/>
            <a:ext cx="8388627" cy="5008976"/>
          </a:xfrm>
        </p:spPr>
      </p:pic>
      <p:sp>
        <p:nvSpPr>
          <p:cNvPr id="6" name="Title 1">
            <a:extLst>
              <a:ext uri="{FF2B5EF4-FFF2-40B4-BE49-F238E27FC236}">
                <a16:creationId xmlns:a16="http://schemas.microsoft.com/office/drawing/2014/main" id="{3D095AA5-4DFA-4561-B019-B10AC244F717}"/>
              </a:ext>
            </a:extLst>
          </p:cNvPr>
          <p:cNvSpPr>
            <a:spLocks noGrp="1"/>
          </p:cNvSpPr>
          <p:nvPr>
            <p:ph type="title"/>
          </p:nvPr>
        </p:nvSpPr>
        <p:spPr>
          <a:xfrm>
            <a:off x="308113" y="0"/>
            <a:ext cx="10515600" cy="1325563"/>
          </a:xfrm>
        </p:spPr>
        <p:txBody>
          <a:bodyPr/>
          <a:lstStyle/>
          <a:p>
            <a:r>
              <a:rPr lang="en-GB" b="1" dirty="0"/>
              <a:t>PCA Algorithm</a:t>
            </a:r>
            <a:endParaRPr lang="en-US" b="1" dirty="0"/>
          </a:p>
        </p:txBody>
      </p:sp>
      <p:sp>
        <p:nvSpPr>
          <p:cNvPr id="4" name="Rectangle 3">
            <a:extLst>
              <a:ext uri="{FF2B5EF4-FFF2-40B4-BE49-F238E27FC236}">
                <a16:creationId xmlns:a16="http://schemas.microsoft.com/office/drawing/2014/main" id="{8625982B-F411-470A-A654-9BB4E9AC0B84}"/>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8551934-DD30-4CB0-B80F-2939AFABBB0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19BE664-6619-4A87-BD7C-282C75805984}"/>
              </a:ext>
            </a:extLst>
          </p:cNvPr>
          <p:cNvSpPr>
            <a:spLocks noGrp="1"/>
          </p:cNvSpPr>
          <p:nvPr>
            <p:ph type="sldNum" sz="quarter" idx="12"/>
          </p:nvPr>
        </p:nvSpPr>
        <p:spPr/>
        <p:txBody>
          <a:bodyPr/>
          <a:lstStyle/>
          <a:p>
            <a:fld id="{91209BF4-3111-4E0E-B6E9-1CCEB151FC7D}" type="slidenum">
              <a:rPr lang="en-US" smtClean="0"/>
              <a:pPr/>
              <a:t>11</a:t>
            </a:fld>
            <a:endParaRPr lang="en-US"/>
          </a:p>
        </p:txBody>
      </p:sp>
    </p:spTree>
    <p:extLst>
      <p:ext uri="{BB962C8B-B14F-4D97-AF65-F5344CB8AC3E}">
        <p14:creationId xmlns:p14="http://schemas.microsoft.com/office/powerpoint/2010/main" val="201326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75C1F2-89D7-4DC9-8264-9FC91F294602}"/>
              </a:ext>
            </a:extLst>
          </p:cNvPr>
          <p:cNvPicPr>
            <a:picLocks noGrp="1" noChangeAspect="1"/>
          </p:cNvPicPr>
          <p:nvPr>
            <p:ph idx="1"/>
          </p:nvPr>
        </p:nvPicPr>
        <p:blipFill>
          <a:blip r:embed="rId2"/>
          <a:stretch>
            <a:fillRect/>
          </a:stretch>
        </p:blipFill>
        <p:spPr>
          <a:xfrm>
            <a:off x="1842052" y="1148659"/>
            <a:ext cx="9008165" cy="5026854"/>
          </a:xfrm>
        </p:spPr>
      </p:pic>
      <p:sp>
        <p:nvSpPr>
          <p:cNvPr id="6" name="Title 1">
            <a:extLst>
              <a:ext uri="{FF2B5EF4-FFF2-40B4-BE49-F238E27FC236}">
                <a16:creationId xmlns:a16="http://schemas.microsoft.com/office/drawing/2014/main" id="{1FFED686-F925-42A6-ADCA-2326A1CCDB2D}"/>
              </a:ext>
            </a:extLst>
          </p:cNvPr>
          <p:cNvSpPr>
            <a:spLocks noGrp="1"/>
          </p:cNvSpPr>
          <p:nvPr>
            <p:ph type="title"/>
          </p:nvPr>
        </p:nvSpPr>
        <p:spPr>
          <a:xfrm>
            <a:off x="334617" y="0"/>
            <a:ext cx="10515600" cy="1325563"/>
          </a:xfrm>
        </p:spPr>
        <p:txBody>
          <a:bodyPr/>
          <a:lstStyle/>
          <a:p>
            <a:r>
              <a:rPr lang="en-GB" b="1" dirty="0"/>
              <a:t>PCA Algorithm</a:t>
            </a:r>
            <a:endParaRPr lang="en-US" b="1" dirty="0"/>
          </a:p>
        </p:txBody>
      </p:sp>
      <p:sp>
        <p:nvSpPr>
          <p:cNvPr id="4" name="Rectangle 3">
            <a:extLst>
              <a:ext uri="{FF2B5EF4-FFF2-40B4-BE49-F238E27FC236}">
                <a16:creationId xmlns:a16="http://schemas.microsoft.com/office/drawing/2014/main" id="{0972AC17-B4BA-43E5-8020-FDEE6C830A91}"/>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6C4295A-3AFA-4057-9018-F6BA8816E97B}"/>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B9D1C36-02F9-421B-AB32-AFBA12A9E15E}"/>
              </a:ext>
            </a:extLst>
          </p:cNvPr>
          <p:cNvSpPr>
            <a:spLocks noGrp="1"/>
          </p:cNvSpPr>
          <p:nvPr>
            <p:ph type="sldNum" sz="quarter" idx="12"/>
          </p:nvPr>
        </p:nvSpPr>
        <p:spPr/>
        <p:txBody>
          <a:bodyPr/>
          <a:lstStyle/>
          <a:p>
            <a:fld id="{91209BF4-3111-4E0E-B6E9-1CCEB151FC7D}" type="slidenum">
              <a:rPr lang="en-US" smtClean="0"/>
              <a:pPr/>
              <a:t>12</a:t>
            </a:fld>
            <a:endParaRPr lang="en-US"/>
          </a:p>
        </p:txBody>
      </p:sp>
    </p:spTree>
    <p:extLst>
      <p:ext uri="{BB962C8B-B14F-4D97-AF65-F5344CB8AC3E}">
        <p14:creationId xmlns:p14="http://schemas.microsoft.com/office/powerpoint/2010/main" val="215787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3586BB-759A-4D23-A861-4DF67630EE11}"/>
              </a:ext>
            </a:extLst>
          </p:cNvPr>
          <p:cNvPicPr>
            <a:picLocks noGrp="1" noChangeAspect="1"/>
          </p:cNvPicPr>
          <p:nvPr>
            <p:ph idx="1"/>
          </p:nvPr>
        </p:nvPicPr>
        <p:blipFill>
          <a:blip r:embed="rId2"/>
          <a:stretch>
            <a:fillRect/>
          </a:stretch>
        </p:blipFill>
        <p:spPr>
          <a:xfrm>
            <a:off x="1961322" y="1690688"/>
            <a:ext cx="7527236" cy="4339051"/>
          </a:xfrm>
        </p:spPr>
      </p:pic>
      <p:sp>
        <p:nvSpPr>
          <p:cNvPr id="6" name="Title 1">
            <a:extLst>
              <a:ext uri="{FF2B5EF4-FFF2-40B4-BE49-F238E27FC236}">
                <a16:creationId xmlns:a16="http://schemas.microsoft.com/office/drawing/2014/main" id="{76858D0E-CE45-401B-BD8B-F7C80C77D216}"/>
              </a:ext>
            </a:extLst>
          </p:cNvPr>
          <p:cNvSpPr>
            <a:spLocks noGrp="1"/>
          </p:cNvSpPr>
          <p:nvPr>
            <p:ph type="title"/>
          </p:nvPr>
        </p:nvSpPr>
        <p:spPr>
          <a:xfrm>
            <a:off x="164122" y="0"/>
            <a:ext cx="10515600" cy="1325563"/>
          </a:xfrm>
        </p:spPr>
        <p:txBody>
          <a:bodyPr/>
          <a:lstStyle/>
          <a:p>
            <a:r>
              <a:rPr lang="en-GB" b="1" dirty="0"/>
              <a:t>PCA Algorithm</a:t>
            </a:r>
            <a:endParaRPr lang="en-US" b="1" dirty="0"/>
          </a:p>
        </p:txBody>
      </p:sp>
      <p:sp>
        <p:nvSpPr>
          <p:cNvPr id="4" name="Rectangle 3">
            <a:extLst>
              <a:ext uri="{FF2B5EF4-FFF2-40B4-BE49-F238E27FC236}">
                <a16:creationId xmlns:a16="http://schemas.microsoft.com/office/drawing/2014/main" id="{F8690FCD-32E1-4B28-A013-534A1A6F41E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2BFBFBD3-E8F7-4DD2-A5AD-5C3BD386A169}"/>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D0C68BF-AD4D-42F9-8D5E-84A2D3DC50AA}"/>
              </a:ext>
            </a:extLst>
          </p:cNvPr>
          <p:cNvSpPr>
            <a:spLocks noGrp="1"/>
          </p:cNvSpPr>
          <p:nvPr>
            <p:ph type="sldNum" sz="quarter" idx="12"/>
          </p:nvPr>
        </p:nvSpPr>
        <p:spPr/>
        <p:txBody>
          <a:bodyPr/>
          <a:lstStyle/>
          <a:p>
            <a:fld id="{91209BF4-3111-4E0E-B6E9-1CCEB151FC7D}" type="slidenum">
              <a:rPr lang="en-US" smtClean="0"/>
              <a:pPr/>
              <a:t>13</a:t>
            </a:fld>
            <a:endParaRPr lang="en-US"/>
          </a:p>
        </p:txBody>
      </p:sp>
    </p:spTree>
    <p:extLst>
      <p:ext uri="{BB962C8B-B14F-4D97-AF65-F5344CB8AC3E}">
        <p14:creationId xmlns:p14="http://schemas.microsoft.com/office/powerpoint/2010/main" val="388301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30CF-9E53-4240-A10A-65341F767CF5}"/>
              </a:ext>
            </a:extLst>
          </p:cNvPr>
          <p:cNvSpPr>
            <a:spLocks noGrp="1"/>
          </p:cNvSpPr>
          <p:nvPr>
            <p:ph type="title"/>
          </p:nvPr>
        </p:nvSpPr>
        <p:spPr>
          <a:xfrm>
            <a:off x="164122" y="16738"/>
            <a:ext cx="10515600" cy="1325563"/>
          </a:xfrm>
        </p:spPr>
        <p:txBody>
          <a:bodyPr/>
          <a:lstStyle/>
          <a:p>
            <a:r>
              <a:rPr lang="en-GB" b="1" dirty="0"/>
              <a:t>PCA: Example</a:t>
            </a:r>
            <a:endParaRPr lang="en-US" b="1" dirty="0"/>
          </a:p>
        </p:txBody>
      </p:sp>
      <p:pic>
        <p:nvPicPr>
          <p:cNvPr id="5" name="Content Placeholder 4">
            <a:extLst>
              <a:ext uri="{FF2B5EF4-FFF2-40B4-BE49-F238E27FC236}">
                <a16:creationId xmlns:a16="http://schemas.microsoft.com/office/drawing/2014/main" id="{551D0217-FF3C-438A-A88D-EF3C5F381477}"/>
              </a:ext>
            </a:extLst>
          </p:cNvPr>
          <p:cNvPicPr>
            <a:picLocks noGrp="1" noChangeAspect="1"/>
          </p:cNvPicPr>
          <p:nvPr>
            <p:ph idx="1"/>
          </p:nvPr>
        </p:nvPicPr>
        <p:blipFill>
          <a:blip r:embed="rId2"/>
          <a:stretch>
            <a:fillRect/>
          </a:stretch>
        </p:blipFill>
        <p:spPr>
          <a:xfrm>
            <a:off x="410817" y="1131921"/>
            <a:ext cx="7572090" cy="5427903"/>
          </a:xfrm>
        </p:spPr>
      </p:pic>
      <p:pic>
        <p:nvPicPr>
          <p:cNvPr id="7" name="Picture 6">
            <a:extLst>
              <a:ext uri="{FF2B5EF4-FFF2-40B4-BE49-F238E27FC236}">
                <a16:creationId xmlns:a16="http://schemas.microsoft.com/office/drawing/2014/main" id="{5DE2EAFA-48F3-4FBF-B95D-1C1F510F69A5}"/>
              </a:ext>
            </a:extLst>
          </p:cNvPr>
          <p:cNvPicPr>
            <a:picLocks noChangeAspect="1"/>
          </p:cNvPicPr>
          <p:nvPr/>
        </p:nvPicPr>
        <p:blipFill>
          <a:blip r:embed="rId3"/>
          <a:stretch>
            <a:fillRect/>
          </a:stretch>
        </p:blipFill>
        <p:spPr>
          <a:xfrm>
            <a:off x="8057323" y="1915319"/>
            <a:ext cx="3896138" cy="2908472"/>
          </a:xfrm>
          <a:prstGeom prst="rect">
            <a:avLst/>
          </a:prstGeom>
        </p:spPr>
      </p:pic>
      <p:sp>
        <p:nvSpPr>
          <p:cNvPr id="6" name="Rectangle 5">
            <a:extLst>
              <a:ext uri="{FF2B5EF4-FFF2-40B4-BE49-F238E27FC236}">
                <a16:creationId xmlns:a16="http://schemas.microsoft.com/office/drawing/2014/main" id="{188C0DFF-93BE-4C9F-830F-40C13FC7C5B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48BEE63-E852-4D4A-A6E7-9E7FBFA2B3A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C70ACB1-7291-49E7-8B64-07915597B429}"/>
              </a:ext>
            </a:extLst>
          </p:cNvPr>
          <p:cNvSpPr>
            <a:spLocks noGrp="1"/>
          </p:cNvSpPr>
          <p:nvPr>
            <p:ph type="sldNum" sz="quarter" idx="12"/>
          </p:nvPr>
        </p:nvSpPr>
        <p:spPr/>
        <p:txBody>
          <a:bodyPr/>
          <a:lstStyle/>
          <a:p>
            <a:fld id="{91209BF4-3111-4E0E-B6E9-1CCEB151FC7D}" type="slidenum">
              <a:rPr lang="en-US" smtClean="0"/>
              <a:pPr/>
              <a:t>14</a:t>
            </a:fld>
            <a:endParaRPr lang="en-US"/>
          </a:p>
        </p:txBody>
      </p:sp>
    </p:spTree>
    <p:extLst>
      <p:ext uri="{BB962C8B-B14F-4D97-AF65-F5344CB8AC3E}">
        <p14:creationId xmlns:p14="http://schemas.microsoft.com/office/powerpoint/2010/main" val="405891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D9FE29-99CC-4A15-A097-907D9C9EE96A}"/>
              </a:ext>
            </a:extLst>
          </p:cNvPr>
          <p:cNvPicPr>
            <a:picLocks noGrp="1" noChangeAspect="1"/>
          </p:cNvPicPr>
          <p:nvPr>
            <p:ph idx="1"/>
          </p:nvPr>
        </p:nvPicPr>
        <p:blipFill>
          <a:blip r:embed="rId2"/>
          <a:stretch>
            <a:fillRect/>
          </a:stretch>
        </p:blipFill>
        <p:spPr>
          <a:xfrm>
            <a:off x="424070" y="1202014"/>
            <a:ext cx="6864626" cy="4986752"/>
          </a:xfrm>
        </p:spPr>
      </p:pic>
      <p:pic>
        <p:nvPicPr>
          <p:cNvPr id="7" name="Picture 6">
            <a:extLst>
              <a:ext uri="{FF2B5EF4-FFF2-40B4-BE49-F238E27FC236}">
                <a16:creationId xmlns:a16="http://schemas.microsoft.com/office/drawing/2014/main" id="{DCCF64C8-BFED-4045-9856-5FF3757DC517}"/>
              </a:ext>
            </a:extLst>
          </p:cNvPr>
          <p:cNvPicPr>
            <a:picLocks noChangeAspect="1"/>
          </p:cNvPicPr>
          <p:nvPr/>
        </p:nvPicPr>
        <p:blipFill>
          <a:blip r:embed="rId3"/>
          <a:stretch>
            <a:fillRect/>
          </a:stretch>
        </p:blipFill>
        <p:spPr>
          <a:xfrm>
            <a:off x="6281530" y="1616766"/>
            <a:ext cx="5605670" cy="2127181"/>
          </a:xfrm>
          <a:prstGeom prst="rect">
            <a:avLst/>
          </a:prstGeom>
        </p:spPr>
      </p:pic>
      <p:sp>
        <p:nvSpPr>
          <p:cNvPr id="8" name="Title 1">
            <a:extLst>
              <a:ext uri="{FF2B5EF4-FFF2-40B4-BE49-F238E27FC236}">
                <a16:creationId xmlns:a16="http://schemas.microsoft.com/office/drawing/2014/main" id="{79B64ED1-A76D-4263-8DB0-2936FB3EE4AC}"/>
              </a:ext>
            </a:extLst>
          </p:cNvPr>
          <p:cNvSpPr>
            <a:spLocks noGrp="1"/>
          </p:cNvSpPr>
          <p:nvPr>
            <p:ph type="title"/>
          </p:nvPr>
        </p:nvSpPr>
        <p:spPr>
          <a:xfrm>
            <a:off x="164122" y="34046"/>
            <a:ext cx="10515600" cy="1142715"/>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205A0FFF-20C3-4DCA-A451-352A484B007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920521B-C58E-4440-AE2F-8269490F6A62}"/>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7AFD097-D40F-4E33-AD76-F0AE3010AEE6}"/>
              </a:ext>
            </a:extLst>
          </p:cNvPr>
          <p:cNvSpPr>
            <a:spLocks noGrp="1"/>
          </p:cNvSpPr>
          <p:nvPr>
            <p:ph type="sldNum" sz="quarter" idx="12"/>
          </p:nvPr>
        </p:nvSpPr>
        <p:spPr/>
        <p:txBody>
          <a:bodyPr/>
          <a:lstStyle/>
          <a:p>
            <a:fld id="{91209BF4-3111-4E0E-B6E9-1CCEB151FC7D}" type="slidenum">
              <a:rPr lang="en-US" smtClean="0"/>
              <a:pPr/>
              <a:t>15</a:t>
            </a:fld>
            <a:endParaRPr lang="en-US"/>
          </a:p>
        </p:txBody>
      </p:sp>
    </p:spTree>
    <p:extLst>
      <p:ext uri="{BB962C8B-B14F-4D97-AF65-F5344CB8AC3E}">
        <p14:creationId xmlns:p14="http://schemas.microsoft.com/office/powerpoint/2010/main" val="382204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D5ECB2-B48F-4F86-869E-5CA166A70E2A}"/>
              </a:ext>
            </a:extLst>
          </p:cNvPr>
          <p:cNvPicPr>
            <a:picLocks noGrp="1" noChangeAspect="1"/>
          </p:cNvPicPr>
          <p:nvPr>
            <p:ph idx="1"/>
          </p:nvPr>
        </p:nvPicPr>
        <p:blipFill>
          <a:blip r:embed="rId2"/>
          <a:stretch>
            <a:fillRect/>
          </a:stretch>
        </p:blipFill>
        <p:spPr>
          <a:xfrm>
            <a:off x="291549" y="1643271"/>
            <a:ext cx="5816590" cy="2928730"/>
          </a:xfrm>
        </p:spPr>
      </p:pic>
      <p:pic>
        <p:nvPicPr>
          <p:cNvPr id="7" name="Picture 6">
            <a:extLst>
              <a:ext uri="{FF2B5EF4-FFF2-40B4-BE49-F238E27FC236}">
                <a16:creationId xmlns:a16="http://schemas.microsoft.com/office/drawing/2014/main" id="{4A57FD70-1F06-44B9-ABBB-235B27747BE0}"/>
              </a:ext>
            </a:extLst>
          </p:cNvPr>
          <p:cNvPicPr>
            <a:picLocks noChangeAspect="1"/>
          </p:cNvPicPr>
          <p:nvPr/>
        </p:nvPicPr>
        <p:blipFill>
          <a:blip r:embed="rId3"/>
          <a:stretch>
            <a:fillRect/>
          </a:stretch>
        </p:blipFill>
        <p:spPr>
          <a:xfrm>
            <a:off x="5751443" y="2009924"/>
            <a:ext cx="6149009" cy="2031989"/>
          </a:xfrm>
          <a:prstGeom prst="rect">
            <a:avLst/>
          </a:prstGeom>
        </p:spPr>
      </p:pic>
      <p:sp>
        <p:nvSpPr>
          <p:cNvPr id="8" name="Title 1">
            <a:extLst>
              <a:ext uri="{FF2B5EF4-FFF2-40B4-BE49-F238E27FC236}">
                <a16:creationId xmlns:a16="http://schemas.microsoft.com/office/drawing/2014/main" id="{478EA835-3515-4B5B-BB10-E07AE550563F}"/>
              </a:ext>
            </a:extLst>
          </p:cNvPr>
          <p:cNvSpPr>
            <a:spLocks noGrp="1"/>
          </p:cNvSpPr>
          <p:nvPr>
            <p:ph type="title"/>
          </p:nvPr>
        </p:nvSpPr>
        <p:spPr>
          <a:xfrm>
            <a:off x="164122" y="-22097"/>
            <a:ext cx="10515600" cy="1325563"/>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D75C3EF5-9D93-4249-B296-46D9BFD7E242}"/>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CD95454-4D27-42BB-90C6-D9753F41634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185028B-0047-4ECD-BF82-E5B72FADE064}"/>
              </a:ext>
            </a:extLst>
          </p:cNvPr>
          <p:cNvSpPr>
            <a:spLocks noGrp="1"/>
          </p:cNvSpPr>
          <p:nvPr>
            <p:ph type="sldNum" sz="quarter" idx="12"/>
          </p:nvPr>
        </p:nvSpPr>
        <p:spPr/>
        <p:txBody>
          <a:bodyPr/>
          <a:lstStyle/>
          <a:p>
            <a:fld id="{91209BF4-3111-4E0E-B6E9-1CCEB151FC7D}" type="slidenum">
              <a:rPr lang="en-US" smtClean="0"/>
              <a:pPr/>
              <a:t>16</a:t>
            </a:fld>
            <a:endParaRPr lang="en-US"/>
          </a:p>
        </p:txBody>
      </p:sp>
    </p:spTree>
    <p:extLst>
      <p:ext uri="{BB962C8B-B14F-4D97-AF65-F5344CB8AC3E}">
        <p14:creationId xmlns:p14="http://schemas.microsoft.com/office/powerpoint/2010/main" val="245375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FD45C8-5A26-4EC9-9672-0FD628F42983}"/>
              </a:ext>
            </a:extLst>
          </p:cNvPr>
          <p:cNvPicPr>
            <a:picLocks noGrp="1" noChangeAspect="1"/>
          </p:cNvPicPr>
          <p:nvPr>
            <p:ph idx="1"/>
          </p:nvPr>
        </p:nvPicPr>
        <p:blipFill>
          <a:blip r:embed="rId2"/>
          <a:stretch>
            <a:fillRect/>
          </a:stretch>
        </p:blipFill>
        <p:spPr>
          <a:xfrm>
            <a:off x="1795668" y="591029"/>
            <a:ext cx="8600661" cy="5396877"/>
          </a:xfrm>
        </p:spPr>
      </p:pic>
      <p:sp>
        <p:nvSpPr>
          <p:cNvPr id="6" name="Title 1">
            <a:extLst>
              <a:ext uri="{FF2B5EF4-FFF2-40B4-BE49-F238E27FC236}">
                <a16:creationId xmlns:a16="http://schemas.microsoft.com/office/drawing/2014/main" id="{2D2B45A2-FF8D-4F85-A4F8-9B21FFF8D9CF}"/>
              </a:ext>
            </a:extLst>
          </p:cNvPr>
          <p:cNvSpPr>
            <a:spLocks noGrp="1"/>
          </p:cNvSpPr>
          <p:nvPr>
            <p:ph type="title"/>
          </p:nvPr>
        </p:nvSpPr>
        <p:spPr>
          <a:xfrm>
            <a:off x="334618" y="52662"/>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1C605FF4-FF24-4DE8-A6C7-0B569428DFFB}"/>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EF1C26D-A31A-4521-A1FB-4AAA2AEA285F}"/>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5A97483-F053-486B-9E85-8FE7FABF23FC}"/>
              </a:ext>
            </a:extLst>
          </p:cNvPr>
          <p:cNvSpPr>
            <a:spLocks noGrp="1"/>
          </p:cNvSpPr>
          <p:nvPr>
            <p:ph type="sldNum" sz="quarter" idx="12"/>
          </p:nvPr>
        </p:nvSpPr>
        <p:spPr/>
        <p:txBody>
          <a:bodyPr/>
          <a:lstStyle/>
          <a:p>
            <a:fld id="{91209BF4-3111-4E0E-B6E9-1CCEB151FC7D}" type="slidenum">
              <a:rPr lang="en-US" smtClean="0"/>
              <a:pPr/>
              <a:t>17</a:t>
            </a:fld>
            <a:endParaRPr lang="en-US"/>
          </a:p>
        </p:txBody>
      </p:sp>
    </p:spTree>
    <p:extLst>
      <p:ext uri="{BB962C8B-B14F-4D97-AF65-F5344CB8AC3E}">
        <p14:creationId xmlns:p14="http://schemas.microsoft.com/office/powerpoint/2010/main" val="97455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641605-4101-4A2C-88DC-B1A24820FF02}"/>
              </a:ext>
            </a:extLst>
          </p:cNvPr>
          <p:cNvPicPr>
            <a:picLocks noGrp="1" noChangeAspect="1"/>
          </p:cNvPicPr>
          <p:nvPr>
            <p:ph idx="1"/>
          </p:nvPr>
        </p:nvPicPr>
        <p:blipFill>
          <a:blip r:embed="rId2"/>
          <a:stretch>
            <a:fillRect/>
          </a:stretch>
        </p:blipFill>
        <p:spPr>
          <a:xfrm>
            <a:off x="556591" y="1311968"/>
            <a:ext cx="7560366" cy="5022572"/>
          </a:xfrm>
        </p:spPr>
      </p:pic>
      <p:pic>
        <p:nvPicPr>
          <p:cNvPr id="7" name="Picture 6">
            <a:extLst>
              <a:ext uri="{FF2B5EF4-FFF2-40B4-BE49-F238E27FC236}">
                <a16:creationId xmlns:a16="http://schemas.microsoft.com/office/drawing/2014/main" id="{29475421-FBD6-40A2-B4C7-1F878213282D}"/>
              </a:ext>
            </a:extLst>
          </p:cNvPr>
          <p:cNvPicPr>
            <a:picLocks noChangeAspect="1"/>
          </p:cNvPicPr>
          <p:nvPr/>
        </p:nvPicPr>
        <p:blipFill>
          <a:blip r:embed="rId3"/>
          <a:stretch>
            <a:fillRect/>
          </a:stretch>
        </p:blipFill>
        <p:spPr>
          <a:xfrm>
            <a:off x="7447722" y="1855304"/>
            <a:ext cx="4399721" cy="2862470"/>
          </a:xfrm>
          <a:prstGeom prst="rect">
            <a:avLst/>
          </a:prstGeom>
        </p:spPr>
      </p:pic>
      <p:sp>
        <p:nvSpPr>
          <p:cNvPr id="8" name="Title 1">
            <a:extLst>
              <a:ext uri="{FF2B5EF4-FFF2-40B4-BE49-F238E27FC236}">
                <a16:creationId xmlns:a16="http://schemas.microsoft.com/office/drawing/2014/main" id="{4ADBE246-EFD5-4CA3-A5EB-CD2C7B8B7F7A}"/>
              </a:ext>
            </a:extLst>
          </p:cNvPr>
          <p:cNvSpPr>
            <a:spLocks noGrp="1"/>
          </p:cNvSpPr>
          <p:nvPr>
            <p:ph type="title"/>
          </p:nvPr>
        </p:nvSpPr>
        <p:spPr>
          <a:xfrm>
            <a:off x="164122" y="99046"/>
            <a:ext cx="10515600" cy="1325563"/>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9A0C5D65-08B1-4EA5-B2AA-7E70784C4A7D}"/>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702B3C7-8D63-42D6-8B6F-5D6A464E5E46}"/>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DA3C4FC-8208-49E6-A5C4-CE9BF701724F}"/>
              </a:ext>
            </a:extLst>
          </p:cNvPr>
          <p:cNvSpPr>
            <a:spLocks noGrp="1"/>
          </p:cNvSpPr>
          <p:nvPr>
            <p:ph type="sldNum" sz="quarter" idx="12"/>
          </p:nvPr>
        </p:nvSpPr>
        <p:spPr/>
        <p:txBody>
          <a:bodyPr/>
          <a:lstStyle/>
          <a:p>
            <a:fld id="{91209BF4-3111-4E0E-B6E9-1CCEB151FC7D}" type="slidenum">
              <a:rPr lang="en-US" smtClean="0"/>
              <a:pPr/>
              <a:t>18</a:t>
            </a:fld>
            <a:endParaRPr lang="en-US"/>
          </a:p>
        </p:txBody>
      </p:sp>
    </p:spTree>
    <p:extLst>
      <p:ext uri="{BB962C8B-B14F-4D97-AF65-F5344CB8AC3E}">
        <p14:creationId xmlns:p14="http://schemas.microsoft.com/office/powerpoint/2010/main" val="363257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866002-52C9-4E58-AF6D-74C7A78701BE}"/>
              </a:ext>
            </a:extLst>
          </p:cNvPr>
          <p:cNvPicPr>
            <a:picLocks noGrp="1" noChangeAspect="1"/>
          </p:cNvPicPr>
          <p:nvPr>
            <p:ph idx="1"/>
          </p:nvPr>
        </p:nvPicPr>
        <p:blipFill>
          <a:blip r:embed="rId2"/>
          <a:stretch>
            <a:fillRect/>
          </a:stretch>
        </p:blipFill>
        <p:spPr>
          <a:xfrm>
            <a:off x="2173357" y="1042986"/>
            <a:ext cx="8309112" cy="5449890"/>
          </a:xfrm>
        </p:spPr>
      </p:pic>
      <p:sp>
        <p:nvSpPr>
          <p:cNvPr id="6" name="Title 1">
            <a:extLst>
              <a:ext uri="{FF2B5EF4-FFF2-40B4-BE49-F238E27FC236}">
                <a16:creationId xmlns:a16="http://schemas.microsoft.com/office/drawing/2014/main" id="{8F542DD5-C433-4D4D-8D62-93086CF2C883}"/>
              </a:ext>
            </a:extLst>
          </p:cNvPr>
          <p:cNvSpPr>
            <a:spLocks noGrp="1"/>
          </p:cNvSpPr>
          <p:nvPr>
            <p:ph type="title"/>
          </p:nvPr>
        </p:nvSpPr>
        <p:spPr>
          <a:xfrm>
            <a:off x="164122" y="105673"/>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2A291EFE-9ADB-41BF-B023-3BAB214FB5E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AF26683-FD6A-47F8-82E1-80A0BFE6163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101C5B67-E2BC-4BF8-B14F-FB13935A2F33}"/>
              </a:ext>
            </a:extLst>
          </p:cNvPr>
          <p:cNvSpPr>
            <a:spLocks noGrp="1"/>
          </p:cNvSpPr>
          <p:nvPr>
            <p:ph type="sldNum" sz="quarter" idx="12"/>
          </p:nvPr>
        </p:nvSpPr>
        <p:spPr/>
        <p:txBody>
          <a:bodyPr/>
          <a:lstStyle/>
          <a:p>
            <a:fld id="{91209BF4-3111-4E0E-B6E9-1CCEB151FC7D}" type="slidenum">
              <a:rPr lang="en-US" smtClean="0"/>
              <a:pPr/>
              <a:t>19</a:t>
            </a:fld>
            <a:endParaRPr lang="en-US"/>
          </a:p>
        </p:txBody>
      </p:sp>
    </p:spTree>
    <p:extLst>
      <p:ext uri="{BB962C8B-B14F-4D97-AF65-F5344CB8AC3E}">
        <p14:creationId xmlns:p14="http://schemas.microsoft.com/office/powerpoint/2010/main" val="409893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209BF4-3111-4E0E-B6E9-1CCEB151FC7D}" type="slidenum">
              <a:rPr lang="en-US" smtClean="0"/>
              <a:pPr/>
              <a:t>2</a:t>
            </a:fld>
            <a:endParaRPr lang="en-US" dirty="0"/>
          </a:p>
        </p:txBody>
      </p:sp>
      <p:sp>
        <p:nvSpPr>
          <p:cNvPr id="5" name="Rectangle 4"/>
          <p:cNvSpPr/>
          <p:nvPr/>
        </p:nvSpPr>
        <p:spPr>
          <a:xfrm>
            <a:off x="1515290" y="3144691"/>
            <a:ext cx="9705703" cy="2523768"/>
          </a:xfrm>
          <a:prstGeom prst="rect">
            <a:avLst/>
          </a:prstGeom>
        </p:spPr>
        <p:txBody>
          <a:bodyPr wrap="square">
            <a:spAutoFit/>
          </a:bodyPr>
          <a:lstStyle/>
          <a:p>
            <a:pPr algn="just">
              <a:buFont typeface="Arial" pitchFamily="34" charset="0"/>
              <a:buChar char="•"/>
            </a:pPr>
            <a:r>
              <a:rPr lang="en-GB" sz="3200" b="1" dirty="0"/>
              <a:t>Problem with high dimensional data?</a:t>
            </a:r>
          </a:p>
          <a:p>
            <a:pPr algn="just">
              <a:buFont typeface="Arial" pitchFamily="34" charset="0"/>
              <a:buChar char="•"/>
            </a:pPr>
            <a:r>
              <a:rPr lang="en-GB" dirty="0"/>
              <a:t>It can mean high computational cost to perform learning.</a:t>
            </a:r>
          </a:p>
          <a:p>
            <a:pPr algn="just">
              <a:buFont typeface="Arial" pitchFamily="34" charset="0"/>
              <a:buChar char="•"/>
            </a:pPr>
            <a:r>
              <a:rPr lang="en-GB" dirty="0"/>
              <a:t>It often leads to </a:t>
            </a:r>
            <a:r>
              <a:rPr lang="en-GB" u="sng" dirty="0">
                <a:hlinkClick r:id="rId2"/>
              </a:rPr>
              <a:t>over-fitting</a:t>
            </a:r>
            <a:r>
              <a:rPr lang="en-GB" dirty="0"/>
              <a:t> when learning a model, which means that the model will perform well on the training data but poorly on test data.</a:t>
            </a:r>
          </a:p>
          <a:p>
            <a:pPr algn="just">
              <a:buFont typeface="Arial" pitchFamily="34" charset="0"/>
              <a:buChar char="•"/>
            </a:pPr>
            <a:r>
              <a:rPr lang="en-GB" dirty="0"/>
              <a:t>Data are rarely randomly distributed in high-dimensions and are highly correlated, often with spurious correlations.</a:t>
            </a:r>
          </a:p>
          <a:p>
            <a:pPr algn="just">
              <a:buFont typeface="Arial" pitchFamily="34" charset="0"/>
              <a:buChar char="•"/>
            </a:pPr>
            <a:r>
              <a:rPr lang="en-GB" dirty="0"/>
              <a:t>The distances between a nearest and farthest data point can become equidistant in high dimensions, that can hamper the accuracy of some distance-based analysis tools.</a:t>
            </a:r>
            <a:endParaRPr lang="en-US" dirty="0"/>
          </a:p>
        </p:txBody>
      </p:sp>
      <p:sp>
        <p:nvSpPr>
          <p:cNvPr id="7" name="Rectangle 6"/>
          <p:cNvSpPr/>
          <p:nvPr/>
        </p:nvSpPr>
        <p:spPr>
          <a:xfrm>
            <a:off x="1166948" y="1153946"/>
            <a:ext cx="10602685" cy="2031325"/>
          </a:xfrm>
          <a:prstGeom prst="rect">
            <a:avLst/>
          </a:prstGeom>
        </p:spPr>
        <p:txBody>
          <a:bodyPr wrap="square">
            <a:spAutoFit/>
          </a:bodyPr>
          <a:lstStyle/>
          <a:p>
            <a:pPr algn="just"/>
            <a:r>
              <a:rPr lang="en-GB" dirty="0"/>
              <a:t>In machine learning classification problems, there are often too many factors on the basis of which the final classification is done. These factors are basically variables called features. The higher the number of features, the harder it gets to visualize the training set and then work on it. Sometimes, most of these features are correlated, and hence redundant. This is where dimensionality reduction algorithms come into play. </a:t>
            </a:r>
          </a:p>
          <a:p>
            <a:pPr algn="just"/>
            <a:endParaRPr lang="en-GB" dirty="0"/>
          </a:p>
          <a:p>
            <a:pPr algn="just"/>
            <a:r>
              <a:rPr lang="en-GB" dirty="0"/>
              <a:t>Dimensionality reduction is the process of reducing the number of random variables under consideration, by obtaining a set of principal variables. It can be divided into feature selection and feature extraction.</a:t>
            </a:r>
            <a:endParaRPr lang="en-US" dirty="0"/>
          </a:p>
        </p:txBody>
      </p:sp>
      <p:sp>
        <p:nvSpPr>
          <p:cNvPr id="8" name="TextBox 7"/>
          <p:cNvSpPr txBox="1"/>
          <p:nvPr/>
        </p:nvSpPr>
        <p:spPr>
          <a:xfrm>
            <a:off x="1280160" y="522514"/>
            <a:ext cx="4683077" cy="584775"/>
          </a:xfrm>
          <a:prstGeom prst="rect">
            <a:avLst/>
          </a:prstGeom>
          <a:noFill/>
        </p:spPr>
        <p:txBody>
          <a:bodyPr wrap="none" rtlCol="0">
            <a:spAutoFit/>
          </a:bodyPr>
          <a:lstStyle/>
          <a:p>
            <a:r>
              <a:rPr lang="en-GB" sz="3200" b="1" dirty="0"/>
              <a:t>Dimensionality Reduction:</a:t>
            </a:r>
            <a:endParaRPr lang="en-US" sz="3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41F2B4-3A22-4EE3-84E1-ACD3F9611823}"/>
              </a:ext>
            </a:extLst>
          </p:cNvPr>
          <p:cNvPicPr>
            <a:picLocks noGrp="1" noChangeAspect="1"/>
          </p:cNvPicPr>
          <p:nvPr>
            <p:ph idx="1"/>
          </p:nvPr>
        </p:nvPicPr>
        <p:blipFill>
          <a:blip r:embed="rId2"/>
          <a:stretch>
            <a:fillRect/>
          </a:stretch>
        </p:blipFill>
        <p:spPr>
          <a:xfrm>
            <a:off x="278296" y="1480309"/>
            <a:ext cx="6515928" cy="3118196"/>
          </a:xfrm>
        </p:spPr>
      </p:pic>
      <p:pic>
        <p:nvPicPr>
          <p:cNvPr id="7" name="Picture 6">
            <a:extLst>
              <a:ext uri="{FF2B5EF4-FFF2-40B4-BE49-F238E27FC236}">
                <a16:creationId xmlns:a16="http://schemas.microsoft.com/office/drawing/2014/main" id="{3C8C5044-D0D8-40BE-BCE1-EEE1015D71F2}"/>
              </a:ext>
            </a:extLst>
          </p:cNvPr>
          <p:cNvPicPr>
            <a:picLocks noChangeAspect="1"/>
          </p:cNvPicPr>
          <p:nvPr/>
        </p:nvPicPr>
        <p:blipFill>
          <a:blip r:embed="rId3"/>
          <a:stretch>
            <a:fillRect/>
          </a:stretch>
        </p:blipFill>
        <p:spPr>
          <a:xfrm>
            <a:off x="6794224" y="2008051"/>
            <a:ext cx="5119480" cy="3362185"/>
          </a:xfrm>
          <a:prstGeom prst="rect">
            <a:avLst/>
          </a:prstGeom>
        </p:spPr>
      </p:pic>
      <p:sp>
        <p:nvSpPr>
          <p:cNvPr id="8" name="Title 1">
            <a:extLst>
              <a:ext uri="{FF2B5EF4-FFF2-40B4-BE49-F238E27FC236}">
                <a16:creationId xmlns:a16="http://schemas.microsoft.com/office/drawing/2014/main" id="{0F3A0AE2-970E-44E5-923B-95B91AA7F2BE}"/>
              </a:ext>
            </a:extLst>
          </p:cNvPr>
          <p:cNvSpPr>
            <a:spLocks noGrp="1"/>
          </p:cNvSpPr>
          <p:nvPr>
            <p:ph type="title"/>
          </p:nvPr>
        </p:nvSpPr>
        <p:spPr>
          <a:xfrm>
            <a:off x="164122" y="-20224"/>
            <a:ext cx="10515600" cy="1325563"/>
          </a:xfrm>
        </p:spPr>
        <p:txBody>
          <a:bodyPr/>
          <a:lstStyle/>
          <a:p>
            <a:r>
              <a:rPr lang="en-GB" b="1" dirty="0"/>
              <a:t>Example</a:t>
            </a:r>
            <a:endParaRPr lang="en-US" b="1" dirty="0"/>
          </a:p>
        </p:txBody>
      </p:sp>
      <p:sp>
        <p:nvSpPr>
          <p:cNvPr id="6" name="Rectangle 5">
            <a:extLst>
              <a:ext uri="{FF2B5EF4-FFF2-40B4-BE49-F238E27FC236}">
                <a16:creationId xmlns:a16="http://schemas.microsoft.com/office/drawing/2014/main" id="{0E9BAA03-652B-41AA-96B8-57A1B2C7DFED}"/>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AECBB8B-1C8E-454F-AB64-0471EF8F4BB1}"/>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2FB50FF-A146-49CB-9E4D-7372DAC01086}"/>
              </a:ext>
            </a:extLst>
          </p:cNvPr>
          <p:cNvSpPr>
            <a:spLocks noGrp="1"/>
          </p:cNvSpPr>
          <p:nvPr>
            <p:ph type="sldNum" sz="quarter" idx="12"/>
          </p:nvPr>
        </p:nvSpPr>
        <p:spPr/>
        <p:txBody>
          <a:bodyPr/>
          <a:lstStyle/>
          <a:p>
            <a:fld id="{91209BF4-3111-4E0E-B6E9-1CCEB151FC7D}" type="slidenum">
              <a:rPr lang="en-US" smtClean="0"/>
              <a:pPr/>
              <a:t>20</a:t>
            </a:fld>
            <a:endParaRPr lang="en-US"/>
          </a:p>
        </p:txBody>
      </p:sp>
    </p:spTree>
    <p:extLst>
      <p:ext uri="{BB962C8B-B14F-4D97-AF65-F5344CB8AC3E}">
        <p14:creationId xmlns:p14="http://schemas.microsoft.com/office/powerpoint/2010/main" val="301284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05DEA4-3112-4AB6-B7CD-8AE5AAF74EF0}"/>
              </a:ext>
            </a:extLst>
          </p:cNvPr>
          <p:cNvPicPr>
            <a:picLocks noGrp="1" noChangeAspect="1"/>
          </p:cNvPicPr>
          <p:nvPr>
            <p:ph idx="1"/>
          </p:nvPr>
        </p:nvPicPr>
        <p:blipFill>
          <a:blip r:embed="rId2"/>
          <a:stretch>
            <a:fillRect/>
          </a:stretch>
        </p:blipFill>
        <p:spPr>
          <a:xfrm>
            <a:off x="1815548" y="1148658"/>
            <a:ext cx="8733181" cy="5305149"/>
          </a:xfrm>
        </p:spPr>
      </p:pic>
      <p:sp>
        <p:nvSpPr>
          <p:cNvPr id="6" name="Title 1">
            <a:extLst>
              <a:ext uri="{FF2B5EF4-FFF2-40B4-BE49-F238E27FC236}">
                <a16:creationId xmlns:a16="http://schemas.microsoft.com/office/drawing/2014/main" id="{E587B8E0-D47E-45C4-A638-5699A5E24C65}"/>
              </a:ext>
            </a:extLst>
          </p:cNvPr>
          <p:cNvSpPr>
            <a:spLocks noGrp="1"/>
          </p:cNvSpPr>
          <p:nvPr>
            <p:ph type="title"/>
          </p:nvPr>
        </p:nvSpPr>
        <p:spPr>
          <a:xfrm>
            <a:off x="268356" y="0"/>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9D53CCBF-8440-44F0-9AB0-02CCF5DC0EAB}"/>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1F33516-FCFA-4FA6-B3A5-FE6715F69B54}"/>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FAD7E83-A38A-44F2-BF00-F8A8216A1069}"/>
              </a:ext>
            </a:extLst>
          </p:cNvPr>
          <p:cNvSpPr>
            <a:spLocks noGrp="1"/>
          </p:cNvSpPr>
          <p:nvPr>
            <p:ph type="sldNum" sz="quarter" idx="12"/>
          </p:nvPr>
        </p:nvSpPr>
        <p:spPr/>
        <p:txBody>
          <a:bodyPr/>
          <a:lstStyle/>
          <a:p>
            <a:fld id="{91209BF4-3111-4E0E-B6E9-1CCEB151FC7D}" type="slidenum">
              <a:rPr lang="en-US" smtClean="0"/>
              <a:pPr/>
              <a:t>21</a:t>
            </a:fld>
            <a:endParaRPr lang="en-US"/>
          </a:p>
        </p:txBody>
      </p:sp>
    </p:spTree>
    <p:extLst>
      <p:ext uri="{BB962C8B-B14F-4D97-AF65-F5344CB8AC3E}">
        <p14:creationId xmlns:p14="http://schemas.microsoft.com/office/powerpoint/2010/main" val="406290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3B19-D520-4F1C-8EBE-701A8409AFAA}"/>
              </a:ext>
            </a:extLst>
          </p:cNvPr>
          <p:cNvSpPr>
            <a:spLocks noGrp="1"/>
          </p:cNvSpPr>
          <p:nvPr>
            <p:ph type="title"/>
          </p:nvPr>
        </p:nvSpPr>
        <p:spPr>
          <a:xfrm>
            <a:off x="334618" y="-60587"/>
            <a:ext cx="10515600" cy="1325563"/>
          </a:xfrm>
        </p:spPr>
        <p:txBody>
          <a:bodyPr>
            <a:normAutofit/>
          </a:bodyPr>
          <a:lstStyle/>
          <a:p>
            <a:r>
              <a:rPr lang="en-GB" sz="2400" b="1" dirty="0"/>
              <a:t>PCA : Example 2 : Find PCA s for given students data</a:t>
            </a:r>
            <a:endParaRPr lang="en-US" sz="2400" b="1" dirty="0"/>
          </a:p>
        </p:txBody>
      </p:sp>
      <p:pic>
        <p:nvPicPr>
          <p:cNvPr id="4" name="Content Placeholder 3">
            <a:extLst>
              <a:ext uri="{FF2B5EF4-FFF2-40B4-BE49-F238E27FC236}">
                <a16:creationId xmlns:a16="http://schemas.microsoft.com/office/drawing/2014/main" id="{9DC2933C-3634-40AF-8658-EA5A1E60B101}"/>
              </a:ext>
            </a:extLst>
          </p:cNvPr>
          <p:cNvPicPr>
            <a:picLocks noGrp="1" noChangeAspect="1"/>
          </p:cNvPicPr>
          <p:nvPr>
            <p:ph idx="1"/>
          </p:nvPr>
        </p:nvPicPr>
        <p:blipFill>
          <a:blip r:embed="rId2"/>
          <a:stretch>
            <a:fillRect/>
          </a:stretch>
        </p:blipFill>
        <p:spPr>
          <a:xfrm>
            <a:off x="3803374" y="2992772"/>
            <a:ext cx="5473148" cy="3193774"/>
          </a:xfrm>
          <a:prstGeom prst="rect">
            <a:avLst/>
          </a:prstGeom>
        </p:spPr>
      </p:pic>
      <p:sp>
        <p:nvSpPr>
          <p:cNvPr id="5" name="TextBox 4">
            <a:extLst>
              <a:ext uri="{FF2B5EF4-FFF2-40B4-BE49-F238E27FC236}">
                <a16:creationId xmlns:a16="http://schemas.microsoft.com/office/drawing/2014/main" id="{ADE5E37A-2FBE-42F8-A3C9-AFBECDB8F1A8}"/>
              </a:ext>
            </a:extLst>
          </p:cNvPr>
          <p:cNvSpPr txBox="1"/>
          <p:nvPr/>
        </p:nvSpPr>
        <p:spPr>
          <a:xfrm>
            <a:off x="838200" y="1667209"/>
            <a:ext cx="10515600" cy="923330"/>
          </a:xfrm>
          <a:prstGeom prst="rect">
            <a:avLst/>
          </a:prstGeom>
          <a:noFill/>
        </p:spPr>
        <p:txBody>
          <a:bodyPr wrap="square" rtlCol="0">
            <a:spAutoFit/>
          </a:bodyPr>
          <a:lstStyle/>
          <a:p>
            <a:r>
              <a:rPr lang="en-GB" b="1" i="0" dirty="0">
                <a:solidFill>
                  <a:srgbClr val="292929"/>
                </a:solidFill>
                <a:effectLst/>
                <a:latin typeface="charter"/>
              </a:rPr>
              <a:t>Step 1:  Take the whole dataset consisting of </a:t>
            </a:r>
            <a:r>
              <a:rPr lang="en-GB" b="1" i="1" dirty="0">
                <a:solidFill>
                  <a:srgbClr val="292929"/>
                </a:solidFill>
                <a:effectLst/>
                <a:latin typeface="charter"/>
              </a:rPr>
              <a:t>d+1 dimensions</a:t>
            </a:r>
            <a:r>
              <a:rPr lang="en-GB" b="1" i="0" dirty="0">
                <a:solidFill>
                  <a:srgbClr val="292929"/>
                </a:solidFill>
                <a:effectLst/>
                <a:latin typeface="charter"/>
              </a:rPr>
              <a:t> and ignore the labels such that our new dataset becomes </a:t>
            </a:r>
            <a:r>
              <a:rPr lang="en-GB" b="1" i="1" dirty="0">
                <a:solidFill>
                  <a:srgbClr val="292929"/>
                </a:solidFill>
                <a:effectLst/>
                <a:latin typeface="charter"/>
              </a:rPr>
              <a:t>d dimensional.</a:t>
            </a:r>
            <a:endParaRPr lang="en-GB" b="0" i="0" dirty="0">
              <a:solidFill>
                <a:srgbClr val="292929"/>
              </a:solidFill>
              <a:effectLst/>
              <a:latin typeface="charter"/>
            </a:endParaRPr>
          </a:p>
          <a:p>
            <a:r>
              <a:rPr lang="en-GB" dirty="0"/>
              <a:t> </a:t>
            </a:r>
            <a:r>
              <a:rPr lang="en-GB" b="0" i="0" dirty="0">
                <a:solidFill>
                  <a:srgbClr val="292929"/>
                </a:solidFill>
                <a:effectLst/>
                <a:latin typeface="charter"/>
              </a:rPr>
              <a:t>Let our data matrix </a:t>
            </a:r>
            <a:r>
              <a:rPr lang="en-GB" b="1" i="0" dirty="0">
                <a:solidFill>
                  <a:srgbClr val="292929"/>
                </a:solidFill>
                <a:effectLst/>
                <a:latin typeface="charter"/>
              </a:rPr>
              <a:t>X</a:t>
            </a:r>
            <a:r>
              <a:rPr lang="en-GB" b="0" i="0" dirty="0">
                <a:solidFill>
                  <a:srgbClr val="292929"/>
                </a:solidFill>
                <a:effectLst/>
                <a:latin typeface="charter"/>
              </a:rPr>
              <a:t> be the score of three students :</a:t>
            </a:r>
            <a:endParaRPr lang="en-US" dirty="0"/>
          </a:p>
        </p:txBody>
      </p:sp>
      <p:sp>
        <p:nvSpPr>
          <p:cNvPr id="6" name="Rectangle 5">
            <a:extLst>
              <a:ext uri="{FF2B5EF4-FFF2-40B4-BE49-F238E27FC236}">
                <a16:creationId xmlns:a16="http://schemas.microsoft.com/office/drawing/2014/main" id="{7556512A-436A-4042-B643-4C6B9699B308}"/>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C87CA5E-5BBC-4F9E-BC74-207565B3905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883A62F-7F64-4A9D-B1B2-55757563B2CD}"/>
              </a:ext>
            </a:extLst>
          </p:cNvPr>
          <p:cNvSpPr>
            <a:spLocks noGrp="1"/>
          </p:cNvSpPr>
          <p:nvPr>
            <p:ph type="sldNum" sz="quarter" idx="12"/>
          </p:nvPr>
        </p:nvSpPr>
        <p:spPr/>
        <p:txBody>
          <a:bodyPr/>
          <a:lstStyle/>
          <a:p>
            <a:fld id="{91209BF4-3111-4E0E-B6E9-1CCEB151FC7D}" type="slidenum">
              <a:rPr lang="en-US" smtClean="0"/>
              <a:pPr/>
              <a:t>22</a:t>
            </a:fld>
            <a:endParaRPr lang="en-US"/>
          </a:p>
        </p:txBody>
      </p:sp>
    </p:spTree>
    <p:extLst>
      <p:ext uri="{BB962C8B-B14F-4D97-AF65-F5344CB8AC3E}">
        <p14:creationId xmlns:p14="http://schemas.microsoft.com/office/powerpoint/2010/main" val="416033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96D8-A8E8-45FC-893D-0B69758E5FD0}"/>
              </a:ext>
            </a:extLst>
          </p:cNvPr>
          <p:cNvSpPr>
            <a:spLocks noGrp="1"/>
          </p:cNvSpPr>
          <p:nvPr>
            <p:ph type="title"/>
          </p:nvPr>
        </p:nvSpPr>
        <p:spPr>
          <a:xfrm>
            <a:off x="164122" y="161779"/>
            <a:ext cx="10515600" cy="832134"/>
          </a:xfrm>
        </p:spPr>
        <p:txBody>
          <a:bodyPr>
            <a:normAutofit/>
          </a:bodyPr>
          <a:lstStyle/>
          <a:p>
            <a:r>
              <a:rPr lang="en-GB" sz="2400" b="1" dirty="0"/>
              <a:t>Example: Step 2   </a:t>
            </a:r>
            <a:r>
              <a:rPr lang="en-GB" sz="2400" b="1" i="0" dirty="0">
                <a:solidFill>
                  <a:srgbClr val="292929"/>
                </a:solidFill>
                <a:effectLst/>
                <a:latin typeface="charter"/>
              </a:rPr>
              <a:t>Compute the mean of every dimension of the whole dataset.</a:t>
            </a:r>
            <a:endParaRPr lang="en-US" sz="2400" b="1" dirty="0"/>
          </a:p>
        </p:txBody>
      </p:sp>
      <p:pic>
        <p:nvPicPr>
          <p:cNvPr id="4" name="Content Placeholder 3">
            <a:extLst>
              <a:ext uri="{FF2B5EF4-FFF2-40B4-BE49-F238E27FC236}">
                <a16:creationId xmlns:a16="http://schemas.microsoft.com/office/drawing/2014/main" id="{C710AB4E-A760-45D4-8F10-ED74BE704B8F}"/>
              </a:ext>
            </a:extLst>
          </p:cNvPr>
          <p:cNvPicPr>
            <a:picLocks noGrp="1" noChangeAspect="1"/>
          </p:cNvPicPr>
          <p:nvPr>
            <p:ph idx="1"/>
          </p:nvPr>
        </p:nvPicPr>
        <p:blipFill>
          <a:blip r:embed="rId2"/>
          <a:stretch>
            <a:fillRect/>
          </a:stretch>
        </p:blipFill>
        <p:spPr>
          <a:xfrm>
            <a:off x="1858618" y="2136879"/>
            <a:ext cx="1981200" cy="1714500"/>
          </a:xfrm>
          <a:prstGeom prst="rect">
            <a:avLst/>
          </a:prstGeom>
        </p:spPr>
      </p:pic>
      <p:pic>
        <p:nvPicPr>
          <p:cNvPr id="5" name="Picture 4">
            <a:extLst>
              <a:ext uri="{FF2B5EF4-FFF2-40B4-BE49-F238E27FC236}">
                <a16:creationId xmlns:a16="http://schemas.microsoft.com/office/drawing/2014/main" id="{75248724-8074-4CE7-ABAC-F42DC4A6AE73}"/>
              </a:ext>
            </a:extLst>
          </p:cNvPr>
          <p:cNvPicPr>
            <a:picLocks noChangeAspect="1"/>
          </p:cNvPicPr>
          <p:nvPr/>
        </p:nvPicPr>
        <p:blipFill>
          <a:blip r:embed="rId3"/>
          <a:stretch>
            <a:fillRect/>
          </a:stretch>
        </p:blipFill>
        <p:spPr>
          <a:xfrm>
            <a:off x="2234234" y="4883841"/>
            <a:ext cx="1733550" cy="323850"/>
          </a:xfrm>
          <a:prstGeom prst="rect">
            <a:avLst/>
          </a:prstGeom>
        </p:spPr>
      </p:pic>
      <p:sp>
        <p:nvSpPr>
          <p:cNvPr id="6" name="TextBox 5">
            <a:extLst>
              <a:ext uri="{FF2B5EF4-FFF2-40B4-BE49-F238E27FC236}">
                <a16:creationId xmlns:a16="http://schemas.microsoft.com/office/drawing/2014/main" id="{D9E32664-1615-4383-A67D-00CC20E2E6B9}"/>
              </a:ext>
            </a:extLst>
          </p:cNvPr>
          <p:cNvSpPr txBox="1"/>
          <p:nvPr/>
        </p:nvSpPr>
        <p:spPr>
          <a:xfrm>
            <a:off x="1139687" y="4227443"/>
            <a:ext cx="3470437" cy="369332"/>
          </a:xfrm>
          <a:prstGeom prst="rect">
            <a:avLst/>
          </a:prstGeom>
          <a:noFill/>
        </p:spPr>
        <p:txBody>
          <a:bodyPr wrap="none" rtlCol="0">
            <a:spAutoFit/>
          </a:bodyPr>
          <a:lstStyle/>
          <a:p>
            <a:r>
              <a:rPr lang="en-GB" b="0" i="0" dirty="0">
                <a:solidFill>
                  <a:srgbClr val="292929"/>
                </a:solidFill>
                <a:effectLst/>
                <a:latin typeface="charter"/>
              </a:rPr>
              <a:t>So, The mean of matrix </a:t>
            </a:r>
            <a:r>
              <a:rPr lang="en-GB" b="1" i="0" dirty="0">
                <a:solidFill>
                  <a:srgbClr val="292929"/>
                </a:solidFill>
                <a:effectLst/>
                <a:latin typeface="charter"/>
              </a:rPr>
              <a:t>A </a:t>
            </a:r>
            <a:r>
              <a:rPr lang="en-GB" b="0" i="0" dirty="0">
                <a:solidFill>
                  <a:srgbClr val="292929"/>
                </a:solidFill>
                <a:effectLst/>
                <a:latin typeface="charter"/>
              </a:rPr>
              <a:t>would be</a:t>
            </a:r>
            <a:endParaRPr lang="en-US" dirty="0"/>
          </a:p>
        </p:txBody>
      </p:sp>
      <p:sp>
        <p:nvSpPr>
          <p:cNvPr id="7" name="Rectangle 6">
            <a:extLst>
              <a:ext uri="{FF2B5EF4-FFF2-40B4-BE49-F238E27FC236}">
                <a16:creationId xmlns:a16="http://schemas.microsoft.com/office/drawing/2014/main" id="{4C4699AD-2B1E-4CD0-A355-48524871B15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650F61A-DCC2-411A-A099-88E2E1E77669}"/>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B71910DB-2897-4FE5-9D1F-BBCD729EAD67}"/>
              </a:ext>
            </a:extLst>
          </p:cNvPr>
          <p:cNvSpPr>
            <a:spLocks noGrp="1"/>
          </p:cNvSpPr>
          <p:nvPr>
            <p:ph type="sldNum" sz="quarter" idx="12"/>
          </p:nvPr>
        </p:nvSpPr>
        <p:spPr/>
        <p:txBody>
          <a:bodyPr/>
          <a:lstStyle/>
          <a:p>
            <a:fld id="{91209BF4-3111-4E0E-B6E9-1CCEB151FC7D}" type="slidenum">
              <a:rPr lang="en-US" smtClean="0"/>
              <a:pPr/>
              <a:t>23</a:t>
            </a:fld>
            <a:endParaRPr lang="en-US"/>
          </a:p>
        </p:txBody>
      </p:sp>
      <p:pic>
        <p:nvPicPr>
          <p:cNvPr id="9" name="Picture 8">
            <a:extLst>
              <a:ext uri="{FF2B5EF4-FFF2-40B4-BE49-F238E27FC236}">
                <a16:creationId xmlns:a16="http://schemas.microsoft.com/office/drawing/2014/main" id="{793B6CC3-B066-4F73-933D-27D6357B50FA}"/>
              </a:ext>
            </a:extLst>
          </p:cNvPr>
          <p:cNvPicPr>
            <a:picLocks noChangeAspect="1"/>
          </p:cNvPicPr>
          <p:nvPr/>
        </p:nvPicPr>
        <p:blipFill rotWithShape="1">
          <a:blip r:embed="rId4"/>
          <a:srcRect t="72033" r="27805"/>
          <a:stretch/>
        </p:blipFill>
        <p:spPr>
          <a:xfrm>
            <a:off x="4903695" y="1804171"/>
            <a:ext cx="6896978" cy="1360598"/>
          </a:xfrm>
          <a:prstGeom prst="rect">
            <a:avLst/>
          </a:prstGeom>
        </p:spPr>
      </p:pic>
    </p:spTree>
    <p:extLst>
      <p:ext uri="{BB962C8B-B14F-4D97-AF65-F5344CB8AC3E}">
        <p14:creationId xmlns:p14="http://schemas.microsoft.com/office/powerpoint/2010/main" val="2937597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1504-061D-4D4A-8E99-1E949AA95FA5}"/>
              </a:ext>
            </a:extLst>
          </p:cNvPr>
          <p:cNvSpPr>
            <a:spLocks noGrp="1"/>
          </p:cNvSpPr>
          <p:nvPr>
            <p:ph type="title"/>
          </p:nvPr>
        </p:nvSpPr>
        <p:spPr>
          <a:xfrm>
            <a:off x="308113" y="-37425"/>
            <a:ext cx="10903226" cy="1325563"/>
          </a:xfrm>
        </p:spPr>
        <p:txBody>
          <a:bodyPr>
            <a:normAutofit/>
          </a:bodyPr>
          <a:lstStyle/>
          <a:p>
            <a:r>
              <a:rPr lang="en-GB" sz="2400" b="1" dirty="0"/>
              <a:t>Step </a:t>
            </a:r>
            <a:r>
              <a:rPr lang="en-GB" sz="2400" b="1" i="0" dirty="0">
                <a:solidFill>
                  <a:srgbClr val="292929"/>
                </a:solidFill>
                <a:effectLst/>
                <a:latin typeface="charter"/>
              </a:rPr>
              <a:t>3. Compute the </a:t>
            </a:r>
            <a:r>
              <a:rPr lang="en-GB" sz="2400" b="1" i="1" dirty="0">
                <a:solidFill>
                  <a:srgbClr val="292929"/>
                </a:solidFill>
                <a:effectLst/>
                <a:latin typeface="charter"/>
              </a:rPr>
              <a:t>covariance matrix</a:t>
            </a:r>
            <a:r>
              <a:rPr lang="en-GB" sz="2400" b="1" i="0" dirty="0">
                <a:solidFill>
                  <a:srgbClr val="292929"/>
                </a:solidFill>
                <a:effectLst/>
                <a:latin typeface="charter"/>
              </a:rPr>
              <a:t> of the whole dataset ( sometimes also called as the variance-covariance matrix)</a:t>
            </a:r>
            <a:endParaRPr lang="en-US" sz="2400" b="1" dirty="0"/>
          </a:p>
        </p:txBody>
      </p:sp>
      <p:pic>
        <p:nvPicPr>
          <p:cNvPr id="4" name="Content Placeholder 3">
            <a:extLst>
              <a:ext uri="{FF2B5EF4-FFF2-40B4-BE49-F238E27FC236}">
                <a16:creationId xmlns:a16="http://schemas.microsoft.com/office/drawing/2014/main" id="{6746DFCD-B254-48EE-9928-AC6E45B545F9}"/>
              </a:ext>
            </a:extLst>
          </p:cNvPr>
          <p:cNvPicPr>
            <a:picLocks noGrp="1" noChangeAspect="1"/>
          </p:cNvPicPr>
          <p:nvPr>
            <p:ph idx="1"/>
          </p:nvPr>
        </p:nvPicPr>
        <p:blipFill>
          <a:blip r:embed="rId2"/>
          <a:stretch>
            <a:fillRect/>
          </a:stretch>
        </p:blipFill>
        <p:spPr>
          <a:xfrm>
            <a:off x="3905043" y="2107252"/>
            <a:ext cx="4143375" cy="466725"/>
          </a:xfrm>
          <a:prstGeom prst="rect">
            <a:avLst/>
          </a:prstGeom>
        </p:spPr>
      </p:pic>
      <p:sp>
        <p:nvSpPr>
          <p:cNvPr id="5" name="TextBox 4">
            <a:extLst>
              <a:ext uri="{FF2B5EF4-FFF2-40B4-BE49-F238E27FC236}">
                <a16:creationId xmlns:a16="http://schemas.microsoft.com/office/drawing/2014/main" id="{77F2FCEC-5EA8-4849-BADA-25C085DAC31D}"/>
              </a:ext>
            </a:extLst>
          </p:cNvPr>
          <p:cNvSpPr txBox="1"/>
          <p:nvPr/>
        </p:nvSpPr>
        <p:spPr>
          <a:xfrm>
            <a:off x="1656522" y="1472273"/>
            <a:ext cx="8088625" cy="369332"/>
          </a:xfrm>
          <a:prstGeom prst="rect">
            <a:avLst/>
          </a:prstGeom>
          <a:noFill/>
        </p:spPr>
        <p:txBody>
          <a:bodyPr wrap="none" rtlCol="0">
            <a:spAutoFit/>
          </a:bodyPr>
          <a:lstStyle/>
          <a:p>
            <a:r>
              <a:rPr lang="en-GB" b="0" i="0" dirty="0">
                <a:solidFill>
                  <a:srgbClr val="292929"/>
                </a:solidFill>
                <a:effectLst/>
                <a:latin typeface="charter"/>
              </a:rPr>
              <a:t>we can compute the covariance of two variables </a:t>
            </a:r>
            <a:r>
              <a:rPr lang="en-GB" b="1" i="0" dirty="0">
                <a:solidFill>
                  <a:srgbClr val="292929"/>
                </a:solidFill>
                <a:effectLst/>
                <a:latin typeface="charter"/>
              </a:rPr>
              <a:t>X</a:t>
            </a:r>
            <a:r>
              <a:rPr lang="en-GB" b="0" i="0" dirty="0">
                <a:solidFill>
                  <a:srgbClr val="292929"/>
                </a:solidFill>
                <a:effectLst/>
                <a:latin typeface="charter"/>
              </a:rPr>
              <a:t> and </a:t>
            </a:r>
            <a:r>
              <a:rPr lang="en-GB" b="1" i="0" dirty="0">
                <a:solidFill>
                  <a:srgbClr val="292929"/>
                </a:solidFill>
                <a:effectLst/>
                <a:latin typeface="charter"/>
              </a:rPr>
              <a:t>Y</a:t>
            </a:r>
            <a:r>
              <a:rPr lang="en-GB" b="0" i="0" dirty="0">
                <a:solidFill>
                  <a:srgbClr val="292929"/>
                </a:solidFill>
                <a:effectLst/>
                <a:latin typeface="charter"/>
              </a:rPr>
              <a:t> using the following formula</a:t>
            </a:r>
            <a:endParaRPr lang="en-US" dirty="0"/>
          </a:p>
        </p:txBody>
      </p:sp>
      <p:pic>
        <p:nvPicPr>
          <p:cNvPr id="6" name="Picture 5">
            <a:extLst>
              <a:ext uri="{FF2B5EF4-FFF2-40B4-BE49-F238E27FC236}">
                <a16:creationId xmlns:a16="http://schemas.microsoft.com/office/drawing/2014/main" id="{B2C1C81A-8FC3-42DD-89AD-93E6676C3EAA}"/>
              </a:ext>
            </a:extLst>
          </p:cNvPr>
          <p:cNvPicPr>
            <a:picLocks noChangeAspect="1"/>
          </p:cNvPicPr>
          <p:nvPr/>
        </p:nvPicPr>
        <p:blipFill>
          <a:blip r:embed="rId3"/>
          <a:stretch>
            <a:fillRect/>
          </a:stretch>
        </p:blipFill>
        <p:spPr>
          <a:xfrm>
            <a:off x="1024351" y="2689021"/>
            <a:ext cx="3305175" cy="1838325"/>
          </a:xfrm>
          <a:prstGeom prst="rect">
            <a:avLst/>
          </a:prstGeom>
        </p:spPr>
      </p:pic>
      <p:pic>
        <p:nvPicPr>
          <p:cNvPr id="7" name="Picture 6">
            <a:extLst>
              <a:ext uri="{FF2B5EF4-FFF2-40B4-BE49-F238E27FC236}">
                <a16:creationId xmlns:a16="http://schemas.microsoft.com/office/drawing/2014/main" id="{42027F6A-DAF8-4376-B102-03250216367B}"/>
              </a:ext>
            </a:extLst>
          </p:cNvPr>
          <p:cNvPicPr>
            <a:picLocks noChangeAspect="1"/>
          </p:cNvPicPr>
          <p:nvPr/>
        </p:nvPicPr>
        <p:blipFill>
          <a:blip r:embed="rId4"/>
          <a:stretch>
            <a:fillRect/>
          </a:stretch>
        </p:blipFill>
        <p:spPr>
          <a:xfrm>
            <a:off x="838200" y="5153925"/>
            <a:ext cx="4314825" cy="1238250"/>
          </a:xfrm>
          <a:prstGeom prst="rect">
            <a:avLst/>
          </a:prstGeom>
        </p:spPr>
      </p:pic>
      <p:sp>
        <p:nvSpPr>
          <p:cNvPr id="8" name="TextBox 7">
            <a:extLst>
              <a:ext uri="{FF2B5EF4-FFF2-40B4-BE49-F238E27FC236}">
                <a16:creationId xmlns:a16="http://schemas.microsoft.com/office/drawing/2014/main" id="{CE5573D7-874A-4FBD-9E40-3472725D4113}"/>
              </a:ext>
            </a:extLst>
          </p:cNvPr>
          <p:cNvSpPr txBox="1"/>
          <p:nvPr/>
        </p:nvSpPr>
        <p:spPr>
          <a:xfrm>
            <a:off x="530087" y="4457724"/>
            <a:ext cx="3059043" cy="369332"/>
          </a:xfrm>
          <a:prstGeom prst="rect">
            <a:avLst/>
          </a:prstGeom>
          <a:noFill/>
        </p:spPr>
        <p:txBody>
          <a:bodyPr wrap="none" rtlCol="0">
            <a:spAutoFit/>
          </a:bodyPr>
          <a:lstStyle/>
          <a:p>
            <a:r>
              <a:rPr lang="en-GB" b="0" i="0" dirty="0">
                <a:solidFill>
                  <a:srgbClr val="292929"/>
                </a:solidFill>
                <a:effectLst/>
                <a:latin typeface="charter"/>
              </a:rPr>
              <a:t>Its c</a:t>
            </a:r>
            <a:r>
              <a:rPr lang="en-GB" b="0" i="1" dirty="0">
                <a:solidFill>
                  <a:srgbClr val="292929"/>
                </a:solidFill>
                <a:effectLst/>
                <a:latin typeface="charter"/>
              </a:rPr>
              <a:t>ovariance matrix</a:t>
            </a:r>
            <a:r>
              <a:rPr lang="en-GB" b="0" i="0" dirty="0">
                <a:solidFill>
                  <a:srgbClr val="292929"/>
                </a:solidFill>
                <a:effectLst/>
                <a:latin typeface="charter"/>
              </a:rPr>
              <a:t> would be</a:t>
            </a:r>
            <a:endParaRPr lang="en-US" dirty="0"/>
          </a:p>
        </p:txBody>
      </p:sp>
      <p:sp>
        <p:nvSpPr>
          <p:cNvPr id="9" name="Rectangle 8">
            <a:extLst>
              <a:ext uri="{FF2B5EF4-FFF2-40B4-BE49-F238E27FC236}">
                <a16:creationId xmlns:a16="http://schemas.microsoft.com/office/drawing/2014/main" id="{738059AB-90D4-4C5D-901D-FBA76931D76D}"/>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3EECAC0-E092-4D59-99DE-49BFEEFB84CE}"/>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59E8B17-DDCB-4B7A-9845-479B31A27F41}"/>
              </a:ext>
            </a:extLst>
          </p:cNvPr>
          <p:cNvSpPr>
            <a:spLocks noGrp="1"/>
          </p:cNvSpPr>
          <p:nvPr>
            <p:ph type="sldNum" sz="quarter" idx="12"/>
          </p:nvPr>
        </p:nvSpPr>
        <p:spPr/>
        <p:txBody>
          <a:bodyPr/>
          <a:lstStyle/>
          <a:p>
            <a:fld id="{91209BF4-3111-4E0E-B6E9-1CCEB151FC7D}" type="slidenum">
              <a:rPr lang="en-US" smtClean="0"/>
              <a:pPr/>
              <a:t>24</a:t>
            </a:fld>
            <a:endParaRPr lang="en-US"/>
          </a:p>
        </p:txBody>
      </p:sp>
    </p:spTree>
    <p:extLst>
      <p:ext uri="{BB962C8B-B14F-4D97-AF65-F5344CB8AC3E}">
        <p14:creationId xmlns:p14="http://schemas.microsoft.com/office/powerpoint/2010/main" val="1331712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BE9F-B9EE-432A-A872-4A533A306429}"/>
              </a:ext>
            </a:extLst>
          </p:cNvPr>
          <p:cNvSpPr>
            <a:spLocks noGrp="1"/>
          </p:cNvSpPr>
          <p:nvPr>
            <p:ph type="title"/>
          </p:nvPr>
        </p:nvSpPr>
        <p:spPr>
          <a:xfrm>
            <a:off x="347869" y="-31887"/>
            <a:ext cx="10515600" cy="1325563"/>
          </a:xfrm>
        </p:spPr>
        <p:txBody>
          <a:bodyPr>
            <a:normAutofit/>
          </a:bodyPr>
          <a:lstStyle/>
          <a:p>
            <a:r>
              <a:rPr lang="en-GB" sz="2800" b="1" i="0" dirty="0">
                <a:solidFill>
                  <a:srgbClr val="292929"/>
                </a:solidFill>
                <a:effectLst/>
                <a:latin typeface="charter"/>
              </a:rPr>
              <a:t>Step 4. Compute Eigenvectors and corresponding Eigenvalues</a:t>
            </a:r>
            <a:endParaRPr lang="en-US" sz="2800" dirty="0"/>
          </a:p>
        </p:txBody>
      </p:sp>
      <p:sp>
        <p:nvSpPr>
          <p:cNvPr id="5" name="Content Placeholder 4">
            <a:extLst>
              <a:ext uri="{FF2B5EF4-FFF2-40B4-BE49-F238E27FC236}">
                <a16:creationId xmlns:a16="http://schemas.microsoft.com/office/drawing/2014/main" id="{543C1099-C056-4A61-907E-65787B4B5C23}"/>
              </a:ext>
            </a:extLst>
          </p:cNvPr>
          <p:cNvSpPr>
            <a:spLocks noGrp="1" noChangeArrowheads="1"/>
          </p:cNvSpPr>
          <p:nvPr>
            <p:ph idx="1"/>
          </p:nvPr>
        </p:nvSpPr>
        <p:spPr bwMode="auto">
          <a:xfrm>
            <a:off x="838200" y="1250547"/>
            <a:ext cx="105156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rgbClr val="292929"/>
                </a:solidFill>
                <a:effectLst/>
                <a:latin typeface="+mn-lt"/>
              </a:rPr>
              <a:t>Let </a:t>
            </a:r>
            <a:r>
              <a:rPr kumimoji="0" lang="en-US" altLang="en-US" sz="2000" b="1" u="none" strike="noStrike" cap="none" normalizeH="0" baseline="0" dirty="0">
                <a:ln>
                  <a:noFill/>
                </a:ln>
                <a:solidFill>
                  <a:srgbClr val="292929"/>
                </a:solidFill>
                <a:effectLst/>
                <a:latin typeface="+mn-lt"/>
              </a:rPr>
              <a:t>A</a:t>
            </a:r>
            <a:r>
              <a:rPr kumimoji="0" lang="en-US" altLang="en-US" sz="2000" b="0" u="none" strike="noStrike" cap="none" normalizeH="0" baseline="0" dirty="0">
                <a:ln>
                  <a:noFill/>
                </a:ln>
                <a:solidFill>
                  <a:srgbClr val="292929"/>
                </a:solidFill>
                <a:effectLst/>
                <a:latin typeface="+mn-lt"/>
              </a:rPr>
              <a:t> be a square matrix, </a:t>
            </a:r>
            <a:r>
              <a:rPr kumimoji="0" lang="en-US" altLang="en-US" sz="2000" b="1" u="none" strike="noStrike" cap="none" normalizeH="0" baseline="0" dirty="0">
                <a:ln>
                  <a:noFill/>
                </a:ln>
                <a:solidFill>
                  <a:srgbClr val="292929"/>
                </a:solidFill>
                <a:effectLst/>
                <a:latin typeface="+mn-lt"/>
              </a:rPr>
              <a:t>ν</a:t>
            </a:r>
            <a:r>
              <a:rPr kumimoji="0" lang="en-US" altLang="en-US" sz="2000" b="0" u="none" strike="noStrike" cap="none" normalizeH="0" baseline="0" dirty="0">
                <a:ln>
                  <a:noFill/>
                </a:ln>
                <a:solidFill>
                  <a:srgbClr val="292929"/>
                </a:solidFill>
                <a:effectLst/>
                <a:latin typeface="+mn-lt"/>
              </a:rPr>
              <a:t> a vector and </a:t>
            </a:r>
            <a:r>
              <a:rPr kumimoji="0" lang="en-US" altLang="en-US" sz="2000" b="1" u="none" strike="noStrike" cap="none" normalizeH="0" baseline="0" dirty="0">
                <a:ln>
                  <a:noFill/>
                </a:ln>
                <a:solidFill>
                  <a:srgbClr val="292929"/>
                </a:solidFill>
                <a:effectLst/>
                <a:latin typeface="+mn-lt"/>
              </a:rPr>
              <a:t>λ</a:t>
            </a:r>
            <a:r>
              <a:rPr kumimoji="0" lang="en-US" altLang="en-US" sz="2000" b="0" u="none" strike="noStrike" cap="none" normalizeH="0" baseline="0" dirty="0">
                <a:ln>
                  <a:noFill/>
                </a:ln>
                <a:solidFill>
                  <a:srgbClr val="292929"/>
                </a:solidFill>
                <a:effectLst/>
                <a:latin typeface="+mn-lt"/>
              </a:rPr>
              <a:t> a scalar that satisfies </a:t>
            </a:r>
            <a:r>
              <a:rPr kumimoji="0" lang="en-US" altLang="en-US" sz="2000" b="1" u="none" strike="noStrike" cap="none" normalizeH="0" baseline="0" dirty="0" err="1">
                <a:ln>
                  <a:noFill/>
                </a:ln>
                <a:solidFill>
                  <a:srgbClr val="292929"/>
                </a:solidFill>
                <a:effectLst/>
                <a:latin typeface="+mn-lt"/>
              </a:rPr>
              <a:t>A</a:t>
            </a:r>
            <a:r>
              <a:rPr kumimoji="0" lang="en-US" altLang="en-US" sz="2000" b="0" u="none" strike="noStrike" cap="none" normalizeH="0" baseline="0" dirty="0" err="1">
                <a:ln>
                  <a:noFill/>
                </a:ln>
                <a:solidFill>
                  <a:srgbClr val="292929"/>
                </a:solidFill>
                <a:effectLst/>
                <a:latin typeface="+mn-lt"/>
              </a:rPr>
              <a:t>ν</a:t>
            </a:r>
            <a:r>
              <a:rPr kumimoji="0" lang="en-US" altLang="en-US" sz="2000" b="1" u="none" strike="noStrike" cap="none" normalizeH="0" baseline="0" dirty="0">
                <a:ln>
                  <a:noFill/>
                </a:ln>
                <a:solidFill>
                  <a:srgbClr val="292929"/>
                </a:solidFill>
                <a:effectLst/>
                <a:latin typeface="+mn-lt"/>
              </a:rPr>
              <a:t> = </a:t>
            </a:r>
            <a:r>
              <a:rPr kumimoji="0" lang="en-US" altLang="en-US" sz="2000" b="1" u="none" strike="noStrike" cap="none" normalizeH="0" baseline="0" dirty="0" err="1">
                <a:ln>
                  <a:noFill/>
                </a:ln>
                <a:solidFill>
                  <a:srgbClr val="292929"/>
                </a:solidFill>
                <a:effectLst/>
                <a:latin typeface="+mn-lt"/>
              </a:rPr>
              <a:t>λ</a:t>
            </a:r>
            <a:r>
              <a:rPr kumimoji="0" lang="en-US" altLang="en-US" sz="2000" b="0" u="none" strike="noStrike" cap="none" normalizeH="0" baseline="0" dirty="0" err="1">
                <a:ln>
                  <a:noFill/>
                </a:ln>
                <a:solidFill>
                  <a:srgbClr val="292929"/>
                </a:solidFill>
                <a:effectLst/>
                <a:latin typeface="+mn-lt"/>
              </a:rPr>
              <a:t>ν</a:t>
            </a:r>
            <a:r>
              <a:rPr kumimoji="0" lang="en-US" altLang="en-US" sz="2000" b="0" u="none" strike="noStrike" cap="none" normalizeH="0" baseline="0" dirty="0">
                <a:ln>
                  <a:noFill/>
                </a:ln>
                <a:solidFill>
                  <a:srgbClr val="292929"/>
                </a:solidFill>
                <a:effectLst/>
                <a:latin typeface="+mn-lt"/>
              </a:rPr>
              <a:t>, then </a:t>
            </a:r>
            <a:r>
              <a:rPr kumimoji="0" lang="en-US" altLang="en-US" sz="2000" b="1" u="none" strike="noStrike" cap="none" normalizeH="0" baseline="0" dirty="0">
                <a:ln>
                  <a:noFill/>
                </a:ln>
                <a:solidFill>
                  <a:srgbClr val="292929"/>
                </a:solidFill>
                <a:effectLst/>
                <a:latin typeface="+mn-lt"/>
              </a:rPr>
              <a:t>λ</a:t>
            </a:r>
            <a:r>
              <a:rPr kumimoji="0" lang="en-US" altLang="en-US" sz="2000" b="0" u="none" strike="noStrike" cap="none" normalizeH="0" baseline="0" dirty="0">
                <a:ln>
                  <a:noFill/>
                </a:ln>
                <a:solidFill>
                  <a:srgbClr val="292929"/>
                </a:solidFill>
                <a:effectLst/>
                <a:latin typeface="+mn-lt"/>
              </a:rPr>
              <a:t> is called eigenvalue associated with eigenvector </a:t>
            </a:r>
            <a:r>
              <a:rPr kumimoji="0" lang="en-US" altLang="en-US" sz="2000" b="1" u="none" strike="noStrike" cap="none" normalizeH="0" baseline="0" dirty="0">
                <a:ln>
                  <a:noFill/>
                </a:ln>
                <a:solidFill>
                  <a:srgbClr val="292929"/>
                </a:solidFill>
                <a:effectLst/>
                <a:latin typeface="+mn-lt"/>
              </a:rPr>
              <a:t>ν</a:t>
            </a:r>
            <a:r>
              <a:rPr kumimoji="0" lang="en-US" altLang="en-US" sz="2000" b="0" u="none" strike="noStrike" cap="none" normalizeH="0" baseline="0" dirty="0">
                <a:ln>
                  <a:noFill/>
                </a:ln>
                <a:solidFill>
                  <a:srgbClr val="292929"/>
                </a:solidFill>
                <a:effectLst/>
                <a:latin typeface="+mn-lt"/>
              </a:rPr>
              <a:t> of </a:t>
            </a:r>
            <a:r>
              <a:rPr kumimoji="0" lang="en-US" altLang="en-US" sz="2000" b="1" u="none" strike="noStrike" cap="none" normalizeH="0" baseline="0" dirty="0">
                <a:ln>
                  <a:noFill/>
                </a:ln>
                <a:solidFill>
                  <a:srgbClr val="292929"/>
                </a:solidFill>
                <a:effectLst/>
                <a:latin typeface="+mn-lt"/>
              </a:rPr>
              <a:t>A</a:t>
            </a:r>
            <a:r>
              <a:rPr kumimoji="0" lang="en-US" altLang="en-US" sz="2000" b="0" u="none" strike="noStrike" cap="none" normalizeH="0" baseline="0" dirty="0">
                <a:ln>
                  <a:noFill/>
                </a:ln>
                <a:solidFill>
                  <a:srgbClr val="292929"/>
                </a:solidFill>
                <a:effectLst/>
                <a:latin typeface="+mn-lt"/>
              </a:rPr>
              <a:t>.</a:t>
            </a:r>
            <a:endParaRPr kumimoji="0" lang="en-US" altLang="en-US" sz="2000" b="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u="none" strike="noStrike" cap="none" normalizeH="0" baseline="0" dirty="0">
                <a:ln>
                  <a:noFill/>
                </a:ln>
                <a:solidFill>
                  <a:srgbClr val="292929"/>
                </a:solidFill>
                <a:effectLst/>
                <a:latin typeface="+mn-lt"/>
              </a:rPr>
              <a:t>The eigenvalues of </a:t>
            </a:r>
            <a:r>
              <a:rPr kumimoji="0" lang="en-US" altLang="en-US" sz="2000" b="1" u="none" strike="noStrike" cap="none" normalizeH="0" baseline="0" dirty="0">
                <a:ln>
                  <a:noFill/>
                </a:ln>
                <a:solidFill>
                  <a:srgbClr val="292929"/>
                </a:solidFill>
                <a:effectLst/>
                <a:latin typeface="+mn-lt"/>
              </a:rPr>
              <a:t>A</a:t>
            </a:r>
            <a:r>
              <a:rPr kumimoji="0" lang="en-US" altLang="en-US" sz="2000" b="0" u="none" strike="noStrike" cap="none" normalizeH="0" baseline="0" dirty="0">
                <a:ln>
                  <a:noFill/>
                </a:ln>
                <a:solidFill>
                  <a:srgbClr val="292929"/>
                </a:solidFill>
                <a:effectLst/>
                <a:latin typeface="+mn-lt"/>
              </a:rPr>
              <a:t> are roots of the characteristic equation</a:t>
            </a:r>
            <a:endParaRPr kumimoji="0" lang="en-US" altLang="en-US" sz="2000" b="0" u="none" strike="noStrike" cap="none" normalizeH="0" baseline="0" dirty="0">
              <a:ln>
                <a:noFill/>
              </a:ln>
              <a:solidFill>
                <a:schemeClr val="tx1"/>
              </a:solidFill>
              <a:effectLst/>
              <a:latin typeface="+mn-lt"/>
            </a:endParaRPr>
          </a:p>
        </p:txBody>
      </p:sp>
      <p:pic>
        <p:nvPicPr>
          <p:cNvPr id="6" name="Picture 5">
            <a:extLst>
              <a:ext uri="{FF2B5EF4-FFF2-40B4-BE49-F238E27FC236}">
                <a16:creationId xmlns:a16="http://schemas.microsoft.com/office/drawing/2014/main" id="{455EAF12-664E-4B2A-A406-94E43E06E348}"/>
              </a:ext>
            </a:extLst>
          </p:cNvPr>
          <p:cNvPicPr>
            <a:picLocks noChangeAspect="1"/>
          </p:cNvPicPr>
          <p:nvPr/>
        </p:nvPicPr>
        <p:blipFill>
          <a:blip r:embed="rId2"/>
          <a:stretch>
            <a:fillRect/>
          </a:stretch>
        </p:blipFill>
        <p:spPr>
          <a:xfrm>
            <a:off x="4449209" y="2335696"/>
            <a:ext cx="1438275" cy="304800"/>
          </a:xfrm>
          <a:prstGeom prst="rect">
            <a:avLst/>
          </a:prstGeom>
        </p:spPr>
      </p:pic>
      <p:sp>
        <p:nvSpPr>
          <p:cNvPr id="7" name="TextBox 6">
            <a:extLst>
              <a:ext uri="{FF2B5EF4-FFF2-40B4-BE49-F238E27FC236}">
                <a16:creationId xmlns:a16="http://schemas.microsoft.com/office/drawing/2014/main" id="{36D6226A-B1D1-4E06-8083-CF96373AB2D0}"/>
              </a:ext>
            </a:extLst>
          </p:cNvPr>
          <p:cNvSpPr txBox="1"/>
          <p:nvPr/>
        </p:nvSpPr>
        <p:spPr>
          <a:xfrm>
            <a:off x="1020417" y="2968487"/>
            <a:ext cx="4691028" cy="369332"/>
          </a:xfrm>
          <a:prstGeom prst="rect">
            <a:avLst/>
          </a:prstGeom>
          <a:noFill/>
        </p:spPr>
        <p:txBody>
          <a:bodyPr wrap="none" rtlCol="0">
            <a:spAutoFit/>
          </a:bodyPr>
          <a:lstStyle/>
          <a:p>
            <a:r>
              <a:rPr lang="en-GB" b="0" i="0" dirty="0">
                <a:solidFill>
                  <a:srgbClr val="292929"/>
                </a:solidFill>
                <a:effectLst/>
                <a:latin typeface="charter"/>
              </a:rPr>
              <a:t>Calculating </a:t>
            </a:r>
            <a:r>
              <a:rPr lang="en-GB" b="0" i="1" dirty="0">
                <a:solidFill>
                  <a:srgbClr val="292929"/>
                </a:solidFill>
                <a:effectLst/>
                <a:latin typeface="charter"/>
              </a:rPr>
              <a:t>det(A-</a:t>
            </a:r>
            <a:r>
              <a:rPr lang="en-GB" b="0" i="1" dirty="0" err="1">
                <a:solidFill>
                  <a:srgbClr val="292929"/>
                </a:solidFill>
                <a:effectLst/>
                <a:latin typeface="charter"/>
              </a:rPr>
              <a:t>λI</a:t>
            </a:r>
            <a:r>
              <a:rPr lang="en-GB" b="0" i="1" dirty="0">
                <a:solidFill>
                  <a:srgbClr val="292929"/>
                </a:solidFill>
                <a:effectLst/>
                <a:latin typeface="charter"/>
              </a:rPr>
              <a:t>) </a:t>
            </a:r>
            <a:r>
              <a:rPr lang="en-GB" b="0" i="0" dirty="0">
                <a:solidFill>
                  <a:srgbClr val="292929"/>
                </a:solidFill>
                <a:effectLst/>
                <a:latin typeface="charter"/>
              </a:rPr>
              <a:t>first, </a:t>
            </a:r>
            <a:r>
              <a:rPr lang="en-GB" b="0" i="1" dirty="0">
                <a:solidFill>
                  <a:srgbClr val="292929"/>
                </a:solidFill>
                <a:effectLst/>
                <a:latin typeface="charter"/>
              </a:rPr>
              <a:t>I </a:t>
            </a:r>
            <a:r>
              <a:rPr lang="en-GB" b="0" i="0" dirty="0">
                <a:solidFill>
                  <a:srgbClr val="292929"/>
                </a:solidFill>
                <a:effectLst/>
                <a:latin typeface="charter"/>
              </a:rPr>
              <a:t>is an identity matrix :</a:t>
            </a:r>
            <a:endParaRPr lang="en-US" dirty="0"/>
          </a:p>
        </p:txBody>
      </p:sp>
      <p:pic>
        <p:nvPicPr>
          <p:cNvPr id="8" name="Picture 7">
            <a:extLst>
              <a:ext uri="{FF2B5EF4-FFF2-40B4-BE49-F238E27FC236}">
                <a16:creationId xmlns:a16="http://schemas.microsoft.com/office/drawing/2014/main" id="{662C5C8F-79C1-47C0-B5CC-9028868CA998}"/>
              </a:ext>
            </a:extLst>
          </p:cNvPr>
          <p:cNvPicPr>
            <a:picLocks noChangeAspect="1"/>
          </p:cNvPicPr>
          <p:nvPr/>
        </p:nvPicPr>
        <p:blipFill>
          <a:blip r:embed="rId3"/>
          <a:stretch>
            <a:fillRect/>
          </a:stretch>
        </p:blipFill>
        <p:spPr>
          <a:xfrm>
            <a:off x="1410735" y="3683274"/>
            <a:ext cx="2638425" cy="628650"/>
          </a:xfrm>
          <a:prstGeom prst="rect">
            <a:avLst/>
          </a:prstGeom>
        </p:spPr>
      </p:pic>
      <p:pic>
        <p:nvPicPr>
          <p:cNvPr id="9" name="Picture 8">
            <a:extLst>
              <a:ext uri="{FF2B5EF4-FFF2-40B4-BE49-F238E27FC236}">
                <a16:creationId xmlns:a16="http://schemas.microsoft.com/office/drawing/2014/main" id="{FB821BA0-CC47-4EA8-B957-1BB6B775D17E}"/>
              </a:ext>
            </a:extLst>
          </p:cNvPr>
          <p:cNvPicPr>
            <a:picLocks noChangeAspect="1"/>
          </p:cNvPicPr>
          <p:nvPr/>
        </p:nvPicPr>
        <p:blipFill>
          <a:blip r:embed="rId4"/>
          <a:stretch>
            <a:fillRect/>
          </a:stretch>
        </p:blipFill>
        <p:spPr>
          <a:xfrm>
            <a:off x="1717813" y="4653563"/>
            <a:ext cx="2209800" cy="666750"/>
          </a:xfrm>
          <a:prstGeom prst="rect">
            <a:avLst/>
          </a:prstGeom>
        </p:spPr>
      </p:pic>
      <p:pic>
        <p:nvPicPr>
          <p:cNvPr id="10" name="Picture 9">
            <a:extLst>
              <a:ext uri="{FF2B5EF4-FFF2-40B4-BE49-F238E27FC236}">
                <a16:creationId xmlns:a16="http://schemas.microsoft.com/office/drawing/2014/main" id="{5CF30FA1-7566-4843-8C57-337CC1706852}"/>
              </a:ext>
            </a:extLst>
          </p:cNvPr>
          <p:cNvPicPr>
            <a:picLocks noChangeAspect="1"/>
          </p:cNvPicPr>
          <p:nvPr/>
        </p:nvPicPr>
        <p:blipFill>
          <a:blip r:embed="rId5"/>
          <a:stretch>
            <a:fillRect/>
          </a:stretch>
        </p:blipFill>
        <p:spPr>
          <a:xfrm>
            <a:off x="1591709" y="5634583"/>
            <a:ext cx="2276475" cy="704850"/>
          </a:xfrm>
          <a:prstGeom prst="rect">
            <a:avLst/>
          </a:prstGeom>
        </p:spPr>
      </p:pic>
      <p:pic>
        <p:nvPicPr>
          <p:cNvPr id="11" name="Picture 10">
            <a:extLst>
              <a:ext uri="{FF2B5EF4-FFF2-40B4-BE49-F238E27FC236}">
                <a16:creationId xmlns:a16="http://schemas.microsoft.com/office/drawing/2014/main" id="{346750AB-95CD-4D03-9126-77E90B6356E1}"/>
              </a:ext>
            </a:extLst>
          </p:cNvPr>
          <p:cNvPicPr>
            <a:picLocks noChangeAspect="1"/>
          </p:cNvPicPr>
          <p:nvPr/>
        </p:nvPicPr>
        <p:blipFill>
          <a:blip r:embed="rId6"/>
          <a:stretch>
            <a:fillRect/>
          </a:stretch>
        </p:blipFill>
        <p:spPr>
          <a:xfrm>
            <a:off x="8030814" y="3273076"/>
            <a:ext cx="2428875" cy="314325"/>
          </a:xfrm>
          <a:prstGeom prst="rect">
            <a:avLst/>
          </a:prstGeom>
        </p:spPr>
      </p:pic>
      <p:pic>
        <p:nvPicPr>
          <p:cNvPr id="12" name="Picture 11">
            <a:extLst>
              <a:ext uri="{FF2B5EF4-FFF2-40B4-BE49-F238E27FC236}">
                <a16:creationId xmlns:a16="http://schemas.microsoft.com/office/drawing/2014/main" id="{7FD77E86-710F-4C55-B283-5F7D57F51EE4}"/>
              </a:ext>
            </a:extLst>
          </p:cNvPr>
          <p:cNvPicPr>
            <a:picLocks noChangeAspect="1"/>
          </p:cNvPicPr>
          <p:nvPr/>
        </p:nvPicPr>
        <p:blipFill>
          <a:blip r:embed="rId7"/>
          <a:stretch>
            <a:fillRect/>
          </a:stretch>
        </p:blipFill>
        <p:spPr>
          <a:xfrm>
            <a:off x="7764114" y="4604391"/>
            <a:ext cx="3343275" cy="323850"/>
          </a:xfrm>
          <a:prstGeom prst="rect">
            <a:avLst/>
          </a:prstGeom>
        </p:spPr>
      </p:pic>
      <p:pic>
        <p:nvPicPr>
          <p:cNvPr id="13" name="Picture 12">
            <a:extLst>
              <a:ext uri="{FF2B5EF4-FFF2-40B4-BE49-F238E27FC236}">
                <a16:creationId xmlns:a16="http://schemas.microsoft.com/office/drawing/2014/main" id="{526DD6C2-B73D-461E-B991-DC6CA3432DEC}"/>
              </a:ext>
            </a:extLst>
          </p:cNvPr>
          <p:cNvPicPr>
            <a:picLocks noChangeAspect="1"/>
          </p:cNvPicPr>
          <p:nvPr/>
        </p:nvPicPr>
        <p:blipFill>
          <a:blip r:embed="rId8"/>
          <a:stretch>
            <a:fillRect/>
          </a:stretch>
        </p:blipFill>
        <p:spPr>
          <a:xfrm>
            <a:off x="7764114" y="3976872"/>
            <a:ext cx="2695575" cy="323850"/>
          </a:xfrm>
          <a:prstGeom prst="rect">
            <a:avLst/>
          </a:prstGeom>
        </p:spPr>
      </p:pic>
      <p:pic>
        <p:nvPicPr>
          <p:cNvPr id="15" name="Picture 14">
            <a:extLst>
              <a:ext uri="{FF2B5EF4-FFF2-40B4-BE49-F238E27FC236}">
                <a16:creationId xmlns:a16="http://schemas.microsoft.com/office/drawing/2014/main" id="{09304378-0BB0-4369-90D1-38256FF609E8}"/>
              </a:ext>
            </a:extLst>
          </p:cNvPr>
          <p:cNvPicPr>
            <a:picLocks noChangeAspect="1"/>
          </p:cNvPicPr>
          <p:nvPr/>
        </p:nvPicPr>
        <p:blipFill>
          <a:blip r:embed="rId9"/>
          <a:stretch>
            <a:fillRect/>
          </a:stretch>
        </p:blipFill>
        <p:spPr>
          <a:xfrm>
            <a:off x="7626001" y="5317712"/>
            <a:ext cx="2971800" cy="695325"/>
          </a:xfrm>
          <a:prstGeom prst="rect">
            <a:avLst/>
          </a:prstGeom>
        </p:spPr>
      </p:pic>
      <p:sp>
        <p:nvSpPr>
          <p:cNvPr id="14" name="Rectangle 13">
            <a:extLst>
              <a:ext uri="{FF2B5EF4-FFF2-40B4-BE49-F238E27FC236}">
                <a16:creationId xmlns:a16="http://schemas.microsoft.com/office/drawing/2014/main" id="{154BCFE7-A463-4E3E-9C74-207D7F995E9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DC30D3E-FE2F-4ACD-9127-FECC623443FC}"/>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993F9F9-2AED-4605-B548-3C8E4A63559C}"/>
              </a:ext>
            </a:extLst>
          </p:cNvPr>
          <p:cNvSpPr>
            <a:spLocks noGrp="1"/>
          </p:cNvSpPr>
          <p:nvPr>
            <p:ph type="sldNum" sz="quarter" idx="12"/>
          </p:nvPr>
        </p:nvSpPr>
        <p:spPr/>
        <p:txBody>
          <a:bodyPr/>
          <a:lstStyle/>
          <a:p>
            <a:fld id="{91209BF4-3111-4E0E-B6E9-1CCEB151FC7D}" type="slidenum">
              <a:rPr lang="en-US" smtClean="0"/>
              <a:pPr/>
              <a:t>25</a:t>
            </a:fld>
            <a:endParaRPr lang="en-US"/>
          </a:p>
        </p:txBody>
      </p:sp>
    </p:spTree>
    <p:extLst>
      <p:ext uri="{BB962C8B-B14F-4D97-AF65-F5344CB8AC3E}">
        <p14:creationId xmlns:p14="http://schemas.microsoft.com/office/powerpoint/2010/main" val="2209726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C8C8-A6C0-46F8-B648-9334EB7E6360}"/>
              </a:ext>
            </a:extLst>
          </p:cNvPr>
          <p:cNvSpPr>
            <a:spLocks noGrp="1"/>
          </p:cNvSpPr>
          <p:nvPr>
            <p:ph type="title"/>
          </p:nvPr>
        </p:nvSpPr>
        <p:spPr>
          <a:xfrm>
            <a:off x="374374" y="-32124"/>
            <a:ext cx="10515600" cy="1325563"/>
          </a:xfrm>
        </p:spPr>
        <p:txBody>
          <a:bodyPr>
            <a:normAutofit/>
          </a:bodyPr>
          <a:lstStyle/>
          <a:p>
            <a:r>
              <a:rPr lang="en-GB" sz="2400" b="1" i="0" dirty="0">
                <a:solidFill>
                  <a:srgbClr val="292929"/>
                </a:solidFill>
                <a:effectLst/>
                <a:latin typeface="charter"/>
              </a:rPr>
              <a:t>Step 5. Sort the eigenvectors by decreasing eigenvalues and choose k eigenvectors with the largest eigenvalues to form a </a:t>
            </a:r>
            <a:r>
              <a:rPr lang="en-GB" sz="2400" b="1" i="1" dirty="0">
                <a:solidFill>
                  <a:srgbClr val="292929"/>
                </a:solidFill>
                <a:effectLst/>
                <a:latin typeface="charter"/>
              </a:rPr>
              <a:t>d × k dimensional</a:t>
            </a:r>
            <a:r>
              <a:rPr lang="en-GB" sz="2400" b="1" i="0" dirty="0">
                <a:solidFill>
                  <a:srgbClr val="292929"/>
                </a:solidFill>
                <a:effectLst/>
                <a:latin typeface="charter"/>
              </a:rPr>
              <a:t> matrix W.</a:t>
            </a:r>
            <a:endParaRPr lang="en-US" sz="2400" dirty="0"/>
          </a:p>
        </p:txBody>
      </p:sp>
      <p:pic>
        <p:nvPicPr>
          <p:cNvPr id="4" name="Content Placeholder 3">
            <a:extLst>
              <a:ext uri="{FF2B5EF4-FFF2-40B4-BE49-F238E27FC236}">
                <a16:creationId xmlns:a16="http://schemas.microsoft.com/office/drawing/2014/main" id="{64A56722-B6DB-4122-9788-3FD0814E045D}"/>
              </a:ext>
            </a:extLst>
          </p:cNvPr>
          <p:cNvPicPr>
            <a:picLocks noGrp="1" noChangeAspect="1"/>
          </p:cNvPicPr>
          <p:nvPr>
            <p:ph idx="1"/>
          </p:nvPr>
        </p:nvPicPr>
        <p:blipFill>
          <a:blip r:embed="rId2"/>
          <a:stretch>
            <a:fillRect/>
          </a:stretch>
        </p:blipFill>
        <p:spPr>
          <a:xfrm>
            <a:off x="1956559" y="2542727"/>
            <a:ext cx="1228725" cy="819150"/>
          </a:xfrm>
          <a:prstGeom prst="rect">
            <a:avLst/>
          </a:prstGeom>
        </p:spPr>
      </p:pic>
      <p:pic>
        <p:nvPicPr>
          <p:cNvPr id="5" name="Picture 4">
            <a:extLst>
              <a:ext uri="{FF2B5EF4-FFF2-40B4-BE49-F238E27FC236}">
                <a16:creationId xmlns:a16="http://schemas.microsoft.com/office/drawing/2014/main" id="{E6A19BEE-DA06-4472-BB94-8D6B8811BFE9}"/>
              </a:ext>
            </a:extLst>
          </p:cNvPr>
          <p:cNvPicPr>
            <a:picLocks noChangeAspect="1"/>
          </p:cNvPicPr>
          <p:nvPr/>
        </p:nvPicPr>
        <p:blipFill>
          <a:blip r:embed="rId3"/>
          <a:stretch>
            <a:fillRect/>
          </a:stretch>
        </p:blipFill>
        <p:spPr>
          <a:xfrm>
            <a:off x="1089578" y="3706088"/>
            <a:ext cx="3333750" cy="1028700"/>
          </a:xfrm>
          <a:prstGeom prst="rect">
            <a:avLst/>
          </a:prstGeom>
        </p:spPr>
      </p:pic>
      <p:sp>
        <p:nvSpPr>
          <p:cNvPr id="6" name="TextBox 5">
            <a:extLst>
              <a:ext uri="{FF2B5EF4-FFF2-40B4-BE49-F238E27FC236}">
                <a16:creationId xmlns:a16="http://schemas.microsoft.com/office/drawing/2014/main" id="{67D981C5-F3AA-4A21-BCE0-8B6E329EEBE0}"/>
              </a:ext>
            </a:extLst>
          </p:cNvPr>
          <p:cNvSpPr txBox="1"/>
          <p:nvPr/>
        </p:nvSpPr>
        <p:spPr>
          <a:xfrm>
            <a:off x="1248604" y="2080591"/>
            <a:ext cx="5589351" cy="369332"/>
          </a:xfrm>
          <a:prstGeom prst="rect">
            <a:avLst/>
          </a:prstGeom>
          <a:noFill/>
        </p:spPr>
        <p:txBody>
          <a:bodyPr wrap="none" rtlCol="0">
            <a:spAutoFit/>
          </a:bodyPr>
          <a:lstStyle/>
          <a:p>
            <a:r>
              <a:rPr lang="en-GB" b="0" i="0" dirty="0">
                <a:solidFill>
                  <a:srgbClr val="292929"/>
                </a:solidFill>
                <a:effectLst/>
                <a:latin typeface="charter"/>
              </a:rPr>
              <a:t>after sorting the eigenvalues in decreasing order, we have</a:t>
            </a:r>
            <a:endParaRPr lang="en-US" dirty="0"/>
          </a:p>
        </p:txBody>
      </p:sp>
      <p:sp>
        <p:nvSpPr>
          <p:cNvPr id="12" name="TextBox 11">
            <a:extLst>
              <a:ext uri="{FF2B5EF4-FFF2-40B4-BE49-F238E27FC236}">
                <a16:creationId xmlns:a16="http://schemas.microsoft.com/office/drawing/2014/main" id="{1573B96B-705D-4A36-A0FF-DA5ABF45A67C}"/>
              </a:ext>
            </a:extLst>
          </p:cNvPr>
          <p:cNvSpPr txBox="1"/>
          <p:nvPr/>
        </p:nvSpPr>
        <p:spPr>
          <a:xfrm>
            <a:off x="6342238" y="2839826"/>
            <a:ext cx="5328959" cy="369332"/>
          </a:xfrm>
          <a:prstGeom prst="rect">
            <a:avLst/>
          </a:prstGeom>
          <a:noFill/>
        </p:spPr>
        <p:txBody>
          <a:bodyPr wrap="none" rtlCol="0">
            <a:spAutoFit/>
          </a:bodyPr>
          <a:lstStyle/>
          <a:p>
            <a:r>
              <a:rPr lang="en-GB" b="1" i="0" dirty="0">
                <a:solidFill>
                  <a:srgbClr val="292929"/>
                </a:solidFill>
                <a:effectLst/>
                <a:latin typeface="charter"/>
              </a:rPr>
              <a:t>Step 6. Transform the samples onto the new subspace</a:t>
            </a:r>
            <a:endParaRPr lang="en-US" dirty="0"/>
          </a:p>
        </p:txBody>
      </p:sp>
      <p:sp>
        <p:nvSpPr>
          <p:cNvPr id="13" name="TextBox 12">
            <a:extLst>
              <a:ext uri="{FF2B5EF4-FFF2-40B4-BE49-F238E27FC236}">
                <a16:creationId xmlns:a16="http://schemas.microsoft.com/office/drawing/2014/main" id="{C23CEFA0-0434-48B5-B015-1E3A4FC5F594}"/>
              </a:ext>
            </a:extLst>
          </p:cNvPr>
          <p:cNvSpPr txBox="1"/>
          <p:nvPr/>
        </p:nvSpPr>
        <p:spPr>
          <a:xfrm>
            <a:off x="6453809" y="3706088"/>
            <a:ext cx="5023958" cy="1200329"/>
          </a:xfrm>
          <a:prstGeom prst="rect">
            <a:avLst/>
          </a:prstGeom>
          <a:noFill/>
        </p:spPr>
        <p:txBody>
          <a:bodyPr wrap="square" rtlCol="0">
            <a:spAutoFit/>
          </a:bodyPr>
          <a:lstStyle/>
          <a:p>
            <a:pPr algn="just"/>
            <a:r>
              <a:rPr lang="en-GB" b="0" i="0" dirty="0">
                <a:solidFill>
                  <a:srgbClr val="292929"/>
                </a:solidFill>
                <a:effectLst/>
                <a:latin typeface="charter"/>
              </a:rPr>
              <a:t>In the last step, we use the 2×3 dimensional matrix </a:t>
            </a:r>
            <a:r>
              <a:rPr lang="en-GB" b="1" i="1" dirty="0">
                <a:solidFill>
                  <a:srgbClr val="292929"/>
                </a:solidFill>
                <a:effectLst/>
                <a:latin typeface="charter"/>
              </a:rPr>
              <a:t>W </a:t>
            </a:r>
            <a:r>
              <a:rPr lang="en-GB" b="0" i="0" dirty="0">
                <a:solidFill>
                  <a:srgbClr val="292929"/>
                </a:solidFill>
                <a:effectLst/>
                <a:latin typeface="charter"/>
              </a:rPr>
              <a:t>that we just computed to transform our samples onto the new subspace via the equation </a:t>
            </a:r>
            <a:r>
              <a:rPr lang="en-GB" b="1" i="1" dirty="0">
                <a:solidFill>
                  <a:srgbClr val="292929"/>
                </a:solidFill>
                <a:effectLst/>
                <a:latin typeface="charter"/>
              </a:rPr>
              <a:t>y = W′ × x </a:t>
            </a:r>
            <a:r>
              <a:rPr lang="en-GB" b="0" i="0" dirty="0">
                <a:solidFill>
                  <a:srgbClr val="292929"/>
                </a:solidFill>
                <a:effectLst/>
                <a:latin typeface="charter"/>
              </a:rPr>
              <a:t>where </a:t>
            </a:r>
            <a:r>
              <a:rPr lang="en-GB" b="1" i="1" dirty="0">
                <a:solidFill>
                  <a:srgbClr val="292929"/>
                </a:solidFill>
                <a:effectLst/>
                <a:latin typeface="charter"/>
              </a:rPr>
              <a:t>W′</a:t>
            </a:r>
            <a:r>
              <a:rPr lang="en-GB" b="0" i="0" dirty="0">
                <a:solidFill>
                  <a:srgbClr val="292929"/>
                </a:solidFill>
                <a:effectLst/>
                <a:latin typeface="charter"/>
              </a:rPr>
              <a:t> is the </a:t>
            </a:r>
            <a:r>
              <a:rPr lang="en-GB" b="0" i="1" dirty="0">
                <a:solidFill>
                  <a:srgbClr val="292929"/>
                </a:solidFill>
                <a:effectLst/>
                <a:latin typeface="charter"/>
              </a:rPr>
              <a:t>transpose</a:t>
            </a:r>
            <a:r>
              <a:rPr lang="en-GB" b="0" i="0" dirty="0">
                <a:solidFill>
                  <a:srgbClr val="292929"/>
                </a:solidFill>
                <a:effectLst/>
                <a:latin typeface="charter"/>
              </a:rPr>
              <a:t> of the matrix </a:t>
            </a:r>
            <a:r>
              <a:rPr lang="en-GB" b="1" i="1" dirty="0">
                <a:solidFill>
                  <a:srgbClr val="292929"/>
                </a:solidFill>
                <a:effectLst/>
                <a:latin typeface="charter"/>
              </a:rPr>
              <a:t>W.</a:t>
            </a:r>
            <a:endParaRPr lang="en-US" dirty="0"/>
          </a:p>
        </p:txBody>
      </p:sp>
      <p:sp>
        <p:nvSpPr>
          <p:cNvPr id="8" name="Rectangle 7">
            <a:extLst>
              <a:ext uri="{FF2B5EF4-FFF2-40B4-BE49-F238E27FC236}">
                <a16:creationId xmlns:a16="http://schemas.microsoft.com/office/drawing/2014/main" id="{0715A65B-95D4-4FF7-8AEF-C339C032B634}"/>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0A5D2CA-91E2-4BC3-BB96-408AFD27CF6C}"/>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C99F88C-895A-40C7-9581-F35A66E48043}"/>
              </a:ext>
            </a:extLst>
          </p:cNvPr>
          <p:cNvSpPr>
            <a:spLocks noGrp="1"/>
          </p:cNvSpPr>
          <p:nvPr>
            <p:ph type="sldNum" sz="quarter" idx="12"/>
          </p:nvPr>
        </p:nvSpPr>
        <p:spPr/>
        <p:txBody>
          <a:bodyPr/>
          <a:lstStyle/>
          <a:p>
            <a:fld id="{91209BF4-3111-4E0E-B6E9-1CCEB151FC7D}" type="slidenum">
              <a:rPr lang="en-US" smtClean="0"/>
              <a:pPr/>
              <a:t>26</a:t>
            </a:fld>
            <a:endParaRPr lang="en-US"/>
          </a:p>
        </p:txBody>
      </p:sp>
    </p:spTree>
    <p:extLst>
      <p:ext uri="{BB962C8B-B14F-4D97-AF65-F5344CB8AC3E}">
        <p14:creationId xmlns:p14="http://schemas.microsoft.com/office/powerpoint/2010/main" val="321779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PCA: Example: Find PCAs for given data set</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27</a:t>
            </a:fld>
            <a:endParaRPr lang="en-US"/>
          </a:p>
        </p:txBody>
      </p:sp>
      <p:pic>
        <p:nvPicPr>
          <p:cNvPr id="10" name="Picture 9">
            <a:extLst>
              <a:ext uri="{FF2B5EF4-FFF2-40B4-BE49-F238E27FC236}">
                <a16:creationId xmlns:a16="http://schemas.microsoft.com/office/drawing/2014/main" id="{0755DA78-5358-42FA-97B8-7EA5D01CF747}"/>
              </a:ext>
            </a:extLst>
          </p:cNvPr>
          <p:cNvPicPr>
            <a:picLocks noChangeAspect="1"/>
          </p:cNvPicPr>
          <p:nvPr/>
        </p:nvPicPr>
        <p:blipFill>
          <a:blip r:embed="rId2"/>
          <a:stretch>
            <a:fillRect/>
          </a:stretch>
        </p:blipFill>
        <p:spPr>
          <a:xfrm>
            <a:off x="863668" y="1245705"/>
            <a:ext cx="5057775" cy="4067175"/>
          </a:xfrm>
          <a:prstGeom prst="rect">
            <a:avLst/>
          </a:prstGeom>
        </p:spPr>
      </p:pic>
      <p:pic>
        <p:nvPicPr>
          <p:cNvPr id="12" name="Picture 11">
            <a:extLst>
              <a:ext uri="{FF2B5EF4-FFF2-40B4-BE49-F238E27FC236}">
                <a16:creationId xmlns:a16="http://schemas.microsoft.com/office/drawing/2014/main" id="{E7F3C023-0355-46D5-AD58-FC4E29AA5F88}"/>
              </a:ext>
            </a:extLst>
          </p:cNvPr>
          <p:cNvPicPr>
            <a:picLocks noChangeAspect="1"/>
          </p:cNvPicPr>
          <p:nvPr/>
        </p:nvPicPr>
        <p:blipFill>
          <a:blip r:embed="rId3"/>
          <a:stretch>
            <a:fillRect/>
          </a:stretch>
        </p:blipFill>
        <p:spPr>
          <a:xfrm>
            <a:off x="5921443" y="1196633"/>
            <a:ext cx="5895975" cy="4457700"/>
          </a:xfrm>
          <a:prstGeom prst="rect">
            <a:avLst/>
          </a:prstGeom>
        </p:spPr>
      </p:pic>
    </p:spTree>
    <p:extLst>
      <p:ext uri="{BB962C8B-B14F-4D97-AF65-F5344CB8AC3E}">
        <p14:creationId xmlns:p14="http://schemas.microsoft.com/office/powerpoint/2010/main" val="2880866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28</a:t>
            </a:fld>
            <a:endParaRPr lang="en-US"/>
          </a:p>
        </p:txBody>
      </p:sp>
      <p:pic>
        <p:nvPicPr>
          <p:cNvPr id="10" name="Picture 9">
            <a:extLst>
              <a:ext uri="{FF2B5EF4-FFF2-40B4-BE49-F238E27FC236}">
                <a16:creationId xmlns:a16="http://schemas.microsoft.com/office/drawing/2014/main" id="{1B01ECF7-933B-469D-AA97-16A58D685B78}"/>
              </a:ext>
            </a:extLst>
          </p:cNvPr>
          <p:cNvPicPr>
            <a:picLocks noChangeAspect="1"/>
          </p:cNvPicPr>
          <p:nvPr/>
        </p:nvPicPr>
        <p:blipFill>
          <a:blip r:embed="rId2"/>
          <a:stretch>
            <a:fillRect/>
          </a:stretch>
        </p:blipFill>
        <p:spPr>
          <a:xfrm>
            <a:off x="810453" y="1245705"/>
            <a:ext cx="4848225" cy="4029075"/>
          </a:xfrm>
          <a:prstGeom prst="rect">
            <a:avLst/>
          </a:prstGeom>
        </p:spPr>
      </p:pic>
      <p:pic>
        <p:nvPicPr>
          <p:cNvPr id="12" name="Picture 11">
            <a:extLst>
              <a:ext uri="{FF2B5EF4-FFF2-40B4-BE49-F238E27FC236}">
                <a16:creationId xmlns:a16="http://schemas.microsoft.com/office/drawing/2014/main" id="{C7E95514-7EB8-402C-9E38-D16E090622F1}"/>
              </a:ext>
            </a:extLst>
          </p:cNvPr>
          <p:cNvPicPr>
            <a:picLocks noChangeAspect="1"/>
          </p:cNvPicPr>
          <p:nvPr/>
        </p:nvPicPr>
        <p:blipFill>
          <a:blip r:embed="rId3"/>
          <a:stretch>
            <a:fillRect/>
          </a:stretch>
        </p:blipFill>
        <p:spPr>
          <a:xfrm>
            <a:off x="5728819" y="1228517"/>
            <a:ext cx="5829300" cy="4848225"/>
          </a:xfrm>
          <a:prstGeom prst="rect">
            <a:avLst/>
          </a:prstGeom>
        </p:spPr>
      </p:pic>
      <p:sp>
        <p:nvSpPr>
          <p:cNvPr id="15" name="Title 1">
            <a:extLst>
              <a:ext uri="{FF2B5EF4-FFF2-40B4-BE49-F238E27FC236}">
                <a16:creationId xmlns:a16="http://schemas.microsoft.com/office/drawing/2014/main" id="{919BF6CF-067D-483F-9B84-3934FEB55500}"/>
              </a:ext>
            </a:extLst>
          </p:cNvPr>
          <p:cNvSpPr txBox="1">
            <a:spLocks/>
          </p:cNvSpPr>
          <p:nvPr/>
        </p:nvSpPr>
        <p:spPr>
          <a:xfrm>
            <a:off x="400878" y="-798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a:t>Example</a:t>
            </a:r>
            <a:endParaRPr lang="en-US" b="1" dirty="0"/>
          </a:p>
        </p:txBody>
      </p:sp>
    </p:spTree>
    <p:extLst>
      <p:ext uri="{BB962C8B-B14F-4D97-AF65-F5344CB8AC3E}">
        <p14:creationId xmlns:p14="http://schemas.microsoft.com/office/powerpoint/2010/main" val="1474963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Example: Covariance matrix method</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29</a:t>
            </a:fld>
            <a:endParaRPr lang="en-US"/>
          </a:p>
        </p:txBody>
      </p:sp>
      <p:pic>
        <p:nvPicPr>
          <p:cNvPr id="10" name="Picture 9">
            <a:extLst>
              <a:ext uri="{FF2B5EF4-FFF2-40B4-BE49-F238E27FC236}">
                <a16:creationId xmlns:a16="http://schemas.microsoft.com/office/drawing/2014/main" id="{F46D5E96-666D-44F0-8D5E-6D4960EDEA0F}"/>
              </a:ext>
            </a:extLst>
          </p:cNvPr>
          <p:cNvPicPr>
            <a:picLocks noChangeAspect="1"/>
          </p:cNvPicPr>
          <p:nvPr/>
        </p:nvPicPr>
        <p:blipFill>
          <a:blip r:embed="rId2"/>
          <a:stretch>
            <a:fillRect/>
          </a:stretch>
        </p:blipFill>
        <p:spPr>
          <a:xfrm>
            <a:off x="642730" y="1193800"/>
            <a:ext cx="5002696" cy="5162550"/>
          </a:xfrm>
          <a:prstGeom prst="rect">
            <a:avLst/>
          </a:prstGeom>
        </p:spPr>
      </p:pic>
      <p:pic>
        <p:nvPicPr>
          <p:cNvPr id="12" name="Picture 11">
            <a:extLst>
              <a:ext uri="{FF2B5EF4-FFF2-40B4-BE49-F238E27FC236}">
                <a16:creationId xmlns:a16="http://schemas.microsoft.com/office/drawing/2014/main" id="{7947BC37-9C40-4496-81E1-6E3310A3112D}"/>
              </a:ext>
            </a:extLst>
          </p:cNvPr>
          <p:cNvPicPr>
            <a:picLocks noChangeAspect="1"/>
          </p:cNvPicPr>
          <p:nvPr/>
        </p:nvPicPr>
        <p:blipFill>
          <a:blip r:embed="rId3"/>
          <a:stretch>
            <a:fillRect/>
          </a:stretch>
        </p:blipFill>
        <p:spPr>
          <a:xfrm>
            <a:off x="6423991" y="1480308"/>
            <a:ext cx="5125279" cy="4697900"/>
          </a:xfrm>
          <a:prstGeom prst="rect">
            <a:avLst/>
          </a:prstGeom>
        </p:spPr>
      </p:pic>
    </p:spTree>
    <p:extLst>
      <p:ext uri="{BB962C8B-B14F-4D97-AF65-F5344CB8AC3E}">
        <p14:creationId xmlns:p14="http://schemas.microsoft.com/office/powerpoint/2010/main" val="379632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1209BF4-3111-4E0E-B6E9-1CCEB151FC7D}" type="slidenum">
              <a:rPr lang="en-US" smtClean="0"/>
              <a:pPr/>
              <a:t>3</a:t>
            </a:fld>
            <a:endParaRPr lang="en-US"/>
          </a:p>
        </p:txBody>
      </p:sp>
      <p:sp>
        <p:nvSpPr>
          <p:cNvPr id="5" name="Rectangle 4"/>
          <p:cNvSpPr/>
          <p:nvPr/>
        </p:nvSpPr>
        <p:spPr>
          <a:xfrm>
            <a:off x="1531762" y="1341864"/>
            <a:ext cx="9609908" cy="2585323"/>
          </a:xfrm>
          <a:prstGeom prst="rect">
            <a:avLst/>
          </a:prstGeom>
        </p:spPr>
        <p:txBody>
          <a:bodyPr wrap="square">
            <a:spAutoFit/>
          </a:bodyPr>
          <a:lstStyle/>
          <a:p>
            <a:pPr algn="just"/>
            <a:r>
              <a:rPr lang="en-GB" sz="3600" b="1" dirty="0"/>
              <a:t>Importance of Dimensionality reduction?</a:t>
            </a:r>
          </a:p>
          <a:p>
            <a:pPr algn="just">
              <a:buFont typeface="Arial" pitchFamily="34" charset="0"/>
              <a:buChar char="•"/>
            </a:pPr>
            <a:r>
              <a:rPr lang="en-GB" dirty="0"/>
              <a:t>It reduces the time and storage space required.</a:t>
            </a:r>
          </a:p>
          <a:p>
            <a:pPr algn="just">
              <a:buFont typeface="Arial" pitchFamily="34" charset="0"/>
              <a:buChar char="•"/>
            </a:pPr>
            <a:r>
              <a:rPr lang="en-GB" dirty="0"/>
              <a:t>It helps Remove multi-</a:t>
            </a:r>
            <a:r>
              <a:rPr lang="en-GB" dirty="0" err="1"/>
              <a:t>collinearity</a:t>
            </a:r>
            <a:r>
              <a:rPr lang="en-GB" dirty="0"/>
              <a:t> which improves the interpretation of the parameters of the machine learning model.</a:t>
            </a:r>
          </a:p>
          <a:p>
            <a:pPr algn="just">
              <a:buFont typeface="Arial" pitchFamily="34" charset="0"/>
              <a:buChar char="•"/>
            </a:pPr>
            <a:r>
              <a:rPr lang="en-GB" dirty="0"/>
              <a:t>It becomes easier to visualize the data when reduced to very low dimensions such as 2D or 3D.</a:t>
            </a:r>
          </a:p>
          <a:p>
            <a:pPr algn="just">
              <a:buFont typeface="Arial" pitchFamily="34" charset="0"/>
              <a:buChar char="•"/>
            </a:pPr>
            <a:r>
              <a:rPr lang="en-GB" dirty="0"/>
              <a:t>It avoids the </a:t>
            </a:r>
            <a:r>
              <a:rPr lang="en-GB" u="sng" dirty="0">
                <a:hlinkClick r:id="rId2"/>
              </a:rPr>
              <a:t>curse of dimensionality</a:t>
            </a:r>
            <a:r>
              <a:rPr lang="en-GB" dirty="0"/>
              <a:t>.</a:t>
            </a:r>
          </a:p>
          <a:p>
            <a:pPr algn="just">
              <a:buFont typeface="Arial" pitchFamily="34" charset="0"/>
              <a:buChar char="•"/>
            </a:pPr>
            <a:r>
              <a:rPr lang="en-GB" dirty="0"/>
              <a:t>It removes irrelevant features from the data, Because having irrelevant features in the data can decrease the accuracy of the models and make your model learn based on irrelevant features.</a:t>
            </a:r>
          </a:p>
        </p:txBody>
      </p:sp>
      <p:sp>
        <p:nvSpPr>
          <p:cNvPr id="6" name="TextBox 5"/>
          <p:cNvSpPr txBox="1"/>
          <p:nvPr/>
        </p:nvSpPr>
        <p:spPr>
          <a:xfrm>
            <a:off x="1531762" y="4214002"/>
            <a:ext cx="6889386" cy="1415772"/>
          </a:xfrm>
          <a:prstGeom prst="rect">
            <a:avLst/>
          </a:prstGeom>
          <a:noFill/>
        </p:spPr>
        <p:txBody>
          <a:bodyPr wrap="none" rtlCol="0">
            <a:spAutoFit/>
          </a:bodyPr>
          <a:lstStyle/>
          <a:p>
            <a:r>
              <a:rPr lang="en-GB" sz="3200" b="1" dirty="0"/>
              <a:t>Methods for Dimensionality Reduction:</a:t>
            </a:r>
          </a:p>
          <a:p>
            <a:endParaRPr lang="en-GB" dirty="0"/>
          </a:p>
          <a:p>
            <a:pPr marL="342900" indent="-342900">
              <a:buFont typeface="+mj-lt"/>
              <a:buAutoNum type="arabicPeriod"/>
            </a:pPr>
            <a:r>
              <a:rPr lang="en-GB" dirty="0"/>
              <a:t>Principal Component Analysis (PCA)</a:t>
            </a:r>
          </a:p>
          <a:p>
            <a:pPr marL="342900" indent="-342900">
              <a:buFont typeface="+mj-lt"/>
              <a:buAutoNum type="arabicPeriod"/>
            </a:pPr>
            <a:r>
              <a:rPr lang="en-GB" dirty="0"/>
              <a:t>Multi Dimensionality Scaling (MDS)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30</a:t>
            </a:fld>
            <a:endParaRPr lang="en-US"/>
          </a:p>
        </p:txBody>
      </p:sp>
      <p:pic>
        <p:nvPicPr>
          <p:cNvPr id="10" name="Picture 9">
            <a:extLst>
              <a:ext uri="{FF2B5EF4-FFF2-40B4-BE49-F238E27FC236}">
                <a16:creationId xmlns:a16="http://schemas.microsoft.com/office/drawing/2014/main" id="{13FC54F6-B202-42F3-976D-3FD2771DCEC7}"/>
              </a:ext>
            </a:extLst>
          </p:cNvPr>
          <p:cNvPicPr>
            <a:picLocks noChangeAspect="1"/>
          </p:cNvPicPr>
          <p:nvPr/>
        </p:nvPicPr>
        <p:blipFill>
          <a:blip r:embed="rId2"/>
          <a:stretch>
            <a:fillRect/>
          </a:stretch>
        </p:blipFill>
        <p:spPr>
          <a:xfrm>
            <a:off x="714374" y="1349033"/>
            <a:ext cx="5381625" cy="4152900"/>
          </a:xfrm>
          <a:prstGeom prst="rect">
            <a:avLst/>
          </a:prstGeom>
        </p:spPr>
      </p:pic>
      <p:pic>
        <p:nvPicPr>
          <p:cNvPr id="12" name="Picture 11">
            <a:extLst>
              <a:ext uri="{FF2B5EF4-FFF2-40B4-BE49-F238E27FC236}">
                <a16:creationId xmlns:a16="http://schemas.microsoft.com/office/drawing/2014/main" id="{B6F24405-FC2A-4FC3-AAB9-38487B7E6A13}"/>
              </a:ext>
            </a:extLst>
          </p:cNvPr>
          <p:cNvPicPr>
            <a:picLocks noChangeAspect="1"/>
          </p:cNvPicPr>
          <p:nvPr/>
        </p:nvPicPr>
        <p:blipFill>
          <a:blip r:embed="rId3"/>
          <a:stretch>
            <a:fillRect/>
          </a:stretch>
        </p:blipFill>
        <p:spPr>
          <a:xfrm>
            <a:off x="6268278" y="1320458"/>
            <a:ext cx="5085522" cy="4210050"/>
          </a:xfrm>
          <a:prstGeom prst="rect">
            <a:avLst/>
          </a:prstGeom>
        </p:spPr>
      </p:pic>
    </p:spTree>
    <p:extLst>
      <p:ext uri="{BB962C8B-B14F-4D97-AF65-F5344CB8AC3E}">
        <p14:creationId xmlns:p14="http://schemas.microsoft.com/office/powerpoint/2010/main" val="3256737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31</a:t>
            </a:fld>
            <a:endParaRPr lang="en-US"/>
          </a:p>
        </p:txBody>
      </p:sp>
      <p:pic>
        <p:nvPicPr>
          <p:cNvPr id="10" name="Picture 9">
            <a:extLst>
              <a:ext uri="{FF2B5EF4-FFF2-40B4-BE49-F238E27FC236}">
                <a16:creationId xmlns:a16="http://schemas.microsoft.com/office/drawing/2014/main" id="{8DB5B119-8925-4F74-AB6A-C8600AACEF95}"/>
              </a:ext>
            </a:extLst>
          </p:cNvPr>
          <p:cNvPicPr>
            <a:picLocks noChangeAspect="1"/>
          </p:cNvPicPr>
          <p:nvPr/>
        </p:nvPicPr>
        <p:blipFill>
          <a:blip r:embed="rId2"/>
          <a:stretch>
            <a:fillRect/>
          </a:stretch>
        </p:blipFill>
        <p:spPr>
          <a:xfrm>
            <a:off x="400878" y="1136170"/>
            <a:ext cx="6686550" cy="4800600"/>
          </a:xfrm>
          <a:prstGeom prst="rect">
            <a:avLst/>
          </a:prstGeom>
        </p:spPr>
      </p:pic>
      <p:pic>
        <p:nvPicPr>
          <p:cNvPr id="12" name="Picture 11">
            <a:extLst>
              <a:ext uri="{FF2B5EF4-FFF2-40B4-BE49-F238E27FC236}">
                <a16:creationId xmlns:a16="http://schemas.microsoft.com/office/drawing/2014/main" id="{7EBAE821-7773-4483-9F70-DDD5DA03DE2D}"/>
              </a:ext>
            </a:extLst>
          </p:cNvPr>
          <p:cNvPicPr>
            <a:picLocks noChangeAspect="1"/>
          </p:cNvPicPr>
          <p:nvPr/>
        </p:nvPicPr>
        <p:blipFill>
          <a:blip r:embed="rId3"/>
          <a:stretch>
            <a:fillRect/>
          </a:stretch>
        </p:blipFill>
        <p:spPr>
          <a:xfrm>
            <a:off x="6355055" y="1103773"/>
            <a:ext cx="5372100" cy="3981450"/>
          </a:xfrm>
          <a:prstGeom prst="rect">
            <a:avLst/>
          </a:prstGeom>
        </p:spPr>
      </p:pic>
    </p:spTree>
    <p:extLst>
      <p:ext uri="{BB962C8B-B14F-4D97-AF65-F5344CB8AC3E}">
        <p14:creationId xmlns:p14="http://schemas.microsoft.com/office/powerpoint/2010/main" val="3765344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Example</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32</a:t>
            </a:fld>
            <a:endParaRPr lang="en-US"/>
          </a:p>
        </p:txBody>
      </p:sp>
      <p:pic>
        <p:nvPicPr>
          <p:cNvPr id="10" name="Picture 9">
            <a:extLst>
              <a:ext uri="{FF2B5EF4-FFF2-40B4-BE49-F238E27FC236}">
                <a16:creationId xmlns:a16="http://schemas.microsoft.com/office/drawing/2014/main" id="{DE7EF51C-B393-4013-A402-0A699703A8A4}"/>
              </a:ext>
            </a:extLst>
          </p:cNvPr>
          <p:cNvPicPr>
            <a:picLocks noChangeAspect="1"/>
          </p:cNvPicPr>
          <p:nvPr/>
        </p:nvPicPr>
        <p:blipFill>
          <a:blip r:embed="rId2"/>
          <a:stretch>
            <a:fillRect/>
          </a:stretch>
        </p:blipFill>
        <p:spPr>
          <a:xfrm>
            <a:off x="604630" y="1228517"/>
            <a:ext cx="5257800" cy="4752975"/>
          </a:xfrm>
          <a:prstGeom prst="rect">
            <a:avLst/>
          </a:prstGeom>
        </p:spPr>
      </p:pic>
      <p:pic>
        <p:nvPicPr>
          <p:cNvPr id="12" name="Picture 11">
            <a:extLst>
              <a:ext uri="{FF2B5EF4-FFF2-40B4-BE49-F238E27FC236}">
                <a16:creationId xmlns:a16="http://schemas.microsoft.com/office/drawing/2014/main" id="{C7E14046-362B-498F-BFF2-34CD7D2B18BA}"/>
              </a:ext>
            </a:extLst>
          </p:cNvPr>
          <p:cNvPicPr>
            <a:picLocks noChangeAspect="1"/>
          </p:cNvPicPr>
          <p:nvPr/>
        </p:nvPicPr>
        <p:blipFill>
          <a:blip r:embed="rId3"/>
          <a:stretch>
            <a:fillRect/>
          </a:stretch>
        </p:blipFill>
        <p:spPr>
          <a:xfrm>
            <a:off x="3514934" y="1179036"/>
            <a:ext cx="5629275" cy="1442684"/>
          </a:xfrm>
          <a:prstGeom prst="rect">
            <a:avLst/>
          </a:prstGeom>
        </p:spPr>
      </p:pic>
      <p:pic>
        <p:nvPicPr>
          <p:cNvPr id="14" name="Picture 13">
            <a:extLst>
              <a:ext uri="{FF2B5EF4-FFF2-40B4-BE49-F238E27FC236}">
                <a16:creationId xmlns:a16="http://schemas.microsoft.com/office/drawing/2014/main" id="{DA8AC820-73E8-4E3D-9AC8-C0574DC5F49A}"/>
              </a:ext>
            </a:extLst>
          </p:cNvPr>
          <p:cNvPicPr>
            <a:picLocks noChangeAspect="1"/>
          </p:cNvPicPr>
          <p:nvPr/>
        </p:nvPicPr>
        <p:blipFill>
          <a:blip r:embed="rId4"/>
          <a:stretch>
            <a:fillRect/>
          </a:stretch>
        </p:blipFill>
        <p:spPr>
          <a:xfrm>
            <a:off x="6626086" y="2369929"/>
            <a:ext cx="4929961" cy="3858590"/>
          </a:xfrm>
          <a:prstGeom prst="rect">
            <a:avLst/>
          </a:prstGeom>
        </p:spPr>
      </p:pic>
    </p:spTree>
    <p:extLst>
      <p:ext uri="{BB962C8B-B14F-4D97-AF65-F5344CB8AC3E}">
        <p14:creationId xmlns:p14="http://schemas.microsoft.com/office/powerpoint/2010/main" val="3596801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Difference between PCA and MDS</a:t>
            </a:r>
            <a:endParaRPr lang="en-US" b="1" dirty="0"/>
          </a:p>
        </p:txBody>
      </p:sp>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33</a:t>
            </a:fld>
            <a:endParaRPr lang="en-US"/>
          </a:p>
        </p:txBody>
      </p:sp>
      <p:pic>
        <p:nvPicPr>
          <p:cNvPr id="10" name="Picture 9">
            <a:extLst>
              <a:ext uri="{FF2B5EF4-FFF2-40B4-BE49-F238E27FC236}">
                <a16:creationId xmlns:a16="http://schemas.microsoft.com/office/drawing/2014/main" id="{183DC80A-2B24-4C11-8C06-B534F0279675}"/>
              </a:ext>
            </a:extLst>
          </p:cNvPr>
          <p:cNvPicPr>
            <a:picLocks noChangeAspect="1"/>
          </p:cNvPicPr>
          <p:nvPr/>
        </p:nvPicPr>
        <p:blipFill rotWithShape="1">
          <a:blip r:embed="rId2"/>
          <a:srcRect l="3402" t="4592" r="3677" b="4926"/>
          <a:stretch/>
        </p:blipFill>
        <p:spPr>
          <a:xfrm>
            <a:off x="2054087" y="1480308"/>
            <a:ext cx="8216348" cy="4624251"/>
          </a:xfrm>
          <a:prstGeom prst="rect">
            <a:avLst/>
          </a:prstGeom>
        </p:spPr>
      </p:pic>
    </p:spTree>
    <p:extLst>
      <p:ext uri="{BB962C8B-B14F-4D97-AF65-F5344CB8AC3E}">
        <p14:creationId xmlns:p14="http://schemas.microsoft.com/office/powerpoint/2010/main" val="3224071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5C56-A2B1-4E38-800F-A6893233FFFF}"/>
              </a:ext>
            </a:extLst>
          </p:cNvPr>
          <p:cNvSpPr>
            <a:spLocks noGrp="1"/>
          </p:cNvSpPr>
          <p:nvPr>
            <p:ph type="title"/>
          </p:nvPr>
        </p:nvSpPr>
        <p:spPr>
          <a:xfrm>
            <a:off x="400878" y="-79858"/>
            <a:ext cx="10515600" cy="1325563"/>
          </a:xfrm>
        </p:spPr>
        <p:txBody>
          <a:bodyPr/>
          <a:lstStyle/>
          <a:p>
            <a:r>
              <a:rPr lang="en-GB" b="1" dirty="0"/>
              <a:t>Exercise</a:t>
            </a:r>
            <a:endParaRPr lang="en-US" b="1" dirty="0"/>
          </a:p>
        </p:txBody>
      </p:sp>
      <p:pic>
        <p:nvPicPr>
          <p:cNvPr id="5" name="Content Placeholder 4">
            <a:extLst>
              <a:ext uri="{FF2B5EF4-FFF2-40B4-BE49-F238E27FC236}">
                <a16:creationId xmlns:a16="http://schemas.microsoft.com/office/drawing/2014/main" id="{A4EBC79A-FE42-43D8-B349-F8ADC4233E30}"/>
              </a:ext>
            </a:extLst>
          </p:cNvPr>
          <p:cNvPicPr>
            <a:picLocks noGrp="1" noChangeAspect="1"/>
          </p:cNvPicPr>
          <p:nvPr>
            <p:ph idx="1"/>
          </p:nvPr>
        </p:nvPicPr>
        <p:blipFill>
          <a:blip r:embed="rId2"/>
          <a:stretch>
            <a:fillRect/>
          </a:stretch>
        </p:blipFill>
        <p:spPr>
          <a:xfrm>
            <a:off x="1497497" y="1497497"/>
            <a:ext cx="8998226" cy="4995378"/>
          </a:xfrm>
        </p:spPr>
      </p:pic>
      <p:sp>
        <p:nvSpPr>
          <p:cNvPr id="4" name="Rectangle 3">
            <a:extLst>
              <a:ext uri="{FF2B5EF4-FFF2-40B4-BE49-F238E27FC236}">
                <a16:creationId xmlns:a16="http://schemas.microsoft.com/office/drawing/2014/main" id="{C973B6ED-C362-4EC7-9AEE-54E971EE5A1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9F3F7CA-7A20-41C3-84D3-CA179B56FEBA}"/>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11C518B-4D2D-4175-BEE5-B1767CFEAFF1}"/>
              </a:ext>
            </a:extLst>
          </p:cNvPr>
          <p:cNvSpPr>
            <a:spLocks noGrp="1"/>
          </p:cNvSpPr>
          <p:nvPr>
            <p:ph type="sldNum" sz="quarter" idx="12"/>
          </p:nvPr>
        </p:nvSpPr>
        <p:spPr/>
        <p:txBody>
          <a:bodyPr/>
          <a:lstStyle/>
          <a:p>
            <a:fld id="{91209BF4-3111-4E0E-B6E9-1CCEB151FC7D}" type="slidenum">
              <a:rPr lang="en-US" smtClean="0"/>
              <a:pPr/>
              <a:t>34</a:t>
            </a:fld>
            <a:endParaRPr lang="en-US"/>
          </a:p>
        </p:txBody>
      </p:sp>
    </p:spTree>
    <p:extLst>
      <p:ext uri="{BB962C8B-B14F-4D97-AF65-F5344CB8AC3E}">
        <p14:creationId xmlns:p14="http://schemas.microsoft.com/office/powerpoint/2010/main" val="210274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19D7-1E73-432C-B4CA-C7DC0521444D}"/>
              </a:ext>
            </a:extLst>
          </p:cNvPr>
          <p:cNvSpPr>
            <a:spLocks noGrp="1"/>
          </p:cNvSpPr>
          <p:nvPr>
            <p:ph type="title"/>
          </p:nvPr>
        </p:nvSpPr>
        <p:spPr>
          <a:xfrm>
            <a:off x="255104" y="39411"/>
            <a:ext cx="10515600" cy="1325563"/>
          </a:xfrm>
        </p:spPr>
        <p:txBody>
          <a:bodyPr/>
          <a:lstStyle/>
          <a:p>
            <a:r>
              <a:rPr lang="en-GB" dirty="0"/>
              <a:t>Introduction to PCA</a:t>
            </a:r>
            <a:endParaRPr lang="en-US" dirty="0"/>
          </a:p>
        </p:txBody>
      </p:sp>
      <p:sp>
        <p:nvSpPr>
          <p:cNvPr id="3" name="Content Placeholder 2">
            <a:extLst>
              <a:ext uri="{FF2B5EF4-FFF2-40B4-BE49-F238E27FC236}">
                <a16:creationId xmlns:a16="http://schemas.microsoft.com/office/drawing/2014/main" id="{9234AA13-8AC1-4ACC-AE01-6A4AAC98A5F4}"/>
              </a:ext>
            </a:extLst>
          </p:cNvPr>
          <p:cNvSpPr>
            <a:spLocks noGrp="1"/>
          </p:cNvSpPr>
          <p:nvPr>
            <p:ph idx="1"/>
          </p:nvPr>
        </p:nvSpPr>
        <p:spPr>
          <a:xfrm>
            <a:off x="838200" y="1364974"/>
            <a:ext cx="10515600" cy="4811989"/>
          </a:xfrm>
        </p:spPr>
        <p:txBody>
          <a:bodyPr>
            <a:normAutofit fontScale="92500" lnSpcReduction="10000"/>
          </a:bodyPr>
          <a:lstStyle/>
          <a:p>
            <a:pPr algn="just"/>
            <a:r>
              <a:rPr lang="en-GB" dirty="0"/>
              <a:t>Principal Components Analysis, or PCA, is a data analysis tool that is usually used to reduce the dimensionality (number of variables) of a large number of interrelated variables, while retaining as much of the information (variation) as possible</a:t>
            </a:r>
          </a:p>
          <a:p>
            <a:pPr algn="just"/>
            <a:r>
              <a:rPr lang="en-GB" dirty="0"/>
              <a:t>PCA calculates an uncorrelated set of variables (components or pc’s). These components are ordered so that the first few retain most of the variation present in all of the original variables. </a:t>
            </a:r>
          </a:p>
          <a:p>
            <a:pPr algn="just"/>
            <a:r>
              <a:rPr lang="en-GB" dirty="0"/>
              <a:t>Unlike its cousin Factor Analysis, PCA always yields the same solution from the same data (apart from arbitrary differences in the sign). </a:t>
            </a:r>
          </a:p>
          <a:p>
            <a:pPr algn="just"/>
            <a:r>
              <a:rPr lang="en-GB" dirty="0"/>
              <a:t>The computations of PCA reduce to an eigenvalue-eigenvector problem. PCA is eigen vector of maximum eigen value </a:t>
            </a:r>
          </a:p>
          <a:p>
            <a:pPr algn="just"/>
            <a:r>
              <a:rPr lang="en-GB" dirty="0"/>
              <a:t>Note that </a:t>
            </a:r>
            <a:r>
              <a:rPr lang="en-GB" b="1" dirty="0"/>
              <a:t>PCA is a data analytical, rather than statistical, procedure. Hence, you will not find many t-tests or F-tests in PCA. </a:t>
            </a:r>
          </a:p>
        </p:txBody>
      </p:sp>
      <p:sp>
        <p:nvSpPr>
          <p:cNvPr id="4" name="Rectangle 3">
            <a:extLst>
              <a:ext uri="{FF2B5EF4-FFF2-40B4-BE49-F238E27FC236}">
                <a16:creationId xmlns:a16="http://schemas.microsoft.com/office/drawing/2014/main" id="{FB4AE8F8-877E-4DF5-89BA-4C98EED5043C}"/>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D21D6218-4A82-4EFA-A73F-97D04CD8A66E}"/>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82EB620-2337-4673-B97F-F581DA24188B}"/>
              </a:ext>
            </a:extLst>
          </p:cNvPr>
          <p:cNvSpPr>
            <a:spLocks noGrp="1"/>
          </p:cNvSpPr>
          <p:nvPr>
            <p:ph type="sldNum" sz="quarter" idx="12"/>
          </p:nvPr>
        </p:nvSpPr>
        <p:spPr/>
        <p:txBody>
          <a:bodyPr/>
          <a:lstStyle/>
          <a:p>
            <a:fld id="{91209BF4-3111-4E0E-B6E9-1CCEB151FC7D}" type="slidenum">
              <a:rPr lang="en-US" smtClean="0"/>
              <a:pPr/>
              <a:t>4</a:t>
            </a:fld>
            <a:endParaRPr lang="en-US"/>
          </a:p>
        </p:txBody>
      </p:sp>
    </p:spTree>
    <p:extLst>
      <p:ext uri="{BB962C8B-B14F-4D97-AF65-F5344CB8AC3E}">
        <p14:creationId xmlns:p14="http://schemas.microsoft.com/office/powerpoint/2010/main" val="377915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19D7-1E73-432C-B4CA-C7DC0521444D}"/>
              </a:ext>
            </a:extLst>
          </p:cNvPr>
          <p:cNvSpPr>
            <a:spLocks noGrp="1"/>
          </p:cNvSpPr>
          <p:nvPr>
            <p:ph type="title"/>
          </p:nvPr>
        </p:nvSpPr>
        <p:spPr>
          <a:xfrm>
            <a:off x="164122" y="39411"/>
            <a:ext cx="10515600" cy="1325563"/>
          </a:xfrm>
        </p:spPr>
        <p:txBody>
          <a:bodyPr/>
          <a:lstStyle/>
          <a:p>
            <a:r>
              <a:rPr lang="en-GB" b="1" dirty="0"/>
              <a:t>Introduction to PCA</a:t>
            </a:r>
            <a:endParaRPr lang="en-US" b="1" dirty="0"/>
          </a:p>
        </p:txBody>
      </p:sp>
      <p:sp>
        <p:nvSpPr>
          <p:cNvPr id="3" name="Content Placeholder 2">
            <a:extLst>
              <a:ext uri="{FF2B5EF4-FFF2-40B4-BE49-F238E27FC236}">
                <a16:creationId xmlns:a16="http://schemas.microsoft.com/office/drawing/2014/main" id="{9234AA13-8AC1-4ACC-AE01-6A4AAC98A5F4}"/>
              </a:ext>
            </a:extLst>
          </p:cNvPr>
          <p:cNvSpPr>
            <a:spLocks noGrp="1"/>
          </p:cNvSpPr>
          <p:nvPr>
            <p:ph idx="1"/>
          </p:nvPr>
        </p:nvSpPr>
        <p:spPr>
          <a:xfrm>
            <a:off x="838200" y="1364974"/>
            <a:ext cx="10515600" cy="4811989"/>
          </a:xfrm>
        </p:spPr>
        <p:txBody>
          <a:bodyPr>
            <a:normAutofit lnSpcReduction="10000"/>
          </a:bodyPr>
          <a:lstStyle/>
          <a:p>
            <a:pPr algn="just"/>
            <a:r>
              <a:rPr lang="en-GB" dirty="0"/>
              <a:t>Principal component analysis (PCA) is a </a:t>
            </a:r>
            <a:r>
              <a:rPr lang="en-GB" b="1" dirty="0"/>
              <a:t>statistical procedure </a:t>
            </a:r>
            <a:r>
              <a:rPr lang="en-GB" dirty="0"/>
              <a:t>that uses an </a:t>
            </a:r>
            <a:r>
              <a:rPr lang="en-GB" b="1" dirty="0"/>
              <a:t>orthogonal transformation </a:t>
            </a:r>
            <a:r>
              <a:rPr lang="en-GB" dirty="0"/>
              <a:t>to convert a set of observations of possibly correlated variables into a set of values of linearly uncorrelated variables called principal components.</a:t>
            </a:r>
          </a:p>
          <a:p>
            <a:pPr algn="just"/>
            <a:r>
              <a:rPr lang="en-GB" dirty="0"/>
              <a:t> </a:t>
            </a:r>
            <a:r>
              <a:rPr lang="en-GB" b="1" dirty="0"/>
              <a:t>The number of principal components is less than or equal to the smaller of the number of original variables or the number of observations. </a:t>
            </a:r>
          </a:p>
          <a:p>
            <a:pPr algn="just"/>
            <a:r>
              <a:rPr lang="en-GB" dirty="0"/>
              <a:t>This 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is orthogonal to the preceding components. </a:t>
            </a:r>
            <a:endParaRPr lang="en-US" dirty="0"/>
          </a:p>
        </p:txBody>
      </p:sp>
      <p:sp>
        <p:nvSpPr>
          <p:cNvPr id="4" name="Rectangle 3">
            <a:extLst>
              <a:ext uri="{FF2B5EF4-FFF2-40B4-BE49-F238E27FC236}">
                <a16:creationId xmlns:a16="http://schemas.microsoft.com/office/drawing/2014/main" id="{95C8D6EE-61B8-4427-BE00-5F8FE0B9E6A3}"/>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8580FEF2-6119-401F-BD4A-ADE5AB522AE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CA51DE18-F2D3-4991-BBD5-E7C3A03D2D05}"/>
              </a:ext>
            </a:extLst>
          </p:cNvPr>
          <p:cNvSpPr>
            <a:spLocks noGrp="1"/>
          </p:cNvSpPr>
          <p:nvPr>
            <p:ph type="sldNum" sz="quarter" idx="12"/>
          </p:nvPr>
        </p:nvSpPr>
        <p:spPr/>
        <p:txBody>
          <a:bodyPr/>
          <a:lstStyle/>
          <a:p>
            <a:fld id="{91209BF4-3111-4E0E-B6E9-1CCEB151FC7D}" type="slidenum">
              <a:rPr lang="en-US" smtClean="0"/>
              <a:pPr/>
              <a:t>5</a:t>
            </a:fld>
            <a:endParaRPr lang="en-US"/>
          </a:p>
        </p:txBody>
      </p:sp>
    </p:spTree>
    <p:extLst>
      <p:ext uri="{BB962C8B-B14F-4D97-AF65-F5344CB8AC3E}">
        <p14:creationId xmlns:p14="http://schemas.microsoft.com/office/powerpoint/2010/main" val="199466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2899-9694-43EF-B78B-44C6378EA54B}"/>
              </a:ext>
            </a:extLst>
          </p:cNvPr>
          <p:cNvSpPr>
            <a:spLocks noGrp="1"/>
          </p:cNvSpPr>
          <p:nvPr>
            <p:ph type="title"/>
          </p:nvPr>
        </p:nvSpPr>
        <p:spPr>
          <a:xfrm>
            <a:off x="308113" y="-81903"/>
            <a:ext cx="10515600" cy="1325563"/>
          </a:xfrm>
        </p:spPr>
        <p:txBody>
          <a:bodyPr/>
          <a:lstStyle/>
          <a:p>
            <a:r>
              <a:rPr lang="en-GB" b="1" dirty="0"/>
              <a:t>Graphical illustration of the idea</a:t>
            </a:r>
            <a:endParaRPr lang="en-US" b="1" dirty="0"/>
          </a:p>
        </p:txBody>
      </p:sp>
      <p:pic>
        <p:nvPicPr>
          <p:cNvPr id="5" name="Content Placeholder 4">
            <a:extLst>
              <a:ext uri="{FF2B5EF4-FFF2-40B4-BE49-F238E27FC236}">
                <a16:creationId xmlns:a16="http://schemas.microsoft.com/office/drawing/2014/main" id="{9B154364-B1D9-47B2-9337-EABD305366E5}"/>
              </a:ext>
            </a:extLst>
          </p:cNvPr>
          <p:cNvPicPr>
            <a:picLocks noGrp="1" noChangeAspect="1"/>
          </p:cNvPicPr>
          <p:nvPr>
            <p:ph idx="1"/>
          </p:nvPr>
        </p:nvPicPr>
        <p:blipFill>
          <a:blip r:embed="rId2"/>
          <a:stretch>
            <a:fillRect/>
          </a:stretch>
        </p:blipFill>
        <p:spPr>
          <a:xfrm>
            <a:off x="1104899" y="1690688"/>
            <a:ext cx="5534439" cy="4272789"/>
          </a:xfrm>
        </p:spPr>
      </p:pic>
      <p:pic>
        <p:nvPicPr>
          <p:cNvPr id="7" name="Picture 6">
            <a:extLst>
              <a:ext uri="{FF2B5EF4-FFF2-40B4-BE49-F238E27FC236}">
                <a16:creationId xmlns:a16="http://schemas.microsoft.com/office/drawing/2014/main" id="{021C8FA1-0B88-40A2-A067-F88602153048}"/>
              </a:ext>
            </a:extLst>
          </p:cNvPr>
          <p:cNvPicPr>
            <a:picLocks noChangeAspect="1"/>
          </p:cNvPicPr>
          <p:nvPr/>
        </p:nvPicPr>
        <p:blipFill>
          <a:blip r:embed="rId3"/>
          <a:stretch>
            <a:fillRect/>
          </a:stretch>
        </p:blipFill>
        <p:spPr>
          <a:xfrm>
            <a:off x="6906037" y="1690688"/>
            <a:ext cx="4714462" cy="3895725"/>
          </a:xfrm>
          <a:prstGeom prst="rect">
            <a:avLst/>
          </a:prstGeom>
        </p:spPr>
      </p:pic>
      <p:sp>
        <p:nvSpPr>
          <p:cNvPr id="6" name="Rectangle 5">
            <a:extLst>
              <a:ext uri="{FF2B5EF4-FFF2-40B4-BE49-F238E27FC236}">
                <a16:creationId xmlns:a16="http://schemas.microsoft.com/office/drawing/2014/main" id="{6B8EE87F-1001-4B8E-A172-952CE5D76055}"/>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8A36A0-E7A0-4679-9C66-BF05EB7981F0}"/>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6684909-0D91-48EF-8FA0-6221208152CB}"/>
              </a:ext>
            </a:extLst>
          </p:cNvPr>
          <p:cNvSpPr>
            <a:spLocks noGrp="1"/>
          </p:cNvSpPr>
          <p:nvPr>
            <p:ph type="sldNum" sz="quarter" idx="12"/>
          </p:nvPr>
        </p:nvSpPr>
        <p:spPr/>
        <p:txBody>
          <a:bodyPr/>
          <a:lstStyle/>
          <a:p>
            <a:fld id="{91209BF4-3111-4E0E-B6E9-1CCEB151FC7D}" type="slidenum">
              <a:rPr lang="en-US" smtClean="0"/>
              <a:pPr/>
              <a:t>6</a:t>
            </a:fld>
            <a:endParaRPr lang="en-US"/>
          </a:p>
        </p:txBody>
      </p:sp>
    </p:spTree>
    <p:extLst>
      <p:ext uri="{BB962C8B-B14F-4D97-AF65-F5344CB8AC3E}">
        <p14:creationId xmlns:p14="http://schemas.microsoft.com/office/powerpoint/2010/main" val="1652289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2F1C71-787E-4376-BE44-296ADACB995C}"/>
              </a:ext>
            </a:extLst>
          </p:cNvPr>
          <p:cNvPicPr>
            <a:picLocks noGrp="1" noChangeAspect="1"/>
          </p:cNvPicPr>
          <p:nvPr>
            <p:ph idx="1"/>
          </p:nvPr>
        </p:nvPicPr>
        <p:blipFill>
          <a:blip r:embed="rId2"/>
          <a:stretch>
            <a:fillRect/>
          </a:stretch>
        </p:blipFill>
        <p:spPr>
          <a:xfrm>
            <a:off x="1166191" y="1325563"/>
            <a:ext cx="10084905" cy="4955967"/>
          </a:xfrm>
        </p:spPr>
      </p:pic>
      <p:sp>
        <p:nvSpPr>
          <p:cNvPr id="6" name="Title 1">
            <a:extLst>
              <a:ext uri="{FF2B5EF4-FFF2-40B4-BE49-F238E27FC236}">
                <a16:creationId xmlns:a16="http://schemas.microsoft.com/office/drawing/2014/main" id="{E81E10AF-71F3-4566-83F4-2E9D0E159164}"/>
              </a:ext>
            </a:extLst>
          </p:cNvPr>
          <p:cNvSpPr>
            <a:spLocks noGrp="1"/>
          </p:cNvSpPr>
          <p:nvPr>
            <p:ph type="title"/>
          </p:nvPr>
        </p:nvSpPr>
        <p:spPr>
          <a:xfrm>
            <a:off x="192156" y="0"/>
            <a:ext cx="10515600" cy="1325563"/>
          </a:xfrm>
        </p:spPr>
        <p:txBody>
          <a:bodyPr/>
          <a:lstStyle/>
          <a:p>
            <a:r>
              <a:rPr lang="en-GB" b="1" dirty="0"/>
              <a:t>Graphical illustration of the idea</a:t>
            </a:r>
            <a:endParaRPr lang="en-US" b="1" dirty="0"/>
          </a:p>
        </p:txBody>
      </p:sp>
      <p:sp>
        <p:nvSpPr>
          <p:cNvPr id="4" name="Rectangle 3">
            <a:extLst>
              <a:ext uri="{FF2B5EF4-FFF2-40B4-BE49-F238E27FC236}">
                <a16:creationId xmlns:a16="http://schemas.microsoft.com/office/drawing/2014/main" id="{6EDB0D4B-D16B-487C-B2D0-182DD03D6539}"/>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B097E49C-2624-4550-A69A-49039EEBBB98}"/>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4331CDC2-8C66-4532-BCD3-617CECC7794B}"/>
              </a:ext>
            </a:extLst>
          </p:cNvPr>
          <p:cNvSpPr>
            <a:spLocks noGrp="1"/>
          </p:cNvSpPr>
          <p:nvPr>
            <p:ph type="sldNum" sz="quarter" idx="12"/>
          </p:nvPr>
        </p:nvSpPr>
        <p:spPr/>
        <p:txBody>
          <a:bodyPr/>
          <a:lstStyle/>
          <a:p>
            <a:fld id="{91209BF4-3111-4E0E-B6E9-1CCEB151FC7D}" type="slidenum">
              <a:rPr lang="en-US" smtClean="0"/>
              <a:pPr/>
              <a:t>7</a:t>
            </a:fld>
            <a:endParaRPr lang="en-US"/>
          </a:p>
        </p:txBody>
      </p:sp>
    </p:spTree>
    <p:extLst>
      <p:ext uri="{BB962C8B-B14F-4D97-AF65-F5344CB8AC3E}">
        <p14:creationId xmlns:p14="http://schemas.microsoft.com/office/powerpoint/2010/main" val="151116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9D90-AAD1-4F3E-845F-EDA32FBC08C4}"/>
              </a:ext>
            </a:extLst>
          </p:cNvPr>
          <p:cNvSpPr>
            <a:spLocks noGrp="1"/>
          </p:cNvSpPr>
          <p:nvPr>
            <p:ph type="title"/>
          </p:nvPr>
        </p:nvSpPr>
        <p:spPr>
          <a:xfrm>
            <a:off x="516835" y="105672"/>
            <a:ext cx="10515600" cy="1325563"/>
          </a:xfrm>
        </p:spPr>
        <p:txBody>
          <a:bodyPr/>
          <a:lstStyle/>
          <a:p>
            <a:r>
              <a:rPr lang="en-GB" b="1" dirty="0"/>
              <a:t>PCA Algorithm</a:t>
            </a:r>
            <a:endParaRPr lang="en-US" b="1" dirty="0"/>
          </a:p>
        </p:txBody>
      </p:sp>
      <p:pic>
        <p:nvPicPr>
          <p:cNvPr id="5" name="Content Placeholder 4">
            <a:extLst>
              <a:ext uri="{FF2B5EF4-FFF2-40B4-BE49-F238E27FC236}">
                <a16:creationId xmlns:a16="http://schemas.microsoft.com/office/drawing/2014/main" id="{F27C2ED1-48A8-4AED-9F30-37CA930F0090}"/>
              </a:ext>
            </a:extLst>
          </p:cNvPr>
          <p:cNvPicPr>
            <a:picLocks noGrp="1" noChangeAspect="1"/>
          </p:cNvPicPr>
          <p:nvPr>
            <p:ph idx="1"/>
          </p:nvPr>
        </p:nvPicPr>
        <p:blipFill>
          <a:blip r:embed="rId2"/>
          <a:stretch>
            <a:fillRect/>
          </a:stretch>
        </p:blipFill>
        <p:spPr>
          <a:xfrm>
            <a:off x="1683026" y="1431235"/>
            <a:ext cx="9554817" cy="4863548"/>
          </a:xfrm>
        </p:spPr>
      </p:pic>
      <p:sp>
        <p:nvSpPr>
          <p:cNvPr id="4" name="Rectangle 3">
            <a:extLst>
              <a:ext uri="{FF2B5EF4-FFF2-40B4-BE49-F238E27FC236}">
                <a16:creationId xmlns:a16="http://schemas.microsoft.com/office/drawing/2014/main" id="{7B6ECAC1-F644-4054-90D3-D37874888C06}"/>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CB47FF0-DB83-4F82-992B-127A43B81785}"/>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A54BD4C-D52A-480D-9ABA-138B479DFF81}"/>
              </a:ext>
            </a:extLst>
          </p:cNvPr>
          <p:cNvSpPr>
            <a:spLocks noGrp="1"/>
          </p:cNvSpPr>
          <p:nvPr>
            <p:ph type="sldNum" sz="quarter" idx="12"/>
          </p:nvPr>
        </p:nvSpPr>
        <p:spPr/>
        <p:txBody>
          <a:bodyPr/>
          <a:lstStyle/>
          <a:p>
            <a:fld id="{91209BF4-3111-4E0E-B6E9-1CCEB151FC7D}" type="slidenum">
              <a:rPr lang="en-US" smtClean="0"/>
              <a:pPr/>
              <a:t>8</a:t>
            </a:fld>
            <a:endParaRPr lang="en-US"/>
          </a:p>
        </p:txBody>
      </p:sp>
    </p:spTree>
    <p:extLst>
      <p:ext uri="{BB962C8B-B14F-4D97-AF65-F5344CB8AC3E}">
        <p14:creationId xmlns:p14="http://schemas.microsoft.com/office/powerpoint/2010/main" val="194658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1A0E9DC-5A9C-427A-B3DA-945D4DBC2758}"/>
              </a:ext>
            </a:extLst>
          </p:cNvPr>
          <p:cNvPicPr>
            <a:picLocks noGrp="1" noChangeAspect="1"/>
          </p:cNvPicPr>
          <p:nvPr>
            <p:ph idx="1"/>
          </p:nvPr>
        </p:nvPicPr>
        <p:blipFill>
          <a:blip r:embed="rId2"/>
          <a:stretch>
            <a:fillRect/>
          </a:stretch>
        </p:blipFill>
        <p:spPr>
          <a:xfrm>
            <a:off x="1669774" y="1258959"/>
            <a:ext cx="9167191" cy="4969557"/>
          </a:xfrm>
        </p:spPr>
      </p:pic>
      <p:sp>
        <p:nvSpPr>
          <p:cNvPr id="4" name="Title 1">
            <a:extLst>
              <a:ext uri="{FF2B5EF4-FFF2-40B4-BE49-F238E27FC236}">
                <a16:creationId xmlns:a16="http://schemas.microsoft.com/office/drawing/2014/main" id="{208C8170-A9B8-4F99-8C88-EAA29DA683AC}"/>
              </a:ext>
            </a:extLst>
          </p:cNvPr>
          <p:cNvSpPr>
            <a:spLocks noGrp="1"/>
          </p:cNvSpPr>
          <p:nvPr>
            <p:ph type="title"/>
          </p:nvPr>
        </p:nvSpPr>
        <p:spPr>
          <a:xfrm>
            <a:off x="321365" y="32785"/>
            <a:ext cx="10515600" cy="1325563"/>
          </a:xfrm>
        </p:spPr>
        <p:txBody>
          <a:bodyPr/>
          <a:lstStyle/>
          <a:p>
            <a:r>
              <a:rPr lang="en-GB" b="1" dirty="0"/>
              <a:t>PCA Algorithm</a:t>
            </a:r>
            <a:endParaRPr lang="en-US" b="1" dirty="0"/>
          </a:p>
        </p:txBody>
      </p:sp>
      <p:sp>
        <p:nvSpPr>
          <p:cNvPr id="5" name="Rectangle 4">
            <a:extLst>
              <a:ext uri="{FF2B5EF4-FFF2-40B4-BE49-F238E27FC236}">
                <a16:creationId xmlns:a16="http://schemas.microsoft.com/office/drawing/2014/main" id="{3ED76D5D-3223-4492-AB88-46D978D88F90}"/>
              </a:ext>
            </a:extLst>
          </p:cNvPr>
          <p:cNvSpPr/>
          <p:nvPr/>
        </p:nvSpPr>
        <p:spPr>
          <a:xfrm>
            <a:off x="168812" y="154745"/>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B258BA5-E753-417A-8CE8-D45A23B18DFC}"/>
              </a:ext>
            </a:extLst>
          </p:cNvPr>
          <p:cNvCxnSpPr/>
          <p:nvPr/>
        </p:nvCxnSpPr>
        <p:spPr>
          <a:xfrm>
            <a:off x="166467" y="993913"/>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55B6B5F-2A96-4E58-A77D-943B7F4FB077}"/>
              </a:ext>
            </a:extLst>
          </p:cNvPr>
          <p:cNvSpPr>
            <a:spLocks noGrp="1"/>
          </p:cNvSpPr>
          <p:nvPr>
            <p:ph type="sldNum" sz="quarter" idx="12"/>
          </p:nvPr>
        </p:nvSpPr>
        <p:spPr/>
        <p:txBody>
          <a:bodyPr/>
          <a:lstStyle/>
          <a:p>
            <a:fld id="{91209BF4-3111-4E0E-B6E9-1CCEB151FC7D}" type="slidenum">
              <a:rPr lang="en-US" smtClean="0"/>
              <a:pPr/>
              <a:t>9</a:t>
            </a:fld>
            <a:endParaRPr lang="en-US"/>
          </a:p>
        </p:txBody>
      </p:sp>
    </p:spTree>
    <p:extLst>
      <p:ext uri="{BB962C8B-B14F-4D97-AF65-F5344CB8AC3E}">
        <p14:creationId xmlns:p14="http://schemas.microsoft.com/office/powerpoint/2010/main" val="399596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960</Words>
  <Application>Microsoft Office PowerPoint</Application>
  <PresentationFormat>Widescreen</PresentationFormat>
  <Paragraphs>107</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charter</vt:lpstr>
      <vt:lpstr>Office Theme</vt:lpstr>
      <vt:lpstr>Data Science  Unit-II</vt:lpstr>
      <vt:lpstr>PowerPoint Presentation</vt:lpstr>
      <vt:lpstr>PowerPoint Presentation</vt:lpstr>
      <vt:lpstr>Introduction to PCA</vt:lpstr>
      <vt:lpstr>Introduction to PCA</vt:lpstr>
      <vt:lpstr>Graphical illustration of the idea</vt:lpstr>
      <vt:lpstr>Graphical illustration of the idea</vt:lpstr>
      <vt:lpstr>PCA Algorithm</vt:lpstr>
      <vt:lpstr>PCA Algorithm</vt:lpstr>
      <vt:lpstr>PCA Algorithm</vt:lpstr>
      <vt:lpstr>PCA Algorithm</vt:lpstr>
      <vt:lpstr>PCA Algorithm</vt:lpstr>
      <vt:lpstr>PCA Algorithm</vt:lpstr>
      <vt:lpstr>PCA: Example</vt:lpstr>
      <vt:lpstr>Example</vt:lpstr>
      <vt:lpstr>Example</vt:lpstr>
      <vt:lpstr>Example</vt:lpstr>
      <vt:lpstr>Example</vt:lpstr>
      <vt:lpstr>Example</vt:lpstr>
      <vt:lpstr>Example</vt:lpstr>
      <vt:lpstr>Example</vt:lpstr>
      <vt:lpstr>PCA : Example 2 : Find PCA s for given students data</vt:lpstr>
      <vt:lpstr>Example: Step 2   Compute the mean of every dimension of the whole dataset.</vt:lpstr>
      <vt:lpstr>Step 3. Compute the covariance matrix of the whole dataset ( sometimes also called as the variance-covariance matrix)</vt:lpstr>
      <vt:lpstr>Step 4. Compute Eigenvectors and corresponding Eigenvalues</vt:lpstr>
      <vt:lpstr>Step 5. Sort the eigenvectors by decreasing eigenvalues and choose k eigenvectors with the largest eigenvalues to form a d × k dimensional matrix W.</vt:lpstr>
      <vt:lpstr>PCA: Example: Find PCAs for given data set</vt:lpstr>
      <vt:lpstr>PowerPoint Presentation</vt:lpstr>
      <vt:lpstr>Example: Covariance matrix method</vt:lpstr>
      <vt:lpstr>Example</vt:lpstr>
      <vt:lpstr>Example</vt:lpstr>
      <vt:lpstr>Example</vt:lpstr>
      <vt:lpstr>Difference between PCA and MDS</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Unit-II</dc:title>
  <dc:creator>Dr. Subhash Chandra N</dc:creator>
  <cp:lastModifiedBy>Subhash Chandra N</cp:lastModifiedBy>
  <cp:revision>34</cp:revision>
  <dcterms:created xsi:type="dcterms:W3CDTF">2021-03-27T12:32:17Z</dcterms:created>
  <dcterms:modified xsi:type="dcterms:W3CDTF">2024-08-30T09:09:37Z</dcterms:modified>
</cp:coreProperties>
</file>