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62" r:id="rId6"/>
    <p:sldId id="283" r:id="rId7"/>
    <p:sldId id="282" r:id="rId8"/>
    <p:sldId id="261" r:id="rId9"/>
    <p:sldId id="273" r:id="rId10"/>
    <p:sldId id="275" r:id="rId11"/>
    <p:sldId id="278" r:id="rId12"/>
    <p:sldId id="266"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2AEE9-4468-4E25-BE47-1D3295778134}"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5E9B4-D20F-43E1-B773-6339865F7932}" type="slidenum">
              <a:rPr lang="en-US" smtClean="0"/>
              <a:t>‹#›</a:t>
            </a:fld>
            <a:endParaRPr lang="en-US"/>
          </a:p>
        </p:txBody>
      </p:sp>
    </p:spTree>
    <p:extLst>
      <p:ext uri="{BB962C8B-B14F-4D97-AF65-F5344CB8AC3E}">
        <p14:creationId xmlns:p14="http://schemas.microsoft.com/office/powerpoint/2010/main" val="2952350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7CD4-D209-4B41-8DC6-713A233FE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80F5AB-9FB3-45DF-B817-9FE7B00E4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83B6AE-814E-4BA8-97C2-E522BF543134}"/>
              </a:ext>
            </a:extLst>
          </p:cNvPr>
          <p:cNvSpPr>
            <a:spLocks noGrp="1"/>
          </p:cNvSpPr>
          <p:nvPr>
            <p:ph type="dt" sz="half" idx="10"/>
          </p:nvPr>
        </p:nvSpPr>
        <p:spPr/>
        <p:txBody>
          <a:bodyPr/>
          <a:lstStyle/>
          <a:p>
            <a:fld id="{972FBA89-7E61-4300-80F1-6897F8FB1BBC}" type="datetime1">
              <a:rPr lang="en-US" smtClean="0"/>
              <a:t>11/1/2021</a:t>
            </a:fld>
            <a:endParaRPr lang="en-US"/>
          </a:p>
        </p:txBody>
      </p:sp>
      <p:sp>
        <p:nvSpPr>
          <p:cNvPr id="5" name="Footer Placeholder 4">
            <a:extLst>
              <a:ext uri="{FF2B5EF4-FFF2-40B4-BE49-F238E27FC236}">
                <a16:creationId xmlns:a16="http://schemas.microsoft.com/office/drawing/2014/main" id="{023C4FFB-5221-41B5-82AD-5699BE57D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63777-C24D-41A5-98D6-8D73DABF55A7}"/>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211438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54A6-7F51-4801-87BF-6F607AD5BE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75369-FCF6-49A0-84B3-DB2E654D3B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2E7F8-841C-4AEA-A1C0-6C664D71FA53}"/>
              </a:ext>
            </a:extLst>
          </p:cNvPr>
          <p:cNvSpPr>
            <a:spLocks noGrp="1"/>
          </p:cNvSpPr>
          <p:nvPr>
            <p:ph type="dt" sz="half" idx="10"/>
          </p:nvPr>
        </p:nvSpPr>
        <p:spPr/>
        <p:txBody>
          <a:bodyPr/>
          <a:lstStyle/>
          <a:p>
            <a:fld id="{30BD1F21-DC73-4990-8EAA-FB12FDF73884}" type="datetime1">
              <a:rPr lang="en-US" smtClean="0"/>
              <a:t>11/1/2021</a:t>
            </a:fld>
            <a:endParaRPr lang="en-US"/>
          </a:p>
        </p:txBody>
      </p:sp>
      <p:sp>
        <p:nvSpPr>
          <p:cNvPr id="5" name="Footer Placeholder 4">
            <a:extLst>
              <a:ext uri="{FF2B5EF4-FFF2-40B4-BE49-F238E27FC236}">
                <a16:creationId xmlns:a16="http://schemas.microsoft.com/office/drawing/2014/main" id="{E122C70E-E443-43CF-895C-34B0031A0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57723-5358-476B-ADA2-5ED1731E7551}"/>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183608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E32DC1-B3C9-457D-A857-D1A483F55A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2F2C1E-CF3E-4F38-8EB7-CC452676CE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62889-538C-4F6B-898B-4D12A2A97275}"/>
              </a:ext>
            </a:extLst>
          </p:cNvPr>
          <p:cNvSpPr>
            <a:spLocks noGrp="1"/>
          </p:cNvSpPr>
          <p:nvPr>
            <p:ph type="dt" sz="half" idx="10"/>
          </p:nvPr>
        </p:nvSpPr>
        <p:spPr/>
        <p:txBody>
          <a:bodyPr/>
          <a:lstStyle/>
          <a:p>
            <a:fld id="{C5FA10AA-70A6-4930-B392-2364B339D72F}" type="datetime1">
              <a:rPr lang="en-US" smtClean="0"/>
              <a:t>11/1/2021</a:t>
            </a:fld>
            <a:endParaRPr lang="en-US"/>
          </a:p>
        </p:txBody>
      </p:sp>
      <p:sp>
        <p:nvSpPr>
          <p:cNvPr id="5" name="Footer Placeholder 4">
            <a:extLst>
              <a:ext uri="{FF2B5EF4-FFF2-40B4-BE49-F238E27FC236}">
                <a16:creationId xmlns:a16="http://schemas.microsoft.com/office/drawing/2014/main" id="{82A19E74-3A20-4233-93C8-CCB7736E9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D60BB-2E4E-4308-85B2-8093DE3C81E4}"/>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415083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8072-B239-41D4-84C5-53CDF2800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53211-39FA-4553-B34D-3B9FBECAA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F9D81-C6E7-4A24-8F19-10021F58B254}"/>
              </a:ext>
            </a:extLst>
          </p:cNvPr>
          <p:cNvSpPr>
            <a:spLocks noGrp="1"/>
          </p:cNvSpPr>
          <p:nvPr>
            <p:ph type="dt" sz="half" idx="10"/>
          </p:nvPr>
        </p:nvSpPr>
        <p:spPr/>
        <p:txBody>
          <a:bodyPr/>
          <a:lstStyle/>
          <a:p>
            <a:fld id="{4452F0C9-ED2C-4804-BAAB-9A377CCA566A}" type="datetime1">
              <a:rPr lang="en-US" smtClean="0"/>
              <a:t>11/1/2021</a:t>
            </a:fld>
            <a:endParaRPr lang="en-US"/>
          </a:p>
        </p:txBody>
      </p:sp>
      <p:sp>
        <p:nvSpPr>
          <p:cNvPr id="5" name="Footer Placeholder 4">
            <a:extLst>
              <a:ext uri="{FF2B5EF4-FFF2-40B4-BE49-F238E27FC236}">
                <a16:creationId xmlns:a16="http://schemas.microsoft.com/office/drawing/2014/main" id="{FFD75A32-8464-41BB-9E5A-50F09AFE6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BB5276-E675-4F25-91B0-0A08B7C1A35A}"/>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3806800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E4D5-1E35-4A8E-B635-4EDD1A404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9CDCC4-1039-476D-A98B-A9BBD07D0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8513E-5AC3-4324-9B5A-B7956D44FD75}"/>
              </a:ext>
            </a:extLst>
          </p:cNvPr>
          <p:cNvSpPr>
            <a:spLocks noGrp="1"/>
          </p:cNvSpPr>
          <p:nvPr>
            <p:ph type="dt" sz="half" idx="10"/>
          </p:nvPr>
        </p:nvSpPr>
        <p:spPr/>
        <p:txBody>
          <a:bodyPr/>
          <a:lstStyle/>
          <a:p>
            <a:fld id="{3BD5C110-C4AF-47FD-95B4-CFA7A1046884}" type="datetime1">
              <a:rPr lang="en-US" smtClean="0"/>
              <a:t>11/1/2021</a:t>
            </a:fld>
            <a:endParaRPr lang="en-US"/>
          </a:p>
        </p:txBody>
      </p:sp>
      <p:sp>
        <p:nvSpPr>
          <p:cNvPr id="5" name="Footer Placeholder 4">
            <a:extLst>
              <a:ext uri="{FF2B5EF4-FFF2-40B4-BE49-F238E27FC236}">
                <a16:creationId xmlns:a16="http://schemas.microsoft.com/office/drawing/2014/main" id="{B08C6E83-C643-4B3F-AA36-DCAA18F73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9B376-644B-41CC-A1A9-D16CCF3886F2}"/>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427666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DCFB-1EAE-47D7-A795-B7E3A1401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68C8FB-24E5-420D-AC02-F055FF788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8D6FB1-136F-41CC-9DA2-544BA3C00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08BA8F-83EB-4643-8554-E8CDE6295D27}"/>
              </a:ext>
            </a:extLst>
          </p:cNvPr>
          <p:cNvSpPr>
            <a:spLocks noGrp="1"/>
          </p:cNvSpPr>
          <p:nvPr>
            <p:ph type="dt" sz="half" idx="10"/>
          </p:nvPr>
        </p:nvSpPr>
        <p:spPr/>
        <p:txBody>
          <a:bodyPr/>
          <a:lstStyle/>
          <a:p>
            <a:fld id="{5C69486A-79EE-4572-9A0C-8E25D2F8FC6C}" type="datetime1">
              <a:rPr lang="en-US" smtClean="0"/>
              <a:t>11/1/2021</a:t>
            </a:fld>
            <a:endParaRPr lang="en-US"/>
          </a:p>
        </p:txBody>
      </p:sp>
      <p:sp>
        <p:nvSpPr>
          <p:cNvPr id="6" name="Footer Placeholder 5">
            <a:extLst>
              <a:ext uri="{FF2B5EF4-FFF2-40B4-BE49-F238E27FC236}">
                <a16:creationId xmlns:a16="http://schemas.microsoft.com/office/drawing/2014/main" id="{7DC0DC86-FD10-4C85-BCC7-5164C4EE66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653B3-CE3D-4FAA-83FF-22B500A1482D}"/>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367725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4B79-DD17-4BF1-9886-A59B6422AA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03BB99-A1D3-4012-9419-BEB1DFE1E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951C3-12D5-4794-B3FB-D0CE05743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EBDC2E-6E26-41AF-92E9-473ECC8C8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4F5838-1D55-40C2-81AC-B4BCF0A5E3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DDB446-DA13-4FFB-9416-42EFAF65C841}"/>
              </a:ext>
            </a:extLst>
          </p:cNvPr>
          <p:cNvSpPr>
            <a:spLocks noGrp="1"/>
          </p:cNvSpPr>
          <p:nvPr>
            <p:ph type="dt" sz="half" idx="10"/>
          </p:nvPr>
        </p:nvSpPr>
        <p:spPr/>
        <p:txBody>
          <a:bodyPr/>
          <a:lstStyle/>
          <a:p>
            <a:fld id="{AA71F917-7695-4133-A6EF-8E177360B14E}" type="datetime1">
              <a:rPr lang="en-US" smtClean="0"/>
              <a:t>11/1/2021</a:t>
            </a:fld>
            <a:endParaRPr lang="en-US"/>
          </a:p>
        </p:txBody>
      </p:sp>
      <p:sp>
        <p:nvSpPr>
          <p:cNvPr id="8" name="Footer Placeholder 7">
            <a:extLst>
              <a:ext uri="{FF2B5EF4-FFF2-40B4-BE49-F238E27FC236}">
                <a16:creationId xmlns:a16="http://schemas.microsoft.com/office/drawing/2014/main" id="{A8053306-4207-4619-BA75-79085E3B9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0FA6AD-CA30-40A2-8BF8-12CBCBB0020B}"/>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28344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E281-E533-42E7-B044-FAF850544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061EB8-9AF2-4E69-8CC9-34D0A97101AF}"/>
              </a:ext>
            </a:extLst>
          </p:cNvPr>
          <p:cNvSpPr>
            <a:spLocks noGrp="1"/>
          </p:cNvSpPr>
          <p:nvPr>
            <p:ph type="dt" sz="half" idx="10"/>
          </p:nvPr>
        </p:nvSpPr>
        <p:spPr/>
        <p:txBody>
          <a:bodyPr/>
          <a:lstStyle/>
          <a:p>
            <a:fld id="{E19788D8-6DBB-4DA7-9063-3C8F986A30DA}" type="datetime1">
              <a:rPr lang="en-US" smtClean="0"/>
              <a:t>11/1/2021</a:t>
            </a:fld>
            <a:endParaRPr lang="en-US"/>
          </a:p>
        </p:txBody>
      </p:sp>
      <p:sp>
        <p:nvSpPr>
          <p:cNvPr id="4" name="Footer Placeholder 3">
            <a:extLst>
              <a:ext uri="{FF2B5EF4-FFF2-40B4-BE49-F238E27FC236}">
                <a16:creationId xmlns:a16="http://schemas.microsoft.com/office/drawing/2014/main" id="{95DA99E5-C19A-48C2-AF59-6AA3C50664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1C3F75-CFAB-4879-B3DB-30ECCC13D7D9}"/>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360524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4943A-DD40-46B9-A6CB-4305E5B788AC}"/>
              </a:ext>
            </a:extLst>
          </p:cNvPr>
          <p:cNvSpPr>
            <a:spLocks noGrp="1"/>
          </p:cNvSpPr>
          <p:nvPr>
            <p:ph type="dt" sz="half" idx="10"/>
          </p:nvPr>
        </p:nvSpPr>
        <p:spPr/>
        <p:txBody>
          <a:bodyPr/>
          <a:lstStyle/>
          <a:p>
            <a:fld id="{75E470EA-1ED5-4826-8A52-54CA4EEE0B91}" type="datetime1">
              <a:rPr lang="en-US" smtClean="0"/>
              <a:t>11/1/2021</a:t>
            </a:fld>
            <a:endParaRPr lang="en-US"/>
          </a:p>
        </p:txBody>
      </p:sp>
      <p:sp>
        <p:nvSpPr>
          <p:cNvPr id="3" name="Footer Placeholder 2">
            <a:extLst>
              <a:ext uri="{FF2B5EF4-FFF2-40B4-BE49-F238E27FC236}">
                <a16:creationId xmlns:a16="http://schemas.microsoft.com/office/drawing/2014/main" id="{15490031-D825-42E1-898E-9FC47149D4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5A8998-B5CD-4E66-B43F-562E90EE00D8}"/>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39421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EA6B-A72E-4447-8FF7-CD58CD679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E89171-6661-428A-BC30-F2993CED0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3CFA77-B973-44F7-AEE0-8164C7F61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9944B-F050-4978-A5B8-879AAB92C83A}"/>
              </a:ext>
            </a:extLst>
          </p:cNvPr>
          <p:cNvSpPr>
            <a:spLocks noGrp="1"/>
          </p:cNvSpPr>
          <p:nvPr>
            <p:ph type="dt" sz="half" idx="10"/>
          </p:nvPr>
        </p:nvSpPr>
        <p:spPr/>
        <p:txBody>
          <a:bodyPr/>
          <a:lstStyle/>
          <a:p>
            <a:fld id="{9C2573D3-48BB-4C9F-8189-EA36AE2DEEEA}" type="datetime1">
              <a:rPr lang="en-US" smtClean="0"/>
              <a:t>11/1/2021</a:t>
            </a:fld>
            <a:endParaRPr lang="en-US"/>
          </a:p>
        </p:txBody>
      </p:sp>
      <p:sp>
        <p:nvSpPr>
          <p:cNvPr id="6" name="Footer Placeholder 5">
            <a:extLst>
              <a:ext uri="{FF2B5EF4-FFF2-40B4-BE49-F238E27FC236}">
                <a16:creationId xmlns:a16="http://schemas.microsoft.com/office/drawing/2014/main" id="{210616D2-9D16-4164-9046-5F5A4600F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7D9CA6-4169-4432-B0A4-7D4E686CAAC3}"/>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403914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A602-564D-44BD-BD65-782B80426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5CC19D-6032-4188-A040-AF3DFA75D3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CA70FA-BED4-4467-A40D-0B72720CB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DF9B3-D1F5-47EC-AEF4-B84A956209E9}"/>
              </a:ext>
            </a:extLst>
          </p:cNvPr>
          <p:cNvSpPr>
            <a:spLocks noGrp="1"/>
          </p:cNvSpPr>
          <p:nvPr>
            <p:ph type="dt" sz="half" idx="10"/>
          </p:nvPr>
        </p:nvSpPr>
        <p:spPr/>
        <p:txBody>
          <a:bodyPr/>
          <a:lstStyle/>
          <a:p>
            <a:fld id="{9D45A3E9-1F8A-48B5-A6BC-7B84375F6B25}" type="datetime1">
              <a:rPr lang="en-US" smtClean="0"/>
              <a:t>11/1/2021</a:t>
            </a:fld>
            <a:endParaRPr lang="en-US"/>
          </a:p>
        </p:txBody>
      </p:sp>
      <p:sp>
        <p:nvSpPr>
          <p:cNvPr id="6" name="Footer Placeholder 5">
            <a:extLst>
              <a:ext uri="{FF2B5EF4-FFF2-40B4-BE49-F238E27FC236}">
                <a16:creationId xmlns:a16="http://schemas.microsoft.com/office/drawing/2014/main" id="{33FBE5E4-DE05-422E-A583-B422753E2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5AB71-832F-458D-8388-AD4E2D3275C6}"/>
              </a:ext>
            </a:extLst>
          </p:cNvPr>
          <p:cNvSpPr>
            <a:spLocks noGrp="1"/>
          </p:cNvSpPr>
          <p:nvPr>
            <p:ph type="sldNum" sz="quarter" idx="12"/>
          </p:nvPr>
        </p:nvSpPr>
        <p:spPr/>
        <p:txBody>
          <a:bodyPr/>
          <a:lstStyle/>
          <a:p>
            <a:fld id="{7A53106F-4BB6-47D4-803E-D86B198F8831}" type="slidenum">
              <a:rPr lang="en-US" smtClean="0"/>
              <a:t>‹#›</a:t>
            </a:fld>
            <a:endParaRPr lang="en-US"/>
          </a:p>
        </p:txBody>
      </p:sp>
    </p:spTree>
    <p:extLst>
      <p:ext uri="{BB962C8B-B14F-4D97-AF65-F5344CB8AC3E}">
        <p14:creationId xmlns:p14="http://schemas.microsoft.com/office/powerpoint/2010/main" val="350091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9A394-3352-48FA-9184-8D853631D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8F288C-AEB0-44C3-9F42-1893CD6DB1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84F13-ABE3-47E7-823A-7EA24862C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60260-313B-4B0A-A98D-8BBB4BDB3C9A}" type="datetime1">
              <a:rPr lang="en-US" smtClean="0"/>
              <a:t>11/1/2021</a:t>
            </a:fld>
            <a:endParaRPr lang="en-US"/>
          </a:p>
        </p:txBody>
      </p:sp>
      <p:sp>
        <p:nvSpPr>
          <p:cNvPr id="5" name="Footer Placeholder 4">
            <a:extLst>
              <a:ext uri="{FF2B5EF4-FFF2-40B4-BE49-F238E27FC236}">
                <a16:creationId xmlns:a16="http://schemas.microsoft.com/office/drawing/2014/main" id="{C6DB30F8-2E38-49AB-A90B-5F0F594BE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753817-5E42-4310-98CF-8DE258946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3106F-4BB6-47D4-803E-D86B198F8831}" type="slidenum">
              <a:rPr lang="en-US" smtClean="0"/>
              <a:t>‹#›</a:t>
            </a:fld>
            <a:endParaRPr lang="en-US"/>
          </a:p>
        </p:txBody>
      </p:sp>
    </p:spTree>
    <p:extLst>
      <p:ext uri="{BB962C8B-B14F-4D97-AF65-F5344CB8AC3E}">
        <p14:creationId xmlns:p14="http://schemas.microsoft.com/office/powerpoint/2010/main" val="2877095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F88177-989D-482E-ADF8-5946A4DD6A0D}"/>
              </a:ext>
            </a:extLst>
          </p:cNvPr>
          <p:cNvSpPr>
            <a:spLocks noGrp="1"/>
          </p:cNvSpPr>
          <p:nvPr>
            <p:ph type="ctrTitle"/>
          </p:nvPr>
        </p:nvSpPr>
        <p:spPr>
          <a:xfrm>
            <a:off x="1524000" y="2640671"/>
            <a:ext cx="9144000" cy="1719873"/>
          </a:xfrm>
        </p:spPr>
        <p:txBody>
          <a:bodyPr anchor="ctr">
            <a:normAutofit fontScale="90000"/>
          </a:bodyPr>
          <a:lstStyle/>
          <a:p>
            <a:r>
              <a:rPr lang="en-GB" sz="7200" b="1" dirty="0"/>
              <a:t>Disjoint Sets</a:t>
            </a:r>
            <a:br>
              <a:rPr lang="en-GB" sz="7200" b="1" dirty="0"/>
            </a:br>
            <a:br>
              <a:rPr lang="en-GB" sz="7200" b="1" dirty="0"/>
            </a:br>
            <a:r>
              <a:rPr lang="en-GB" sz="3100" b="1" dirty="0"/>
              <a:t>Prepared by Dr. N. Subhash Chandra from Web resources and Computer Algorithms by Horowitz </a:t>
            </a:r>
            <a:r>
              <a:rPr lang="en-GB" sz="3100" b="1" dirty="0" err="1"/>
              <a:t>Sahni</a:t>
            </a:r>
            <a:endParaRPr lang="en-US" sz="3100" b="1" dirty="0"/>
          </a:p>
        </p:txBody>
      </p:sp>
      <p:sp>
        <p:nvSpPr>
          <p:cNvPr id="3" name="Subtitle 2">
            <a:extLst>
              <a:ext uri="{FF2B5EF4-FFF2-40B4-BE49-F238E27FC236}">
                <a16:creationId xmlns:a16="http://schemas.microsoft.com/office/drawing/2014/main" id="{CE0E878A-7143-4DB8-A6A4-EE44A853206B}"/>
              </a:ext>
            </a:extLst>
          </p:cNvPr>
          <p:cNvSpPr>
            <a:spLocks noGrp="1"/>
          </p:cNvSpPr>
          <p:nvPr>
            <p:ph type="subTitle" idx="1"/>
          </p:nvPr>
        </p:nvSpPr>
        <p:spPr>
          <a:xfrm>
            <a:off x="1724024" y="1610663"/>
            <a:ext cx="8258176" cy="631825"/>
          </a:xfrm>
        </p:spPr>
        <p:txBody>
          <a:bodyPr anchor="ctr">
            <a:normAutofit/>
          </a:bodyPr>
          <a:lstStyle/>
          <a:p>
            <a:r>
              <a:rPr lang="en-GB" sz="2800" dirty="0"/>
              <a:t>UNIT-III</a:t>
            </a:r>
            <a:endParaRPr lang="en-US" sz="2800" dirty="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C712BB7F-0291-4898-9DCD-6055B19FB5EE}"/>
              </a:ext>
            </a:extLst>
          </p:cNvPr>
          <p:cNvSpPr>
            <a:spLocks noGrp="1"/>
          </p:cNvSpPr>
          <p:nvPr>
            <p:ph type="sldNum" sz="quarter" idx="12"/>
          </p:nvPr>
        </p:nvSpPr>
        <p:spPr/>
        <p:txBody>
          <a:bodyPr/>
          <a:lstStyle/>
          <a:p>
            <a:fld id="{7A53106F-4BB6-47D4-803E-D86B198F8831}" type="slidenum">
              <a:rPr lang="en-US" smtClean="0"/>
              <a:t>1</a:t>
            </a:fld>
            <a:endParaRPr lang="en-US"/>
          </a:p>
        </p:txBody>
      </p:sp>
      <p:sp>
        <p:nvSpPr>
          <p:cNvPr id="5" name="Rectangle 4">
            <a:extLst>
              <a:ext uri="{FF2B5EF4-FFF2-40B4-BE49-F238E27FC236}">
                <a16:creationId xmlns:a16="http://schemas.microsoft.com/office/drawing/2014/main" id="{98DBA109-7842-46E4-8E12-86316556CC5B}"/>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9DE4CDAE-EFB0-41A4-811C-644F05275126}"/>
              </a:ext>
            </a:extLst>
          </p:cNvPr>
          <p:cNvCxnSpPr/>
          <p:nvPr/>
        </p:nvCxnSpPr>
        <p:spPr>
          <a:xfrm>
            <a:off x="159026" y="3429000"/>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225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402A-7A89-4F18-9C86-268695FF37D5}"/>
              </a:ext>
            </a:extLst>
          </p:cNvPr>
          <p:cNvSpPr>
            <a:spLocks noGrp="1"/>
          </p:cNvSpPr>
          <p:nvPr>
            <p:ph type="title"/>
          </p:nvPr>
        </p:nvSpPr>
        <p:spPr/>
        <p:txBody>
          <a:bodyPr/>
          <a:lstStyle/>
          <a:p>
            <a:r>
              <a:rPr lang="en-GB" b="1" dirty="0"/>
              <a:t>Weighting rule for Union()</a:t>
            </a:r>
            <a:endParaRPr lang="en-US" b="1" dirty="0"/>
          </a:p>
        </p:txBody>
      </p:sp>
      <p:pic>
        <p:nvPicPr>
          <p:cNvPr id="3" name="Picture 2">
            <a:extLst>
              <a:ext uri="{FF2B5EF4-FFF2-40B4-BE49-F238E27FC236}">
                <a16:creationId xmlns:a16="http://schemas.microsoft.com/office/drawing/2014/main" id="{030F5BC5-4435-4C95-BDF2-3E38F173FEA8}"/>
              </a:ext>
            </a:extLst>
          </p:cNvPr>
          <p:cNvPicPr>
            <a:picLocks noChangeAspect="1"/>
          </p:cNvPicPr>
          <p:nvPr/>
        </p:nvPicPr>
        <p:blipFill>
          <a:blip r:embed="rId2"/>
          <a:stretch>
            <a:fillRect/>
          </a:stretch>
        </p:blipFill>
        <p:spPr>
          <a:xfrm>
            <a:off x="2236763" y="1378634"/>
            <a:ext cx="8060787" cy="1619500"/>
          </a:xfrm>
          <a:prstGeom prst="rect">
            <a:avLst/>
          </a:prstGeom>
        </p:spPr>
      </p:pic>
      <p:pic>
        <p:nvPicPr>
          <p:cNvPr id="9" name="Picture 8">
            <a:extLst>
              <a:ext uri="{FF2B5EF4-FFF2-40B4-BE49-F238E27FC236}">
                <a16:creationId xmlns:a16="http://schemas.microsoft.com/office/drawing/2014/main" id="{ED1D688A-70F6-43C8-8ADF-7A41D37DBA9B}"/>
              </a:ext>
            </a:extLst>
          </p:cNvPr>
          <p:cNvPicPr>
            <a:picLocks noChangeAspect="1"/>
          </p:cNvPicPr>
          <p:nvPr/>
        </p:nvPicPr>
        <p:blipFill>
          <a:blip r:embed="rId3"/>
          <a:stretch>
            <a:fillRect/>
          </a:stretch>
        </p:blipFill>
        <p:spPr>
          <a:xfrm>
            <a:off x="2212511" y="3044918"/>
            <a:ext cx="8085039" cy="1116265"/>
          </a:xfrm>
          <a:prstGeom prst="rect">
            <a:avLst/>
          </a:prstGeom>
        </p:spPr>
      </p:pic>
      <p:sp>
        <p:nvSpPr>
          <p:cNvPr id="4" name="Slide Number Placeholder 3">
            <a:extLst>
              <a:ext uri="{FF2B5EF4-FFF2-40B4-BE49-F238E27FC236}">
                <a16:creationId xmlns:a16="http://schemas.microsoft.com/office/drawing/2014/main" id="{1DAF76AF-9C45-4ED3-AF92-627FDFCCC6A3}"/>
              </a:ext>
            </a:extLst>
          </p:cNvPr>
          <p:cNvSpPr>
            <a:spLocks noGrp="1"/>
          </p:cNvSpPr>
          <p:nvPr>
            <p:ph type="sldNum" sz="quarter" idx="12"/>
          </p:nvPr>
        </p:nvSpPr>
        <p:spPr/>
        <p:txBody>
          <a:bodyPr/>
          <a:lstStyle/>
          <a:p>
            <a:fld id="{7A53106F-4BB6-47D4-803E-D86B198F8831}" type="slidenum">
              <a:rPr lang="en-US" smtClean="0"/>
              <a:t>10</a:t>
            </a:fld>
            <a:endParaRPr lang="en-US"/>
          </a:p>
        </p:txBody>
      </p:sp>
      <p:sp>
        <p:nvSpPr>
          <p:cNvPr id="6" name="Rectangle 5">
            <a:extLst>
              <a:ext uri="{FF2B5EF4-FFF2-40B4-BE49-F238E27FC236}">
                <a16:creationId xmlns:a16="http://schemas.microsoft.com/office/drawing/2014/main" id="{D0DDA135-3CCC-4995-AD97-DD496AF75C69}"/>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278AE39B-7374-4D94-A8C9-09085C4E3532}"/>
              </a:ext>
            </a:extLst>
          </p:cNvPr>
          <p:cNvCxnSpPr/>
          <p:nvPr/>
        </p:nvCxnSpPr>
        <p:spPr>
          <a:xfrm>
            <a:off x="119270" y="1378634"/>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234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C8DA-D3D6-4331-BC8A-8287E7A80260}"/>
              </a:ext>
            </a:extLst>
          </p:cNvPr>
          <p:cNvSpPr>
            <a:spLocks noGrp="1"/>
          </p:cNvSpPr>
          <p:nvPr>
            <p:ph type="title"/>
          </p:nvPr>
        </p:nvSpPr>
        <p:spPr>
          <a:xfrm>
            <a:off x="308113" y="136525"/>
            <a:ext cx="10515600" cy="1325563"/>
          </a:xfrm>
        </p:spPr>
        <p:txBody>
          <a:bodyPr>
            <a:normAutofit/>
          </a:bodyPr>
          <a:lstStyle/>
          <a:p>
            <a:r>
              <a:rPr lang="en-GB" b="1" dirty="0"/>
              <a:t>Example Weighing rule</a:t>
            </a:r>
            <a:endParaRPr lang="en-US" b="1" dirty="0"/>
          </a:p>
        </p:txBody>
      </p:sp>
      <p:pic>
        <p:nvPicPr>
          <p:cNvPr id="3" name="Picture 2">
            <a:extLst>
              <a:ext uri="{FF2B5EF4-FFF2-40B4-BE49-F238E27FC236}">
                <a16:creationId xmlns:a16="http://schemas.microsoft.com/office/drawing/2014/main" id="{A344A63E-6295-4BDA-8492-DD9892033827}"/>
              </a:ext>
            </a:extLst>
          </p:cNvPr>
          <p:cNvPicPr>
            <a:picLocks noChangeAspect="1"/>
          </p:cNvPicPr>
          <p:nvPr/>
        </p:nvPicPr>
        <p:blipFill>
          <a:blip r:embed="rId2"/>
          <a:stretch>
            <a:fillRect/>
          </a:stretch>
        </p:blipFill>
        <p:spPr>
          <a:xfrm>
            <a:off x="2266123" y="1205948"/>
            <a:ext cx="9263268" cy="5150402"/>
          </a:xfrm>
          <a:prstGeom prst="rect">
            <a:avLst/>
          </a:prstGeom>
        </p:spPr>
      </p:pic>
      <p:sp>
        <p:nvSpPr>
          <p:cNvPr id="4" name="Slide Number Placeholder 3">
            <a:extLst>
              <a:ext uri="{FF2B5EF4-FFF2-40B4-BE49-F238E27FC236}">
                <a16:creationId xmlns:a16="http://schemas.microsoft.com/office/drawing/2014/main" id="{325A0BEE-E9F5-436E-8B72-1344A49D6FD1}"/>
              </a:ext>
            </a:extLst>
          </p:cNvPr>
          <p:cNvSpPr>
            <a:spLocks noGrp="1"/>
          </p:cNvSpPr>
          <p:nvPr>
            <p:ph type="sldNum" sz="quarter" idx="12"/>
          </p:nvPr>
        </p:nvSpPr>
        <p:spPr/>
        <p:txBody>
          <a:bodyPr/>
          <a:lstStyle/>
          <a:p>
            <a:fld id="{7A53106F-4BB6-47D4-803E-D86B198F8831}" type="slidenum">
              <a:rPr lang="en-US" smtClean="0"/>
              <a:t>11</a:t>
            </a:fld>
            <a:endParaRPr lang="en-US"/>
          </a:p>
        </p:txBody>
      </p:sp>
      <p:sp>
        <p:nvSpPr>
          <p:cNvPr id="5" name="Rectangle 4">
            <a:extLst>
              <a:ext uri="{FF2B5EF4-FFF2-40B4-BE49-F238E27FC236}">
                <a16:creationId xmlns:a16="http://schemas.microsoft.com/office/drawing/2014/main" id="{C097E8BE-20CF-4376-89EA-5C7CD820492B}"/>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3F33E828-4D86-4B6B-8496-555A44C19FD1}"/>
              </a:ext>
            </a:extLst>
          </p:cNvPr>
          <p:cNvCxnSpPr/>
          <p:nvPr/>
        </p:nvCxnSpPr>
        <p:spPr>
          <a:xfrm>
            <a:off x="92765" y="107342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82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2440-22F2-43BD-B26D-5472829EED58}"/>
              </a:ext>
            </a:extLst>
          </p:cNvPr>
          <p:cNvSpPr>
            <a:spLocks noGrp="1"/>
          </p:cNvSpPr>
          <p:nvPr>
            <p:ph type="title"/>
          </p:nvPr>
        </p:nvSpPr>
        <p:spPr>
          <a:xfrm>
            <a:off x="838200" y="365125"/>
            <a:ext cx="10515600" cy="1325563"/>
          </a:xfrm>
        </p:spPr>
        <p:txBody>
          <a:bodyPr>
            <a:normAutofit/>
          </a:bodyPr>
          <a:lstStyle/>
          <a:p>
            <a:r>
              <a:rPr lang="en-GB" b="1" dirty="0"/>
              <a:t>Weighted Union algorithm</a:t>
            </a:r>
            <a:endParaRPr lang="en-US" b="1" dirty="0"/>
          </a:p>
        </p:txBody>
      </p:sp>
      <p:pic>
        <p:nvPicPr>
          <p:cNvPr id="3" name="Picture 2">
            <a:extLst>
              <a:ext uri="{FF2B5EF4-FFF2-40B4-BE49-F238E27FC236}">
                <a16:creationId xmlns:a16="http://schemas.microsoft.com/office/drawing/2014/main" id="{D1283334-FB0A-49FD-8B64-EB2E9F41100F}"/>
              </a:ext>
            </a:extLst>
          </p:cNvPr>
          <p:cNvPicPr>
            <a:picLocks noChangeAspect="1"/>
          </p:cNvPicPr>
          <p:nvPr/>
        </p:nvPicPr>
        <p:blipFill>
          <a:blip r:embed="rId2"/>
          <a:stretch>
            <a:fillRect/>
          </a:stretch>
        </p:blipFill>
        <p:spPr>
          <a:xfrm>
            <a:off x="0" y="1838878"/>
            <a:ext cx="6990101" cy="4351338"/>
          </a:xfrm>
          <a:prstGeom prst="rect">
            <a:avLst/>
          </a:prstGeom>
        </p:spPr>
      </p:pic>
      <p:pic>
        <p:nvPicPr>
          <p:cNvPr id="5" name="Picture 4">
            <a:extLst>
              <a:ext uri="{FF2B5EF4-FFF2-40B4-BE49-F238E27FC236}">
                <a16:creationId xmlns:a16="http://schemas.microsoft.com/office/drawing/2014/main" id="{B0E47133-D5A8-4107-941A-DBC0817454C5}"/>
              </a:ext>
            </a:extLst>
          </p:cNvPr>
          <p:cNvPicPr>
            <a:picLocks noChangeAspect="1"/>
          </p:cNvPicPr>
          <p:nvPr/>
        </p:nvPicPr>
        <p:blipFill>
          <a:blip r:embed="rId3"/>
          <a:stretch>
            <a:fillRect/>
          </a:stretch>
        </p:blipFill>
        <p:spPr>
          <a:xfrm>
            <a:off x="6414053" y="2658793"/>
            <a:ext cx="5777948" cy="3834081"/>
          </a:xfrm>
          <a:prstGeom prst="rect">
            <a:avLst/>
          </a:prstGeom>
        </p:spPr>
      </p:pic>
      <p:sp>
        <p:nvSpPr>
          <p:cNvPr id="4" name="Slide Number Placeholder 3">
            <a:extLst>
              <a:ext uri="{FF2B5EF4-FFF2-40B4-BE49-F238E27FC236}">
                <a16:creationId xmlns:a16="http://schemas.microsoft.com/office/drawing/2014/main" id="{A421EED6-9237-43D9-8626-ACF707A86030}"/>
              </a:ext>
            </a:extLst>
          </p:cNvPr>
          <p:cNvSpPr>
            <a:spLocks noGrp="1"/>
          </p:cNvSpPr>
          <p:nvPr>
            <p:ph type="sldNum" sz="quarter" idx="12"/>
          </p:nvPr>
        </p:nvSpPr>
        <p:spPr/>
        <p:txBody>
          <a:bodyPr/>
          <a:lstStyle/>
          <a:p>
            <a:fld id="{7A53106F-4BB6-47D4-803E-D86B198F8831}" type="slidenum">
              <a:rPr lang="en-US" smtClean="0"/>
              <a:t>12</a:t>
            </a:fld>
            <a:endParaRPr lang="en-US"/>
          </a:p>
        </p:txBody>
      </p:sp>
      <p:sp>
        <p:nvSpPr>
          <p:cNvPr id="6" name="Rectangle 5">
            <a:extLst>
              <a:ext uri="{FF2B5EF4-FFF2-40B4-BE49-F238E27FC236}">
                <a16:creationId xmlns:a16="http://schemas.microsoft.com/office/drawing/2014/main" id="{048B27A0-3F2D-42E3-862D-D8522D56A617}"/>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58B3600F-AE5C-4408-B032-50BFD8693637}"/>
              </a:ext>
            </a:extLst>
          </p:cNvPr>
          <p:cNvCxnSpPr/>
          <p:nvPr/>
        </p:nvCxnSpPr>
        <p:spPr>
          <a:xfrm>
            <a:off x="119270" y="1351722"/>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10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162F-1A19-4E58-932A-2CBCB3BF4318}"/>
              </a:ext>
            </a:extLst>
          </p:cNvPr>
          <p:cNvSpPr>
            <a:spLocks noGrp="1"/>
          </p:cNvSpPr>
          <p:nvPr>
            <p:ph type="title"/>
          </p:nvPr>
        </p:nvSpPr>
        <p:spPr/>
        <p:txBody>
          <a:bodyPr/>
          <a:lstStyle/>
          <a:p>
            <a:r>
              <a:rPr lang="en-GB" b="1" dirty="0"/>
              <a:t>Collapsing rule for Find Algorithm</a:t>
            </a:r>
            <a:endParaRPr lang="en-US" b="1" dirty="0"/>
          </a:p>
        </p:txBody>
      </p:sp>
      <p:pic>
        <p:nvPicPr>
          <p:cNvPr id="3" name="Picture 2">
            <a:extLst>
              <a:ext uri="{FF2B5EF4-FFF2-40B4-BE49-F238E27FC236}">
                <a16:creationId xmlns:a16="http://schemas.microsoft.com/office/drawing/2014/main" id="{EFB4651F-9AF3-42F4-BF05-A87A79F48B1C}"/>
              </a:ext>
            </a:extLst>
          </p:cNvPr>
          <p:cNvPicPr>
            <a:picLocks noChangeAspect="1"/>
          </p:cNvPicPr>
          <p:nvPr/>
        </p:nvPicPr>
        <p:blipFill>
          <a:blip r:embed="rId2"/>
          <a:stretch>
            <a:fillRect/>
          </a:stretch>
        </p:blipFill>
        <p:spPr>
          <a:xfrm>
            <a:off x="2452468" y="1674123"/>
            <a:ext cx="7287064" cy="1325564"/>
          </a:xfrm>
          <a:prstGeom prst="rect">
            <a:avLst/>
          </a:prstGeom>
        </p:spPr>
      </p:pic>
      <p:pic>
        <p:nvPicPr>
          <p:cNvPr id="6" name="Picture 5">
            <a:extLst>
              <a:ext uri="{FF2B5EF4-FFF2-40B4-BE49-F238E27FC236}">
                <a16:creationId xmlns:a16="http://schemas.microsoft.com/office/drawing/2014/main" id="{D0205060-E8D0-40DD-8385-F443E8E0AACA}"/>
              </a:ext>
            </a:extLst>
          </p:cNvPr>
          <p:cNvPicPr>
            <a:picLocks noChangeAspect="1"/>
          </p:cNvPicPr>
          <p:nvPr/>
        </p:nvPicPr>
        <p:blipFill>
          <a:blip r:embed="rId3"/>
          <a:stretch>
            <a:fillRect/>
          </a:stretch>
        </p:blipFill>
        <p:spPr>
          <a:xfrm>
            <a:off x="1800996" y="3429000"/>
            <a:ext cx="8590008" cy="2517866"/>
          </a:xfrm>
          <a:prstGeom prst="rect">
            <a:avLst/>
          </a:prstGeom>
        </p:spPr>
      </p:pic>
      <p:sp>
        <p:nvSpPr>
          <p:cNvPr id="4" name="Slide Number Placeholder 3">
            <a:extLst>
              <a:ext uri="{FF2B5EF4-FFF2-40B4-BE49-F238E27FC236}">
                <a16:creationId xmlns:a16="http://schemas.microsoft.com/office/drawing/2014/main" id="{55473A4C-8CF6-40FC-854A-5E93B9413826}"/>
              </a:ext>
            </a:extLst>
          </p:cNvPr>
          <p:cNvSpPr>
            <a:spLocks noGrp="1"/>
          </p:cNvSpPr>
          <p:nvPr>
            <p:ph type="sldNum" sz="quarter" idx="12"/>
          </p:nvPr>
        </p:nvSpPr>
        <p:spPr/>
        <p:txBody>
          <a:bodyPr/>
          <a:lstStyle/>
          <a:p>
            <a:fld id="{7A53106F-4BB6-47D4-803E-D86B198F8831}" type="slidenum">
              <a:rPr lang="en-US" smtClean="0"/>
              <a:t>13</a:t>
            </a:fld>
            <a:endParaRPr lang="en-US"/>
          </a:p>
        </p:txBody>
      </p:sp>
      <p:sp>
        <p:nvSpPr>
          <p:cNvPr id="7" name="Rectangle 6">
            <a:extLst>
              <a:ext uri="{FF2B5EF4-FFF2-40B4-BE49-F238E27FC236}">
                <a16:creationId xmlns:a16="http://schemas.microsoft.com/office/drawing/2014/main" id="{F2B44B4F-995C-40E6-B122-56E638ADE907}"/>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1C1CAA6C-ABD2-45B4-B81C-C91E529CD661}"/>
              </a:ext>
            </a:extLst>
          </p:cNvPr>
          <p:cNvCxnSpPr/>
          <p:nvPr/>
        </p:nvCxnSpPr>
        <p:spPr>
          <a:xfrm>
            <a:off x="119270" y="1431234"/>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65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FDC524D1-6CF3-4027-B3B4-CBF2B94A97AF}"/>
              </a:ext>
            </a:extLst>
          </p:cNvPr>
          <p:cNvPicPr>
            <a:picLocks noChangeAspect="1"/>
          </p:cNvPicPr>
          <p:nvPr/>
        </p:nvPicPr>
        <p:blipFill>
          <a:blip r:embed="rId2"/>
          <a:stretch>
            <a:fillRect/>
          </a:stretch>
        </p:blipFill>
        <p:spPr>
          <a:xfrm>
            <a:off x="2968487" y="643466"/>
            <a:ext cx="6162261" cy="5712884"/>
          </a:xfrm>
          <a:prstGeom prst="rect">
            <a:avLst/>
          </a:prstGeom>
        </p:spPr>
      </p:pic>
      <p:sp>
        <p:nvSpPr>
          <p:cNvPr id="2" name="Slide Number Placeholder 1">
            <a:extLst>
              <a:ext uri="{FF2B5EF4-FFF2-40B4-BE49-F238E27FC236}">
                <a16:creationId xmlns:a16="http://schemas.microsoft.com/office/drawing/2014/main" id="{F94C1688-498F-4DC2-AF55-8F83EB96D8DF}"/>
              </a:ext>
            </a:extLst>
          </p:cNvPr>
          <p:cNvSpPr>
            <a:spLocks noGrp="1"/>
          </p:cNvSpPr>
          <p:nvPr>
            <p:ph type="sldNum" sz="quarter" idx="12"/>
          </p:nvPr>
        </p:nvSpPr>
        <p:spPr/>
        <p:txBody>
          <a:bodyPr/>
          <a:lstStyle/>
          <a:p>
            <a:fld id="{7A53106F-4BB6-47D4-803E-D86B198F8831}" type="slidenum">
              <a:rPr lang="en-US" smtClean="0"/>
              <a:t>14</a:t>
            </a:fld>
            <a:endParaRPr lang="en-US"/>
          </a:p>
        </p:txBody>
      </p:sp>
      <p:sp>
        <p:nvSpPr>
          <p:cNvPr id="4" name="Rectangle 3">
            <a:extLst>
              <a:ext uri="{FF2B5EF4-FFF2-40B4-BE49-F238E27FC236}">
                <a16:creationId xmlns:a16="http://schemas.microsoft.com/office/drawing/2014/main" id="{74AC14A1-C81F-40DE-8DE3-2107038AA0B5}"/>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769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7CF1-C2C7-4B41-AD23-B5CB700041BD}"/>
              </a:ext>
            </a:extLst>
          </p:cNvPr>
          <p:cNvSpPr>
            <a:spLocks noGrp="1"/>
          </p:cNvSpPr>
          <p:nvPr>
            <p:ph type="title"/>
          </p:nvPr>
        </p:nvSpPr>
        <p:spPr>
          <a:xfrm>
            <a:off x="361121" y="0"/>
            <a:ext cx="10515600" cy="1325563"/>
          </a:xfrm>
        </p:spPr>
        <p:txBody>
          <a:bodyPr/>
          <a:lstStyle/>
          <a:p>
            <a:r>
              <a:rPr lang="en-GB" b="1" dirty="0"/>
              <a:t>Collapsing find() Algorithm</a:t>
            </a:r>
            <a:endParaRPr lang="en-US" b="1" dirty="0"/>
          </a:p>
        </p:txBody>
      </p:sp>
      <p:sp>
        <p:nvSpPr>
          <p:cNvPr id="4" name="TextBox 3">
            <a:extLst>
              <a:ext uri="{FF2B5EF4-FFF2-40B4-BE49-F238E27FC236}">
                <a16:creationId xmlns:a16="http://schemas.microsoft.com/office/drawing/2014/main" id="{5E422D21-A8CF-41E2-BA98-5276BBB17431}"/>
              </a:ext>
            </a:extLst>
          </p:cNvPr>
          <p:cNvSpPr txBox="1"/>
          <p:nvPr/>
        </p:nvSpPr>
        <p:spPr>
          <a:xfrm>
            <a:off x="6917634" y="2278151"/>
            <a:ext cx="4784035" cy="4093428"/>
          </a:xfrm>
          <a:prstGeom prst="rect">
            <a:avLst/>
          </a:prstGeom>
          <a:noFill/>
        </p:spPr>
        <p:txBody>
          <a:bodyPr wrap="square">
            <a:spAutoFit/>
          </a:bodyPr>
          <a:lstStyle/>
          <a:p>
            <a:pPr algn="just"/>
            <a:r>
              <a:rPr lang="en-GB" sz="2000" b="1" dirty="0"/>
              <a:t>Analysis:</a:t>
            </a:r>
          </a:p>
          <a:p>
            <a:pPr algn="just"/>
            <a:r>
              <a:rPr lang="en-GB" sz="2000" dirty="0"/>
              <a:t>Now process the following eight find operations </a:t>
            </a:r>
          </a:p>
          <a:p>
            <a:pPr algn="just"/>
            <a:r>
              <a:rPr lang="en-GB" sz="2000" dirty="0"/>
              <a:t>Find(8), Find(8)………………………Find(8) </a:t>
            </a:r>
          </a:p>
          <a:p>
            <a:pPr algn="just"/>
            <a:r>
              <a:rPr lang="en-GB" sz="2000" dirty="0"/>
              <a:t>If Simple Find() is used each Find(8) requires going up three parent link fields for a total of 24 moves . When Collapsing find is used the first Find(8) requires going up three links and resetting three links. Each of remaining seven finds require going up only one link field. Then the total cost is now only 13 moves.( 3 going up + 3 resets + 7 remaining finds). </a:t>
            </a:r>
            <a:endParaRPr lang="en-US" sz="2000" dirty="0"/>
          </a:p>
        </p:txBody>
      </p:sp>
      <p:pic>
        <p:nvPicPr>
          <p:cNvPr id="5" name="Picture 4">
            <a:extLst>
              <a:ext uri="{FF2B5EF4-FFF2-40B4-BE49-F238E27FC236}">
                <a16:creationId xmlns:a16="http://schemas.microsoft.com/office/drawing/2014/main" id="{7E5E1F9B-C4AC-4DD2-82A5-1B9C4028276B}"/>
              </a:ext>
            </a:extLst>
          </p:cNvPr>
          <p:cNvPicPr>
            <a:picLocks noChangeAspect="1"/>
          </p:cNvPicPr>
          <p:nvPr/>
        </p:nvPicPr>
        <p:blipFill>
          <a:blip r:embed="rId2"/>
          <a:stretch>
            <a:fillRect/>
          </a:stretch>
        </p:blipFill>
        <p:spPr>
          <a:xfrm>
            <a:off x="251790" y="1941342"/>
            <a:ext cx="6500701" cy="4916658"/>
          </a:xfrm>
          <a:prstGeom prst="rect">
            <a:avLst/>
          </a:prstGeom>
        </p:spPr>
      </p:pic>
      <p:sp>
        <p:nvSpPr>
          <p:cNvPr id="3" name="Slide Number Placeholder 2">
            <a:extLst>
              <a:ext uri="{FF2B5EF4-FFF2-40B4-BE49-F238E27FC236}">
                <a16:creationId xmlns:a16="http://schemas.microsoft.com/office/drawing/2014/main" id="{8A8F1FCA-CD68-430E-A262-42D6E853C778}"/>
              </a:ext>
            </a:extLst>
          </p:cNvPr>
          <p:cNvSpPr>
            <a:spLocks noGrp="1"/>
          </p:cNvSpPr>
          <p:nvPr>
            <p:ph type="sldNum" sz="quarter" idx="12"/>
          </p:nvPr>
        </p:nvSpPr>
        <p:spPr/>
        <p:txBody>
          <a:bodyPr/>
          <a:lstStyle/>
          <a:p>
            <a:fld id="{7A53106F-4BB6-47D4-803E-D86B198F8831}" type="slidenum">
              <a:rPr lang="en-US" smtClean="0"/>
              <a:t>15</a:t>
            </a:fld>
            <a:endParaRPr lang="en-US"/>
          </a:p>
        </p:txBody>
      </p:sp>
      <p:sp>
        <p:nvSpPr>
          <p:cNvPr id="6" name="Rectangle 5">
            <a:extLst>
              <a:ext uri="{FF2B5EF4-FFF2-40B4-BE49-F238E27FC236}">
                <a16:creationId xmlns:a16="http://schemas.microsoft.com/office/drawing/2014/main" id="{AACEF00C-3C8F-475F-9652-387158B8230E}"/>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5C02BE1B-D5F0-4908-AEFC-A87B025B1774}"/>
              </a:ext>
            </a:extLst>
          </p:cNvPr>
          <p:cNvCxnSpPr/>
          <p:nvPr/>
        </p:nvCxnSpPr>
        <p:spPr>
          <a:xfrm>
            <a:off x="92765" y="107342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78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6762B-0124-4F21-BE2F-E794F4B8C385}"/>
              </a:ext>
            </a:extLst>
          </p:cNvPr>
          <p:cNvSpPr>
            <a:spLocks noGrp="1"/>
          </p:cNvSpPr>
          <p:nvPr>
            <p:ph type="title"/>
          </p:nvPr>
        </p:nvSpPr>
        <p:spPr>
          <a:xfrm>
            <a:off x="0" y="165299"/>
            <a:ext cx="10515600" cy="1325563"/>
          </a:xfrm>
        </p:spPr>
        <p:txBody>
          <a:bodyPr/>
          <a:lstStyle/>
          <a:p>
            <a:r>
              <a:rPr lang="en-US" b="1" dirty="0"/>
              <a:t>Disjoint Set Operations </a:t>
            </a:r>
            <a:br>
              <a:rPr lang="en-US" b="1" dirty="0"/>
            </a:br>
            <a:endParaRPr lang="en-US" b="1" dirty="0"/>
          </a:p>
        </p:txBody>
      </p:sp>
      <p:sp>
        <p:nvSpPr>
          <p:cNvPr id="6" name="TextBox 5">
            <a:extLst>
              <a:ext uri="{FF2B5EF4-FFF2-40B4-BE49-F238E27FC236}">
                <a16:creationId xmlns:a16="http://schemas.microsoft.com/office/drawing/2014/main" id="{4FBB55B6-06D1-4F41-BD3E-7F98796DBDA2}"/>
              </a:ext>
            </a:extLst>
          </p:cNvPr>
          <p:cNvSpPr txBox="1"/>
          <p:nvPr/>
        </p:nvSpPr>
        <p:spPr>
          <a:xfrm>
            <a:off x="768626" y="1424080"/>
            <a:ext cx="4802180" cy="4524315"/>
          </a:xfrm>
          <a:prstGeom prst="rect">
            <a:avLst/>
          </a:prstGeom>
          <a:noFill/>
        </p:spPr>
        <p:txBody>
          <a:bodyPr wrap="square">
            <a:spAutoFit/>
          </a:bodyPr>
          <a:lstStyle/>
          <a:p>
            <a:r>
              <a:rPr lang="en-GB" dirty="0"/>
              <a:t> </a:t>
            </a:r>
          </a:p>
          <a:p>
            <a:r>
              <a:rPr lang="en-GB" b="1" dirty="0"/>
              <a:t>Set: </a:t>
            </a:r>
          </a:p>
          <a:p>
            <a:r>
              <a:rPr lang="en-GB" dirty="0"/>
              <a:t>A set is a collection of distinct elements. The Set can be represented, for examples, as S1={1,2,5,10}. </a:t>
            </a:r>
          </a:p>
          <a:p>
            <a:r>
              <a:rPr lang="en-GB" dirty="0"/>
              <a:t> </a:t>
            </a:r>
          </a:p>
          <a:p>
            <a:r>
              <a:rPr lang="en-GB" b="1" dirty="0"/>
              <a:t>Disjoint Sets</a:t>
            </a:r>
            <a:r>
              <a:rPr lang="en-GB" dirty="0"/>
              <a:t>: The disjoints sets are those do not have any common element. For example S1={1,7,8,9} and S2={2,5,10}, then we can say that S1 and S2 are two disjoint sets. </a:t>
            </a:r>
          </a:p>
          <a:p>
            <a:r>
              <a:rPr lang="en-GB" dirty="0"/>
              <a:t> </a:t>
            </a:r>
          </a:p>
          <a:p>
            <a:r>
              <a:rPr lang="en-GB" b="1" dirty="0"/>
              <a:t>Disjoint Set Operations: </a:t>
            </a:r>
            <a:r>
              <a:rPr lang="en-GB" dirty="0"/>
              <a:t>The disjoint set operations are </a:t>
            </a:r>
          </a:p>
          <a:p>
            <a:pPr marL="342900" indent="-342900">
              <a:buAutoNum type="arabicPeriod"/>
            </a:pPr>
            <a:r>
              <a:rPr lang="en-GB" dirty="0"/>
              <a:t>Union </a:t>
            </a:r>
          </a:p>
          <a:p>
            <a:pPr marL="342900" indent="-342900">
              <a:buAutoNum type="arabicPeriod"/>
            </a:pPr>
            <a:r>
              <a:rPr lang="en-GB" dirty="0"/>
              <a:t>Find </a:t>
            </a:r>
          </a:p>
          <a:p>
            <a:r>
              <a:rPr lang="en-GB" dirty="0"/>
              <a:t> </a:t>
            </a:r>
            <a:endParaRPr lang="en-US" dirty="0"/>
          </a:p>
        </p:txBody>
      </p:sp>
      <p:pic>
        <p:nvPicPr>
          <p:cNvPr id="3" name="Picture 2">
            <a:extLst>
              <a:ext uri="{FF2B5EF4-FFF2-40B4-BE49-F238E27FC236}">
                <a16:creationId xmlns:a16="http://schemas.microsoft.com/office/drawing/2014/main" id="{C2A90D27-A082-4E60-9436-01BA40028B09}"/>
              </a:ext>
            </a:extLst>
          </p:cNvPr>
          <p:cNvPicPr>
            <a:picLocks noChangeAspect="1"/>
          </p:cNvPicPr>
          <p:nvPr/>
        </p:nvPicPr>
        <p:blipFill>
          <a:blip r:embed="rId2"/>
          <a:stretch>
            <a:fillRect/>
          </a:stretch>
        </p:blipFill>
        <p:spPr>
          <a:xfrm>
            <a:off x="5950226" y="1414986"/>
            <a:ext cx="5565913" cy="3749365"/>
          </a:xfrm>
          <a:prstGeom prst="rect">
            <a:avLst/>
          </a:prstGeom>
        </p:spPr>
      </p:pic>
      <p:sp>
        <p:nvSpPr>
          <p:cNvPr id="2" name="Slide Number Placeholder 1">
            <a:extLst>
              <a:ext uri="{FF2B5EF4-FFF2-40B4-BE49-F238E27FC236}">
                <a16:creationId xmlns:a16="http://schemas.microsoft.com/office/drawing/2014/main" id="{9ECD77BF-E2B7-44BE-AA8C-420090CCA0F1}"/>
              </a:ext>
            </a:extLst>
          </p:cNvPr>
          <p:cNvSpPr>
            <a:spLocks noGrp="1"/>
          </p:cNvSpPr>
          <p:nvPr>
            <p:ph type="sldNum" sz="quarter" idx="12"/>
          </p:nvPr>
        </p:nvSpPr>
        <p:spPr/>
        <p:txBody>
          <a:bodyPr/>
          <a:lstStyle/>
          <a:p>
            <a:fld id="{7A53106F-4BB6-47D4-803E-D86B198F8831}" type="slidenum">
              <a:rPr lang="en-US" smtClean="0"/>
              <a:t>2</a:t>
            </a:fld>
            <a:endParaRPr lang="en-US"/>
          </a:p>
        </p:txBody>
      </p:sp>
      <p:sp>
        <p:nvSpPr>
          <p:cNvPr id="7" name="Rectangle 6">
            <a:extLst>
              <a:ext uri="{FF2B5EF4-FFF2-40B4-BE49-F238E27FC236}">
                <a16:creationId xmlns:a16="http://schemas.microsoft.com/office/drawing/2014/main" id="{DE5107A2-29EE-451B-AB87-023152B016CB}"/>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E5C49D03-017B-4029-99D4-FB6CA2DC8D3C}"/>
              </a:ext>
            </a:extLst>
          </p:cNvPr>
          <p:cNvCxnSpPr/>
          <p:nvPr/>
        </p:nvCxnSpPr>
        <p:spPr>
          <a:xfrm>
            <a:off x="92765" y="107342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00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A78C9B-BCF8-4902-9196-03CEDA318513}"/>
              </a:ext>
            </a:extLst>
          </p:cNvPr>
          <p:cNvSpPr>
            <a:spLocks noGrp="1"/>
          </p:cNvSpPr>
          <p:nvPr>
            <p:ph type="title"/>
          </p:nvPr>
        </p:nvSpPr>
        <p:spPr>
          <a:xfrm>
            <a:off x="311426" y="0"/>
            <a:ext cx="10515600" cy="1325563"/>
          </a:xfrm>
        </p:spPr>
        <p:txBody>
          <a:bodyPr/>
          <a:lstStyle/>
          <a:p>
            <a:r>
              <a:rPr lang="en-GB" b="1" dirty="0"/>
              <a:t>Set representation</a:t>
            </a:r>
            <a:endParaRPr lang="en-US" b="1" dirty="0"/>
          </a:p>
        </p:txBody>
      </p:sp>
      <p:sp>
        <p:nvSpPr>
          <p:cNvPr id="5" name="TextBox 4">
            <a:extLst>
              <a:ext uri="{FF2B5EF4-FFF2-40B4-BE49-F238E27FC236}">
                <a16:creationId xmlns:a16="http://schemas.microsoft.com/office/drawing/2014/main" id="{883F0A88-818F-4CA8-B44C-19F964019056}"/>
              </a:ext>
            </a:extLst>
          </p:cNvPr>
          <p:cNvSpPr txBox="1"/>
          <p:nvPr/>
        </p:nvSpPr>
        <p:spPr>
          <a:xfrm>
            <a:off x="2014330" y="2001152"/>
            <a:ext cx="8812696" cy="2031325"/>
          </a:xfrm>
          <a:prstGeom prst="rect">
            <a:avLst/>
          </a:prstGeom>
          <a:noFill/>
        </p:spPr>
        <p:txBody>
          <a:bodyPr wrap="square">
            <a:spAutoFit/>
          </a:bodyPr>
          <a:lstStyle/>
          <a:p>
            <a:r>
              <a:rPr lang="en-GB" b="1" dirty="0"/>
              <a:t>Set Representation</a:t>
            </a:r>
            <a:r>
              <a:rPr lang="en-GB" dirty="0"/>
              <a:t>: The set will be represented as </a:t>
            </a:r>
            <a:r>
              <a:rPr lang="en-GB" u="sng" dirty="0"/>
              <a:t>the tree structure </a:t>
            </a:r>
            <a:r>
              <a:rPr lang="en-GB" dirty="0"/>
              <a:t>where all children will store the address of parent / root node. The root node will store null at the place of parent address. In the given set of elements any element can be selected as the root node, generally we select the first node as the root node. </a:t>
            </a:r>
          </a:p>
          <a:p>
            <a:r>
              <a:rPr lang="en-GB" dirty="0"/>
              <a:t> </a:t>
            </a:r>
          </a:p>
          <a:p>
            <a:r>
              <a:rPr lang="en-GB" b="1" dirty="0"/>
              <a:t>Example</a:t>
            </a:r>
            <a:r>
              <a:rPr lang="en-GB" dirty="0"/>
              <a:t>: S1={1,7,8,9} S2={2,5,10} s3={3,4,6} Then these sets can be represented as </a:t>
            </a:r>
          </a:p>
          <a:p>
            <a:r>
              <a:rPr lang="en-GB" dirty="0"/>
              <a:t> </a:t>
            </a:r>
            <a:endParaRPr lang="en-US" dirty="0"/>
          </a:p>
        </p:txBody>
      </p:sp>
      <p:pic>
        <p:nvPicPr>
          <p:cNvPr id="6" name="Picture 5">
            <a:extLst>
              <a:ext uri="{FF2B5EF4-FFF2-40B4-BE49-F238E27FC236}">
                <a16:creationId xmlns:a16="http://schemas.microsoft.com/office/drawing/2014/main" id="{3C0383F5-6096-40E5-9C16-168D74D564BA}"/>
              </a:ext>
            </a:extLst>
          </p:cNvPr>
          <p:cNvPicPr>
            <a:picLocks noChangeAspect="1"/>
          </p:cNvPicPr>
          <p:nvPr/>
        </p:nvPicPr>
        <p:blipFill>
          <a:blip r:embed="rId2"/>
          <a:stretch>
            <a:fillRect/>
          </a:stretch>
        </p:blipFill>
        <p:spPr>
          <a:xfrm>
            <a:off x="3776271" y="4242237"/>
            <a:ext cx="5789760" cy="1919411"/>
          </a:xfrm>
          <a:prstGeom prst="rect">
            <a:avLst/>
          </a:prstGeom>
        </p:spPr>
      </p:pic>
      <p:sp>
        <p:nvSpPr>
          <p:cNvPr id="2" name="Slide Number Placeholder 1">
            <a:extLst>
              <a:ext uri="{FF2B5EF4-FFF2-40B4-BE49-F238E27FC236}">
                <a16:creationId xmlns:a16="http://schemas.microsoft.com/office/drawing/2014/main" id="{08BBE1C2-E024-4A7B-B587-238B1B7361AB}"/>
              </a:ext>
            </a:extLst>
          </p:cNvPr>
          <p:cNvSpPr>
            <a:spLocks noGrp="1"/>
          </p:cNvSpPr>
          <p:nvPr>
            <p:ph type="sldNum" sz="quarter" idx="12"/>
          </p:nvPr>
        </p:nvSpPr>
        <p:spPr/>
        <p:txBody>
          <a:bodyPr/>
          <a:lstStyle/>
          <a:p>
            <a:fld id="{7A53106F-4BB6-47D4-803E-D86B198F8831}" type="slidenum">
              <a:rPr lang="en-US" smtClean="0"/>
              <a:t>3</a:t>
            </a:fld>
            <a:endParaRPr lang="en-US"/>
          </a:p>
        </p:txBody>
      </p:sp>
      <p:sp>
        <p:nvSpPr>
          <p:cNvPr id="7" name="Rectangle 6">
            <a:extLst>
              <a:ext uri="{FF2B5EF4-FFF2-40B4-BE49-F238E27FC236}">
                <a16:creationId xmlns:a16="http://schemas.microsoft.com/office/drawing/2014/main" id="{DA915696-262B-4084-B3DF-F999AF53A117}"/>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84CBFD45-5026-49A9-817C-F214E5F78850}"/>
              </a:ext>
            </a:extLst>
          </p:cNvPr>
          <p:cNvCxnSpPr/>
          <p:nvPr/>
        </p:nvCxnSpPr>
        <p:spPr>
          <a:xfrm>
            <a:off x="92765" y="107342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70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96CAF-7B66-45DC-9364-AF3C1DB3CC00}"/>
              </a:ext>
            </a:extLst>
          </p:cNvPr>
          <p:cNvSpPr>
            <a:spLocks noGrp="1"/>
          </p:cNvSpPr>
          <p:nvPr>
            <p:ph type="title"/>
          </p:nvPr>
        </p:nvSpPr>
        <p:spPr>
          <a:xfrm>
            <a:off x="824948" y="79159"/>
            <a:ext cx="10515600" cy="1325563"/>
          </a:xfrm>
        </p:spPr>
        <p:txBody>
          <a:bodyPr/>
          <a:lstStyle/>
          <a:p>
            <a:r>
              <a:rPr lang="en-GB" b="1" dirty="0"/>
              <a:t>Disjoint Union, 						Find()</a:t>
            </a:r>
            <a:endParaRPr lang="en-US" b="1" dirty="0"/>
          </a:p>
        </p:txBody>
      </p:sp>
      <p:sp>
        <p:nvSpPr>
          <p:cNvPr id="5" name="TextBox 4">
            <a:extLst>
              <a:ext uri="{FF2B5EF4-FFF2-40B4-BE49-F238E27FC236}">
                <a16:creationId xmlns:a16="http://schemas.microsoft.com/office/drawing/2014/main" id="{1C41E086-0DFF-4DB6-A039-EDF45464C51C}"/>
              </a:ext>
            </a:extLst>
          </p:cNvPr>
          <p:cNvSpPr txBox="1"/>
          <p:nvPr/>
        </p:nvSpPr>
        <p:spPr>
          <a:xfrm>
            <a:off x="838200" y="1531637"/>
            <a:ext cx="4058224" cy="2031325"/>
          </a:xfrm>
          <a:prstGeom prst="rect">
            <a:avLst/>
          </a:prstGeom>
          <a:noFill/>
        </p:spPr>
        <p:txBody>
          <a:bodyPr wrap="square">
            <a:spAutoFit/>
          </a:bodyPr>
          <a:lstStyle/>
          <a:p>
            <a:pPr algn="just"/>
            <a:r>
              <a:rPr lang="en-GB" b="1" dirty="0"/>
              <a:t>Disjoint Union</a:t>
            </a:r>
            <a:r>
              <a:rPr lang="en-GB" dirty="0"/>
              <a:t>: To perform disjoint set union between two sets Si and </a:t>
            </a:r>
            <a:r>
              <a:rPr lang="en-GB" dirty="0" err="1"/>
              <a:t>Sj</a:t>
            </a:r>
            <a:r>
              <a:rPr lang="en-GB" dirty="0"/>
              <a:t> can take any one root and make it sub-tree of the other. Consider the above example sets S1 and S2 then the union of S1 and S2 can be represented as any one of the following. </a:t>
            </a:r>
            <a:endParaRPr lang="en-US" dirty="0"/>
          </a:p>
        </p:txBody>
      </p:sp>
      <p:pic>
        <p:nvPicPr>
          <p:cNvPr id="6" name="Picture 5">
            <a:extLst>
              <a:ext uri="{FF2B5EF4-FFF2-40B4-BE49-F238E27FC236}">
                <a16:creationId xmlns:a16="http://schemas.microsoft.com/office/drawing/2014/main" id="{B1089373-5CB3-46C4-820E-38E930206091}"/>
              </a:ext>
            </a:extLst>
          </p:cNvPr>
          <p:cNvPicPr>
            <a:picLocks noChangeAspect="1"/>
          </p:cNvPicPr>
          <p:nvPr/>
        </p:nvPicPr>
        <p:blipFill>
          <a:blip r:embed="rId2"/>
          <a:stretch>
            <a:fillRect/>
          </a:stretch>
        </p:blipFill>
        <p:spPr>
          <a:xfrm>
            <a:off x="124344" y="4135902"/>
            <a:ext cx="5485936" cy="2475913"/>
          </a:xfrm>
          <a:prstGeom prst="rect">
            <a:avLst/>
          </a:prstGeom>
        </p:spPr>
      </p:pic>
      <p:pic>
        <p:nvPicPr>
          <p:cNvPr id="8" name="Picture 7">
            <a:extLst>
              <a:ext uri="{FF2B5EF4-FFF2-40B4-BE49-F238E27FC236}">
                <a16:creationId xmlns:a16="http://schemas.microsoft.com/office/drawing/2014/main" id="{4C329A8B-0949-4879-96D4-A9A6D574042B}"/>
              </a:ext>
            </a:extLst>
          </p:cNvPr>
          <p:cNvPicPr>
            <a:picLocks noChangeAspect="1"/>
          </p:cNvPicPr>
          <p:nvPr/>
        </p:nvPicPr>
        <p:blipFill>
          <a:blip r:embed="rId3"/>
          <a:stretch>
            <a:fillRect/>
          </a:stretch>
        </p:blipFill>
        <p:spPr>
          <a:xfrm>
            <a:off x="5610921" y="3737113"/>
            <a:ext cx="6112111" cy="2874702"/>
          </a:xfrm>
          <a:prstGeom prst="rect">
            <a:avLst/>
          </a:prstGeom>
        </p:spPr>
      </p:pic>
      <p:sp>
        <p:nvSpPr>
          <p:cNvPr id="9" name="TextBox 8">
            <a:extLst>
              <a:ext uri="{FF2B5EF4-FFF2-40B4-BE49-F238E27FC236}">
                <a16:creationId xmlns:a16="http://schemas.microsoft.com/office/drawing/2014/main" id="{50FD8F74-2D61-45F8-AA71-B67388E3B9A0}"/>
              </a:ext>
            </a:extLst>
          </p:cNvPr>
          <p:cNvSpPr txBox="1"/>
          <p:nvPr/>
        </p:nvSpPr>
        <p:spPr>
          <a:xfrm>
            <a:off x="6241774" y="1611163"/>
            <a:ext cx="5112026" cy="2308324"/>
          </a:xfrm>
          <a:prstGeom prst="rect">
            <a:avLst/>
          </a:prstGeom>
          <a:noFill/>
        </p:spPr>
        <p:txBody>
          <a:bodyPr wrap="square" rtlCol="0">
            <a:spAutoFit/>
          </a:bodyPr>
          <a:lstStyle/>
          <a:p>
            <a:pPr algn="just"/>
            <a:r>
              <a:rPr lang="en-GB" dirty="0"/>
              <a:t>To perform find operation, along with the tree structure we need to   maintain the name of each set. So, we require one more data structure to store the set names. The data structure contains two fields. One is the set name and the other one is the pointer to root. </a:t>
            </a:r>
          </a:p>
          <a:p>
            <a:r>
              <a:rPr lang="en-GB" dirty="0"/>
              <a:t> </a:t>
            </a:r>
          </a:p>
          <a:p>
            <a:r>
              <a:rPr lang="en-GB" dirty="0"/>
              <a:t> </a:t>
            </a:r>
            <a:endParaRPr lang="en-US" dirty="0"/>
          </a:p>
        </p:txBody>
      </p:sp>
      <p:sp>
        <p:nvSpPr>
          <p:cNvPr id="2" name="Slide Number Placeholder 1">
            <a:extLst>
              <a:ext uri="{FF2B5EF4-FFF2-40B4-BE49-F238E27FC236}">
                <a16:creationId xmlns:a16="http://schemas.microsoft.com/office/drawing/2014/main" id="{582C92D2-E539-4518-87F4-171CB1B9DCF3}"/>
              </a:ext>
            </a:extLst>
          </p:cNvPr>
          <p:cNvSpPr>
            <a:spLocks noGrp="1"/>
          </p:cNvSpPr>
          <p:nvPr>
            <p:ph type="sldNum" sz="quarter" idx="12"/>
          </p:nvPr>
        </p:nvSpPr>
        <p:spPr/>
        <p:txBody>
          <a:bodyPr/>
          <a:lstStyle/>
          <a:p>
            <a:fld id="{7A53106F-4BB6-47D4-803E-D86B198F8831}" type="slidenum">
              <a:rPr lang="en-US" smtClean="0"/>
              <a:t>4</a:t>
            </a:fld>
            <a:endParaRPr lang="en-US"/>
          </a:p>
        </p:txBody>
      </p:sp>
      <p:sp>
        <p:nvSpPr>
          <p:cNvPr id="10" name="Rectangle 9">
            <a:extLst>
              <a:ext uri="{FF2B5EF4-FFF2-40B4-BE49-F238E27FC236}">
                <a16:creationId xmlns:a16="http://schemas.microsoft.com/office/drawing/2014/main" id="{0311B304-6D13-42BC-92C6-2CBE80B0A854}"/>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0F3C75B3-A6C0-4DDC-ADCE-1E9543DBA90F}"/>
              </a:ext>
            </a:extLst>
          </p:cNvPr>
          <p:cNvCxnSpPr/>
          <p:nvPr/>
        </p:nvCxnSpPr>
        <p:spPr>
          <a:xfrm>
            <a:off x="92765" y="107342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60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070D-A7D6-467B-83C8-271FE728AF8F}"/>
              </a:ext>
            </a:extLst>
          </p:cNvPr>
          <p:cNvSpPr>
            <a:spLocks noGrp="1"/>
          </p:cNvSpPr>
          <p:nvPr>
            <p:ph type="title"/>
          </p:nvPr>
        </p:nvSpPr>
        <p:spPr>
          <a:xfrm>
            <a:off x="212035" y="0"/>
            <a:ext cx="10515600" cy="1325563"/>
          </a:xfrm>
        </p:spPr>
        <p:txBody>
          <a:bodyPr/>
          <a:lstStyle/>
          <a:p>
            <a:r>
              <a:rPr lang="en-GB" b="1" dirty="0"/>
              <a:t>Union and Find Algorithms</a:t>
            </a:r>
            <a:endParaRPr lang="en-US" b="1" dirty="0"/>
          </a:p>
        </p:txBody>
      </p:sp>
      <p:pic>
        <p:nvPicPr>
          <p:cNvPr id="6" name="Picture 5" descr="A close up of a logo&#10;&#10;Description automatically generated">
            <a:extLst>
              <a:ext uri="{FF2B5EF4-FFF2-40B4-BE49-F238E27FC236}">
                <a16:creationId xmlns:a16="http://schemas.microsoft.com/office/drawing/2014/main" id="{65DF21D1-9913-4D3B-BC1E-B4CC57765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125" y="1435441"/>
            <a:ext cx="8773749" cy="4915586"/>
          </a:xfrm>
          <a:prstGeom prst="rect">
            <a:avLst/>
          </a:prstGeom>
        </p:spPr>
      </p:pic>
      <p:sp>
        <p:nvSpPr>
          <p:cNvPr id="3" name="Slide Number Placeholder 2">
            <a:extLst>
              <a:ext uri="{FF2B5EF4-FFF2-40B4-BE49-F238E27FC236}">
                <a16:creationId xmlns:a16="http://schemas.microsoft.com/office/drawing/2014/main" id="{E4A3A504-AFA5-482C-A9BB-21A5D7A70333}"/>
              </a:ext>
            </a:extLst>
          </p:cNvPr>
          <p:cNvSpPr>
            <a:spLocks noGrp="1"/>
          </p:cNvSpPr>
          <p:nvPr>
            <p:ph type="sldNum" sz="quarter" idx="12"/>
          </p:nvPr>
        </p:nvSpPr>
        <p:spPr/>
        <p:txBody>
          <a:bodyPr/>
          <a:lstStyle/>
          <a:p>
            <a:fld id="{7A53106F-4BB6-47D4-803E-D86B198F8831}" type="slidenum">
              <a:rPr lang="en-US" smtClean="0"/>
              <a:t>5</a:t>
            </a:fld>
            <a:endParaRPr lang="en-US"/>
          </a:p>
        </p:txBody>
      </p:sp>
      <p:sp>
        <p:nvSpPr>
          <p:cNvPr id="5" name="Rectangle 4">
            <a:extLst>
              <a:ext uri="{FF2B5EF4-FFF2-40B4-BE49-F238E27FC236}">
                <a16:creationId xmlns:a16="http://schemas.microsoft.com/office/drawing/2014/main" id="{024221AC-311A-40AD-86CD-F699A703E317}"/>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8FF78DCB-1C0C-4732-A59D-016B6B4CF37C}"/>
              </a:ext>
            </a:extLst>
          </p:cNvPr>
          <p:cNvCxnSpPr/>
          <p:nvPr/>
        </p:nvCxnSpPr>
        <p:spPr>
          <a:xfrm>
            <a:off x="92765" y="107342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09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070D-A7D6-467B-83C8-271FE728AF8F}"/>
              </a:ext>
            </a:extLst>
          </p:cNvPr>
          <p:cNvSpPr>
            <a:spLocks noGrp="1"/>
          </p:cNvSpPr>
          <p:nvPr>
            <p:ph type="title"/>
          </p:nvPr>
        </p:nvSpPr>
        <p:spPr>
          <a:xfrm>
            <a:off x="212035" y="104555"/>
            <a:ext cx="10515600" cy="1325563"/>
          </a:xfrm>
        </p:spPr>
        <p:txBody>
          <a:bodyPr/>
          <a:lstStyle/>
          <a:p>
            <a:r>
              <a:rPr lang="en-GB" b="1" dirty="0"/>
              <a:t>Union and Find Algorithms</a:t>
            </a:r>
            <a:endParaRPr lang="en-US" b="1" dirty="0"/>
          </a:p>
        </p:txBody>
      </p:sp>
      <p:pic>
        <p:nvPicPr>
          <p:cNvPr id="6" name="Picture 5" descr="A close up of a logo&#10;&#10;Description automatically generated">
            <a:extLst>
              <a:ext uri="{FF2B5EF4-FFF2-40B4-BE49-F238E27FC236}">
                <a16:creationId xmlns:a16="http://schemas.microsoft.com/office/drawing/2014/main" id="{65DF21D1-9913-4D3B-BC1E-B4CC57765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125" y="1435441"/>
            <a:ext cx="8773749" cy="4915586"/>
          </a:xfrm>
          <a:prstGeom prst="rect">
            <a:avLst/>
          </a:prstGeom>
        </p:spPr>
      </p:pic>
      <p:sp>
        <p:nvSpPr>
          <p:cNvPr id="3" name="Slide Number Placeholder 2">
            <a:extLst>
              <a:ext uri="{FF2B5EF4-FFF2-40B4-BE49-F238E27FC236}">
                <a16:creationId xmlns:a16="http://schemas.microsoft.com/office/drawing/2014/main" id="{E4A3A504-AFA5-482C-A9BB-21A5D7A70333}"/>
              </a:ext>
            </a:extLst>
          </p:cNvPr>
          <p:cNvSpPr>
            <a:spLocks noGrp="1"/>
          </p:cNvSpPr>
          <p:nvPr>
            <p:ph type="sldNum" sz="quarter" idx="12"/>
          </p:nvPr>
        </p:nvSpPr>
        <p:spPr/>
        <p:txBody>
          <a:bodyPr/>
          <a:lstStyle/>
          <a:p>
            <a:fld id="{7A53106F-4BB6-47D4-803E-D86B198F8831}" type="slidenum">
              <a:rPr lang="en-US" smtClean="0"/>
              <a:t>6</a:t>
            </a:fld>
            <a:endParaRPr lang="en-US"/>
          </a:p>
        </p:txBody>
      </p:sp>
      <p:sp>
        <p:nvSpPr>
          <p:cNvPr id="5" name="Rectangle 4">
            <a:extLst>
              <a:ext uri="{FF2B5EF4-FFF2-40B4-BE49-F238E27FC236}">
                <a16:creationId xmlns:a16="http://schemas.microsoft.com/office/drawing/2014/main" id="{DB8E384A-B0BE-45C8-AFD4-23411722B61A}"/>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D200D235-6D31-4757-8F34-58C5B094450E}"/>
              </a:ext>
            </a:extLst>
          </p:cNvPr>
          <p:cNvCxnSpPr/>
          <p:nvPr/>
        </p:nvCxnSpPr>
        <p:spPr>
          <a:xfrm>
            <a:off x="92765" y="107342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97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070D-A7D6-467B-83C8-271FE728AF8F}"/>
              </a:ext>
            </a:extLst>
          </p:cNvPr>
          <p:cNvSpPr>
            <a:spLocks noGrp="1"/>
          </p:cNvSpPr>
          <p:nvPr>
            <p:ph type="title"/>
          </p:nvPr>
        </p:nvSpPr>
        <p:spPr>
          <a:xfrm>
            <a:off x="212035" y="136525"/>
            <a:ext cx="10515600" cy="1325563"/>
          </a:xfrm>
        </p:spPr>
        <p:txBody>
          <a:bodyPr/>
          <a:lstStyle/>
          <a:p>
            <a:r>
              <a:rPr lang="en-GB" b="1" dirty="0"/>
              <a:t>Union and Find Algorithms</a:t>
            </a:r>
            <a:endParaRPr lang="en-US" b="1" dirty="0"/>
          </a:p>
        </p:txBody>
      </p:sp>
      <p:pic>
        <p:nvPicPr>
          <p:cNvPr id="6" name="Picture 5" descr="A close up of a logo&#10;&#10;Description automatically generated">
            <a:extLst>
              <a:ext uri="{FF2B5EF4-FFF2-40B4-BE49-F238E27FC236}">
                <a16:creationId xmlns:a16="http://schemas.microsoft.com/office/drawing/2014/main" id="{65DF21D1-9913-4D3B-BC1E-B4CC57765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125" y="1435441"/>
            <a:ext cx="8773749" cy="4915586"/>
          </a:xfrm>
          <a:prstGeom prst="rect">
            <a:avLst/>
          </a:prstGeom>
        </p:spPr>
      </p:pic>
      <p:sp>
        <p:nvSpPr>
          <p:cNvPr id="3" name="Slide Number Placeholder 2">
            <a:extLst>
              <a:ext uri="{FF2B5EF4-FFF2-40B4-BE49-F238E27FC236}">
                <a16:creationId xmlns:a16="http://schemas.microsoft.com/office/drawing/2014/main" id="{E4A3A504-AFA5-482C-A9BB-21A5D7A70333}"/>
              </a:ext>
            </a:extLst>
          </p:cNvPr>
          <p:cNvSpPr>
            <a:spLocks noGrp="1"/>
          </p:cNvSpPr>
          <p:nvPr>
            <p:ph type="sldNum" sz="quarter" idx="12"/>
          </p:nvPr>
        </p:nvSpPr>
        <p:spPr/>
        <p:txBody>
          <a:bodyPr/>
          <a:lstStyle/>
          <a:p>
            <a:fld id="{7A53106F-4BB6-47D4-803E-D86B198F8831}" type="slidenum">
              <a:rPr lang="en-US" smtClean="0"/>
              <a:t>7</a:t>
            </a:fld>
            <a:endParaRPr lang="en-US"/>
          </a:p>
        </p:txBody>
      </p:sp>
      <p:sp>
        <p:nvSpPr>
          <p:cNvPr id="5" name="Rectangle 4">
            <a:extLst>
              <a:ext uri="{FF2B5EF4-FFF2-40B4-BE49-F238E27FC236}">
                <a16:creationId xmlns:a16="http://schemas.microsoft.com/office/drawing/2014/main" id="{9F875688-8CB0-49CE-8FD9-47F796F84F42}"/>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F931CBF2-9660-4A98-B890-5E94EB471BB5}"/>
              </a:ext>
            </a:extLst>
          </p:cNvPr>
          <p:cNvCxnSpPr/>
          <p:nvPr/>
        </p:nvCxnSpPr>
        <p:spPr>
          <a:xfrm>
            <a:off x="92765" y="107342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80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348EFE-FDDF-4472-91E9-16CD4251F320}"/>
              </a:ext>
            </a:extLst>
          </p:cNvPr>
          <p:cNvPicPr>
            <a:picLocks noChangeAspect="1"/>
          </p:cNvPicPr>
          <p:nvPr/>
        </p:nvPicPr>
        <p:blipFill>
          <a:blip r:embed="rId2"/>
          <a:stretch>
            <a:fillRect/>
          </a:stretch>
        </p:blipFill>
        <p:spPr>
          <a:xfrm>
            <a:off x="643467" y="648208"/>
            <a:ext cx="10905066" cy="5561582"/>
          </a:xfrm>
          <a:prstGeom prst="rect">
            <a:avLst/>
          </a:prstGeom>
        </p:spPr>
      </p:pic>
      <p:sp>
        <p:nvSpPr>
          <p:cNvPr id="2" name="Slide Number Placeholder 1">
            <a:extLst>
              <a:ext uri="{FF2B5EF4-FFF2-40B4-BE49-F238E27FC236}">
                <a16:creationId xmlns:a16="http://schemas.microsoft.com/office/drawing/2014/main" id="{E80AEF7D-6B7C-4FB2-BAB3-4F79BB5EA7A8}"/>
              </a:ext>
            </a:extLst>
          </p:cNvPr>
          <p:cNvSpPr>
            <a:spLocks noGrp="1"/>
          </p:cNvSpPr>
          <p:nvPr>
            <p:ph type="sldNum" sz="quarter" idx="12"/>
          </p:nvPr>
        </p:nvSpPr>
        <p:spPr/>
        <p:txBody>
          <a:bodyPr/>
          <a:lstStyle/>
          <a:p>
            <a:fld id="{7A53106F-4BB6-47D4-803E-D86B198F8831}" type="slidenum">
              <a:rPr lang="en-US" smtClean="0"/>
              <a:t>8</a:t>
            </a:fld>
            <a:endParaRPr lang="en-US"/>
          </a:p>
        </p:txBody>
      </p:sp>
      <p:sp>
        <p:nvSpPr>
          <p:cNvPr id="4" name="Rectangle 3">
            <a:extLst>
              <a:ext uri="{FF2B5EF4-FFF2-40B4-BE49-F238E27FC236}">
                <a16:creationId xmlns:a16="http://schemas.microsoft.com/office/drawing/2014/main" id="{547FE221-44D2-424E-AAB2-92AE65F8ACFB}"/>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8CA045DF-1100-4309-A333-17F8BD118AF3}"/>
              </a:ext>
            </a:extLst>
          </p:cNvPr>
          <p:cNvCxnSpPr/>
          <p:nvPr/>
        </p:nvCxnSpPr>
        <p:spPr>
          <a:xfrm>
            <a:off x="119270" y="1192696"/>
            <a:ext cx="11887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CFA89AD-9E56-464E-9B89-7FBF1402727A}"/>
              </a:ext>
            </a:extLst>
          </p:cNvPr>
          <p:cNvSpPr>
            <a:spLocks noGrp="1"/>
          </p:cNvSpPr>
          <p:nvPr>
            <p:ph type="title"/>
          </p:nvPr>
        </p:nvSpPr>
        <p:spPr>
          <a:xfrm>
            <a:off x="212035" y="136525"/>
            <a:ext cx="10515600" cy="1325563"/>
          </a:xfrm>
        </p:spPr>
        <p:txBody>
          <a:bodyPr/>
          <a:lstStyle/>
          <a:p>
            <a:r>
              <a:rPr lang="en-GB" b="1" dirty="0"/>
              <a:t>Union and Find Algorithms</a:t>
            </a:r>
            <a:endParaRPr lang="en-US" b="1" dirty="0"/>
          </a:p>
        </p:txBody>
      </p:sp>
    </p:spTree>
    <p:extLst>
      <p:ext uri="{BB962C8B-B14F-4D97-AF65-F5344CB8AC3E}">
        <p14:creationId xmlns:p14="http://schemas.microsoft.com/office/powerpoint/2010/main" val="277233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8FD6-E748-47E7-97EA-EEDAA05F6C2F}"/>
              </a:ext>
            </a:extLst>
          </p:cNvPr>
          <p:cNvSpPr>
            <a:spLocks noGrp="1"/>
          </p:cNvSpPr>
          <p:nvPr>
            <p:ph type="title"/>
          </p:nvPr>
        </p:nvSpPr>
        <p:spPr>
          <a:xfrm>
            <a:off x="838200" y="365125"/>
            <a:ext cx="3466514" cy="1325563"/>
          </a:xfrm>
        </p:spPr>
        <p:txBody>
          <a:bodyPr>
            <a:normAutofit fontScale="90000"/>
          </a:bodyPr>
          <a:lstStyle/>
          <a:p>
            <a:r>
              <a:rPr lang="en-GB" b="1" dirty="0"/>
              <a:t>Analysis of simple Union, Find</a:t>
            </a:r>
            <a:endParaRPr lang="en-US" b="1" dirty="0"/>
          </a:p>
        </p:txBody>
      </p:sp>
      <p:pic>
        <p:nvPicPr>
          <p:cNvPr id="4" name="Picture 3">
            <a:extLst>
              <a:ext uri="{FF2B5EF4-FFF2-40B4-BE49-F238E27FC236}">
                <a16:creationId xmlns:a16="http://schemas.microsoft.com/office/drawing/2014/main" id="{3E404E84-00D6-4AB3-B011-D602D945225D}"/>
              </a:ext>
            </a:extLst>
          </p:cNvPr>
          <p:cNvPicPr>
            <a:picLocks noChangeAspect="1"/>
          </p:cNvPicPr>
          <p:nvPr/>
        </p:nvPicPr>
        <p:blipFill>
          <a:blip r:embed="rId2"/>
          <a:stretch>
            <a:fillRect/>
          </a:stretch>
        </p:blipFill>
        <p:spPr>
          <a:xfrm>
            <a:off x="3551583" y="365124"/>
            <a:ext cx="8434091" cy="6356351"/>
          </a:xfrm>
          <a:prstGeom prst="rect">
            <a:avLst/>
          </a:prstGeom>
        </p:spPr>
      </p:pic>
      <p:sp>
        <p:nvSpPr>
          <p:cNvPr id="3" name="Slide Number Placeholder 2">
            <a:extLst>
              <a:ext uri="{FF2B5EF4-FFF2-40B4-BE49-F238E27FC236}">
                <a16:creationId xmlns:a16="http://schemas.microsoft.com/office/drawing/2014/main" id="{837285B8-DA7F-4E97-8AF8-70EA4CAFCFE4}"/>
              </a:ext>
            </a:extLst>
          </p:cNvPr>
          <p:cNvSpPr>
            <a:spLocks noGrp="1"/>
          </p:cNvSpPr>
          <p:nvPr>
            <p:ph type="sldNum" sz="quarter" idx="12"/>
          </p:nvPr>
        </p:nvSpPr>
        <p:spPr/>
        <p:txBody>
          <a:bodyPr/>
          <a:lstStyle/>
          <a:p>
            <a:fld id="{7A53106F-4BB6-47D4-803E-D86B198F8831}" type="slidenum">
              <a:rPr lang="en-US" smtClean="0"/>
              <a:t>9</a:t>
            </a:fld>
            <a:endParaRPr lang="en-US"/>
          </a:p>
        </p:txBody>
      </p:sp>
      <p:sp>
        <p:nvSpPr>
          <p:cNvPr id="5" name="Rectangle 4">
            <a:extLst>
              <a:ext uri="{FF2B5EF4-FFF2-40B4-BE49-F238E27FC236}">
                <a16:creationId xmlns:a16="http://schemas.microsoft.com/office/drawing/2014/main" id="{A61F881F-B579-4446-8EEA-0948DF4F57BA}"/>
              </a:ext>
            </a:extLst>
          </p:cNvPr>
          <p:cNvSpPr/>
          <p:nvPr/>
        </p:nvSpPr>
        <p:spPr>
          <a:xfrm>
            <a:off x="119270" y="119270"/>
            <a:ext cx="11926956" cy="661946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5502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474</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Disjoint Sets  Prepared by Dr. N. Subhash Chandra from Web resources and Computer Algorithms by Horowitz Sahni</vt:lpstr>
      <vt:lpstr>Disjoint Set Operations  </vt:lpstr>
      <vt:lpstr>Set representation</vt:lpstr>
      <vt:lpstr>Disjoint Union,       Find()</vt:lpstr>
      <vt:lpstr>Union and Find Algorithms</vt:lpstr>
      <vt:lpstr>Union and Find Algorithms</vt:lpstr>
      <vt:lpstr>Union and Find Algorithms</vt:lpstr>
      <vt:lpstr>Union and Find Algorithms</vt:lpstr>
      <vt:lpstr>Analysis of simple Union, Find</vt:lpstr>
      <vt:lpstr>Weighting rule for Union()</vt:lpstr>
      <vt:lpstr>Example Weighing rule</vt:lpstr>
      <vt:lpstr>Weighted Union algorithm</vt:lpstr>
      <vt:lpstr>Collapsing rule for Find Algorithm</vt:lpstr>
      <vt:lpstr>PowerPoint Presentation</vt:lpstr>
      <vt:lpstr>Collapsing find()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Disjoint Sets</dc:title>
  <dc:creator>Subhash Chandra N</dc:creator>
  <cp:lastModifiedBy>Prof.Subhash chandra</cp:lastModifiedBy>
  <cp:revision>14</cp:revision>
  <dcterms:created xsi:type="dcterms:W3CDTF">2020-07-12T11:45:33Z</dcterms:created>
  <dcterms:modified xsi:type="dcterms:W3CDTF">2021-11-01T09:44:37Z</dcterms:modified>
</cp:coreProperties>
</file>