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7" r:id="rId4"/>
    <p:sldId id="319" r:id="rId5"/>
    <p:sldId id="259" r:id="rId6"/>
    <p:sldId id="258" r:id="rId7"/>
    <p:sldId id="313" r:id="rId8"/>
    <p:sldId id="260" r:id="rId9"/>
    <p:sldId id="261" r:id="rId10"/>
    <p:sldId id="262" r:id="rId11"/>
    <p:sldId id="263" r:id="rId12"/>
    <p:sldId id="320" r:id="rId13"/>
    <p:sldId id="314" r:id="rId14"/>
    <p:sldId id="264" r:id="rId15"/>
    <p:sldId id="281" r:id="rId16"/>
    <p:sldId id="265" r:id="rId17"/>
    <p:sldId id="306" r:id="rId18"/>
    <p:sldId id="305" r:id="rId19"/>
    <p:sldId id="266" r:id="rId20"/>
    <p:sldId id="267" r:id="rId21"/>
    <p:sldId id="322" r:id="rId22"/>
  </p:sldIdLst>
  <p:sldSz cx="8128000" cy="4572000"/>
  <p:notesSz cx="3429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7" d="100"/>
          <a:sy n="107" d="100"/>
        </p:scale>
        <p:origin x="696" y="7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AD2CB-540B-41D7-A1BD-EF1F799019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FAD5FD-AD6B-4FC5-B7D7-29F62D2F3D77}">
      <dgm:prSet/>
      <dgm:spPr/>
      <dgm:t>
        <a:bodyPr/>
        <a:lstStyle/>
        <a:p>
          <a:r>
            <a:rPr lang="en-US" b="1"/>
            <a:t>What is Greedy Approach?</a:t>
          </a:r>
          <a:endParaRPr lang="en-US"/>
        </a:p>
      </dgm:t>
    </dgm:pt>
    <dgm:pt modelId="{B8BF86D5-8795-478C-BE90-1400EEAA1082}" type="parTrans" cxnId="{480AFAD4-43EA-4AB7-872B-09B3BEE104F0}">
      <dgm:prSet/>
      <dgm:spPr/>
      <dgm:t>
        <a:bodyPr/>
        <a:lstStyle/>
        <a:p>
          <a:endParaRPr lang="en-US"/>
        </a:p>
      </dgm:t>
    </dgm:pt>
    <dgm:pt modelId="{C7BBBEA6-A544-4FA2-B100-420B35973146}" type="sibTrans" cxnId="{480AFAD4-43EA-4AB7-872B-09B3BEE104F0}">
      <dgm:prSet/>
      <dgm:spPr/>
      <dgm:t>
        <a:bodyPr/>
        <a:lstStyle/>
        <a:p>
          <a:endParaRPr lang="en-US"/>
        </a:p>
      </dgm:t>
    </dgm:pt>
    <dgm:pt modelId="{C4E5A276-02AD-45D0-B05C-028684063419}">
      <dgm:prSet/>
      <dgm:spPr/>
      <dgm:t>
        <a:bodyPr/>
        <a:lstStyle/>
        <a:p>
          <a:r>
            <a:rPr lang="en-US"/>
            <a:t>Non-Divisible problems</a:t>
          </a:r>
        </a:p>
      </dgm:t>
    </dgm:pt>
    <dgm:pt modelId="{85D86269-EED1-469D-8935-9A6BA007F9B2}" type="parTrans" cxnId="{9C3A5F1A-86C1-46E4-8D98-0A9FB2FF2E6F}">
      <dgm:prSet/>
      <dgm:spPr/>
      <dgm:t>
        <a:bodyPr/>
        <a:lstStyle/>
        <a:p>
          <a:endParaRPr lang="en-US"/>
        </a:p>
      </dgm:t>
    </dgm:pt>
    <dgm:pt modelId="{AA37660C-F225-4FD4-9599-AC1783427312}" type="sibTrans" cxnId="{9C3A5F1A-86C1-46E4-8D98-0A9FB2FF2E6F}">
      <dgm:prSet/>
      <dgm:spPr/>
      <dgm:t>
        <a:bodyPr/>
        <a:lstStyle/>
        <a:p>
          <a:endParaRPr lang="en-US"/>
        </a:p>
      </dgm:t>
    </dgm:pt>
    <dgm:pt modelId="{1E35157D-B2F9-400B-997F-8C63B0F2A0D7}">
      <dgm:prSet/>
      <dgm:spPr/>
      <dgm:t>
        <a:bodyPr/>
        <a:lstStyle/>
        <a:p>
          <a:r>
            <a:rPr lang="en-US"/>
            <a:t>Optimisation/Minimization Problems</a:t>
          </a:r>
        </a:p>
      </dgm:t>
    </dgm:pt>
    <dgm:pt modelId="{04E28810-9E06-4598-B5AC-892C8BBEDE00}" type="parTrans" cxnId="{AF59481F-8DBF-4537-93C5-0623423CF43D}">
      <dgm:prSet/>
      <dgm:spPr/>
      <dgm:t>
        <a:bodyPr/>
        <a:lstStyle/>
        <a:p>
          <a:endParaRPr lang="en-US"/>
        </a:p>
      </dgm:t>
    </dgm:pt>
    <dgm:pt modelId="{96C603F9-9131-456F-93D6-0784E213D732}" type="sibTrans" cxnId="{AF59481F-8DBF-4537-93C5-0623423CF43D}">
      <dgm:prSet/>
      <dgm:spPr/>
      <dgm:t>
        <a:bodyPr/>
        <a:lstStyle/>
        <a:p>
          <a:endParaRPr lang="en-US"/>
        </a:p>
      </dgm:t>
    </dgm:pt>
    <dgm:pt modelId="{AFF138B0-C2B6-4D4E-8BBF-67AADC5ED0E9}">
      <dgm:prSet/>
      <dgm:spPr/>
      <dgm:t>
        <a:bodyPr/>
        <a:lstStyle/>
        <a:p>
          <a:r>
            <a:rPr lang="en-US" dirty="0"/>
            <a:t>Suppose that a problem can be solved by a sequence  of decisions. The greedy method has that each  decision is locally optimal. These locally optimal  solutions will finally add up to a globally optimal  solution.</a:t>
          </a:r>
        </a:p>
      </dgm:t>
    </dgm:pt>
    <dgm:pt modelId="{35FBC7B5-E8AC-45F3-B78E-183C3E45637B}" type="parTrans" cxnId="{99350A57-3F29-4207-AAFB-2C9C7351349C}">
      <dgm:prSet/>
      <dgm:spPr/>
      <dgm:t>
        <a:bodyPr/>
        <a:lstStyle/>
        <a:p>
          <a:endParaRPr lang="en-US"/>
        </a:p>
      </dgm:t>
    </dgm:pt>
    <dgm:pt modelId="{AB32CE58-EF08-4AEA-A9C0-C5D883AD0A90}" type="sibTrans" cxnId="{99350A57-3F29-4207-AAFB-2C9C7351349C}">
      <dgm:prSet/>
      <dgm:spPr/>
      <dgm:t>
        <a:bodyPr/>
        <a:lstStyle/>
        <a:p>
          <a:endParaRPr lang="en-US"/>
        </a:p>
      </dgm:t>
    </dgm:pt>
    <dgm:pt modelId="{37591A9A-4E34-41DF-9B20-AC55F4E30523}">
      <dgm:prSet/>
      <dgm:spPr/>
      <dgm:t>
        <a:bodyPr/>
        <a:lstStyle/>
        <a:p>
          <a:r>
            <a:rPr lang="en-US" dirty="0"/>
            <a:t>Only a few optimization problems can be solved by  the greedy method.</a:t>
          </a:r>
        </a:p>
      </dgm:t>
    </dgm:pt>
    <dgm:pt modelId="{D626F584-051A-4749-A213-C6DAC4CEFCC1}" type="parTrans" cxnId="{72F659DA-35A9-472F-8306-8B7CA6FA1962}">
      <dgm:prSet/>
      <dgm:spPr/>
      <dgm:t>
        <a:bodyPr/>
        <a:lstStyle/>
        <a:p>
          <a:endParaRPr lang="en-US"/>
        </a:p>
      </dgm:t>
    </dgm:pt>
    <dgm:pt modelId="{AD5F40FB-E36C-4704-9509-A36688C625FA}" type="sibTrans" cxnId="{72F659DA-35A9-472F-8306-8B7CA6FA1962}">
      <dgm:prSet/>
      <dgm:spPr/>
      <dgm:t>
        <a:bodyPr/>
        <a:lstStyle/>
        <a:p>
          <a:endParaRPr lang="en-US"/>
        </a:p>
      </dgm:t>
    </dgm:pt>
    <dgm:pt modelId="{2F56A510-067B-49C1-B393-F618F8AEFE39}" type="pres">
      <dgm:prSet presAssocID="{069AD2CB-540B-41D7-A1BD-EF1F7990190C}" presName="linear" presStyleCnt="0">
        <dgm:presLayoutVars>
          <dgm:animLvl val="lvl"/>
          <dgm:resizeHandles val="exact"/>
        </dgm:presLayoutVars>
      </dgm:prSet>
      <dgm:spPr/>
    </dgm:pt>
    <dgm:pt modelId="{37AB02A2-C6F7-4A54-A3F1-EA3F9E393B6C}" type="pres">
      <dgm:prSet presAssocID="{35FAD5FD-AD6B-4FC5-B7D7-29F62D2F3D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E19B9B-1614-41C9-9CED-2E00EC750766}" type="pres">
      <dgm:prSet presAssocID="{C7BBBEA6-A544-4FA2-B100-420B35973146}" presName="spacer" presStyleCnt="0"/>
      <dgm:spPr/>
    </dgm:pt>
    <dgm:pt modelId="{65CDCB49-AA54-4125-8072-9F5710A1FFCA}" type="pres">
      <dgm:prSet presAssocID="{C4E5A276-02AD-45D0-B05C-0286840634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039573-B71D-4D37-B350-0552F4F3DCD3}" type="pres">
      <dgm:prSet presAssocID="{AA37660C-F225-4FD4-9599-AC1783427312}" presName="spacer" presStyleCnt="0"/>
      <dgm:spPr/>
    </dgm:pt>
    <dgm:pt modelId="{FCF86731-F3A9-4879-8626-93FEA3FA3BB3}" type="pres">
      <dgm:prSet presAssocID="{1E35157D-B2F9-400B-997F-8C63B0F2A0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162355-122F-4A1A-85E9-3245B53D4C10}" type="pres">
      <dgm:prSet presAssocID="{1E35157D-B2F9-400B-997F-8C63B0F2A0D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C3A5F1A-86C1-46E4-8D98-0A9FB2FF2E6F}" srcId="{069AD2CB-540B-41D7-A1BD-EF1F7990190C}" destId="{C4E5A276-02AD-45D0-B05C-028684063419}" srcOrd="1" destOrd="0" parTransId="{85D86269-EED1-469D-8935-9A6BA007F9B2}" sibTransId="{AA37660C-F225-4FD4-9599-AC1783427312}"/>
    <dgm:cxn modelId="{AF59481F-8DBF-4537-93C5-0623423CF43D}" srcId="{069AD2CB-540B-41D7-A1BD-EF1F7990190C}" destId="{1E35157D-B2F9-400B-997F-8C63B0F2A0D7}" srcOrd="2" destOrd="0" parTransId="{04E28810-9E06-4598-B5AC-892C8BBEDE00}" sibTransId="{96C603F9-9131-456F-93D6-0784E213D732}"/>
    <dgm:cxn modelId="{BC6A6540-C257-435F-AB0A-EEAC54156D2C}" type="presOf" srcId="{AFF138B0-C2B6-4D4E-8BBF-67AADC5ED0E9}" destId="{50162355-122F-4A1A-85E9-3245B53D4C10}" srcOrd="0" destOrd="0" presId="urn:microsoft.com/office/officeart/2005/8/layout/vList2"/>
    <dgm:cxn modelId="{F6311B6D-C5D0-4EE0-B51F-97252E4F4678}" type="presOf" srcId="{069AD2CB-540B-41D7-A1BD-EF1F7990190C}" destId="{2F56A510-067B-49C1-B393-F618F8AEFE39}" srcOrd="0" destOrd="0" presId="urn:microsoft.com/office/officeart/2005/8/layout/vList2"/>
    <dgm:cxn modelId="{99350A57-3F29-4207-AAFB-2C9C7351349C}" srcId="{1E35157D-B2F9-400B-997F-8C63B0F2A0D7}" destId="{AFF138B0-C2B6-4D4E-8BBF-67AADC5ED0E9}" srcOrd="0" destOrd="0" parTransId="{35FBC7B5-E8AC-45F3-B78E-183C3E45637B}" sibTransId="{AB32CE58-EF08-4AEA-A9C0-C5D883AD0A90}"/>
    <dgm:cxn modelId="{9B6F4B7E-7FB7-4DC7-A37D-2F2E558A7831}" type="presOf" srcId="{35FAD5FD-AD6B-4FC5-B7D7-29F62D2F3D77}" destId="{37AB02A2-C6F7-4A54-A3F1-EA3F9E393B6C}" srcOrd="0" destOrd="0" presId="urn:microsoft.com/office/officeart/2005/8/layout/vList2"/>
    <dgm:cxn modelId="{D1EFF4B4-FCD7-4A61-A5DC-DD732D1783C2}" type="presOf" srcId="{1E35157D-B2F9-400B-997F-8C63B0F2A0D7}" destId="{FCF86731-F3A9-4879-8626-93FEA3FA3BB3}" srcOrd="0" destOrd="0" presId="urn:microsoft.com/office/officeart/2005/8/layout/vList2"/>
    <dgm:cxn modelId="{D142FCC0-4493-450F-9222-9D26424A47CD}" type="presOf" srcId="{C4E5A276-02AD-45D0-B05C-028684063419}" destId="{65CDCB49-AA54-4125-8072-9F5710A1FFCA}" srcOrd="0" destOrd="0" presId="urn:microsoft.com/office/officeart/2005/8/layout/vList2"/>
    <dgm:cxn modelId="{480AFAD4-43EA-4AB7-872B-09B3BEE104F0}" srcId="{069AD2CB-540B-41D7-A1BD-EF1F7990190C}" destId="{35FAD5FD-AD6B-4FC5-B7D7-29F62D2F3D77}" srcOrd="0" destOrd="0" parTransId="{B8BF86D5-8795-478C-BE90-1400EEAA1082}" sibTransId="{C7BBBEA6-A544-4FA2-B100-420B35973146}"/>
    <dgm:cxn modelId="{72F659DA-35A9-472F-8306-8B7CA6FA1962}" srcId="{1E35157D-B2F9-400B-997F-8C63B0F2A0D7}" destId="{37591A9A-4E34-41DF-9B20-AC55F4E30523}" srcOrd="1" destOrd="0" parTransId="{D626F584-051A-4749-A213-C6DAC4CEFCC1}" sibTransId="{AD5F40FB-E36C-4704-9509-A36688C625FA}"/>
    <dgm:cxn modelId="{32311AF9-ADB8-4764-9941-8A0D6B6F7DA0}" type="presOf" srcId="{37591A9A-4E34-41DF-9B20-AC55F4E30523}" destId="{50162355-122F-4A1A-85E9-3245B53D4C10}" srcOrd="0" destOrd="1" presId="urn:microsoft.com/office/officeart/2005/8/layout/vList2"/>
    <dgm:cxn modelId="{C262C295-3760-4BAA-ABD0-50DE27E258EC}" type="presParOf" srcId="{2F56A510-067B-49C1-B393-F618F8AEFE39}" destId="{37AB02A2-C6F7-4A54-A3F1-EA3F9E393B6C}" srcOrd="0" destOrd="0" presId="urn:microsoft.com/office/officeart/2005/8/layout/vList2"/>
    <dgm:cxn modelId="{CFEABA41-4B49-4544-A860-BB682D488985}" type="presParOf" srcId="{2F56A510-067B-49C1-B393-F618F8AEFE39}" destId="{20E19B9B-1614-41C9-9CED-2E00EC750766}" srcOrd="1" destOrd="0" presId="urn:microsoft.com/office/officeart/2005/8/layout/vList2"/>
    <dgm:cxn modelId="{8A690D3E-8882-4A46-860A-5F06F5E5A335}" type="presParOf" srcId="{2F56A510-067B-49C1-B393-F618F8AEFE39}" destId="{65CDCB49-AA54-4125-8072-9F5710A1FFCA}" srcOrd="2" destOrd="0" presId="urn:microsoft.com/office/officeart/2005/8/layout/vList2"/>
    <dgm:cxn modelId="{42A16FC6-F126-42D4-81C7-5D498D25DC65}" type="presParOf" srcId="{2F56A510-067B-49C1-B393-F618F8AEFE39}" destId="{60039573-B71D-4D37-B350-0552F4F3DCD3}" srcOrd="3" destOrd="0" presId="urn:microsoft.com/office/officeart/2005/8/layout/vList2"/>
    <dgm:cxn modelId="{341AE791-E85D-4CC0-AB54-835AD29022B8}" type="presParOf" srcId="{2F56A510-067B-49C1-B393-F618F8AEFE39}" destId="{FCF86731-F3A9-4879-8626-93FEA3FA3BB3}" srcOrd="4" destOrd="0" presId="urn:microsoft.com/office/officeart/2005/8/layout/vList2"/>
    <dgm:cxn modelId="{04303431-0AEF-4427-8F2D-C200C78C65AF}" type="presParOf" srcId="{2F56A510-067B-49C1-B393-F618F8AEFE39}" destId="{50162355-122F-4A1A-85E9-3245B53D4C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B02A2-C6F7-4A54-A3F1-EA3F9E393B6C}">
      <dsp:nvSpPr>
        <dsp:cNvPr id="0" name=""/>
        <dsp:cNvSpPr/>
      </dsp:nvSpPr>
      <dsp:spPr>
        <a:xfrm>
          <a:off x="0" y="225324"/>
          <a:ext cx="52578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What is Greedy Approach?</a:t>
          </a:r>
          <a:endParaRPr lang="en-US" sz="1700" kern="1200"/>
        </a:p>
      </dsp:txBody>
      <dsp:txXfrm>
        <a:off x="19904" y="245228"/>
        <a:ext cx="5217992" cy="367937"/>
      </dsp:txXfrm>
    </dsp:sp>
    <dsp:sp modelId="{65CDCB49-AA54-4125-8072-9F5710A1FFCA}">
      <dsp:nvSpPr>
        <dsp:cNvPr id="0" name=""/>
        <dsp:cNvSpPr/>
      </dsp:nvSpPr>
      <dsp:spPr>
        <a:xfrm>
          <a:off x="0" y="682029"/>
          <a:ext cx="52578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Non-Divisible problems</a:t>
          </a:r>
        </a:p>
      </dsp:txBody>
      <dsp:txXfrm>
        <a:off x="19904" y="701933"/>
        <a:ext cx="5217992" cy="367937"/>
      </dsp:txXfrm>
    </dsp:sp>
    <dsp:sp modelId="{FCF86731-F3A9-4879-8626-93FEA3FA3BB3}">
      <dsp:nvSpPr>
        <dsp:cNvPr id="0" name=""/>
        <dsp:cNvSpPr/>
      </dsp:nvSpPr>
      <dsp:spPr>
        <a:xfrm>
          <a:off x="0" y="1138734"/>
          <a:ext cx="52578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Optimisation/Minimization Problems</a:t>
          </a:r>
        </a:p>
      </dsp:txBody>
      <dsp:txXfrm>
        <a:off x="19904" y="1158638"/>
        <a:ext cx="5217992" cy="367937"/>
      </dsp:txXfrm>
    </dsp:sp>
    <dsp:sp modelId="{50162355-122F-4A1A-85E9-3245B53D4C10}">
      <dsp:nvSpPr>
        <dsp:cNvPr id="0" name=""/>
        <dsp:cNvSpPr/>
      </dsp:nvSpPr>
      <dsp:spPr>
        <a:xfrm>
          <a:off x="0" y="1546479"/>
          <a:ext cx="5257800" cy="8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Suppose that a problem can be solved by a sequence  of decisions. The greedy method has that each  decision is locally optimal. These locally optimal  solutions will finally add up to a globally optimal  solution.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Only a few optimization problems can be solved by  the greedy method.</a:t>
          </a:r>
        </a:p>
      </dsp:txBody>
      <dsp:txXfrm>
        <a:off x="0" y="1546479"/>
        <a:ext cx="5257800" cy="809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943100" y="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DDAA5-FFA6-4E4E-937D-8E3FE83FE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571500"/>
            <a:ext cx="2743200" cy="154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2200275"/>
            <a:ext cx="2743200" cy="180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4340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434340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B6E80-4A36-438D-9037-1BCF3246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1"/>
            <a:ext cx="568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6884-E391-40A9-B942-BF59AF8CC268}" type="datetime1">
              <a:rPr lang="en-US" smtClean="0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859" y="23878"/>
            <a:ext cx="7746283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D74F-7E45-41E7-B8A1-EAE174C5BD21}" type="datetime1">
              <a:rPr lang="en-US" smtClean="0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859" y="23878"/>
            <a:ext cx="7746283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1" y="1051561"/>
            <a:ext cx="3535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1" y="1051561"/>
            <a:ext cx="3535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29DC-9583-43BA-8E0E-E24AAF3043BB}" type="datetime1">
              <a:rPr lang="en-US" smtClean="0"/>
              <a:t>10/31/2021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859" y="23878"/>
            <a:ext cx="7746283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5F4F-BA2D-4E09-A8BD-BBE2E95756FE}" type="datetime1">
              <a:rPr lang="en-US" smtClean="0"/>
              <a:t>10/31/2021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A609-66BB-453E-ABA7-C019B0FECC31}" type="datetime1">
              <a:rPr lang="en-US" smtClean="0"/>
              <a:t>10/31/2021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859" y="23877"/>
            <a:ext cx="774628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493" y="1383539"/>
            <a:ext cx="67950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1"/>
            <a:ext cx="26009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1"/>
            <a:ext cx="1869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601F-E8BA-4D1C-A799-54D399060FB5}" type="datetime1">
              <a:rPr lang="en-US" smtClean="0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1"/>
            <a:ext cx="1869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12810">
        <a:defRPr>
          <a:latin typeface="+mn-lt"/>
          <a:ea typeface="+mn-ea"/>
          <a:cs typeface="+mn-cs"/>
        </a:defRPr>
      </a:lvl2pPr>
      <a:lvl3pPr marL="1625620">
        <a:defRPr>
          <a:latin typeface="+mn-lt"/>
          <a:ea typeface="+mn-ea"/>
          <a:cs typeface="+mn-cs"/>
        </a:defRPr>
      </a:lvl3pPr>
      <a:lvl4pPr marL="2438430">
        <a:defRPr>
          <a:latin typeface="+mn-lt"/>
          <a:ea typeface="+mn-ea"/>
          <a:cs typeface="+mn-cs"/>
        </a:defRPr>
      </a:lvl4pPr>
      <a:lvl5pPr marL="3251241">
        <a:defRPr>
          <a:latin typeface="+mn-lt"/>
          <a:ea typeface="+mn-ea"/>
          <a:cs typeface="+mn-cs"/>
        </a:defRPr>
      </a:lvl5pPr>
      <a:lvl6pPr marL="4064051">
        <a:defRPr>
          <a:latin typeface="+mn-lt"/>
          <a:ea typeface="+mn-ea"/>
          <a:cs typeface="+mn-cs"/>
        </a:defRPr>
      </a:lvl6pPr>
      <a:lvl7pPr marL="4876861">
        <a:defRPr>
          <a:latin typeface="+mn-lt"/>
          <a:ea typeface="+mn-ea"/>
          <a:cs typeface="+mn-cs"/>
        </a:defRPr>
      </a:lvl7pPr>
      <a:lvl8pPr marL="5689671">
        <a:defRPr>
          <a:latin typeface="+mn-lt"/>
          <a:ea typeface="+mn-ea"/>
          <a:cs typeface="+mn-cs"/>
        </a:defRPr>
      </a:lvl8pPr>
      <a:lvl9pPr marL="650248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12810">
        <a:defRPr>
          <a:latin typeface="+mn-lt"/>
          <a:ea typeface="+mn-ea"/>
          <a:cs typeface="+mn-cs"/>
        </a:defRPr>
      </a:lvl2pPr>
      <a:lvl3pPr marL="1625620">
        <a:defRPr>
          <a:latin typeface="+mn-lt"/>
          <a:ea typeface="+mn-ea"/>
          <a:cs typeface="+mn-cs"/>
        </a:defRPr>
      </a:lvl3pPr>
      <a:lvl4pPr marL="2438430">
        <a:defRPr>
          <a:latin typeface="+mn-lt"/>
          <a:ea typeface="+mn-ea"/>
          <a:cs typeface="+mn-cs"/>
        </a:defRPr>
      </a:lvl4pPr>
      <a:lvl5pPr marL="3251241">
        <a:defRPr>
          <a:latin typeface="+mn-lt"/>
          <a:ea typeface="+mn-ea"/>
          <a:cs typeface="+mn-cs"/>
        </a:defRPr>
      </a:lvl5pPr>
      <a:lvl6pPr marL="4064051">
        <a:defRPr>
          <a:latin typeface="+mn-lt"/>
          <a:ea typeface="+mn-ea"/>
          <a:cs typeface="+mn-cs"/>
        </a:defRPr>
      </a:lvl6pPr>
      <a:lvl7pPr marL="4876861">
        <a:defRPr>
          <a:latin typeface="+mn-lt"/>
          <a:ea typeface="+mn-ea"/>
          <a:cs typeface="+mn-cs"/>
        </a:defRPr>
      </a:lvl7pPr>
      <a:lvl8pPr marL="5689671">
        <a:defRPr>
          <a:latin typeface="+mn-lt"/>
          <a:ea typeface="+mn-ea"/>
          <a:cs typeface="+mn-cs"/>
        </a:defRPr>
      </a:lvl8pPr>
      <a:lvl9pPr marL="650248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A613-76B8-4850-B949-5E1204898AEE}"/>
              </a:ext>
            </a:extLst>
          </p:cNvPr>
          <p:cNvSpPr txBox="1"/>
          <p:nvPr/>
        </p:nvSpPr>
        <p:spPr>
          <a:xfrm>
            <a:off x="1157050" y="1154669"/>
            <a:ext cx="5813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UNIT-III</a:t>
            </a:r>
          </a:p>
          <a:p>
            <a:pPr algn="ctr"/>
            <a:r>
              <a:rPr lang="en-GB" sz="2400" b="1" dirty="0"/>
              <a:t>Greedy Approach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b="1" dirty="0"/>
              <a:t>Prepared by Dr. N. Subhash Chandra</a:t>
            </a:r>
          </a:p>
          <a:p>
            <a:pPr algn="ctr"/>
            <a:r>
              <a:rPr lang="en-GB" sz="2400" b="1" dirty="0"/>
              <a:t>From Computer Algorithms , Horowitz </a:t>
            </a:r>
            <a:r>
              <a:rPr lang="en-GB" sz="2400" b="1" dirty="0" err="1"/>
              <a:t>Sahni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A7EE7-FB96-44F4-B852-0FC79A253C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FE865-9127-4865-9D65-06E9EE123292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AD574D-135F-4BCD-967A-B29638C105FD}"/>
              </a:ext>
            </a:extLst>
          </p:cNvPr>
          <p:cNvCxnSpPr/>
          <p:nvPr/>
        </p:nvCxnSpPr>
        <p:spPr>
          <a:xfrm>
            <a:off x="91541" y="2124165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20875" y="197697"/>
            <a:ext cx="973102" cy="608166"/>
          </a:xfrm>
          <a:prstGeom prst="rect">
            <a:avLst/>
          </a:prstGeom>
        </p:spPr>
        <p:txBody>
          <a:bodyPr vert="horz" wrap="square" lIns="0" tIns="62089" rIns="0" bIns="0" rtlCol="0">
            <a:spAutoFit/>
          </a:bodyPr>
          <a:lstStyle/>
          <a:p>
            <a:pPr marL="22578">
              <a:spcBef>
                <a:spcPts val="489"/>
              </a:spcBef>
            </a:pPr>
            <a:r>
              <a:rPr sz="1956" b="1" spc="-18" dirty="0">
                <a:solidFill>
                  <a:srgbClr val="04607A"/>
                </a:solidFill>
                <a:latin typeface="Calibri"/>
                <a:cs typeface="Calibri"/>
              </a:rPr>
              <a:t>Contd</a:t>
            </a:r>
            <a:r>
              <a:rPr sz="1956" b="1" spc="-44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1956" b="1" spc="9" dirty="0">
                <a:solidFill>
                  <a:srgbClr val="04607A"/>
                </a:solidFill>
                <a:latin typeface="Calibri"/>
                <a:cs typeface="Calibri"/>
              </a:rPr>
              <a:t>...</a:t>
            </a:r>
            <a:endParaRPr sz="1956" dirty="0">
              <a:latin typeface="Calibri"/>
              <a:cs typeface="Calibri"/>
            </a:endParaRPr>
          </a:p>
          <a:p>
            <a:pPr marL="155789">
              <a:spcBef>
                <a:spcPts val="231"/>
              </a:spcBef>
            </a:pPr>
            <a:r>
              <a:rPr sz="1422" b="1" spc="-9" dirty="0">
                <a:latin typeface="Constantia"/>
                <a:cs typeface="Constantia"/>
              </a:rPr>
              <a:t>Example:</a:t>
            </a:r>
            <a:endParaRPr sz="1422" dirty="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95256"/>
              </p:ext>
            </p:extLst>
          </p:nvPr>
        </p:nvGraphicFramePr>
        <p:xfrm>
          <a:off x="2858432" y="861430"/>
          <a:ext cx="3373119" cy="1332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02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index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2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3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4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5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4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5" dirty="0">
                          <a:latin typeface="Constantia"/>
                          <a:cs typeface="Constantia"/>
                        </a:rPr>
                        <a:t>JOB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192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j1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j2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j3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j4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j5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4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DEADLINE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2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3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2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2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PROFIT</a:t>
                      </a: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" dirty="0">
                          <a:latin typeface="Constantia"/>
                          <a:cs typeface="Constantia"/>
                        </a:rPr>
                        <a:t>60</a:t>
                      </a:r>
                      <a:endParaRPr sz="1400" dirty="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nstantia"/>
                          <a:cs typeface="Constantia"/>
                        </a:rPr>
                        <a:t>100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10" dirty="0">
                          <a:latin typeface="Constantia"/>
                          <a:cs typeface="Constantia"/>
                        </a:rPr>
                        <a:t>20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5" dirty="0">
                          <a:latin typeface="Constantia"/>
                          <a:cs typeface="Constantia"/>
                        </a:rPr>
                        <a:t>40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10" dirty="0">
                          <a:latin typeface="Constantia"/>
                          <a:cs typeface="Constantia"/>
                        </a:rPr>
                        <a:t>20</a:t>
                      </a:r>
                      <a:endParaRPr sz="1400" dirty="0">
                        <a:latin typeface="Constantia"/>
                        <a:cs typeface="Constantia"/>
                      </a:endParaRPr>
                    </a:p>
                  </a:txBody>
                  <a:tcPr marL="0" marR="0" marT="4967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9544"/>
              </p:ext>
            </p:extLst>
          </p:nvPr>
        </p:nvGraphicFramePr>
        <p:xfrm>
          <a:off x="2784972" y="2712874"/>
          <a:ext cx="3412628" cy="1099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77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index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JOB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j2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j1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j4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j3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j5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9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DEADLINE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192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192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192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192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192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192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7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PROFIT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F4FD01C-073C-4D0F-8523-6E97074FAE60}"/>
              </a:ext>
            </a:extLst>
          </p:cNvPr>
          <p:cNvSpPr txBox="1"/>
          <p:nvPr/>
        </p:nvSpPr>
        <p:spPr>
          <a:xfrm>
            <a:off x="2288541" y="2316220"/>
            <a:ext cx="355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Sort jobs according to profits: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EB176-EE52-4EDD-A333-6C09A87D7B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54E54-0B5F-47BC-AE5E-CD3C141FAA72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09174" y="117429"/>
            <a:ext cx="791349" cy="289581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689" b="1" i="1" spc="9" dirty="0">
                <a:solidFill>
                  <a:srgbClr val="04607A"/>
                </a:solidFill>
                <a:latin typeface="Calibri"/>
                <a:cs typeface="Calibri"/>
              </a:rPr>
              <a:t>Contd</a:t>
            </a:r>
            <a:r>
              <a:rPr sz="1689" b="1" i="1" spc="-8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1689" b="1" i="1" spc="36" dirty="0">
                <a:solidFill>
                  <a:srgbClr val="04607A"/>
                </a:solidFill>
                <a:latin typeface="Calibri"/>
                <a:cs typeface="Calibri"/>
              </a:rPr>
              <a:t>…</a:t>
            </a:r>
            <a:endParaRPr sz="1689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1012" y="324445"/>
            <a:ext cx="3118443" cy="1159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2217814" y="340923"/>
            <a:ext cx="3039870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23955"/>
              </p:ext>
            </p:extLst>
          </p:nvPr>
        </p:nvGraphicFramePr>
        <p:xfrm>
          <a:off x="2215212" y="338320"/>
          <a:ext cx="3067988" cy="1082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41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5" dirty="0">
                          <a:latin typeface="Constantia"/>
                          <a:cs typeface="Constantia"/>
                        </a:rPr>
                        <a:t>time</a:t>
                      </a:r>
                      <a:r>
                        <a:rPr sz="1300" spc="-5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300" spc="5" dirty="0">
                          <a:latin typeface="Constantia"/>
                          <a:cs typeface="Constantia"/>
                        </a:rPr>
                        <a:t>slot</a:t>
                      </a:r>
                      <a:endParaRPr sz="1300" dirty="0">
                        <a:latin typeface="Constantia"/>
                        <a:cs typeface="Constantia"/>
                      </a:endParaRPr>
                    </a:p>
                  </a:txBody>
                  <a:tcPr marL="0" marR="0" marT="51927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Constantia"/>
                          <a:cs typeface="Constantia"/>
                        </a:rPr>
                        <a:t>1</a:t>
                      </a:r>
                    </a:p>
                  </a:txBody>
                  <a:tcPr marL="0" marR="0" marT="54187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Constantia"/>
                          <a:cs typeface="Constantia"/>
                        </a:rPr>
                        <a:t>2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54187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Constantia"/>
                          <a:cs typeface="Constantia"/>
                        </a:rPr>
                        <a:t>3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54187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300" spc="5" dirty="0">
                          <a:latin typeface="Constantia"/>
                          <a:cs typeface="Constantia"/>
                        </a:rPr>
                        <a:t>status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3056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300" spc="10" dirty="0">
                          <a:latin typeface="Constantia"/>
                          <a:cs typeface="Constantia"/>
                        </a:rPr>
                        <a:t>EMPTY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3056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300" spc="10" dirty="0">
                          <a:latin typeface="Constantia"/>
                          <a:cs typeface="Constantia"/>
                        </a:rPr>
                        <a:t>EMPTY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3056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300" spc="10" dirty="0">
                          <a:latin typeface="Constantia"/>
                          <a:cs typeface="Constantia"/>
                        </a:rPr>
                        <a:t>EMPTY</a:t>
                      </a:r>
                      <a:endParaRPr sz="1300" dirty="0">
                        <a:latin typeface="Constantia"/>
                        <a:cs typeface="Constantia"/>
                      </a:endParaRPr>
                    </a:p>
                  </a:txBody>
                  <a:tcPr marL="0" marR="0" marT="53056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221654" y="1947334"/>
            <a:ext cx="3118443" cy="1162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2259357" y="1964943"/>
            <a:ext cx="3039870" cy="1083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36495"/>
              </p:ext>
            </p:extLst>
          </p:nvPr>
        </p:nvGraphicFramePr>
        <p:xfrm>
          <a:off x="2259754" y="2005295"/>
          <a:ext cx="3042353" cy="1082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413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5" dirty="0">
                          <a:latin typeface="Constantia"/>
                          <a:cs typeface="Constantia"/>
                        </a:rPr>
                        <a:t>time</a:t>
                      </a:r>
                      <a:r>
                        <a:rPr sz="1300" spc="-5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300" spc="5" dirty="0">
                          <a:latin typeface="Constantia"/>
                          <a:cs typeface="Constantia"/>
                        </a:rPr>
                        <a:t>slot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3058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Constantia"/>
                          <a:cs typeface="Constantia"/>
                        </a:rPr>
                        <a:t>1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54187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Constantia"/>
                          <a:cs typeface="Constantia"/>
                        </a:rPr>
                        <a:t>2</a:t>
                      </a:r>
                    </a:p>
                  </a:txBody>
                  <a:tcPr marL="0" marR="0" marT="54187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Constantia"/>
                          <a:cs typeface="Constantia"/>
                        </a:rPr>
                        <a:t>3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54187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15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5" dirty="0">
                          <a:latin typeface="Constantia"/>
                          <a:cs typeface="Constantia"/>
                        </a:rPr>
                        <a:t>status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3058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5" dirty="0">
                          <a:latin typeface="Constantia"/>
                          <a:cs typeface="Constantia"/>
                        </a:rPr>
                        <a:t>J2</a:t>
                      </a:r>
                      <a:endParaRPr sz="1300" dirty="0">
                        <a:latin typeface="Constantia"/>
                        <a:cs typeface="Constantia"/>
                      </a:endParaRPr>
                    </a:p>
                  </a:txBody>
                  <a:tcPr marL="0" marR="0" marT="53058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5" dirty="0">
                          <a:latin typeface="Constantia"/>
                          <a:cs typeface="Constantia"/>
                        </a:rPr>
                        <a:t>J1</a:t>
                      </a:r>
                      <a:endParaRPr sz="1300">
                        <a:latin typeface="Constantia"/>
                        <a:cs typeface="Constantia"/>
                      </a:endParaRPr>
                    </a:p>
                  </a:txBody>
                  <a:tcPr marL="0" marR="0" marT="53058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5" dirty="0">
                          <a:latin typeface="Constantia"/>
                          <a:cs typeface="Constantia"/>
                        </a:rPr>
                        <a:t>J3</a:t>
                      </a:r>
                      <a:endParaRPr sz="1300" dirty="0">
                        <a:latin typeface="Constantia"/>
                        <a:cs typeface="Constantia"/>
                      </a:endParaRPr>
                    </a:p>
                  </a:txBody>
                  <a:tcPr marL="0" marR="0" marT="53058" marB="0">
                    <a:lnL w="3175">
                      <a:solidFill>
                        <a:srgbClr val="039AA0"/>
                      </a:solidFill>
                      <a:prstDash val="solid"/>
                    </a:lnL>
                    <a:lnR w="3175">
                      <a:solidFill>
                        <a:srgbClr val="039AA0"/>
                      </a:solidFill>
                      <a:prstDash val="solid"/>
                    </a:lnR>
                    <a:lnT w="3175">
                      <a:solidFill>
                        <a:srgbClr val="039AA0"/>
                      </a:solidFill>
                      <a:prstDash val="solid"/>
                    </a:lnT>
                    <a:lnB w="3175">
                      <a:solidFill>
                        <a:srgbClr val="039A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079610" y="87376"/>
            <a:ext cx="557671" cy="205227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22578">
              <a:spcBef>
                <a:spcPts val="213"/>
              </a:spcBef>
            </a:pPr>
            <a:r>
              <a:rPr sz="1156" spc="18" dirty="0">
                <a:latin typeface="Constantia"/>
                <a:cs typeface="Constantia"/>
              </a:rPr>
              <a:t>In</a:t>
            </a:r>
            <a:r>
              <a:rPr sz="1156" dirty="0">
                <a:latin typeface="Constantia"/>
                <a:cs typeface="Constantia"/>
              </a:rPr>
              <a:t>i</a:t>
            </a:r>
            <a:r>
              <a:rPr sz="1156" spc="9" dirty="0">
                <a:latin typeface="Constantia"/>
                <a:cs typeface="Constantia"/>
              </a:rPr>
              <a:t>t</a:t>
            </a:r>
            <a:r>
              <a:rPr sz="1156" dirty="0">
                <a:latin typeface="Constantia"/>
                <a:cs typeface="Constantia"/>
              </a:rPr>
              <a:t>i</a:t>
            </a:r>
            <a:r>
              <a:rPr sz="1156" spc="9" dirty="0">
                <a:latin typeface="Constantia"/>
                <a:cs typeface="Constantia"/>
              </a:rPr>
              <a:t>al</a:t>
            </a:r>
            <a:r>
              <a:rPr sz="1156" spc="-9" dirty="0">
                <a:latin typeface="Constantia"/>
                <a:cs typeface="Constantia"/>
              </a:rPr>
              <a:t>l</a:t>
            </a:r>
            <a:r>
              <a:rPr sz="1156" spc="18" dirty="0">
                <a:latin typeface="Constantia"/>
                <a:cs typeface="Constantia"/>
              </a:rPr>
              <a:t>y</a:t>
            </a:r>
            <a:endParaRPr sz="1156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4849" y="1711170"/>
            <a:ext cx="1193236" cy="205227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22578">
              <a:spcBef>
                <a:spcPts val="213"/>
              </a:spcBef>
            </a:pPr>
            <a:r>
              <a:rPr sz="1156" spc="18" dirty="0">
                <a:latin typeface="Constantia"/>
                <a:cs typeface="Constantia"/>
              </a:rPr>
              <a:t>Optimal</a:t>
            </a:r>
            <a:r>
              <a:rPr sz="1156" spc="-71" dirty="0">
                <a:latin typeface="Constantia"/>
                <a:cs typeface="Constantia"/>
              </a:rPr>
              <a:t> </a:t>
            </a:r>
            <a:r>
              <a:rPr sz="1156" spc="9" dirty="0">
                <a:latin typeface="Constantia"/>
                <a:cs typeface="Constantia"/>
              </a:rPr>
              <a:t>Solution</a:t>
            </a:r>
            <a:endParaRPr sz="1156" dirty="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7753" y="3657601"/>
            <a:ext cx="2280356" cy="205227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22578">
              <a:spcBef>
                <a:spcPts val="213"/>
              </a:spcBef>
            </a:pPr>
            <a:r>
              <a:rPr sz="1156" spc="18" dirty="0">
                <a:solidFill>
                  <a:srgbClr val="C00000"/>
                </a:solidFill>
                <a:latin typeface="Constantia"/>
                <a:cs typeface="Constantia"/>
              </a:rPr>
              <a:t>Maximum </a:t>
            </a:r>
            <a:r>
              <a:rPr sz="1156" dirty="0">
                <a:solidFill>
                  <a:srgbClr val="C00000"/>
                </a:solidFill>
                <a:latin typeface="Constantia"/>
                <a:cs typeface="Constantia"/>
              </a:rPr>
              <a:t>Profit: </a:t>
            </a:r>
            <a:r>
              <a:rPr sz="1156" spc="9" dirty="0">
                <a:solidFill>
                  <a:srgbClr val="C00000"/>
                </a:solidFill>
                <a:latin typeface="Constantia"/>
                <a:cs typeface="Constantia"/>
              </a:rPr>
              <a:t>100+60+20 </a:t>
            </a:r>
            <a:r>
              <a:rPr sz="1156" spc="18" dirty="0">
                <a:solidFill>
                  <a:srgbClr val="C00000"/>
                </a:solidFill>
                <a:latin typeface="Constantia"/>
                <a:cs typeface="Constantia"/>
              </a:rPr>
              <a:t>=</a:t>
            </a:r>
            <a:r>
              <a:rPr sz="1156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156" spc="18" dirty="0">
                <a:solidFill>
                  <a:srgbClr val="C00000"/>
                </a:solidFill>
                <a:latin typeface="Constantia"/>
                <a:cs typeface="Constantia"/>
              </a:rPr>
              <a:t>180</a:t>
            </a:r>
            <a:endParaRPr sz="1156" dirty="0">
              <a:latin typeface="Constantia"/>
              <a:cs typeface="Constanti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B3060-3CB0-49CF-91D8-DB405A2639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5411E-1A15-4C80-A4AF-694027E68D47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57623-FF65-4085-92F8-2E34D410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66701"/>
            <a:ext cx="3048000" cy="2362200"/>
          </a:xfrm>
          <a:prstGeom prst="rect">
            <a:avLst/>
          </a:prstGeom>
        </p:spPr>
      </p:pic>
      <p:pic>
        <p:nvPicPr>
          <p:cNvPr id="6" name="Picture 5" descr="A picture containing light, looking, water, close&#10;&#10;Description automatically generated">
            <a:extLst>
              <a:ext uri="{FF2B5EF4-FFF2-40B4-BE49-F238E27FC236}">
                <a16:creationId xmlns:a16="http://schemas.microsoft.com/office/drawing/2014/main" id="{5CF31815-B228-412D-A7FD-D63C437BB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1"/>
            <a:ext cx="3276600" cy="1447800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A62AB1DF-FF80-48D3-83DB-F9F68BA64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796541"/>
            <a:ext cx="2209800" cy="762000"/>
          </a:xfrm>
          <a:prstGeom prst="rect">
            <a:avLst/>
          </a:prstGeom>
        </p:spPr>
      </p:pic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B999825-F4EF-449D-8DD3-D65116541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505201"/>
            <a:ext cx="2133600" cy="990599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DBF41D-2C7D-48EF-A7B3-2CA3CE5E2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46" y="1447801"/>
            <a:ext cx="3276600" cy="28955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8497E-89FD-486C-A884-22B933B050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25D18-4187-4922-80B8-2EA8BE5FC6A9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2367-679B-49B1-BEE5-E3DBAFD2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problems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ABA06-BFF8-4710-95DE-C9307DDB464D}"/>
              </a:ext>
            </a:extLst>
          </p:cNvPr>
          <p:cNvSpPr txBox="1"/>
          <p:nvPr/>
        </p:nvSpPr>
        <p:spPr>
          <a:xfrm>
            <a:off x="1052416" y="507627"/>
            <a:ext cx="274566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1. </a:t>
            </a:r>
            <a:r>
              <a:rPr lang="en-GB" sz="1400" dirty="0"/>
              <a:t>Input: Four Jobs with following </a:t>
            </a:r>
          </a:p>
          <a:p>
            <a:pPr algn="just"/>
            <a:r>
              <a:rPr lang="en-GB" sz="1400" dirty="0"/>
              <a:t>deadlines and profits</a:t>
            </a:r>
          </a:p>
          <a:p>
            <a:pPr algn="just"/>
            <a:r>
              <a:rPr lang="en-GB" sz="1400" dirty="0" err="1"/>
              <a:t>JobID</a:t>
            </a:r>
            <a:r>
              <a:rPr lang="en-GB" sz="1400" dirty="0"/>
              <a:t>  Deadline  Profit</a:t>
            </a:r>
          </a:p>
          <a:p>
            <a:pPr algn="just"/>
            <a:r>
              <a:rPr lang="en-GB" sz="1400" dirty="0"/>
              <a:t>  a      4        20   </a:t>
            </a:r>
          </a:p>
          <a:p>
            <a:pPr algn="just"/>
            <a:r>
              <a:rPr lang="en-GB" sz="1400" dirty="0"/>
              <a:t>  b      1        10</a:t>
            </a:r>
          </a:p>
          <a:p>
            <a:pPr algn="just"/>
            <a:r>
              <a:rPr lang="en-GB" sz="1400" dirty="0"/>
              <a:t>  c      1        40  </a:t>
            </a:r>
          </a:p>
          <a:p>
            <a:pPr algn="just"/>
            <a:r>
              <a:rPr lang="en-GB" sz="1400" dirty="0"/>
              <a:t>  d      1        30</a:t>
            </a:r>
          </a:p>
          <a:p>
            <a:pPr algn="just"/>
            <a:r>
              <a:rPr lang="en-GB" sz="1400" dirty="0"/>
              <a:t>Output: Following is maximum </a:t>
            </a:r>
          </a:p>
          <a:p>
            <a:pPr algn="just"/>
            <a:r>
              <a:rPr lang="en-GB" sz="1400" dirty="0"/>
              <a:t>profit sequence of jobs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24EE-4F4F-48FB-A326-5E2A7FD4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25" y="352108"/>
            <a:ext cx="23622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C5BED9-D4A4-420C-9CCC-A60FC65E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667000"/>
            <a:ext cx="2477282" cy="1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8950F-E951-4AF4-81CE-28AB8EB9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282" y="2133601"/>
            <a:ext cx="3582302" cy="24145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46AB8-F3EB-4368-AB96-A1517BCDDC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FBD74-4255-4409-810E-BE4117C39AA8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7D35DD-4E07-4DDE-A0C1-2456BCC1B255}"/>
              </a:ext>
            </a:extLst>
          </p:cNvPr>
          <p:cNvCxnSpPr/>
          <p:nvPr/>
        </p:nvCxnSpPr>
        <p:spPr>
          <a:xfrm>
            <a:off x="91541" y="507627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05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28" y="21125"/>
            <a:ext cx="2445945" cy="54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444788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9" dirty="0">
                <a:latin typeface="+mj-lt"/>
                <a:ea typeface="+mj-ea"/>
                <a:cs typeface="+mj-cs"/>
              </a:rPr>
              <a:t>Algorithm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402258-F6E5-4EA3-8672-090D7181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1" y="685800"/>
            <a:ext cx="3369727" cy="3384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9CF76-0EBB-4D9C-B949-4E677C0E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1" y="-1"/>
            <a:ext cx="1388527" cy="758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39403-7E1F-4918-B35E-FC8A88E7C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856" y="-1509"/>
            <a:ext cx="2594145" cy="759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F0A44A-8E40-4288-8E35-4B389958AA7F}"/>
              </a:ext>
            </a:extLst>
          </p:cNvPr>
          <p:cNvSpPr txBox="1"/>
          <p:nvPr/>
        </p:nvSpPr>
        <p:spPr>
          <a:xfrm>
            <a:off x="1016000" y="39895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400" b="1" dirty="0"/>
              <a:t>Time Complexity of the above solution is O(n2). It can be optimized using Disjoint Set Data Structure</a:t>
            </a:r>
            <a:endParaRPr lang="en-US" sz="1400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D5D6842-6EF7-419E-A0A4-ED2400D50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05304"/>
              </p:ext>
            </p:extLst>
          </p:nvPr>
        </p:nvGraphicFramePr>
        <p:xfrm>
          <a:off x="4597400" y="838200"/>
          <a:ext cx="457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3098054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745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2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4413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3409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951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6678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D2D9A73-A57B-47C0-8CC2-FE5BCA0D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9495"/>
              </p:ext>
            </p:extLst>
          </p:nvPr>
        </p:nvGraphicFramePr>
        <p:xfrm>
          <a:off x="5520263" y="852535"/>
          <a:ext cx="457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309805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745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28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441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340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951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6678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45AC-4D96-46F9-89F0-A912F5E9BE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02806-77CF-47ED-99FF-B141FD47D904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2C47-83D8-477D-8747-2897F9BC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" y="106891"/>
            <a:ext cx="5257800" cy="883709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latin typeface="+mj-lt"/>
                <a:cs typeface="+mj-cs"/>
              </a:rPr>
              <a:t>Faster JS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D70A7-98A6-4E06-9A62-1C7948EA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838203"/>
            <a:ext cx="5181600" cy="35051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E771A-15E7-40E9-AB92-73369E0908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A986B-5982-4251-88DC-6CE7E3E12712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AB1C01-4E17-40F2-84D4-047387CD83D7}"/>
              </a:ext>
            </a:extLst>
          </p:cNvPr>
          <p:cNvCxnSpPr/>
          <p:nvPr/>
        </p:nvCxnSpPr>
        <p:spPr>
          <a:xfrm>
            <a:off x="91541" y="762000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0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800" y="29424"/>
            <a:ext cx="4781973" cy="48218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578" algn="just">
              <a:spcBef>
                <a:spcPts val="880"/>
              </a:spcBef>
            </a:pPr>
            <a:r>
              <a:rPr sz="2400" b="1" spc="27" dirty="0">
                <a:solidFill>
                  <a:srgbClr val="04607A"/>
                </a:solidFill>
                <a:latin typeface="Calibri"/>
                <a:cs typeface="Calibri"/>
              </a:rPr>
              <a:t>KNAPSACK</a:t>
            </a:r>
            <a:r>
              <a:rPr sz="2400" b="1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b="1" spc="27" dirty="0">
                <a:solidFill>
                  <a:srgbClr val="04607A"/>
                </a:solidFill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6C04F-021E-43A4-89A3-432BDB2D6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 t="14211" r="8000" b="8262"/>
          <a:stretch/>
        </p:blipFill>
        <p:spPr>
          <a:xfrm>
            <a:off x="711200" y="864624"/>
            <a:ext cx="5334000" cy="35051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EFD5E-2D95-4772-912F-7F00322C83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EBA6B-23F8-41C2-A323-7FC11DFF37DC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9CA097-CEA6-410C-9AC5-BE9724774118}"/>
              </a:ext>
            </a:extLst>
          </p:cNvPr>
          <p:cNvCxnSpPr/>
          <p:nvPr/>
        </p:nvCxnSpPr>
        <p:spPr>
          <a:xfrm>
            <a:off x="91541" y="633031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7EE04F-C33F-416E-B5AE-CE012197C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16" y="2248259"/>
            <a:ext cx="186944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BB3D6-8FE8-4774-B59D-025D0DA25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35" y="459337"/>
            <a:ext cx="6096000" cy="1411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BCFFA-FAA5-4956-B8E9-8D61C0B3D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33" y="1447801"/>
            <a:ext cx="6096000" cy="27658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C5D577-8011-48B1-8768-0178459EC7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BE8161C-4119-4875-8F2F-7EFF58A198AC}"/>
              </a:ext>
            </a:extLst>
          </p:cNvPr>
          <p:cNvSpPr txBox="1"/>
          <p:nvPr/>
        </p:nvSpPr>
        <p:spPr>
          <a:xfrm>
            <a:off x="177800" y="29424"/>
            <a:ext cx="4781973" cy="54373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578" algn="just">
              <a:spcBef>
                <a:spcPts val="880"/>
              </a:spcBef>
            </a:pPr>
            <a:r>
              <a:rPr sz="2800" b="1" spc="27" dirty="0">
                <a:solidFill>
                  <a:srgbClr val="04607A"/>
                </a:solidFill>
                <a:latin typeface="Calibri"/>
                <a:cs typeface="Calibri"/>
              </a:rPr>
              <a:t>KNAPSACK</a:t>
            </a:r>
            <a:r>
              <a:rPr sz="2800" b="1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800" b="1" spc="27" dirty="0">
                <a:solidFill>
                  <a:srgbClr val="04607A"/>
                </a:solidFill>
                <a:latin typeface="Calibri"/>
                <a:cs typeface="Calibri"/>
              </a:rPr>
              <a:t>PROBLEM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B6EEF-E3E9-41B6-9B43-9741F89E3624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FF6E3-274A-4680-B9D0-FEB046D06DAA}"/>
              </a:ext>
            </a:extLst>
          </p:cNvPr>
          <p:cNvCxnSpPr/>
          <p:nvPr/>
        </p:nvCxnSpPr>
        <p:spPr>
          <a:xfrm>
            <a:off x="91541" y="762000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5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82D3EA-BAB3-46DF-8E1A-4FBE89DC7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029079"/>
            <a:ext cx="6096000" cy="22123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4B3EAE-0AB1-43FF-B2B7-A488A12032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C8F1854-58B8-45FD-9344-87007E6195CE}"/>
              </a:ext>
            </a:extLst>
          </p:cNvPr>
          <p:cNvSpPr txBox="1"/>
          <p:nvPr/>
        </p:nvSpPr>
        <p:spPr>
          <a:xfrm>
            <a:off x="177800" y="29424"/>
            <a:ext cx="4781973" cy="54373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578" algn="just">
              <a:spcBef>
                <a:spcPts val="880"/>
              </a:spcBef>
            </a:pPr>
            <a:r>
              <a:rPr sz="2800" b="1" spc="27" dirty="0">
                <a:solidFill>
                  <a:srgbClr val="04607A"/>
                </a:solidFill>
                <a:latin typeface="Calibri"/>
                <a:cs typeface="Calibri"/>
              </a:rPr>
              <a:t>KNAPSACK</a:t>
            </a:r>
            <a:r>
              <a:rPr sz="2800" b="1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800" b="1" spc="27" dirty="0">
                <a:solidFill>
                  <a:srgbClr val="04607A"/>
                </a:solidFill>
                <a:latin typeface="Calibri"/>
                <a:cs typeface="Calibri"/>
              </a:rPr>
              <a:t>PROBLEM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CDCBA-520E-4258-9029-C81BE8BB1625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BCF681-5DC7-4AFA-9F0D-9336ABD9BE58}"/>
              </a:ext>
            </a:extLst>
          </p:cNvPr>
          <p:cNvCxnSpPr/>
          <p:nvPr/>
        </p:nvCxnSpPr>
        <p:spPr>
          <a:xfrm>
            <a:off x="139700" y="606803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3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714" y="264543"/>
            <a:ext cx="923431" cy="324918"/>
          </a:xfrm>
          <a:prstGeom prst="rect">
            <a:avLst/>
          </a:prstGeom>
        </p:spPr>
        <p:txBody>
          <a:bodyPr vert="horz" wrap="square" lIns="0" tIns="23707" rIns="0" bIns="0" rtlCol="0">
            <a:spAutoFit/>
          </a:bodyPr>
          <a:lstStyle/>
          <a:p>
            <a:pPr marL="22578">
              <a:spcBef>
                <a:spcPts val="187"/>
              </a:spcBef>
            </a:pPr>
            <a:r>
              <a:rPr sz="1956" b="1" dirty="0">
                <a:solidFill>
                  <a:srgbClr val="04607A"/>
                </a:solidFill>
              </a:rPr>
              <a:t>E</a:t>
            </a:r>
            <a:r>
              <a:rPr sz="1956" b="1" spc="-27" dirty="0">
                <a:solidFill>
                  <a:srgbClr val="04607A"/>
                </a:solidFill>
              </a:rPr>
              <a:t>x</a:t>
            </a:r>
            <a:r>
              <a:rPr sz="1956" b="1" spc="-18" dirty="0">
                <a:solidFill>
                  <a:srgbClr val="04607A"/>
                </a:solidFill>
              </a:rPr>
              <a:t>a</a:t>
            </a:r>
            <a:r>
              <a:rPr sz="1956" b="1" spc="-9" dirty="0">
                <a:solidFill>
                  <a:srgbClr val="04607A"/>
                </a:solidFill>
              </a:rPr>
              <a:t>mple</a:t>
            </a:r>
            <a:endParaRPr sz="1956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07354"/>
              </p:ext>
            </p:extLst>
          </p:nvPr>
        </p:nvGraphicFramePr>
        <p:xfrm>
          <a:off x="514627" y="810246"/>
          <a:ext cx="2506579" cy="1844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25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3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WEIGHT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3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3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23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3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3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5531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8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564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760104" y="813382"/>
            <a:ext cx="1588345" cy="460482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173851" indent="-152402">
              <a:spcBef>
                <a:spcPts val="178"/>
              </a:spcBef>
              <a:buFont typeface="Arial"/>
              <a:buChar char="•"/>
              <a:tabLst>
                <a:tab pos="174980" algn="l"/>
              </a:tabLst>
            </a:pPr>
            <a:r>
              <a:rPr sz="1422" spc="-9" dirty="0">
                <a:latin typeface="Constantia"/>
                <a:cs typeface="Constantia"/>
              </a:rPr>
              <a:t>Maximum</a:t>
            </a:r>
            <a:r>
              <a:rPr sz="1422" spc="-116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Profit</a:t>
            </a:r>
          </a:p>
          <a:p>
            <a:pPr marL="173851" indent="-152402">
              <a:buFont typeface="Arial"/>
              <a:buChar char="•"/>
              <a:tabLst>
                <a:tab pos="174980" algn="l"/>
              </a:tabLst>
            </a:pPr>
            <a:r>
              <a:rPr sz="1422" spc="-9" dirty="0">
                <a:latin typeface="Constantia"/>
                <a:cs typeface="Constantia"/>
              </a:rPr>
              <a:t>Minimum</a:t>
            </a:r>
            <a:r>
              <a:rPr sz="1422" spc="-160" dirty="0">
                <a:latin typeface="Constantia"/>
                <a:cs typeface="Constantia"/>
              </a:rPr>
              <a:t> </a:t>
            </a:r>
            <a:r>
              <a:rPr sz="1422" spc="-27" dirty="0">
                <a:latin typeface="Constantia"/>
                <a:cs typeface="Constantia"/>
              </a:rPr>
              <a:t>Weight</a:t>
            </a:r>
            <a:endParaRPr sz="1422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4313" y="810246"/>
            <a:ext cx="364629" cy="460482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422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1422" spc="-18" dirty="0">
                <a:solidFill>
                  <a:srgbClr val="0A5294"/>
                </a:solidFill>
                <a:latin typeface="Constantia"/>
                <a:cs typeface="Constantia"/>
              </a:rPr>
              <a:t>2</a:t>
            </a:r>
            <a:r>
              <a:rPr sz="1422" dirty="0">
                <a:solidFill>
                  <a:srgbClr val="0A5294"/>
                </a:solidFill>
                <a:latin typeface="Constantia"/>
                <a:cs typeface="Constantia"/>
              </a:rPr>
              <a:t>0)</a:t>
            </a:r>
            <a:endParaRPr sz="1422" dirty="0">
              <a:latin typeface="Constantia"/>
              <a:cs typeface="Constantia"/>
            </a:endParaRPr>
          </a:p>
          <a:p>
            <a:pPr marL="22578"/>
            <a:r>
              <a:rPr sz="1422" spc="-9" dirty="0">
                <a:solidFill>
                  <a:srgbClr val="0A5294"/>
                </a:solidFill>
                <a:latin typeface="Constantia"/>
                <a:cs typeface="Constantia"/>
              </a:rPr>
              <a:t>(17)</a:t>
            </a:r>
            <a:endParaRPr sz="1422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0104" y="1311970"/>
            <a:ext cx="3528907" cy="2416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173851" indent="-152402">
              <a:spcBef>
                <a:spcPts val="178"/>
              </a:spcBef>
              <a:buFont typeface="Arial"/>
              <a:buChar char="•"/>
              <a:tabLst>
                <a:tab pos="174980" algn="l"/>
              </a:tabLst>
            </a:pPr>
            <a:r>
              <a:rPr sz="1422" spc="-9" dirty="0">
                <a:latin typeface="Constantia"/>
                <a:cs typeface="Constantia"/>
              </a:rPr>
              <a:t>Maximum</a:t>
            </a:r>
            <a:r>
              <a:rPr sz="1422" spc="-89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Profit</a:t>
            </a:r>
            <a:r>
              <a:rPr sz="1422" spc="-80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–</a:t>
            </a:r>
            <a:r>
              <a:rPr sz="1422" spc="-18" dirty="0">
                <a:latin typeface="Constantia"/>
                <a:cs typeface="Constantia"/>
              </a:rPr>
              <a:t> </a:t>
            </a:r>
            <a:r>
              <a:rPr sz="1422" spc="-27" dirty="0">
                <a:latin typeface="Constantia"/>
                <a:cs typeface="Constantia"/>
              </a:rPr>
              <a:t>Weight</a:t>
            </a:r>
            <a:r>
              <a:rPr sz="1422" spc="-62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ratio</a:t>
            </a:r>
            <a:r>
              <a:rPr sz="1422" spc="-80" dirty="0">
                <a:latin typeface="Constantia"/>
                <a:cs typeface="Constantia"/>
              </a:rPr>
              <a:t> </a:t>
            </a:r>
            <a:r>
              <a:rPr sz="1422" spc="-9" dirty="0">
                <a:solidFill>
                  <a:srgbClr val="0A5294"/>
                </a:solidFill>
                <a:latin typeface="Constantia"/>
                <a:cs typeface="Constantia"/>
              </a:rPr>
              <a:t>(22.333336)</a:t>
            </a:r>
            <a:endParaRPr sz="1422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0563" y="563190"/>
            <a:ext cx="557671" cy="289581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689" spc="18" dirty="0">
                <a:latin typeface="Constantia"/>
                <a:cs typeface="Constantia"/>
              </a:rPr>
              <a:t>M=16</a:t>
            </a:r>
            <a:endParaRPr sz="1689" dirty="0">
              <a:latin typeface="Constantia"/>
              <a:cs typeface="Constant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B23342-8550-46B6-B614-BB88397E6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" t="5715" r="14581" b="40000"/>
          <a:stretch/>
        </p:blipFill>
        <p:spPr>
          <a:xfrm>
            <a:off x="3976513" y="2373481"/>
            <a:ext cx="2895600" cy="1447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DF034-FEA4-4B2B-ADE9-05F8870A8E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333EB-78C8-47D0-A4D7-F72DE1D81E46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CC2C66D6-59B9-489D-BE50-0836AFAC5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49285"/>
              </p:ext>
            </p:extLst>
          </p:nvPr>
        </p:nvGraphicFramePr>
        <p:xfrm>
          <a:off x="1520530" y="1123085"/>
          <a:ext cx="5257800" cy="2581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2ADC2-E3C1-4F7E-A199-C5093314E6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7784787-2518-4FE6-BFA3-A75D8D654300}"/>
              </a:ext>
            </a:extLst>
          </p:cNvPr>
          <p:cNvSpPr txBox="1"/>
          <p:nvPr/>
        </p:nvSpPr>
        <p:spPr>
          <a:xfrm>
            <a:off x="0" y="201653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  <a:p>
            <a:pPr marL="16594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spc="-18" dirty="0">
                <a:latin typeface="+mj-lt"/>
                <a:ea typeface="+mj-ea"/>
                <a:cs typeface="+mj-cs"/>
              </a:rPr>
              <a:t> </a:t>
            </a:r>
            <a:r>
              <a:rPr lang="en-US" sz="2100" b="1" spc="-9" dirty="0">
                <a:latin typeface="+mj-lt"/>
                <a:ea typeface="+mj-ea"/>
                <a:cs typeface="+mj-cs"/>
              </a:rPr>
              <a:t>Greedy</a:t>
            </a:r>
            <a:r>
              <a:rPr lang="en-US" sz="2100" b="1" spc="18" dirty="0">
                <a:latin typeface="+mj-lt"/>
                <a:ea typeface="+mj-ea"/>
                <a:cs typeface="+mj-cs"/>
              </a:rPr>
              <a:t> </a:t>
            </a:r>
            <a:r>
              <a:rPr lang="en-US" sz="2100" b="1" spc="-9" dirty="0">
                <a:latin typeface="+mj-lt"/>
                <a:ea typeface="+mj-ea"/>
                <a:cs typeface="+mj-cs"/>
              </a:rPr>
              <a:t>Method-Introduction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marL="59154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22E9E-F4B1-40E8-8547-F680108E9304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7CF863-6A95-4CBF-943A-1ECD0BCC7D90}"/>
              </a:ext>
            </a:extLst>
          </p:cNvPr>
          <p:cNvCxnSpPr/>
          <p:nvPr/>
        </p:nvCxnSpPr>
        <p:spPr>
          <a:xfrm>
            <a:off x="139700" y="920054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6DB37-0DE3-4B61-A7CE-FAAC735ED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8" t="15315" r="3552" b="15001"/>
          <a:stretch/>
        </p:blipFill>
        <p:spPr>
          <a:xfrm>
            <a:off x="1151467" y="1065979"/>
            <a:ext cx="5486399" cy="31859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4978D-AE94-4A83-87E8-C9E45D7271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3FCF262-6A8E-4070-A46A-10179B2D8AD7}"/>
              </a:ext>
            </a:extLst>
          </p:cNvPr>
          <p:cNvSpPr txBox="1"/>
          <p:nvPr/>
        </p:nvSpPr>
        <p:spPr>
          <a:xfrm>
            <a:off x="177800" y="29424"/>
            <a:ext cx="7162800" cy="60529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578" algn="just">
              <a:spcBef>
                <a:spcPts val="880"/>
              </a:spcBef>
            </a:pPr>
            <a:r>
              <a:rPr sz="3200" b="1" spc="27" dirty="0">
                <a:solidFill>
                  <a:srgbClr val="04607A"/>
                </a:solidFill>
                <a:latin typeface="Calibri"/>
                <a:cs typeface="Calibri"/>
              </a:rPr>
              <a:t>KNAPSACK</a:t>
            </a:r>
            <a:r>
              <a:rPr sz="3200" b="1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3200" b="1" spc="27" dirty="0">
                <a:solidFill>
                  <a:srgbClr val="04607A"/>
                </a:solidFill>
                <a:latin typeface="Calibri"/>
                <a:cs typeface="Calibri"/>
              </a:rPr>
              <a:t>PROBLEM</a:t>
            </a:r>
            <a:r>
              <a:rPr lang="en-GB" sz="3200" b="1" spc="27" dirty="0">
                <a:solidFill>
                  <a:srgbClr val="04607A"/>
                </a:solidFill>
                <a:latin typeface="Calibri"/>
                <a:cs typeface="Calibri"/>
              </a:rPr>
              <a:t>: Algorithm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49CE7-EB98-46E9-8794-271F788BA928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29F1C5-5F1A-400B-9980-32CF061AA589}"/>
              </a:ext>
            </a:extLst>
          </p:cNvPr>
          <p:cNvCxnSpPr/>
          <p:nvPr/>
        </p:nvCxnSpPr>
        <p:spPr>
          <a:xfrm>
            <a:off x="91541" y="633031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B2A4B0-FFF7-48EC-98CF-9BA6D323EA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C06AC-EAC0-4BA7-9F01-A9DCB0B9B3A4}"/>
              </a:ext>
            </a:extLst>
          </p:cNvPr>
          <p:cNvSpPr txBox="1"/>
          <p:nvPr/>
        </p:nvSpPr>
        <p:spPr>
          <a:xfrm>
            <a:off x="1148080" y="655037"/>
            <a:ext cx="5638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main time taking step is the sorting of all items in decreasing order of their value / weight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items are already arranged in the required order, then while loop takes O(n)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average time complexity of Quick Sort is O(</a:t>
            </a:r>
            <a:r>
              <a:rPr lang="en-GB" dirty="0" err="1"/>
              <a:t>nlogn</a:t>
            </a:r>
            <a:r>
              <a:rPr lang="en-GB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Therefore, total time taken including the sort is O(</a:t>
            </a:r>
            <a:r>
              <a:rPr lang="en-GB" dirty="0" err="1"/>
              <a:t>nlogn</a:t>
            </a:r>
            <a:r>
              <a:rPr lang="en-GB" dirty="0"/>
              <a:t>).</a:t>
            </a:r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125C102-BE69-43DD-AAA5-801CCD4E057F}"/>
              </a:ext>
            </a:extLst>
          </p:cNvPr>
          <p:cNvSpPr txBox="1"/>
          <p:nvPr/>
        </p:nvSpPr>
        <p:spPr>
          <a:xfrm>
            <a:off x="167741" y="-261114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  <a:p>
            <a:pPr marL="16594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spc="-18" dirty="0">
                <a:latin typeface="+mj-lt"/>
                <a:ea typeface="+mj-ea"/>
                <a:cs typeface="+mj-cs"/>
              </a:rPr>
              <a:t>Time Complexity</a:t>
            </a:r>
            <a:endParaRPr lang="en-US" sz="21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98846C-0EFA-43CC-AAFC-33A1BD2EA889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953D41-A373-4BC5-ADA0-4589A67816E7}"/>
              </a:ext>
            </a:extLst>
          </p:cNvPr>
          <p:cNvCxnSpPr/>
          <p:nvPr/>
        </p:nvCxnSpPr>
        <p:spPr>
          <a:xfrm>
            <a:off x="91541" y="633031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9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>
            <a:extLst>
              <a:ext uri="{FF2B5EF4-FFF2-40B4-BE49-F238E27FC236}">
                <a16:creationId xmlns:a16="http://schemas.microsoft.com/office/drawing/2014/main" id="{2642323C-000E-406B-9F86-CBB8975B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08563"/>
            <a:ext cx="54102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General idea:</a:t>
            </a:r>
          </a:p>
          <a:p>
            <a:pPr algn="just" eaLnBrk="1" hangingPunct="1"/>
            <a:r>
              <a:rPr lang="en-US" altLang="en-US" sz="1200" dirty="0">
                <a:cs typeface="Times New Roman" panose="02020603050405020304" pitchFamily="18" charset="0"/>
              </a:rPr>
              <a:t>Given a problem with </a:t>
            </a:r>
            <a:r>
              <a:rPr lang="en-US" altLang="en-US" sz="1200" i="1" dirty="0">
                <a:cs typeface="Times New Roman" panose="02020603050405020304" pitchFamily="18" charset="0"/>
              </a:rPr>
              <a:t>n</a:t>
            </a:r>
            <a:r>
              <a:rPr lang="en-US" altLang="en-US" sz="1200" dirty="0">
                <a:cs typeface="Times New Roman" panose="02020603050405020304" pitchFamily="18" charset="0"/>
              </a:rPr>
              <a:t> inputs, we are required to obtain a subset that maximizes or minimizes a given </a:t>
            </a:r>
            <a:r>
              <a:rPr lang="en-US" altLang="en-US" sz="1200" b="1" dirty="0">
                <a:cs typeface="Times New Roman" panose="02020603050405020304" pitchFamily="18" charset="0"/>
              </a:rPr>
              <a:t>objective function </a:t>
            </a:r>
            <a:r>
              <a:rPr lang="en-US" altLang="en-US" sz="1200" dirty="0">
                <a:cs typeface="Times New Roman" panose="02020603050405020304" pitchFamily="18" charset="0"/>
              </a:rPr>
              <a:t>subject to some constraints.</a:t>
            </a:r>
          </a:p>
          <a:p>
            <a:pPr algn="just" eaLnBrk="1" hangingPunct="1"/>
            <a:r>
              <a:rPr lang="en-US" altLang="en-US" sz="1200" b="1" dirty="0">
                <a:cs typeface="Times New Roman" panose="02020603050405020304" pitchFamily="18" charset="0"/>
              </a:rPr>
              <a:t> 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200" b="1" dirty="0">
                <a:cs typeface="Times New Roman" panose="02020603050405020304" pitchFamily="18" charset="0"/>
              </a:rPr>
              <a:t>Feasible solution —</a:t>
            </a:r>
            <a:r>
              <a:rPr lang="en-US" altLang="en-US" sz="1200" dirty="0">
                <a:cs typeface="Times New Roman" panose="02020603050405020304" pitchFamily="18" charset="0"/>
              </a:rPr>
              <a:t>any subset that satisfies some constraints</a:t>
            </a:r>
          </a:p>
          <a:p>
            <a:pPr algn="just" eaLnBrk="1" hangingPunct="1"/>
            <a:endParaRPr lang="en-US" altLang="en-US" sz="1200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200" b="1" dirty="0">
                <a:cs typeface="Times New Roman" panose="02020603050405020304" pitchFamily="18" charset="0"/>
              </a:rPr>
              <a:t>Optimal solution — </a:t>
            </a:r>
            <a:r>
              <a:rPr lang="en-US" altLang="en-US" sz="1200" dirty="0">
                <a:cs typeface="Times New Roman" panose="02020603050405020304" pitchFamily="18" charset="0"/>
              </a:rPr>
              <a:t>a feasible solution that maximizes or minimizes the</a:t>
            </a:r>
          </a:p>
          <a:p>
            <a:pPr algn="just" eaLnBrk="1" hangingPunct="1"/>
            <a:r>
              <a:rPr lang="en-US" altLang="en-US" sz="1200" dirty="0">
                <a:cs typeface="Times New Roman" panose="02020603050405020304" pitchFamily="18" charset="0"/>
              </a:rPr>
              <a:t>                                  objective function</a:t>
            </a:r>
          </a:p>
          <a:p>
            <a:pPr eaLnBrk="1" hangingPunct="1"/>
            <a:endParaRPr lang="en-US" altLang="en-US" sz="16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9E33A-AE69-4C2A-BD0B-E0C4CDD23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/>
          <a:stretch/>
        </p:blipFill>
        <p:spPr>
          <a:xfrm>
            <a:off x="939800" y="2154727"/>
            <a:ext cx="6096000" cy="22357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BA17-5C20-4EB0-B1AE-A1ED39DBE5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FEDEDC0-4020-4561-BB8A-EEA514302172}"/>
              </a:ext>
            </a:extLst>
          </p:cNvPr>
          <p:cNvSpPr txBox="1"/>
          <p:nvPr/>
        </p:nvSpPr>
        <p:spPr>
          <a:xfrm>
            <a:off x="0" y="26583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594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spc="-9" dirty="0">
                <a:latin typeface="+mj-lt"/>
                <a:ea typeface="+mj-ea"/>
                <a:cs typeface="+mj-cs"/>
              </a:rPr>
              <a:t>Greedy</a:t>
            </a:r>
            <a:r>
              <a:rPr lang="en-US" sz="2100" b="1" spc="18" dirty="0">
                <a:latin typeface="+mj-lt"/>
                <a:ea typeface="+mj-ea"/>
                <a:cs typeface="+mj-cs"/>
              </a:rPr>
              <a:t> </a:t>
            </a:r>
            <a:r>
              <a:rPr lang="en-US" sz="2100" b="1" spc="-9" dirty="0">
                <a:latin typeface="+mj-lt"/>
                <a:ea typeface="+mj-ea"/>
                <a:cs typeface="+mj-cs"/>
              </a:rPr>
              <a:t>Method: General idea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marL="59154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9D243-D09D-4BBA-AD02-1CBD2FEA0D75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C95733-CB01-4850-9EF9-4365FBDC1112}"/>
              </a:ext>
            </a:extLst>
          </p:cNvPr>
          <p:cNvCxnSpPr/>
          <p:nvPr/>
        </p:nvCxnSpPr>
        <p:spPr>
          <a:xfrm>
            <a:off x="139700" y="457200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74279"/>
            <a:ext cx="5809712" cy="328231"/>
          </a:xfrm>
        </p:spPr>
        <p:txBody>
          <a:bodyPr/>
          <a:lstStyle/>
          <a:p>
            <a:r>
              <a:rPr lang="en-US" b="1" dirty="0"/>
              <a:t>Example: Counting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800" y="894073"/>
            <a:ext cx="4910326" cy="673862"/>
          </a:xfrm>
        </p:spPr>
        <p:txBody>
          <a:bodyPr>
            <a:noAutofit/>
          </a:bodyPr>
          <a:lstStyle/>
          <a:p>
            <a:r>
              <a:rPr lang="en-US" sz="1600" dirty="0"/>
              <a:t>Suppose you want to count out a certain amount of money, using the fewest possible bills and coins</a:t>
            </a:r>
          </a:p>
          <a:p>
            <a:r>
              <a:rPr lang="en-US" sz="1600" dirty="0"/>
              <a:t>A greedy algorithm would do this would be: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At each step, take the largest possible bill or coin that does not overshoot</a:t>
            </a:r>
          </a:p>
          <a:p>
            <a:pPr marL="228611" lvl="1" indent="-228611">
              <a:buFont typeface="Arial" pitchFamily="34" charset="0"/>
              <a:buChar char="•"/>
            </a:pPr>
            <a:r>
              <a:rPr lang="en-US" sz="1600" dirty="0"/>
              <a:t>Example: You have some coin Rp700, Rp600, Rp400, Rp200, Rp100. To make Rp1000, you can choose :</a:t>
            </a:r>
          </a:p>
          <a:p>
            <a:pPr marL="495325" lvl="2" indent="-228611"/>
            <a:r>
              <a:rPr lang="en-US" sz="1600" dirty="0"/>
              <a:t>Rp700</a:t>
            </a:r>
          </a:p>
          <a:p>
            <a:pPr marL="495325" lvl="2" indent="-228611"/>
            <a:r>
              <a:rPr lang="en-US" sz="1600" dirty="0"/>
              <a:t>Rp200</a:t>
            </a:r>
          </a:p>
          <a:p>
            <a:pPr marL="495325" lvl="2" indent="-228611"/>
            <a:r>
              <a:rPr lang="en-US" sz="1600" dirty="0"/>
              <a:t>Rp100</a:t>
            </a:r>
          </a:p>
          <a:p>
            <a:r>
              <a:rPr lang="en-US" sz="1600" dirty="0"/>
              <a:t>Optimal solution: Rp600, Rp400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C8C80-0F0D-4FD0-AD30-19DCF127CA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14D0D-90A2-4D63-B4B2-FA5120741093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90A33A-E366-4458-A81E-6F60127B6CF3}"/>
              </a:ext>
            </a:extLst>
          </p:cNvPr>
          <p:cNvCxnSpPr/>
          <p:nvPr/>
        </p:nvCxnSpPr>
        <p:spPr>
          <a:xfrm>
            <a:off x="91541" y="633031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8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74471" y="762000"/>
            <a:ext cx="5562600" cy="2867801"/>
          </a:xfrm>
          <a:prstGeom prst="rect">
            <a:avLst/>
          </a:prstGeom>
        </p:spPr>
        <p:txBody>
          <a:bodyPr vert="horz" wrap="square" lIns="0" tIns="28222" rIns="0" bIns="0" rtlCol="0">
            <a:spAutoFit/>
          </a:bodyPr>
          <a:lstStyle/>
          <a:p>
            <a:pPr marL="22578">
              <a:spcBef>
                <a:spcPts val="222"/>
              </a:spcBef>
            </a:pPr>
            <a:endParaRPr sz="1600" dirty="0">
              <a:latin typeface="Constantia"/>
              <a:cs typeface="Constantia"/>
            </a:endParaRPr>
          </a:p>
          <a:p>
            <a:pPr marL="345444" marR="9031" indent="-282226" algn="just">
              <a:lnSpc>
                <a:spcPct val="101200"/>
              </a:lnSpc>
              <a:spcBef>
                <a:spcPts val="1316"/>
              </a:spcBef>
              <a:buClr>
                <a:srgbClr val="0AD0D9"/>
              </a:buClr>
              <a:buSzPct val="94117"/>
              <a:buAutoNum type="arabicPeriod"/>
              <a:tabLst>
                <a:tab pos="346573" algn="l"/>
              </a:tabLst>
            </a:pPr>
            <a:r>
              <a:rPr sz="1511" spc="9" dirty="0">
                <a:latin typeface="Constantia"/>
                <a:cs typeface="Constantia"/>
              </a:rPr>
              <a:t>A </a:t>
            </a:r>
            <a:r>
              <a:rPr sz="1511" b="1" dirty="0">
                <a:latin typeface="Constantia"/>
                <a:cs typeface="Constantia"/>
              </a:rPr>
              <a:t>selection </a:t>
            </a:r>
            <a:r>
              <a:rPr sz="1511" spc="9" dirty="0">
                <a:latin typeface="Constantia"/>
                <a:cs typeface="Constantia"/>
              </a:rPr>
              <a:t>of </a:t>
            </a:r>
            <a:r>
              <a:rPr sz="1511" dirty="0">
                <a:latin typeface="Constantia"/>
                <a:cs typeface="Constantia"/>
              </a:rPr>
              <a:t>solution from the </a:t>
            </a:r>
            <a:r>
              <a:rPr sz="1511" spc="-9" dirty="0">
                <a:latin typeface="Constantia"/>
                <a:cs typeface="Constantia"/>
              </a:rPr>
              <a:t>given </a:t>
            </a:r>
            <a:r>
              <a:rPr sz="1511" dirty="0">
                <a:latin typeface="Constantia"/>
                <a:cs typeface="Constantia"/>
              </a:rPr>
              <a:t>input  </a:t>
            </a:r>
            <a:r>
              <a:rPr sz="1511" spc="9" dirty="0">
                <a:latin typeface="Constantia"/>
                <a:cs typeface="Constantia"/>
              </a:rPr>
              <a:t>domain </a:t>
            </a:r>
            <a:r>
              <a:rPr sz="1511" dirty="0">
                <a:latin typeface="Constantia"/>
                <a:cs typeface="Constantia"/>
              </a:rPr>
              <a:t>is performed, </a:t>
            </a:r>
            <a:r>
              <a:rPr sz="1511" spc="-9" dirty="0">
                <a:latin typeface="Constantia"/>
                <a:cs typeface="Constantia"/>
              </a:rPr>
              <a:t>i.e. </a:t>
            </a:r>
            <a:r>
              <a:rPr sz="1511" i="1" dirty="0">
                <a:latin typeface="Constantia"/>
                <a:cs typeface="Constantia"/>
              </a:rPr>
              <a:t>s:=</a:t>
            </a:r>
            <a:r>
              <a:rPr sz="1511" i="1" spc="-116" dirty="0">
                <a:latin typeface="Constantia"/>
                <a:cs typeface="Constantia"/>
              </a:rPr>
              <a:t> </a:t>
            </a:r>
            <a:r>
              <a:rPr sz="1511" i="1" dirty="0">
                <a:latin typeface="Constantia"/>
                <a:cs typeface="Constantia"/>
              </a:rPr>
              <a:t>select(a)</a:t>
            </a:r>
            <a:r>
              <a:rPr sz="1511" dirty="0">
                <a:latin typeface="Constantia"/>
                <a:cs typeface="Constantia"/>
              </a:rPr>
              <a:t>.</a:t>
            </a:r>
            <a:endParaRPr lang="en-GB" sz="1511" dirty="0">
              <a:latin typeface="Constantia"/>
              <a:cs typeface="Constantia"/>
            </a:endParaRPr>
          </a:p>
          <a:p>
            <a:pPr marL="345444" marR="9031" indent="-282226" algn="just">
              <a:lnSpc>
                <a:spcPct val="101200"/>
              </a:lnSpc>
              <a:spcBef>
                <a:spcPts val="1316"/>
              </a:spcBef>
              <a:buClr>
                <a:srgbClr val="0AD0D9"/>
              </a:buClr>
              <a:buSzPct val="94117"/>
              <a:buAutoNum type="arabicPeriod"/>
              <a:tabLst>
                <a:tab pos="346573" algn="l"/>
              </a:tabLst>
            </a:pPr>
            <a:endParaRPr sz="1511" dirty="0">
              <a:latin typeface="Constantia"/>
              <a:cs typeface="Constantia"/>
            </a:endParaRPr>
          </a:p>
          <a:p>
            <a:pPr marL="345444" marR="11289" indent="-282226" algn="just">
              <a:lnSpc>
                <a:spcPct val="101200"/>
              </a:lnSpc>
              <a:spcBef>
                <a:spcPts val="356"/>
              </a:spcBef>
              <a:buClr>
                <a:srgbClr val="0AD0D9"/>
              </a:buClr>
              <a:buSzPct val="94117"/>
              <a:buAutoNum type="arabicPeriod"/>
              <a:tabLst>
                <a:tab pos="346573" algn="l"/>
              </a:tabLst>
            </a:pPr>
            <a:r>
              <a:rPr sz="1511" dirty="0">
                <a:latin typeface="Constantia"/>
                <a:cs typeface="Constantia"/>
              </a:rPr>
              <a:t>The </a:t>
            </a:r>
            <a:r>
              <a:rPr sz="1511" b="1" spc="-9" dirty="0">
                <a:latin typeface="Constantia"/>
                <a:cs typeface="Constantia"/>
              </a:rPr>
              <a:t>feasibility</a:t>
            </a:r>
            <a:r>
              <a:rPr sz="1511" spc="-9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of </a:t>
            </a:r>
            <a:r>
              <a:rPr sz="1511" dirty="0">
                <a:latin typeface="Constantia"/>
                <a:cs typeface="Constantia"/>
              </a:rPr>
              <a:t>the solution is performed, </a:t>
            </a:r>
            <a:r>
              <a:rPr sz="1511" spc="-18" dirty="0">
                <a:latin typeface="Constantia"/>
                <a:cs typeface="Constantia"/>
              </a:rPr>
              <a:t>by  </a:t>
            </a:r>
            <a:r>
              <a:rPr sz="1511" dirty="0">
                <a:latin typeface="Constantia"/>
                <a:cs typeface="Constantia"/>
              </a:rPr>
              <a:t>using </a:t>
            </a:r>
            <a:r>
              <a:rPr sz="1511" spc="-9" dirty="0">
                <a:latin typeface="Constantia"/>
                <a:cs typeface="Constantia"/>
              </a:rPr>
              <a:t>feasible </a:t>
            </a:r>
            <a:r>
              <a:rPr sz="1511" dirty="0">
                <a:latin typeface="Constantia"/>
                <a:cs typeface="Constantia"/>
              </a:rPr>
              <a:t>‘</a:t>
            </a:r>
            <a:r>
              <a:rPr sz="1511" i="1" dirty="0">
                <a:latin typeface="Constantia"/>
                <a:cs typeface="Constantia"/>
              </a:rPr>
              <a:t>(solution, s)</a:t>
            </a:r>
            <a:r>
              <a:rPr sz="1511" dirty="0">
                <a:latin typeface="Constantia"/>
                <a:cs typeface="Constantia"/>
              </a:rPr>
              <a:t>’ and then all </a:t>
            </a:r>
            <a:r>
              <a:rPr sz="1511" spc="-9" dirty="0">
                <a:latin typeface="Constantia"/>
                <a:cs typeface="Constantia"/>
              </a:rPr>
              <a:t>feasible  </a:t>
            </a:r>
            <a:r>
              <a:rPr sz="1511" dirty="0">
                <a:latin typeface="Constantia"/>
                <a:cs typeface="Constantia"/>
              </a:rPr>
              <a:t>solutions are</a:t>
            </a:r>
            <a:r>
              <a:rPr sz="1511" spc="-187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obtained.</a:t>
            </a:r>
            <a:endParaRPr lang="en-GB" sz="1511" dirty="0">
              <a:latin typeface="Constantia"/>
              <a:cs typeface="Constantia"/>
            </a:endParaRPr>
          </a:p>
          <a:p>
            <a:pPr marL="345444" marR="11289" indent="-282226" algn="just">
              <a:lnSpc>
                <a:spcPct val="101200"/>
              </a:lnSpc>
              <a:spcBef>
                <a:spcPts val="356"/>
              </a:spcBef>
              <a:buClr>
                <a:srgbClr val="0AD0D9"/>
              </a:buClr>
              <a:buSzPct val="94117"/>
              <a:buAutoNum type="arabicPeriod"/>
              <a:tabLst>
                <a:tab pos="346573" algn="l"/>
              </a:tabLst>
            </a:pPr>
            <a:endParaRPr sz="1511" dirty="0">
              <a:latin typeface="Constantia"/>
              <a:cs typeface="Constantia"/>
            </a:endParaRPr>
          </a:p>
          <a:p>
            <a:pPr marL="345444" marR="11289" indent="-282226" algn="just">
              <a:lnSpc>
                <a:spcPct val="100800"/>
              </a:lnSpc>
              <a:spcBef>
                <a:spcPts val="373"/>
              </a:spcBef>
              <a:buClr>
                <a:srgbClr val="0AD0D9"/>
              </a:buClr>
              <a:buSzPct val="94117"/>
              <a:buAutoNum type="arabicPeriod"/>
              <a:tabLst>
                <a:tab pos="346573" algn="l"/>
              </a:tabLst>
            </a:pPr>
            <a:r>
              <a:rPr sz="1511" spc="-9" dirty="0">
                <a:latin typeface="Constantia"/>
                <a:cs typeface="Constantia"/>
              </a:rPr>
              <a:t>From </a:t>
            </a:r>
            <a:r>
              <a:rPr sz="1511" dirty="0">
                <a:latin typeface="Constantia"/>
                <a:cs typeface="Constantia"/>
              </a:rPr>
              <a:t>the set </a:t>
            </a:r>
            <a:r>
              <a:rPr sz="1511" spc="9" dirty="0">
                <a:latin typeface="Constantia"/>
                <a:cs typeface="Constantia"/>
              </a:rPr>
              <a:t>of </a:t>
            </a:r>
            <a:r>
              <a:rPr sz="1511" spc="-9" dirty="0">
                <a:latin typeface="Constantia"/>
                <a:cs typeface="Constantia"/>
              </a:rPr>
              <a:t>feasible </a:t>
            </a:r>
            <a:r>
              <a:rPr sz="1511" dirty="0">
                <a:latin typeface="Constantia"/>
                <a:cs typeface="Constantia"/>
              </a:rPr>
              <a:t>solutions, the particular  solution that </a:t>
            </a:r>
            <a:r>
              <a:rPr sz="1511" b="1" i="1" dirty="0">
                <a:latin typeface="Constantia"/>
                <a:cs typeface="Constantia"/>
              </a:rPr>
              <a:t>minimizes </a:t>
            </a:r>
            <a:r>
              <a:rPr sz="1511" b="1" spc="-9" dirty="0">
                <a:latin typeface="Constantia"/>
                <a:cs typeface="Constantia"/>
              </a:rPr>
              <a:t>or </a:t>
            </a:r>
            <a:r>
              <a:rPr sz="1511" b="1" i="1" spc="-9" dirty="0">
                <a:latin typeface="Constantia"/>
                <a:cs typeface="Constantia"/>
              </a:rPr>
              <a:t>maximizes </a:t>
            </a:r>
            <a:r>
              <a:rPr sz="1511" dirty="0">
                <a:latin typeface="Constantia"/>
                <a:cs typeface="Constantia"/>
              </a:rPr>
              <a:t>the </a:t>
            </a:r>
            <a:r>
              <a:rPr sz="1511" spc="-9" dirty="0">
                <a:latin typeface="Constantia"/>
                <a:cs typeface="Constantia"/>
              </a:rPr>
              <a:t>given  </a:t>
            </a:r>
            <a:r>
              <a:rPr sz="1511" dirty="0">
                <a:latin typeface="Constantia"/>
                <a:cs typeface="Constantia"/>
              </a:rPr>
              <a:t>objection function is obtained. Such </a:t>
            </a:r>
            <a:r>
              <a:rPr sz="1511" spc="9" dirty="0">
                <a:latin typeface="Constantia"/>
                <a:cs typeface="Constantia"/>
              </a:rPr>
              <a:t>a </a:t>
            </a:r>
            <a:r>
              <a:rPr sz="1511" dirty="0">
                <a:latin typeface="Constantia"/>
                <a:cs typeface="Constantia"/>
              </a:rPr>
              <a:t>solution </a:t>
            </a:r>
            <a:r>
              <a:rPr sz="1511" spc="-36" dirty="0">
                <a:latin typeface="Constantia"/>
                <a:cs typeface="Constantia"/>
              </a:rPr>
              <a:t>is  </a:t>
            </a:r>
            <a:r>
              <a:rPr sz="1511" dirty="0">
                <a:latin typeface="Constantia"/>
                <a:cs typeface="Constantia"/>
              </a:rPr>
              <a:t>called optimal</a:t>
            </a:r>
            <a:r>
              <a:rPr sz="1511" spc="-89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solution.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E28B4-B850-4A83-A924-B584DAD0E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280D853-55A8-4BB7-8898-047CE2B56763}"/>
              </a:ext>
            </a:extLst>
          </p:cNvPr>
          <p:cNvSpPr txBox="1"/>
          <p:nvPr/>
        </p:nvSpPr>
        <p:spPr>
          <a:xfrm>
            <a:off x="0" y="201653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594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spc="-9" dirty="0">
                <a:latin typeface="+mj-lt"/>
                <a:ea typeface="+mj-ea"/>
                <a:cs typeface="+mj-cs"/>
              </a:rPr>
              <a:t>Greedy</a:t>
            </a:r>
            <a:r>
              <a:rPr lang="en-US" sz="2100" b="1" spc="18" dirty="0">
                <a:latin typeface="+mj-lt"/>
                <a:ea typeface="+mj-ea"/>
                <a:cs typeface="+mj-cs"/>
              </a:rPr>
              <a:t> </a:t>
            </a:r>
            <a:r>
              <a:rPr lang="en-US" sz="2100" b="1" spc="-9" dirty="0">
                <a:latin typeface="+mj-lt"/>
                <a:ea typeface="+mj-ea"/>
                <a:cs typeface="+mj-cs"/>
              </a:rPr>
              <a:t>Method: three Phases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marL="59154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4605D9-570C-46D2-BEF5-67A730103573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5990D5-21D6-4D2C-81B0-59001D2B1186}"/>
              </a:ext>
            </a:extLst>
          </p:cNvPr>
          <p:cNvCxnSpPr/>
          <p:nvPr/>
        </p:nvCxnSpPr>
        <p:spPr>
          <a:xfrm>
            <a:off x="91541" y="633031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0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  <a:p>
            <a:pPr marL="16594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spc="-18" dirty="0">
                <a:latin typeface="+mj-lt"/>
                <a:ea typeface="+mj-ea"/>
                <a:cs typeface="+mj-cs"/>
              </a:rPr>
              <a:t>Control </a:t>
            </a:r>
            <a:r>
              <a:rPr lang="en-US" sz="2100" b="1" spc="-9" dirty="0">
                <a:latin typeface="+mj-lt"/>
                <a:ea typeface="+mj-ea"/>
                <a:cs typeface="+mj-cs"/>
              </a:rPr>
              <a:t>abstraction </a:t>
            </a:r>
            <a:r>
              <a:rPr lang="en-US" sz="2100" b="1" spc="-18" dirty="0">
                <a:latin typeface="+mj-lt"/>
                <a:ea typeface="+mj-ea"/>
                <a:cs typeface="+mj-cs"/>
              </a:rPr>
              <a:t>for </a:t>
            </a:r>
            <a:r>
              <a:rPr lang="en-US" sz="2100" b="1" spc="-9" dirty="0">
                <a:latin typeface="+mj-lt"/>
                <a:ea typeface="+mj-ea"/>
                <a:cs typeface="+mj-cs"/>
              </a:rPr>
              <a:t>Greedy</a:t>
            </a:r>
            <a:r>
              <a:rPr lang="en-US" sz="2100" b="1" spc="18" dirty="0">
                <a:latin typeface="+mj-lt"/>
                <a:ea typeface="+mj-ea"/>
                <a:cs typeface="+mj-cs"/>
              </a:rPr>
              <a:t> </a:t>
            </a:r>
            <a:r>
              <a:rPr lang="en-US" sz="2100" b="1" spc="-9" dirty="0">
                <a:latin typeface="+mj-lt"/>
                <a:ea typeface="+mj-ea"/>
                <a:cs typeface="+mj-cs"/>
              </a:rPr>
              <a:t>Method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marL="59154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99AE7-4981-4F00-8F08-A7953237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03" y="883709"/>
            <a:ext cx="5435197" cy="32342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6458E-5FEE-49AE-B752-8B5C39EF4C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4F9DB-53F7-4FCF-BA9A-A2EED81A4F53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12B72B-6D98-404E-AD80-3A599387E0B5}"/>
              </a:ext>
            </a:extLst>
          </p:cNvPr>
          <p:cNvCxnSpPr/>
          <p:nvPr/>
        </p:nvCxnSpPr>
        <p:spPr>
          <a:xfrm>
            <a:off x="91541" y="633031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5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8B033-D7DB-446C-90C2-F557ADC5BA34}"/>
              </a:ext>
            </a:extLst>
          </p:cNvPr>
          <p:cNvSpPr txBox="1"/>
          <p:nvPr/>
        </p:nvSpPr>
        <p:spPr>
          <a:xfrm>
            <a:off x="1320800" y="697141"/>
            <a:ext cx="556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dirty="0"/>
              <a:t>Most of the networking algorithms use the greedy approach.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Travelling Salesman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Prim's Minimal Spanning Tree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Kruskal's Minimal Spanning Tree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Dijkstra's Minimal Spanning Tree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 - Map Colouring, Vertex 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Knapsack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Job Scheduling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Huffman coding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C62D1F-3691-47D1-B4F1-75DC43F80D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3C8B166-8BA9-40A3-97BB-02F4C6A07E54}"/>
              </a:ext>
            </a:extLst>
          </p:cNvPr>
          <p:cNvSpPr txBox="1"/>
          <p:nvPr/>
        </p:nvSpPr>
        <p:spPr>
          <a:xfrm>
            <a:off x="0" y="201653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594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spc="-9" dirty="0">
                <a:latin typeface="+mj-lt"/>
                <a:ea typeface="+mj-ea"/>
                <a:cs typeface="+mj-cs"/>
              </a:rPr>
              <a:t>Greedy</a:t>
            </a:r>
            <a:r>
              <a:rPr lang="en-US" sz="2100" b="1" spc="18" dirty="0">
                <a:latin typeface="+mj-lt"/>
                <a:ea typeface="+mj-ea"/>
                <a:cs typeface="+mj-cs"/>
              </a:rPr>
              <a:t> </a:t>
            </a:r>
            <a:r>
              <a:rPr lang="en-US" sz="2100" b="1" spc="-9" dirty="0">
                <a:latin typeface="+mj-lt"/>
                <a:ea typeface="+mj-ea"/>
                <a:cs typeface="+mj-cs"/>
              </a:rPr>
              <a:t>Method: Applications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marL="59154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ADBFE-144B-4E0E-A3F9-328413C56CB8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BA255-EE2C-4DAE-86B0-921852D2A796}"/>
              </a:ext>
            </a:extLst>
          </p:cNvPr>
          <p:cNvCxnSpPr/>
          <p:nvPr/>
        </p:nvCxnSpPr>
        <p:spPr>
          <a:xfrm>
            <a:off x="91541" y="633031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7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26763"/>
              </p:ext>
            </p:extLst>
          </p:nvPr>
        </p:nvGraphicFramePr>
        <p:xfrm>
          <a:off x="1470037" y="817135"/>
          <a:ext cx="5167033" cy="3589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2421">
                <a:tc gridSpan="8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b="1" spc="5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Differentiate </a:t>
                      </a:r>
                      <a:r>
                        <a:rPr sz="1600" b="1" i="1" u="sng" spc="10" dirty="0">
                          <a:solidFill>
                            <a:srgbClr val="04607A"/>
                          </a:solidFill>
                          <a:uFill>
                            <a:solidFill>
                              <a:srgbClr val="04607A"/>
                            </a:solidFill>
                          </a:uFill>
                          <a:latin typeface="Constantia"/>
                          <a:cs typeface="Constantia"/>
                        </a:rPr>
                        <a:t>Greedy</a:t>
                      </a:r>
                      <a:r>
                        <a:rPr sz="1600" b="1" i="1" spc="1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600" b="1" spc="1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and</a:t>
                      </a:r>
                      <a:r>
                        <a:rPr sz="1600" b="1" spc="-75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600" b="1" i="1" u="sng" spc="5" dirty="0">
                          <a:solidFill>
                            <a:srgbClr val="04607A"/>
                          </a:solidFill>
                          <a:uFill>
                            <a:solidFill>
                              <a:srgbClr val="04607A"/>
                            </a:solidFill>
                          </a:uFill>
                          <a:latin typeface="Constantia"/>
                          <a:cs typeface="Constantia"/>
                        </a:rPr>
                        <a:t>Divide-and-Conquer</a:t>
                      </a:r>
                      <a:endParaRPr sz="1600" dirty="0">
                        <a:latin typeface="Constantia"/>
                        <a:cs typeface="Constantia"/>
                      </a:endParaRPr>
                    </a:p>
                  </a:txBody>
                  <a:tcPr marL="0" marR="0" marT="9934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68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60350">
                        <a:lnSpc>
                          <a:spcPts val="710"/>
                        </a:lnSpc>
                        <a:spcBef>
                          <a:spcPts val="35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GREEDY</a:t>
                      </a:r>
                      <a:r>
                        <a:rPr sz="11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APPROACH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0979">
                        <a:lnSpc>
                          <a:spcPts val="710"/>
                        </a:lnSpc>
                        <a:spcBef>
                          <a:spcPts val="35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DIVIDE AND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CONQUER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1.Many decisions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 sequences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areguar</a:t>
                      </a:r>
                    </a:p>
                    <a:p>
                      <a:pPr marL="20955" marR="15875">
                        <a:lnSpc>
                          <a:spcPts val="85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anteed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all the overlapping subinstan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cesare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considered.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0955" algn="just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1.Divide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given problem into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1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su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0955" marR="13970" algn="just">
                        <a:lnSpc>
                          <a:spcPts val="85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bproblems.Find the individual solutions  andcombine them to get the solution for t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hemain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problem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710"/>
                        </a:lnSpc>
                        <a:spcBef>
                          <a:spcPts val="4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2.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Follows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Bottom-up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technique</a:t>
                      </a: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ts val="710"/>
                        </a:lnSpc>
                        <a:spcBef>
                          <a:spcPts val="4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2.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Follows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top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down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technique</a:t>
                      </a: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3.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Split the input at every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11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points</a:t>
                      </a: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ather</a:t>
                      </a: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than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particular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point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3.Split  the input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at  specific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points (</a:t>
                      </a: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midpoint), each problem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independent.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6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4. Sub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problems</a:t>
                      </a:r>
                    </a:p>
                    <a:p>
                      <a:pPr marL="20955" marR="326390">
                        <a:lnSpc>
                          <a:spcPts val="850"/>
                        </a:lnSpc>
                        <a:spcBef>
                          <a:spcPts val="4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lang="en-GB"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Problem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dependent</a:t>
                      </a:r>
                    </a:p>
                  </a:txBody>
                  <a:tcPr marL="0" marR="0" marT="7902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4. Sub</a:t>
                      </a:r>
                      <a:r>
                        <a:rPr sz="11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problems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0955" marR="298450">
                        <a:lnSpc>
                          <a:spcPts val="850"/>
                        </a:lnSpc>
                        <a:spcBef>
                          <a:spcPts val="4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main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Problem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independent</a:t>
                      </a:r>
                    </a:p>
                  </a:txBody>
                  <a:tcPr marL="0" marR="0" marT="7902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5.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taken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approach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not</a:t>
                      </a:r>
                    </a:p>
                    <a:p>
                      <a:pPr marL="20955" marR="15875">
                        <a:lnSpc>
                          <a:spcPts val="850"/>
                        </a:lnSpc>
                        <a:spcBef>
                          <a:spcPts val="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that much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compared with  DAC.</a:t>
                      </a: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5.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taken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this approach</a:t>
                      </a:r>
                      <a:r>
                        <a:rPr sz="11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efficient</a:t>
                      </a:r>
                      <a:endParaRPr sz="1100" b="1" dirty="0">
                        <a:latin typeface="Times New Roman"/>
                        <a:cs typeface="Times New Roman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when compared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GA.</a:t>
                      </a: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8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6.Space requirement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is less</a:t>
                      </a:r>
                      <a:r>
                        <a:rPr sz="11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when</a:t>
                      </a:r>
                    </a:p>
                    <a:p>
                      <a:pPr marL="20955">
                        <a:lnSpc>
                          <a:spcPts val="700"/>
                        </a:lnSpc>
                        <a:spcBef>
                          <a:spcPts val="12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compared DAC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approach.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6.Space requirement is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very much</a:t>
                      </a:r>
                      <a:r>
                        <a:rPr sz="11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high</a:t>
                      </a:r>
                    </a:p>
                    <a:p>
                      <a:pPr marL="20955">
                        <a:lnSpc>
                          <a:spcPts val="700"/>
                        </a:lnSpc>
                        <a:spcBef>
                          <a:spcPts val="12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when compared GA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approach.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B9A59-0996-41F8-9137-909C435E1E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E60D17-C34C-4B10-94AC-A62CF15C13AC}"/>
              </a:ext>
            </a:extLst>
          </p:cNvPr>
          <p:cNvSpPr txBox="1"/>
          <p:nvPr/>
        </p:nvSpPr>
        <p:spPr>
          <a:xfrm>
            <a:off x="0" y="201653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594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spc="-9" dirty="0">
                <a:latin typeface="+mj-lt"/>
                <a:ea typeface="+mj-ea"/>
                <a:cs typeface="+mj-cs"/>
              </a:rPr>
              <a:t>Greedy</a:t>
            </a:r>
            <a:r>
              <a:rPr lang="en-US" sz="2100" b="1" spc="18" dirty="0">
                <a:latin typeface="+mj-lt"/>
                <a:ea typeface="+mj-ea"/>
                <a:cs typeface="+mj-cs"/>
              </a:rPr>
              <a:t> </a:t>
            </a:r>
            <a:r>
              <a:rPr lang="en-US" sz="2100" b="1" spc="-9" dirty="0">
                <a:latin typeface="+mj-lt"/>
                <a:ea typeface="+mj-ea"/>
                <a:cs typeface="+mj-cs"/>
              </a:rPr>
              <a:t>Method   vs Divide and Conquer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marL="59154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2E05F-42D4-4BC6-BDA5-3EFDAED7A854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0205CF-AD28-44CA-BE90-7A0AF674B40F}"/>
              </a:ext>
            </a:extLst>
          </p:cNvPr>
          <p:cNvCxnSpPr/>
          <p:nvPr/>
        </p:nvCxnSpPr>
        <p:spPr>
          <a:xfrm>
            <a:off x="91541" y="633031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49400" y="941297"/>
            <a:ext cx="5486400" cy="3010518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520424">
              <a:spcBef>
                <a:spcPts val="71"/>
              </a:spcBef>
            </a:pPr>
            <a:r>
              <a:rPr sz="1689" b="1" spc="18" dirty="0">
                <a:solidFill>
                  <a:srgbClr val="04607A"/>
                </a:solidFill>
                <a:latin typeface="Calibri"/>
                <a:cs typeface="Calibri"/>
              </a:rPr>
              <a:t>Procedure</a:t>
            </a:r>
            <a:endParaRPr lang="en-GB" sz="1689" dirty="0">
              <a:latin typeface="Calibri"/>
              <a:cs typeface="Calibri"/>
            </a:endParaRPr>
          </a:p>
          <a:p>
            <a:pPr marL="316230" marR="9031" indent="-285750" algn="just">
              <a:lnSpc>
                <a:spcPct val="101200"/>
              </a:lnSpc>
              <a:spcBef>
                <a:spcPts val="871"/>
              </a:spcBef>
              <a:buFont typeface="Arial" panose="020B0604020202020204" pitchFamily="34" charset="0"/>
              <a:buChar char="•"/>
              <a:tabLst>
                <a:tab pos="147886" algn="l"/>
              </a:tabLst>
            </a:pPr>
            <a:r>
              <a:rPr lang="en-GB" sz="1511" dirty="0">
                <a:latin typeface="Constantia"/>
                <a:cs typeface="Constantia"/>
              </a:rPr>
              <a:t>In this problem </a:t>
            </a:r>
            <a:r>
              <a:rPr lang="en-GB" sz="1511" spc="-9" dirty="0">
                <a:latin typeface="Constantia"/>
                <a:cs typeface="Constantia"/>
              </a:rPr>
              <a:t>we have </a:t>
            </a:r>
            <a:r>
              <a:rPr lang="en-GB" sz="1511" spc="9" dirty="0">
                <a:latin typeface="Constantia"/>
                <a:cs typeface="Constantia"/>
              </a:rPr>
              <a:t>n </a:t>
            </a:r>
            <a:r>
              <a:rPr lang="en-GB" sz="1511" dirty="0">
                <a:latin typeface="Constantia"/>
                <a:cs typeface="Constantia"/>
              </a:rPr>
              <a:t>jobs j1, j2, </a:t>
            </a:r>
            <a:r>
              <a:rPr lang="en-GB" sz="1511" spc="18" dirty="0">
                <a:latin typeface="Constantia"/>
                <a:cs typeface="Constantia"/>
              </a:rPr>
              <a:t>… </a:t>
            </a:r>
            <a:r>
              <a:rPr lang="en-GB" sz="1511" dirty="0" err="1">
                <a:latin typeface="Constantia"/>
                <a:cs typeface="Constantia"/>
              </a:rPr>
              <a:t>jn</a:t>
            </a:r>
            <a:r>
              <a:rPr lang="en-GB" sz="1511" dirty="0">
                <a:latin typeface="Constantia"/>
                <a:cs typeface="Constantia"/>
              </a:rPr>
              <a:t>, </a:t>
            </a:r>
            <a:r>
              <a:rPr lang="en-GB" sz="1511" spc="-9" dirty="0">
                <a:latin typeface="Constantia"/>
                <a:cs typeface="Constantia"/>
              </a:rPr>
              <a:t>each </a:t>
            </a:r>
            <a:r>
              <a:rPr lang="en-GB" sz="1511" dirty="0">
                <a:latin typeface="Constantia"/>
                <a:cs typeface="Constantia"/>
              </a:rPr>
              <a:t>has </a:t>
            </a:r>
            <a:r>
              <a:rPr lang="en-GB" sz="1511" spc="18" dirty="0">
                <a:latin typeface="Constantia"/>
                <a:cs typeface="Constantia"/>
              </a:rPr>
              <a:t>an  </a:t>
            </a:r>
            <a:r>
              <a:rPr lang="en-GB" sz="1511" dirty="0">
                <a:latin typeface="Constantia"/>
                <a:cs typeface="Constantia"/>
              </a:rPr>
              <a:t>associated </a:t>
            </a:r>
            <a:r>
              <a:rPr lang="en-GB" sz="1511" spc="-9" dirty="0">
                <a:latin typeface="Constantia"/>
                <a:cs typeface="Constantia"/>
              </a:rPr>
              <a:t>their </a:t>
            </a:r>
            <a:r>
              <a:rPr lang="en-GB" sz="1511" dirty="0">
                <a:latin typeface="Constantia"/>
                <a:cs typeface="Constantia"/>
              </a:rPr>
              <a:t>deadlines </a:t>
            </a:r>
            <a:r>
              <a:rPr lang="en-GB" sz="1511" spc="9" dirty="0">
                <a:latin typeface="Constantia"/>
                <a:cs typeface="Constantia"/>
              </a:rPr>
              <a:t>d1, d2, </a:t>
            </a:r>
            <a:r>
              <a:rPr lang="en-GB" sz="1511" spc="18" dirty="0">
                <a:latin typeface="Constantia"/>
                <a:cs typeface="Constantia"/>
              </a:rPr>
              <a:t>… </a:t>
            </a:r>
            <a:r>
              <a:rPr lang="en-GB" sz="1511" spc="9" dirty="0" err="1">
                <a:latin typeface="Constantia"/>
                <a:cs typeface="Constantia"/>
              </a:rPr>
              <a:t>dn</a:t>
            </a:r>
            <a:r>
              <a:rPr lang="en-GB" sz="1511" spc="9" dirty="0">
                <a:latin typeface="Constantia"/>
                <a:cs typeface="Constantia"/>
              </a:rPr>
              <a:t> </a:t>
            </a:r>
            <a:r>
              <a:rPr lang="en-GB" sz="1511" dirty="0">
                <a:latin typeface="Constantia"/>
                <a:cs typeface="Constantia"/>
              </a:rPr>
              <a:t>and </a:t>
            </a:r>
            <a:r>
              <a:rPr lang="en-GB" sz="1511" spc="-9" dirty="0">
                <a:latin typeface="Constantia"/>
                <a:cs typeface="Constantia"/>
              </a:rPr>
              <a:t>their </a:t>
            </a:r>
            <a:r>
              <a:rPr lang="en-GB" sz="1511" dirty="0">
                <a:latin typeface="Constantia"/>
                <a:cs typeface="Constantia"/>
              </a:rPr>
              <a:t>profits  </a:t>
            </a:r>
            <a:r>
              <a:rPr lang="en-GB" sz="1511" spc="9" dirty="0">
                <a:latin typeface="Constantia"/>
                <a:cs typeface="Constantia"/>
              </a:rPr>
              <a:t>p1, </a:t>
            </a:r>
            <a:r>
              <a:rPr lang="en-GB" sz="1511" dirty="0">
                <a:latin typeface="Constantia"/>
                <a:cs typeface="Constantia"/>
              </a:rPr>
              <a:t>p2, </a:t>
            </a:r>
            <a:r>
              <a:rPr lang="en-GB" sz="1511" spc="-9" dirty="0">
                <a:latin typeface="Constantia"/>
                <a:cs typeface="Constantia"/>
              </a:rPr>
              <a:t>...</a:t>
            </a:r>
            <a:r>
              <a:rPr lang="en-GB" sz="1511" spc="-89" dirty="0">
                <a:latin typeface="Constantia"/>
                <a:cs typeface="Constantia"/>
              </a:rPr>
              <a:t> </a:t>
            </a:r>
            <a:r>
              <a:rPr lang="en-GB" sz="1511" dirty="0" err="1">
                <a:latin typeface="Constantia"/>
                <a:cs typeface="Constantia"/>
              </a:rPr>
              <a:t>pn</a:t>
            </a:r>
            <a:r>
              <a:rPr lang="en-GB" sz="1511" dirty="0">
                <a:latin typeface="Constantia"/>
                <a:cs typeface="Constantia"/>
              </a:rPr>
              <a:t>.</a:t>
            </a:r>
          </a:p>
          <a:p>
            <a:pPr>
              <a:spcBef>
                <a:spcPts val="80"/>
              </a:spcBef>
              <a:buFont typeface="Arial"/>
              <a:buChar char="•"/>
            </a:pPr>
            <a:endParaRPr sz="1511" dirty="0">
              <a:latin typeface="Times New Roman"/>
              <a:cs typeface="Times New Roman"/>
            </a:endParaRPr>
          </a:p>
          <a:p>
            <a:pPr marL="316230" marR="11289" indent="-285750" algn="just">
              <a:lnSpc>
                <a:spcPct val="101200"/>
              </a:lnSpc>
              <a:buFont typeface="Arial" panose="020B0604020202020204" pitchFamily="34" charset="0"/>
              <a:buChar char="•"/>
              <a:tabLst>
                <a:tab pos="147886" algn="l"/>
              </a:tabLst>
            </a:pPr>
            <a:r>
              <a:rPr sz="1511" dirty="0">
                <a:latin typeface="Constantia"/>
                <a:cs typeface="Constantia"/>
              </a:rPr>
              <a:t>Profit will only be </a:t>
            </a:r>
            <a:r>
              <a:rPr sz="1511" spc="-9" dirty="0">
                <a:latin typeface="Constantia"/>
                <a:cs typeface="Constantia"/>
              </a:rPr>
              <a:t>awarded or </a:t>
            </a:r>
            <a:r>
              <a:rPr sz="1511" dirty="0">
                <a:latin typeface="Constantia"/>
                <a:cs typeface="Constantia"/>
              </a:rPr>
              <a:t>earned if the job </a:t>
            </a:r>
            <a:r>
              <a:rPr sz="1511" spc="-9" dirty="0">
                <a:latin typeface="Constantia"/>
                <a:cs typeface="Constantia"/>
              </a:rPr>
              <a:t>is  completed</a:t>
            </a:r>
            <a:r>
              <a:rPr sz="1511" spc="-62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on</a:t>
            </a:r>
            <a:r>
              <a:rPr sz="1511" spc="-62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or</a:t>
            </a:r>
            <a:r>
              <a:rPr sz="1511" spc="-80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before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the</a:t>
            </a:r>
            <a:r>
              <a:rPr sz="1511" spc="-89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deadline.</a:t>
            </a:r>
          </a:p>
          <a:p>
            <a:pPr>
              <a:spcBef>
                <a:spcPts val="18"/>
              </a:spcBef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16231" indent="-285750" algn="just">
              <a:buFont typeface="Arial" panose="020B0604020202020204" pitchFamily="34" charset="0"/>
              <a:buChar char="•"/>
              <a:tabLst>
                <a:tab pos="144500" algn="l"/>
              </a:tabLst>
            </a:pPr>
            <a:r>
              <a:rPr sz="1511" spc="-44" dirty="0">
                <a:latin typeface="Constantia"/>
                <a:cs typeface="Constantia"/>
              </a:rPr>
              <a:t>We</a:t>
            </a:r>
            <a:r>
              <a:rPr sz="1511" spc="-89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assume</a:t>
            </a:r>
            <a:r>
              <a:rPr sz="1511" spc="-71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that</a:t>
            </a:r>
            <a:r>
              <a:rPr sz="1511" spc="-89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each</a:t>
            </a:r>
            <a:r>
              <a:rPr sz="1511" spc="-36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job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takes</a:t>
            </a:r>
            <a:r>
              <a:rPr sz="1511" spc="-62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unit</a:t>
            </a:r>
            <a:r>
              <a:rPr sz="1511" spc="-71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time</a:t>
            </a:r>
            <a:r>
              <a:rPr sz="1511" spc="-44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to</a:t>
            </a:r>
            <a:r>
              <a:rPr sz="1511" spc="-62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complete.</a:t>
            </a:r>
            <a:endParaRPr sz="1511" dirty="0">
              <a:latin typeface="Constantia"/>
              <a:cs typeface="Constantia"/>
            </a:endParaRPr>
          </a:p>
          <a:p>
            <a:pPr>
              <a:spcBef>
                <a:spcPts val="89"/>
              </a:spcBef>
              <a:buFont typeface="Arial"/>
              <a:buChar char="•"/>
            </a:pPr>
            <a:endParaRPr sz="1511" dirty="0">
              <a:latin typeface="Times New Roman"/>
              <a:cs typeface="Times New Roman"/>
            </a:endParaRPr>
          </a:p>
          <a:p>
            <a:pPr marL="316230" marR="9031" indent="-285750" algn="just">
              <a:lnSpc>
                <a:spcPct val="101200"/>
              </a:lnSpc>
              <a:spcBef>
                <a:spcPts val="9"/>
              </a:spcBef>
              <a:buFont typeface="Arial" panose="020B0604020202020204" pitchFamily="34" charset="0"/>
              <a:buChar char="•"/>
              <a:tabLst>
                <a:tab pos="144500" algn="l"/>
              </a:tabLst>
            </a:pPr>
            <a:r>
              <a:rPr sz="1511" dirty="0">
                <a:latin typeface="Constantia"/>
                <a:cs typeface="Constantia"/>
              </a:rPr>
              <a:t>The </a:t>
            </a:r>
            <a:r>
              <a:rPr sz="1511" spc="-9" dirty="0">
                <a:latin typeface="Constantia"/>
                <a:cs typeface="Constantia"/>
              </a:rPr>
              <a:t>objective </a:t>
            </a:r>
            <a:r>
              <a:rPr sz="1511" dirty="0">
                <a:latin typeface="Constantia"/>
                <a:cs typeface="Constantia"/>
              </a:rPr>
              <a:t>is </a:t>
            </a:r>
            <a:r>
              <a:rPr sz="1511" spc="-9" dirty="0">
                <a:latin typeface="Constantia"/>
                <a:cs typeface="Constantia"/>
              </a:rPr>
              <a:t>to </a:t>
            </a:r>
            <a:r>
              <a:rPr sz="1511" dirty="0">
                <a:latin typeface="Constantia"/>
                <a:cs typeface="Constantia"/>
              </a:rPr>
              <a:t>earn </a:t>
            </a:r>
            <a:r>
              <a:rPr sz="1511" b="1" i="1" spc="9" dirty="0">
                <a:latin typeface="Constantia"/>
                <a:cs typeface="Constantia"/>
              </a:rPr>
              <a:t>maximum </a:t>
            </a:r>
            <a:r>
              <a:rPr sz="1511" dirty="0">
                <a:latin typeface="Constantia"/>
                <a:cs typeface="Constantia"/>
              </a:rPr>
              <a:t>profit when </a:t>
            </a:r>
            <a:r>
              <a:rPr sz="1511" spc="-9" dirty="0">
                <a:latin typeface="Constantia"/>
                <a:cs typeface="Constantia"/>
              </a:rPr>
              <a:t>only  </a:t>
            </a:r>
            <a:r>
              <a:rPr sz="1511" spc="9" dirty="0">
                <a:latin typeface="Constantia"/>
                <a:cs typeface="Constantia"/>
              </a:rPr>
              <a:t>one </a:t>
            </a:r>
            <a:r>
              <a:rPr sz="1511" dirty="0">
                <a:latin typeface="Constantia"/>
                <a:cs typeface="Constantia"/>
              </a:rPr>
              <a:t>job can be scheduled </a:t>
            </a:r>
            <a:r>
              <a:rPr sz="1511" spc="-9" dirty="0">
                <a:latin typeface="Constantia"/>
                <a:cs typeface="Constantia"/>
              </a:rPr>
              <a:t>or processed </a:t>
            </a:r>
            <a:r>
              <a:rPr sz="1511" spc="9" dirty="0">
                <a:latin typeface="Constantia"/>
                <a:cs typeface="Constantia"/>
              </a:rPr>
              <a:t>at </a:t>
            </a:r>
            <a:r>
              <a:rPr sz="1511" spc="-9" dirty="0">
                <a:latin typeface="Constantia"/>
                <a:cs typeface="Constantia"/>
              </a:rPr>
              <a:t>any given  </a:t>
            </a:r>
            <a:r>
              <a:rPr sz="1511" dirty="0">
                <a:latin typeface="Constantia"/>
                <a:cs typeface="Constantia"/>
              </a:rPr>
              <a:t>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94D517-3EA1-45F2-B06D-22E77B325F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7B8C7EB-1005-4FF9-8532-8D359DB057E8}"/>
              </a:ext>
            </a:extLst>
          </p:cNvPr>
          <p:cNvSpPr txBox="1"/>
          <p:nvPr/>
        </p:nvSpPr>
        <p:spPr>
          <a:xfrm>
            <a:off x="91541" y="-96545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  <a:p>
            <a:pPr marL="22578">
              <a:spcBef>
                <a:spcPts val="231"/>
              </a:spcBef>
            </a:pPr>
            <a:r>
              <a:rPr lang="en-US" sz="2400" b="1" spc="9" dirty="0">
                <a:solidFill>
                  <a:srgbClr val="04607A"/>
                </a:solidFill>
                <a:latin typeface="Calibri"/>
                <a:cs typeface="Calibri"/>
              </a:rPr>
              <a:t>JOB </a:t>
            </a:r>
            <a:r>
              <a:rPr lang="en-US" sz="2400" b="1" dirty="0">
                <a:solidFill>
                  <a:srgbClr val="04607A"/>
                </a:solidFill>
                <a:latin typeface="Calibri"/>
                <a:cs typeface="Calibri"/>
              </a:rPr>
              <a:t>SEQUENCING </a:t>
            </a:r>
            <a:r>
              <a:rPr lang="en-US" sz="2400" b="1" spc="9" dirty="0">
                <a:solidFill>
                  <a:srgbClr val="04607A"/>
                </a:solidFill>
                <a:latin typeface="Calibri"/>
                <a:cs typeface="Calibri"/>
              </a:rPr>
              <a:t>WITH</a:t>
            </a:r>
            <a:r>
              <a:rPr lang="en-US" sz="2400" b="1" spc="-98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607A"/>
                </a:solidFill>
                <a:latin typeface="Calibri"/>
                <a:cs typeface="Calibri"/>
              </a:rPr>
              <a:t>DEADLINES</a:t>
            </a:r>
            <a:endParaRPr lang="en-US" sz="2400" dirty="0">
              <a:latin typeface="Calibri"/>
              <a:cs typeface="Calibri"/>
            </a:endParaRPr>
          </a:p>
          <a:p>
            <a:pPr marL="591545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48169-5F92-44DE-AD91-AEF72B58B8E3}"/>
              </a:ext>
            </a:extLst>
          </p:cNvPr>
          <p:cNvSpPr/>
          <p:nvPr/>
        </p:nvSpPr>
        <p:spPr>
          <a:xfrm>
            <a:off x="91541" y="43758"/>
            <a:ext cx="7924800" cy="44527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CA16AA-7D3E-4E80-A29B-5B608F612B1C}"/>
              </a:ext>
            </a:extLst>
          </p:cNvPr>
          <p:cNvCxnSpPr/>
          <p:nvPr/>
        </p:nvCxnSpPr>
        <p:spPr>
          <a:xfrm>
            <a:off x="91541" y="633031"/>
            <a:ext cx="7848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913</Words>
  <Application>Microsoft Office PowerPoint</Application>
  <PresentationFormat>Custom</PresentationFormat>
  <Paragraphs>236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Constantia</vt:lpstr>
      <vt:lpstr>Times New Roman</vt:lpstr>
      <vt:lpstr>Office Theme</vt:lpstr>
      <vt:lpstr>PowerPoint Presentation</vt:lpstr>
      <vt:lpstr>PowerPoint Presentation</vt:lpstr>
      <vt:lpstr>PowerPoint Presentation</vt:lpstr>
      <vt:lpstr>Example: Counting money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problems </vt:lpstr>
      <vt:lpstr>PowerPoint Presentation</vt:lpstr>
      <vt:lpstr>Faster JS Algorithm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 Chandra N</dc:creator>
  <cp:lastModifiedBy>Prof.Subhash chandra</cp:lastModifiedBy>
  <cp:revision>55</cp:revision>
  <dcterms:created xsi:type="dcterms:W3CDTF">2020-09-02T03:08:02Z</dcterms:created>
  <dcterms:modified xsi:type="dcterms:W3CDTF">2021-10-31T03:10:56Z</dcterms:modified>
</cp:coreProperties>
</file>