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322" r:id="rId4"/>
    <p:sldId id="327" r:id="rId5"/>
    <p:sldId id="328" r:id="rId6"/>
    <p:sldId id="330" r:id="rId7"/>
    <p:sldId id="331" r:id="rId8"/>
    <p:sldId id="269" r:id="rId9"/>
    <p:sldId id="270" r:id="rId10"/>
    <p:sldId id="332" r:id="rId11"/>
    <p:sldId id="288" r:id="rId12"/>
    <p:sldId id="307" r:id="rId13"/>
    <p:sldId id="271" r:id="rId14"/>
    <p:sldId id="324" r:id="rId15"/>
    <p:sldId id="272" r:id="rId16"/>
    <p:sldId id="273" r:id="rId17"/>
    <p:sldId id="333" r:id="rId18"/>
    <p:sldId id="291" r:id="rId19"/>
    <p:sldId id="323" r:id="rId20"/>
    <p:sldId id="274" r:id="rId21"/>
    <p:sldId id="308" r:id="rId22"/>
    <p:sldId id="287" r:id="rId23"/>
    <p:sldId id="334" r:id="rId24"/>
    <p:sldId id="275" r:id="rId25"/>
    <p:sldId id="335" r:id="rId26"/>
    <p:sldId id="277" r:id="rId27"/>
    <p:sldId id="293" r:id="rId28"/>
    <p:sldId id="283" r:id="rId29"/>
    <p:sldId id="284" r:id="rId30"/>
    <p:sldId id="336" r:id="rId31"/>
    <p:sldId id="285" r:id="rId32"/>
    <p:sldId id="279" r:id="rId33"/>
    <p:sldId id="312" r:id="rId34"/>
  </p:sldIdLst>
  <p:sldSz cx="6096000" cy="4572000"/>
  <p:notesSz cx="3429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7" d="100"/>
          <a:sy n="107" d="100"/>
        </p:scale>
        <p:origin x="1380" y="60"/>
      </p:cViewPr>
      <p:guideLst>
        <p:guide orient="horz"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943100" y="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DDAA5-FFA6-4E4E-937D-8E3FE83FE20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057400" cy="154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2200275"/>
            <a:ext cx="2743200" cy="180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4340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4343400"/>
            <a:ext cx="14859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6E80-4A36-438D-9037-1BCF3246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200" y="1417320"/>
            <a:ext cx="51816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4400" y="2560320"/>
            <a:ext cx="4267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4D83-30E1-4F9D-B1B9-C9FCC6698475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4" y="23877"/>
            <a:ext cx="5809712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1416-5FA1-4021-AF04-7ABCD728380C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4" y="23877"/>
            <a:ext cx="5809712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4801" y="1051560"/>
            <a:ext cx="26517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39441" y="1051560"/>
            <a:ext cx="26517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E22D-0F35-4B02-999E-20763A2F0C07}" type="datetime1">
              <a:rPr lang="en-US" smtClean="0"/>
              <a:t>11/6/2021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4" y="23877"/>
            <a:ext cx="5809712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76DB-EED1-4A77-9D5A-B34E7D9A1098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78AB-A06D-40D5-A1FB-CDBF593E2F2F}" type="datetime1">
              <a:rPr lang="en-US" smtClean="0"/>
              <a:t>11/6/2021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44" y="23877"/>
            <a:ext cx="580971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870" y="1383538"/>
            <a:ext cx="50962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2640" y="4251960"/>
            <a:ext cx="1950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800" y="4251960"/>
            <a:ext cx="14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F53D-D785-4CA6-962B-0248D32D5061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89120" y="4251960"/>
            <a:ext cx="14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12810">
        <a:defRPr>
          <a:latin typeface="+mn-lt"/>
          <a:ea typeface="+mn-ea"/>
          <a:cs typeface="+mn-cs"/>
        </a:defRPr>
      </a:lvl2pPr>
      <a:lvl3pPr marL="1625620">
        <a:defRPr>
          <a:latin typeface="+mn-lt"/>
          <a:ea typeface="+mn-ea"/>
          <a:cs typeface="+mn-cs"/>
        </a:defRPr>
      </a:lvl3pPr>
      <a:lvl4pPr marL="2438430">
        <a:defRPr>
          <a:latin typeface="+mn-lt"/>
          <a:ea typeface="+mn-ea"/>
          <a:cs typeface="+mn-cs"/>
        </a:defRPr>
      </a:lvl4pPr>
      <a:lvl5pPr marL="3251241">
        <a:defRPr>
          <a:latin typeface="+mn-lt"/>
          <a:ea typeface="+mn-ea"/>
          <a:cs typeface="+mn-cs"/>
        </a:defRPr>
      </a:lvl5pPr>
      <a:lvl6pPr marL="4064051">
        <a:defRPr>
          <a:latin typeface="+mn-lt"/>
          <a:ea typeface="+mn-ea"/>
          <a:cs typeface="+mn-cs"/>
        </a:defRPr>
      </a:lvl6pPr>
      <a:lvl7pPr marL="4876861">
        <a:defRPr>
          <a:latin typeface="+mn-lt"/>
          <a:ea typeface="+mn-ea"/>
          <a:cs typeface="+mn-cs"/>
        </a:defRPr>
      </a:lvl7pPr>
      <a:lvl8pPr marL="5689671">
        <a:defRPr>
          <a:latin typeface="+mn-lt"/>
          <a:ea typeface="+mn-ea"/>
          <a:cs typeface="+mn-cs"/>
        </a:defRPr>
      </a:lvl8pPr>
      <a:lvl9pPr marL="650248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12810">
        <a:defRPr>
          <a:latin typeface="+mn-lt"/>
          <a:ea typeface="+mn-ea"/>
          <a:cs typeface="+mn-cs"/>
        </a:defRPr>
      </a:lvl2pPr>
      <a:lvl3pPr marL="1625620">
        <a:defRPr>
          <a:latin typeface="+mn-lt"/>
          <a:ea typeface="+mn-ea"/>
          <a:cs typeface="+mn-cs"/>
        </a:defRPr>
      </a:lvl3pPr>
      <a:lvl4pPr marL="2438430">
        <a:defRPr>
          <a:latin typeface="+mn-lt"/>
          <a:ea typeface="+mn-ea"/>
          <a:cs typeface="+mn-cs"/>
        </a:defRPr>
      </a:lvl4pPr>
      <a:lvl5pPr marL="3251241">
        <a:defRPr>
          <a:latin typeface="+mn-lt"/>
          <a:ea typeface="+mn-ea"/>
          <a:cs typeface="+mn-cs"/>
        </a:defRPr>
      </a:lvl5pPr>
      <a:lvl6pPr marL="4064051">
        <a:defRPr>
          <a:latin typeface="+mn-lt"/>
          <a:ea typeface="+mn-ea"/>
          <a:cs typeface="+mn-cs"/>
        </a:defRPr>
      </a:lvl6pPr>
      <a:lvl7pPr marL="4876861">
        <a:defRPr>
          <a:latin typeface="+mn-lt"/>
          <a:ea typeface="+mn-ea"/>
          <a:cs typeface="+mn-cs"/>
        </a:defRPr>
      </a:lvl7pPr>
      <a:lvl8pPr marL="5689671">
        <a:defRPr>
          <a:latin typeface="+mn-lt"/>
          <a:ea typeface="+mn-ea"/>
          <a:cs typeface="+mn-cs"/>
        </a:defRPr>
      </a:lvl8pPr>
      <a:lvl9pPr marL="650248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-pages.blogspot.com/2011/07/shortest-path-algorithm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A613-76B8-4850-B949-5E1204898AEE}"/>
              </a:ext>
            </a:extLst>
          </p:cNvPr>
          <p:cNvSpPr txBox="1"/>
          <p:nvPr/>
        </p:nvSpPr>
        <p:spPr>
          <a:xfrm>
            <a:off x="87670" y="1524000"/>
            <a:ext cx="5920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UNIT-III</a:t>
            </a:r>
          </a:p>
          <a:p>
            <a:pPr algn="ctr"/>
            <a:r>
              <a:rPr lang="en-GB" b="1" dirty="0"/>
              <a:t>Greedy Approach</a:t>
            </a:r>
          </a:p>
          <a:p>
            <a:pPr algn="ctr"/>
            <a:r>
              <a:rPr lang="en-GB" b="1" dirty="0"/>
              <a:t>Prepared by Dr. N. Subhash Chandra</a:t>
            </a:r>
          </a:p>
          <a:p>
            <a:pPr algn="ctr"/>
            <a:r>
              <a:rPr lang="en-GB" b="1" dirty="0"/>
              <a:t>From Web resources, Computer Algorithms , Horowitz </a:t>
            </a:r>
            <a:r>
              <a:rPr lang="en-GB" b="1" dirty="0" err="1"/>
              <a:t>Sahni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33C5B-58D2-49DA-A82C-2BABDFFF60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D8B6-4530-4E72-842E-14A5A38C69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EEFD2-6AD3-40DA-9602-5B4EAD79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00"/>
            <a:ext cx="2609314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9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243C43C-67B9-4794-B89E-87AD8F144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Kruskal’s Method-Problem 2</a:t>
            </a:r>
          </a:p>
        </p:txBody>
      </p:sp>
      <p:sp>
        <p:nvSpPr>
          <p:cNvPr id="9220" name="Oval 4">
            <a:extLst>
              <a:ext uri="{FF2B5EF4-FFF2-40B4-BE49-F238E27FC236}">
                <a16:creationId xmlns:a16="http://schemas.microsoft.com/office/drawing/2014/main" id="{D4752B2F-313D-4DAD-A32D-C8DFA65DD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09" y="1117600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7CC57D6-C255-4540-8D3F-ECBEBF9D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2" y="1113367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1</a:t>
            </a:r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02B0AFB0-28B3-44E0-AA8E-F39C9B4B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92" y="1117600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DB890370-53DF-4756-87C5-E2CC2636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113367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3</a:t>
            </a:r>
          </a:p>
        </p:txBody>
      </p:sp>
      <p:sp>
        <p:nvSpPr>
          <p:cNvPr id="9224" name="Oval 8">
            <a:extLst>
              <a:ext uri="{FF2B5EF4-FFF2-40B4-BE49-F238E27FC236}">
                <a16:creationId xmlns:a16="http://schemas.microsoft.com/office/drawing/2014/main" id="{A6003F7F-98F8-4584-9218-A8D58AB7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1117600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4AAAB253-93B5-49EE-A64F-4714C3294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009" y="1113367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5</a:t>
            </a:r>
          </a:p>
        </p:txBody>
      </p:sp>
      <p:sp>
        <p:nvSpPr>
          <p:cNvPr id="9226" name="Oval 10">
            <a:extLst>
              <a:ext uri="{FF2B5EF4-FFF2-40B4-BE49-F238E27FC236}">
                <a16:creationId xmlns:a16="http://schemas.microsoft.com/office/drawing/2014/main" id="{78DB4F79-46AC-4DAE-A1D9-C133F9002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459" y="1117600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DE66D12F-7E70-457C-A9B5-4B87A8BD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392" y="1113367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7</a:t>
            </a:r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2DA9ADF8-6FB5-491F-AC5E-20FAFAD7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09" y="1665817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A991F0A9-9C11-4C27-A859-67A32F87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2" y="1661583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2</a:t>
            </a:r>
          </a:p>
        </p:txBody>
      </p:sp>
      <p:sp>
        <p:nvSpPr>
          <p:cNvPr id="9230" name="Oval 14">
            <a:extLst>
              <a:ext uri="{FF2B5EF4-FFF2-40B4-BE49-F238E27FC236}">
                <a16:creationId xmlns:a16="http://schemas.microsoft.com/office/drawing/2014/main" id="{CE29EEEC-2491-4492-99B1-25FB5383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92" y="1665817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EB3A50B1-7558-4D2D-9A09-D0E941DC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661583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4</a:t>
            </a:r>
          </a:p>
        </p:txBody>
      </p:sp>
      <p:sp>
        <p:nvSpPr>
          <p:cNvPr id="9232" name="Oval 16">
            <a:extLst>
              <a:ext uri="{FF2B5EF4-FFF2-40B4-BE49-F238E27FC236}">
                <a16:creationId xmlns:a16="http://schemas.microsoft.com/office/drawing/2014/main" id="{9A23AB07-6F6D-44D5-8DCF-99E29E1E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1665817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CAC533B8-C083-4E4E-980B-A6D448D4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009" y="1661583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6</a:t>
            </a:r>
          </a:p>
        </p:txBody>
      </p:sp>
      <p:sp>
        <p:nvSpPr>
          <p:cNvPr id="9234" name="Oval 18">
            <a:extLst>
              <a:ext uri="{FF2B5EF4-FFF2-40B4-BE49-F238E27FC236}">
                <a16:creationId xmlns:a16="http://schemas.microsoft.com/office/drawing/2014/main" id="{74268CA5-0CCE-4094-874E-01A9AB92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459" y="1665817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A544C71E-D1DB-446B-B0A8-4F87A85E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392" y="1661583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8</a:t>
            </a: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221006AA-CCA1-496F-B8EB-2275F5134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559" y="1307042"/>
            <a:ext cx="0" cy="3545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A44A4129-0CD4-4714-8E64-0CAFAE19B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942" y="1307042"/>
            <a:ext cx="0" cy="3545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C4F89BB5-4033-4765-AD4B-2770606CC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1325" y="1307042"/>
            <a:ext cx="0" cy="3545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592357D5-9FAD-4DD7-8204-D6F83F1CA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7709" y="1307042"/>
            <a:ext cx="0" cy="3545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ABEE08E2-7ADA-4530-AE63-D80E22AB1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042" y="1209675"/>
            <a:ext cx="49741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413DC97A-6EEF-45F4-AA26-E7295BE03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6" y="1209675"/>
            <a:ext cx="49741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DC0321EB-DE98-4FA8-B97D-BD4F67312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809" y="1209675"/>
            <a:ext cx="49741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E709E91B-E74C-42E2-885F-3D420A5E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042" y="1758950"/>
            <a:ext cx="49741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44" name="Line 28">
            <a:extLst>
              <a:ext uri="{FF2B5EF4-FFF2-40B4-BE49-F238E27FC236}">
                <a16:creationId xmlns:a16="http://schemas.microsoft.com/office/drawing/2014/main" id="{680C59D9-D322-492C-8033-B2BB31DD7E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176" y="1274233"/>
            <a:ext cx="564091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45" name="Line 29">
            <a:extLst>
              <a:ext uri="{FF2B5EF4-FFF2-40B4-BE49-F238E27FC236}">
                <a16:creationId xmlns:a16="http://schemas.microsoft.com/office/drawing/2014/main" id="{87441955-B7B8-499A-80E5-C81D0CF7E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0559" y="1274234"/>
            <a:ext cx="564091" cy="45190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246" name="Rectangle 30">
            <a:extLst>
              <a:ext uri="{FF2B5EF4-FFF2-40B4-BE49-F238E27FC236}">
                <a16:creationId xmlns:a16="http://schemas.microsoft.com/office/drawing/2014/main" id="{9916F98D-E4ED-4783-A80A-C9A4A4EA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03350"/>
            <a:ext cx="132292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47" name="Rectangle 31">
            <a:extLst>
              <a:ext uri="{FF2B5EF4-FFF2-40B4-BE49-F238E27FC236}">
                <a16:creationId xmlns:a16="http://schemas.microsoft.com/office/drawing/2014/main" id="{F617F844-9A80-4FC6-B6F6-F2D3FDFA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92" y="1371600"/>
            <a:ext cx="1333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48" name="Rectangle 32">
            <a:extLst>
              <a:ext uri="{FF2B5EF4-FFF2-40B4-BE49-F238E27FC236}">
                <a16:creationId xmlns:a16="http://schemas.microsoft.com/office/drawing/2014/main" id="{92CD4A8F-4793-41BD-9C4E-2B9889B0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6" y="1338792"/>
            <a:ext cx="132291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FCD37647-F5D2-473B-BC1D-A31F7331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709" y="1307042"/>
            <a:ext cx="132291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7F076BCE-3E02-483F-9FBF-D95284FC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42" y="965200"/>
            <a:ext cx="1333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251" name="Rectangle 35">
            <a:extLst>
              <a:ext uri="{FF2B5EF4-FFF2-40B4-BE49-F238E27FC236}">
                <a16:creationId xmlns:a16="http://schemas.microsoft.com/office/drawing/2014/main" id="{51052640-8528-4754-8E8A-67227320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6" y="965200"/>
            <a:ext cx="2984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9252" name="Rectangle 36">
            <a:extLst>
              <a:ext uri="{FF2B5EF4-FFF2-40B4-BE49-F238E27FC236}">
                <a16:creationId xmlns:a16="http://schemas.microsoft.com/office/drawing/2014/main" id="{91030335-04A4-4731-B601-5FDB91C89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65200"/>
            <a:ext cx="331259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9253" name="Rectangle 37">
            <a:extLst>
              <a:ext uri="{FF2B5EF4-FFF2-40B4-BE49-F238E27FC236}">
                <a16:creationId xmlns:a16="http://schemas.microsoft.com/office/drawing/2014/main" id="{DC5969AE-D97D-4955-8FA9-8375CA195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1338792"/>
            <a:ext cx="331259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9254" name="Rectangle 38">
            <a:extLst>
              <a:ext uri="{FF2B5EF4-FFF2-40B4-BE49-F238E27FC236}">
                <a16:creationId xmlns:a16="http://schemas.microsoft.com/office/drawing/2014/main" id="{19A28EF3-4D6A-49C0-84FB-89319630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59" y="1287992"/>
            <a:ext cx="1333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9255" name="Rectangle 39">
            <a:extLst>
              <a:ext uri="{FF2B5EF4-FFF2-40B4-BE49-F238E27FC236}">
                <a16:creationId xmlns:a16="http://schemas.microsoft.com/office/drawing/2014/main" id="{1C35C047-3ACB-46E4-A2C4-1B1832C5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42" y="1758950"/>
            <a:ext cx="1333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9272" name="Group 56">
            <a:extLst>
              <a:ext uri="{FF2B5EF4-FFF2-40B4-BE49-F238E27FC236}">
                <a16:creationId xmlns:a16="http://schemas.microsoft.com/office/drawing/2014/main" id="{3CA56B3D-5698-4521-AAF7-28B7BFEAA4E9}"/>
              </a:ext>
            </a:extLst>
          </p:cNvPr>
          <p:cNvGrpSpPr>
            <a:grpSpLocks/>
          </p:cNvGrpSpPr>
          <p:nvPr/>
        </p:nvGrpSpPr>
        <p:grpSpPr bwMode="auto">
          <a:xfrm>
            <a:off x="3576109" y="1062567"/>
            <a:ext cx="2279650" cy="814916"/>
            <a:chOff x="3379" y="1004"/>
            <a:chExt cx="2154" cy="770"/>
          </a:xfrm>
        </p:grpSpPr>
        <p:sp>
          <p:nvSpPr>
            <p:cNvPr id="9256" name="Oval 40">
              <a:extLst>
                <a:ext uri="{FF2B5EF4-FFF2-40B4-BE49-F238E27FC236}">
                  <a16:creationId xmlns:a16="http://schemas.microsoft.com/office/drawing/2014/main" id="{58083310-4639-4528-972D-F8BDC268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57" name="Rectangle 41">
              <a:extLst>
                <a:ext uri="{FF2B5EF4-FFF2-40B4-BE49-F238E27FC236}">
                  <a16:creationId xmlns:a16="http://schemas.microsoft.com/office/drawing/2014/main" id="{948A212A-D544-4D1D-BFDE-34C72E0A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100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1383" tIns="30692" rIns="61383" bIns="3069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33"/>
                <a:t>1</a:t>
              </a:r>
            </a:p>
          </p:txBody>
        </p:sp>
        <p:sp>
          <p:nvSpPr>
            <p:cNvPr id="9258" name="Oval 42">
              <a:extLst>
                <a:ext uri="{FF2B5EF4-FFF2-40B4-BE49-F238E27FC236}">
                  <a16:creationId xmlns:a16="http://schemas.microsoft.com/office/drawing/2014/main" id="{A225BAFA-E671-456B-B5B0-ABE68AFEA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59" name="Rectangle 43">
              <a:extLst>
                <a:ext uri="{FF2B5EF4-FFF2-40B4-BE49-F238E27FC236}">
                  <a16:creationId xmlns:a16="http://schemas.microsoft.com/office/drawing/2014/main" id="{798BA4F0-C473-446A-8BE9-FE3FA6220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100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1383" tIns="30692" rIns="61383" bIns="3069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33"/>
                <a:t>3</a:t>
              </a:r>
            </a:p>
          </p:txBody>
        </p:sp>
        <p:sp>
          <p:nvSpPr>
            <p:cNvPr id="9260" name="Oval 44">
              <a:extLst>
                <a:ext uri="{FF2B5EF4-FFF2-40B4-BE49-F238E27FC236}">
                  <a16:creationId xmlns:a16="http://schemas.microsoft.com/office/drawing/2014/main" id="{45E9E967-6346-4F8D-B3AF-88B08EB8E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61" name="Rectangle 45">
              <a:extLst>
                <a:ext uri="{FF2B5EF4-FFF2-40B4-BE49-F238E27FC236}">
                  <a16:creationId xmlns:a16="http://schemas.microsoft.com/office/drawing/2014/main" id="{0EBF92B0-3F4D-4C81-BDBF-B602378DF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" y="100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1383" tIns="30692" rIns="61383" bIns="3069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33"/>
                <a:t>5</a:t>
              </a:r>
            </a:p>
          </p:txBody>
        </p:sp>
        <p:sp>
          <p:nvSpPr>
            <p:cNvPr id="9262" name="Oval 46">
              <a:extLst>
                <a:ext uri="{FF2B5EF4-FFF2-40B4-BE49-F238E27FC236}">
                  <a16:creationId xmlns:a16="http://schemas.microsoft.com/office/drawing/2014/main" id="{E457BF58-29B9-46D2-91C3-8FDD68906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63" name="Rectangle 47">
              <a:extLst>
                <a:ext uri="{FF2B5EF4-FFF2-40B4-BE49-F238E27FC236}">
                  <a16:creationId xmlns:a16="http://schemas.microsoft.com/office/drawing/2014/main" id="{6B13B0AA-30E9-418B-9E57-8401748B1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" y="100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1383" tIns="30692" rIns="61383" bIns="3069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33"/>
                <a:t>7</a:t>
              </a:r>
            </a:p>
          </p:txBody>
        </p:sp>
        <p:sp>
          <p:nvSpPr>
            <p:cNvPr id="9264" name="Oval 48">
              <a:extLst>
                <a:ext uri="{FF2B5EF4-FFF2-40B4-BE49-F238E27FC236}">
                  <a16:creationId xmlns:a16="http://schemas.microsoft.com/office/drawing/2014/main" id="{A702F04E-6B53-46C9-BA13-070BA0834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65" name="Rectangle 49">
              <a:extLst>
                <a:ext uri="{FF2B5EF4-FFF2-40B4-BE49-F238E27FC236}">
                  <a16:creationId xmlns:a16="http://schemas.microsoft.com/office/drawing/2014/main" id="{4327667B-94F4-4E37-801A-7BAB52204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1522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1383" tIns="30692" rIns="61383" bIns="3069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33"/>
                <a:t>2</a:t>
              </a:r>
            </a:p>
          </p:txBody>
        </p:sp>
        <p:sp>
          <p:nvSpPr>
            <p:cNvPr id="9266" name="Oval 50">
              <a:extLst>
                <a:ext uri="{FF2B5EF4-FFF2-40B4-BE49-F238E27FC236}">
                  <a16:creationId xmlns:a16="http://schemas.microsoft.com/office/drawing/2014/main" id="{E96D5D47-96F1-4AE8-B398-CEEF45A60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67" name="Rectangle 51">
              <a:extLst>
                <a:ext uri="{FF2B5EF4-FFF2-40B4-BE49-F238E27FC236}">
                  <a16:creationId xmlns:a16="http://schemas.microsoft.com/office/drawing/2014/main" id="{DA019E9E-D36E-4E01-8F08-76A882C4D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1522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1383" tIns="30692" rIns="61383" bIns="3069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33"/>
                <a:t>4</a:t>
              </a:r>
            </a:p>
          </p:txBody>
        </p:sp>
        <p:sp>
          <p:nvSpPr>
            <p:cNvPr id="9268" name="Oval 52">
              <a:extLst>
                <a:ext uri="{FF2B5EF4-FFF2-40B4-BE49-F238E27FC236}">
                  <a16:creationId xmlns:a16="http://schemas.microsoft.com/office/drawing/2014/main" id="{B3A90C4E-B4CD-484F-B6F5-31E4A1B29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69" name="Rectangle 53">
              <a:extLst>
                <a:ext uri="{FF2B5EF4-FFF2-40B4-BE49-F238E27FC236}">
                  <a16:creationId xmlns:a16="http://schemas.microsoft.com/office/drawing/2014/main" id="{A49FAAAD-B93F-4D18-8875-157CD0097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" y="1522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1383" tIns="30692" rIns="61383" bIns="3069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33"/>
                <a:t>6</a:t>
              </a:r>
            </a:p>
          </p:txBody>
        </p:sp>
        <p:sp>
          <p:nvSpPr>
            <p:cNvPr id="9270" name="Oval 54">
              <a:extLst>
                <a:ext uri="{FF2B5EF4-FFF2-40B4-BE49-F238E27FC236}">
                  <a16:creationId xmlns:a16="http://schemas.microsoft.com/office/drawing/2014/main" id="{27EB4188-DE27-494B-9B88-17FC233AC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71" name="Rectangle 55">
              <a:extLst>
                <a:ext uri="{FF2B5EF4-FFF2-40B4-BE49-F238E27FC236}">
                  <a16:creationId xmlns:a16="http://schemas.microsoft.com/office/drawing/2014/main" id="{838EFD20-F9E6-4EAF-9BC9-6733E8C2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" y="1522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1383" tIns="30692" rIns="61383" bIns="3069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333"/>
                <a:t>8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746A30-31D1-4667-B372-88F8D6BA1D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7ED78-CD3D-464B-ABE3-ED7A031CD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9"/>
          <a:stretch/>
        </p:blipFill>
        <p:spPr>
          <a:xfrm>
            <a:off x="198312" y="2295525"/>
            <a:ext cx="2661179" cy="2276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6ADCD-351F-458B-9CC2-C429AB1C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54" y="2344051"/>
            <a:ext cx="2853175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4270A7-8335-4167-87B5-52B668BFA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8"/>
            <a:ext cx="2915057" cy="23398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4CD6A-2A94-44DF-B87A-C105878E0D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E4602-D796-49CD-A404-A0217C3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84" y="467294"/>
            <a:ext cx="261025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E166F0-E7ED-4848-BBEE-03C91A9F9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6" y="2481262"/>
            <a:ext cx="2209801" cy="16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4B5BD-69E5-49F0-B5CE-A061DF7E9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975" y="2936497"/>
            <a:ext cx="2859272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00" y="29836"/>
            <a:ext cx="2209800" cy="402432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100471" rIns="0" bIns="0" rtlCol="0">
            <a:spAutoFit/>
          </a:bodyPr>
          <a:lstStyle/>
          <a:p>
            <a:pPr marL="207716">
              <a:spcBef>
                <a:spcPts val="791"/>
              </a:spcBef>
            </a:pPr>
            <a:r>
              <a:rPr lang="en-GB" sz="1956" b="1" spc="-9" dirty="0">
                <a:solidFill>
                  <a:srgbClr val="04607A"/>
                </a:solidFill>
                <a:latin typeface="Calibri"/>
                <a:cs typeface="Calibri"/>
              </a:rPr>
              <a:t>Kruskal’s </a:t>
            </a: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Algorithm</a:t>
            </a:r>
            <a:endParaRPr sz="1956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473456"/>
            <a:ext cx="3610081" cy="394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12053-A943-475E-9D82-443CC6D4DC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D0289-F49D-4723-9825-3C152B4F8E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90CA3-D9B0-4625-9B57-184D906895E2}"/>
              </a:ext>
            </a:extLst>
          </p:cNvPr>
          <p:cNvSpPr txBox="1"/>
          <p:nvPr/>
        </p:nvSpPr>
        <p:spPr>
          <a:xfrm>
            <a:off x="598283" y="416038"/>
            <a:ext cx="4876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Time Complexity: </a:t>
            </a:r>
          </a:p>
          <a:p>
            <a:pPr algn="just"/>
            <a:r>
              <a:rPr lang="en-GB" sz="1400" dirty="0"/>
              <a:t>O(</a:t>
            </a:r>
            <a:r>
              <a:rPr lang="en-GB" sz="1400" dirty="0" err="1"/>
              <a:t>ElogE</a:t>
            </a:r>
            <a:r>
              <a:rPr lang="en-GB" sz="1400" dirty="0"/>
              <a:t>) or O(</a:t>
            </a:r>
            <a:r>
              <a:rPr lang="en-GB" sz="1400" dirty="0" err="1"/>
              <a:t>ElogV</a:t>
            </a:r>
            <a:r>
              <a:rPr lang="en-GB" sz="1400" dirty="0"/>
              <a:t>). </a:t>
            </a:r>
          </a:p>
          <a:p>
            <a:pPr algn="just"/>
            <a:r>
              <a:rPr lang="en-GB" sz="1400" dirty="0"/>
              <a:t>Sorting of edges takes O(</a:t>
            </a:r>
            <a:r>
              <a:rPr lang="en-GB" sz="1400" dirty="0" err="1"/>
              <a:t>ELogE</a:t>
            </a:r>
            <a:r>
              <a:rPr lang="en-GB" sz="1400" dirty="0"/>
              <a:t>) time. </a:t>
            </a:r>
          </a:p>
          <a:p>
            <a:pPr algn="just"/>
            <a:r>
              <a:rPr lang="en-GB" sz="1400" dirty="0"/>
              <a:t>After sorting, we iterate through all edges and apply find-union algorithm. </a:t>
            </a:r>
          </a:p>
          <a:p>
            <a:pPr algn="just"/>
            <a:r>
              <a:rPr lang="en-GB" sz="1400" dirty="0"/>
              <a:t>The find and union operations can take </a:t>
            </a:r>
            <a:r>
              <a:rPr lang="en-GB" sz="1400" dirty="0" err="1"/>
              <a:t>atmost</a:t>
            </a:r>
            <a:r>
              <a:rPr lang="en-GB" sz="1400" dirty="0"/>
              <a:t> O(</a:t>
            </a:r>
            <a:r>
              <a:rPr lang="en-GB" sz="1400" dirty="0" err="1"/>
              <a:t>LogV</a:t>
            </a:r>
            <a:r>
              <a:rPr lang="en-GB" sz="1400" dirty="0"/>
              <a:t>) time.</a:t>
            </a:r>
          </a:p>
          <a:p>
            <a:pPr algn="just"/>
            <a:r>
              <a:rPr lang="en-GB" sz="1400" dirty="0"/>
              <a:t>So, overall complexity is O(</a:t>
            </a:r>
            <a:r>
              <a:rPr lang="en-GB" sz="1400" dirty="0" err="1"/>
              <a:t>ELogE</a:t>
            </a:r>
            <a:r>
              <a:rPr lang="en-GB" sz="1400" dirty="0"/>
              <a:t> + </a:t>
            </a:r>
            <a:r>
              <a:rPr lang="en-GB" sz="1400" dirty="0" err="1"/>
              <a:t>ELogV</a:t>
            </a:r>
            <a:r>
              <a:rPr lang="en-GB" sz="1400" dirty="0"/>
              <a:t>) time. The value of E can be </a:t>
            </a:r>
            <a:r>
              <a:rPr lang="en-GB" sz="1400" dirty="0" err="1"/>
              <a:t>atmost</a:t>
            </a:r>
            <a:r>
              <a:rPr lang="en-GB" sz="1400" dirty="0"/>
              <a:t> O(V2), so O(</a:t>
            </a:r>
            <a:r>
              <a:rPr lang="en-GB" sz="1400" dirty="0" err="1"/>
              <a:t>LogV</a:t>
            </a:r>
            <a:r>
              <a:rPr lang="en-GB" sz="1400" dirty="0"/>
              <a:t>) are O(</a:t>
            </a:r>
            <a:r>
              <a:rPr lang="en-GB" sz="1400" dirty="0" err="1"/>
              <a:t>LogE</a:t>
            </a:r>
            <a:r>
              <a:rPr lang="en-GB" sz="1400" dirty="0"/>
              <a:t>) same. Therefore, overall time complexity is O(</a:t>
            </a:r>
            <a:r>
              <a:rPr lang="en-GB" sz="1400" dirty="0" err="1"/>
              <a:t>ElogE</a:t>
            </a:r>
            <a:r>
              <a:rPr lang="en-GB" sz="1400" dirty="0"/>
              <a:t>) or O(</a:t>
            </a:r>
            <a:r>
              <a:rPr lang="en-GB" sz="1400" dirty="0" err="1"/>
              <a:t>ElogV</a:t>
            </a:r>
            <a:r>
              <a:rPr lang="en-GB" sz="1400" dirty="0"/>
              <a:t>)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F10D5-3879-491D-95EF-C4F4D61805ED}"/>
              </a:ext>
            </a:extLst>
          </p:cNvPr>
          <p:cNvSpPr txBox="1"/>
          <p:nvPr/>
        </p:nvSpPr>
        <p:spPr>
          <a:xfrm>
            <a:off x="563578" y="2743200"/>
            <a:ext cx="4991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Worst case time complexity: Θ(E log V) using Union find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Average case time complexity: Θ(E log V) using Union find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Best case time complexity: Θ(E log V) using Union find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Space complexity: Θ(E + V)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47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81000"/>
            <a:ext cx="4995333" cy="2336602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24179" algn="just">
              <a:spcBef>
                <a:spcPts val="1120"/>
              </a:spcBef>
            </a:pPr>
            <a:r>
              <a:rPr sz="1956" b="1" dirty="0">
                <a:solidFill>
                  <a:srgbClr val="04607A"/>
                </a:solidFill>
                <a:latin typeface="Calibri"/>
                <a:cs typeface="Calibri"/>
              </a:rPr>
              <a:t>ii. </a:t>
            </a:r>
            <a:r>
              <a:rPr sz="1956" b="1" spc="-18" dirty="0">
                <a:solidFill>
                  <a:srgbClr val="04607A"/>
                </a:solidFill>
                <a:latin typeface="Calibri"/>
                <a:cs typeface="Calibri"/>
              </a:rPr>
              <a:t>Prim’s</a:t>
            </a:r>
            <a:r>
              <a:rPr sz="1956" b="1" spc="-53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Algorithm</a:t>
            </a:r>
            <a:endParaRPr sz="1956">
              <a:latin typeface="Calibri"/>
              <a:cs typeface="Calibri"/>
            </a:endParaRPr>
          </a:p>
          <a:p>
            <a:pPr marL="440272" marR="118535" indent="-249488" algn="just">
              <a:lnSpc>
                <a:spcPct val="101200"/>
              </a:lnSpc>
              <a:spcBef>
                <a:spcPts val="231"/>
              </a:spcBef>
              <a:buFont typeface="Arial"/>
              <a:buChar char="•"/>
              <a:tabLst>
                <a:tab pos="441401" algn="l"/>
              </a:tabLst>
            </a:pPr>
            <a:r>
              <a:rPr sz="1511" dirty="0">
                <a:latin typeface="Constantia"/>
                <a:cs typeface="Constantia"/>
              </a:rPr>
              <a:t>Prim's algorithm, in </a:t>
            </a:r>
            <a:r>
              <a:rPr sz="1511" spc="-9" dirty="0">
                <a:latin typeface="Constantia"/>
                <a:cs typeface="Constantia"/>
              </a:rPr>
              <a:t>contrast </a:t>
            </a:r>
            <a:r>
              <a:rPr sz="1511" dirty="0">
                <a:latin typeface="Constantia"/>
                <a:cs typeface="Constantia"/>
              </a:rPr>
              <a:t>with Kruskal's  algorithm, </a:t>
            </a:r>
            <a:r>
              <a:rPr sz="1511" spc="-9" dirty="0">
                <a:latin typeface="Constantia"/>
                <a:cs typeface="Constantia"/>
              </a:rPr>
              <a:t>treats </a:t>
            </a:r>
            <a:r>
              <a:rPr sz="1511" dirty="0">
                <a:latin typeface="Constantia"/>
                <a:cs typeface="Constantia"/>
              </a:rPr>
              <a:t>the nodes </a:t>
            </a:r>
            <a:r>
              <a:rPr sz="1511" spc="9" dirty="0">
                <a:latin typeface="Constantia"/>
                <a:cs typeface="Constantia"/>
              </a:rPr>
              <a:t>as a </a:t>
            </a:r>
            <a:r>
              <a:rPr sz="1511" dirty="0">
                <a:latin typeface="Constantia"/>
                <a:cs typeface="Constantia"/>
              </a:rPr>
              <a:t>single </a:t>
            </a:r>
            <a:r>
              <a:rPr sz="1511" spc="-9" dirty="0">
                <a:latin typeface="Constantia"/>
                <a:cs typeface="Constantia"/>
              </a:rPr>
              <a:t>tree </a:t>
            </a:r>
            <a:r>
              <a:rPr sz="1511" dirty="0">
                <a:latin typeface="Constantia"/>
                <a:cs typeface="Constantia"/>
              </a:rPr>
              <a:t>and </a:t>
            </a:r>
            <a:r>
              <a:rPr sz="1511" spc="-9" dirty="0">
                <a:latin typeface="Constantia"/>
                <a:cs typeface="Constantia"/>
              </a:rPr>
              <a:t>keeps  </a:t>
            </a:r>
            <a:r>
              <a:rPr sz="1511" spc="9" dirty="0">
                <a:latin typeface="Constantia"/>
                <a:cs typeface="Constantia"/>
              </a:rPr>
              <a:t>on </a:t>
            </a:r>
            <a:r>
              <a:rPr sz="1511" dirty="0">
                <a:latin typeface="Constantia"/>
                <a:cs typeface="Constantia"/>
              </a:rPr>
              <a:t>adding new nodes </a:t>
            </a:r>
            <a:r>
              <a:rPr sz="1511" spc="-9" dirty="0">
                <a:latin typeface="Constantia"/>
                <a:cs typeface="Constantia"/>
              </a:rPr>
              <a:t>to </a:t>
            </a:r>
            <a:r>
              <a:rPr sz="1511" dirty="0">
                <a:latin typeface="Constantia"/>
                <a:cs typeface="Constantia"/>
              </a:rPr>
              <a:t>the spanning </a:t>
            </a:r>
            <a:r>
              <a:rPr sz="1511" spc="-9" dirty="0">
                <a:latin typeface="Constantia"/>
                <a:cs typeface="Constantia"/>
              </a:rPr>
              <a:t>tree </a:t>
            </a:r>
            <a:r>
              <a:rPr sz="1511" dirty="0">
                <a:latin typeface="Constantia"/>
                <a:cs typeface="Constantia"/>
              </a:rPr>
              <a:t>from the  </a:t>
            </a:r>
            <a:r>
              <a:rPr sz="1511" spc="-9" dirty="0">
                <a:latin typeface="Constantia"/>
                <a:cs typeface="Constantia"/>
              </a:rPr>
              <a:t>given</a:t>
            </a:r>
            <a:r>
              <a:rPr sz="1511" spc="-89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graph.</a:t>
            </a:r>
            <a:endParaRPr sz="1511">
              <a:latin typeface="Constantia"/>
              <a:cs typeface="Constantia"/>
            </a:endParaRPr>
          </a:p>
          <a:p>
            <a:pPr marL="440272" indent="-250616" algn="just">
              <a:buFont typeface="Arial"/>
              <a:buChar char="•"/>
              <a:tabLst>
                <a:tab pos="441401" algn="l"/>
              </a:tabLst>
            </a:pPr>
            <a:r>
              <a:rPr sz="1511" spc="-9" dirty="0">
                <a:latin typeface="Constantia"/>
                <a:cs typeface="Constantia"/>
              </a:rPr>
              <a:t>Step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1</a:t>
            </a:r>
            <a:r>
              <a:rPr sz="1511" spc="-9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-</a:t>
            </a:r>
            <a:r>
              <a:rPr sz="1511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Remove</a:t>
            </a:r>
            <a:r>
              <a:rPr sz="1511" spc="-89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all loops</a:t>
            </a:r>
            <a:r>
              <a:rPr sz="1511" spc="-89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and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parallel</a:t>
            </a:r>
            <a:r>
              <a:rPr sz="1511" spc="-62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edges.</a:t>
            </a:r>
            <a:endParaRPr sz="1511">
              <a:latin typeface="Constantia"/>
              <a:cs typeface="Constantia"/>
            </a:endParaRPr>
          </a:p>
          <a:p>
            <a:pPr marL="440272" indent="-250616" algn="just">
              <a:spcBef>
                <a:spcPts val="18"/>
              </a:spcBef>
              <a:buFont typeface="Arial"/>
              <a:buChar char="•"/>
              <a:tabLst>
                <a:tab pos="441401" algn="l"/>
              </a:tabLst>
            </a:pPr>
            <a:r>
              <a:rPr sz="1511" spc="-9" dirty="0">
                <a:latin typeface="Constantia"/>
                <a:cs typeface="Constantia"/>
              </a:rPr>
              <a:t>Step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2</a:t>
            </a:r>
            <a:r>
              <a:rPr sz="1511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-</a:t>
            </a:r>
            <a:r>
              <a:rPr sz="1511" spc="-18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Choose</a:t>
            </a:r>
            <a:r>
              <a:rPr sz="1511" spc="-116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any</a:t>
            </a:r>
            <a:r>
              <a:rPr sz="1511" spc="-98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arbitrary</a:t>
            </a:r>
            <a:r>
              <a:rPr sz="1511" spc="-71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node</a:t>
            </a:r>
            <a:r>
              <a:rPr sz="1511" spc="-116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as</a:t>
            </a:r>
            <a:r>
              <a:rPr sz="1511" spc="-71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root</a:t>
            </a:r>
            <a:r>
              <a:rPr sz="1511" spc="-71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node.</a:t>
            </a:r>
            <a:endParaRPr sz="1511">
              <a:latin typeface="Constantia"/>
              <a:cs typeface="Constantia"/>
            </a:endParaRPr>
          </a:p>
          <a:p>
            <a:pPr marL="440272" marR="117406" indent="-249488" algn="just">
              <a:lnSpc>
                <a:spcPct val="101200"/>
              </a:lnSpc>
              <a:buFont typeface="Arial"/>
              <a:buChar char="•"/>
              <a:tabLst>
                <a:tab pos="441401" algn="l"/>
              </a:tabLst>
            </a:pPr>
            <a:r>
              <a:rPr sz="1511" spc="-9" dirty="0">
                <a:latin typeface="Constantia"/>
                <a:cs typeface="Constantia"/>
              </a:rPr>
              <a:t>Step </a:t>
            </a:r>
            <a:r>
              <a:rPr sz="1511" spc="9" dirty="0">
                <a:latin typeface="Constantia"/>
                <a:cs typeface="Constantia"/>
              </a:rPr>
              <a:t>3 - </a:t>
            </a:r>
            <a:r>
              <a:rPr sz="1511" dirty="0">
                <a:latin typeface="Constantia"/>
                <a:cs typeface="Constantia"/>
              </a:rPr>
              <a:t>Check </a:t>
            </a:r>
            <a:r>
              <a:rPr sz="1511" spc="-9" dirty="0">
                <a:latin typeface="Constantia"/>
                <a:cs typeface="Constantia"/>
              </a:rPr>
              <a:t>outgoing edges </a:t>
            </a:r>
            <a:r>
              <a:rPr sz="1511" dirty="0">
                <a:latin typeface="Constantia"/>
                <a:cs typeface="Constantia"/>
              </a:rPr>
              <a:t>and select the </a:t>
            </a:r>
            <a:r>
              <a:rPr sz="1511" spc="9" dirty="0">
                <a:latin typeface="Constantia"/>
                <a:cs typeface="Constantia"/>
              </a:rPr>
              <a:t>one  </a:t>
            </a:r>
            <a:r>
              <a:rPr sz="1511" dirty="0">
                <a:latin typeface="Constantia"/>
                <a:cs typeface="Constantia"/>
              </a:rPr>
              <a:t>with less</a:t>
            </a:r>
            <a:r>
              <a:rPr sz="1511" spc="-116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cost.</a:t>
            </a:r>
            <a:endParaRPr sz="1511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851558"/>
            <a:ext cx="3026325" cy="1538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37247-F7F3-43B9-8303-AA8350A172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3564" y="1058416"/>
            <a:ext cx="4665472" cy="3218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40096-F3B9-4BAB-8F0B-66B7FB1308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76619-18ED-4872-AA52-284D7BFA96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4CD1E-0EE1-47B8-875D-B7DF57DF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213040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9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BA75142-CF33-4EE5-BE36-E6CE88C66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Example: Prim’s Method</a:t>
            </a: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212B5A56-F473-4CA9-BD64-EDCA73A6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09" y="1117600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E36F680-002A-452B-BCBF-DECD0D30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2" y="1113367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1</a:t>
            </a:r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52FAECCF-174E-48F6-BBC9-B89795C4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92" y="1117600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A7955ED2-5583-4ACA-88DB-9DB42242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113367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3</a:t>
            </a:r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9CB9920E-C43C-42D8-A0E3-E0C88EE3D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1117600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90C3D130-33FB-48DE-9DFC-FE77E4FC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009" y="1113367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5</a:t>
            </a:r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87312190-8CB3-4A72-9EB5-E65B3384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459" y="1117600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38B34E4-30BF-4990-8C1C-7778B4851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392" y="1113367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7</a:t>
            </a:r>
          </a:p>
        </p:txBody>
      </p:sp>
      <p:sp>
        <p:nvSpPr>
          <p:cNvPr id="13324" name="Oval 12">
            <a:extLst>
              <a:ext uri="{FF2B5EF4-FFF2-40B4-BE49-F238E27FC236}">
                <a16:creationId xmlns:a16="http://schemas.microsoft.com/office/drawing/2014/main" id="{4D1AFDFC-F9A0-44C5-9AFE-A9E64DDA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09" y="1665817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4B5BC9D2-4688-4237-A918-46813B0C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2" y="1661583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2</a:t>
            </a:r>
          </a:p>
        </p:txBody>
      </p:sp>
      <p:sp>
        <p:nvSpPr>
          <p:cNvPr id="13326" name="Oval 14">
            <a:extLst>
              <a:ext uri="{FF2B5EF4-FFF2-40B4-BE49-F238E27FC236}">
                <a16:creationId xmlns:a16="http://schemas.microsoft.com/office/drawing/2014/main" id="{AA4AC2D1-B731-4E10-9822-F61BDE7A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92" y="1665817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123DBEA9-37DE-40DF-ADB2-A0B7E1A53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661583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4</a:t>
            </a:r>
          </a:p>
        </p:txBody>
      </p:sp>
      <p:sp>
        <p:nvSpPr>
          <p:cNvPr id="13328" name="Oval 16">
            <a:extLst>
              <a:ext uri="{FF2B5EF4-FFF2-40B4-BE49-F238E27FC236}">
                <a16:creationId xmlns:a16="http://schemas.microsoft.com/office/drawing/2014/main" id="{F3CF0744-5EAC-43DA-81E8-2E40642A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1665817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32A17800-1741-40D5-BB7F-E088D4CB7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009" y="1661583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6</a:t>
            </a:r>
          </a:p>
        </p:txBody>
      </p:sp>
      <p:sp>
        <p:nvSpPr>
          <p:cNvPr id="13330" name="Oval 18">
            <a:extLst>
              <a:ext uri="{FF2B5EF4-FFF2-40B4-BE49-F238E27FC236}">
                <a16:creationId xmlns:a16="http://schemas.microsoft.com/office/drawing/2014/main" id="{6FEF87EC-1FF7-4252-B831-09318AB3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459" y="1665817"/>
            <a:ext cx="190500" cy="18520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32DD846B-D390-4928-9300-6DF1D72B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392" y="1661583"/>
            <a:ext cx="122767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/>
              <a:t>8</a:t>
            </a:r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76F875A8-C26F-426A-8984-41EEE8BFC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559" y="1307042"/>
            <a:ext cx="0" cy="3545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356B75A4-74EB-4A48-83E1-D28E8AA14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942" y="1307042"/>
            <a:ext cx="0" cy="3545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1EF2D462-97F1-43D4-80C2-F85AF53C5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1325" y="1307042"/>
            <a:ext cx="0" cy="3545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ED4BFF85-B248-4CA4-B924-01ED5AEBA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7709" y="1307042"/>
            <a:ext cx="0" cy="3545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31FCB8FE-42BF-49DD-A491-C25E8E80B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042" y="1209675"/>
            <a:ext cx="49741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3B97B752-02E5-4C38-8322-F18BA167C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6" y="1209675"/>
            <a:ext cx="49741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363639BD-1E61-445A-877F-928E142A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809" y="1209675"/>
            <a:ext cx="49741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66DA61A4-C159-4AEC-BF56-29A51BFDF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042" y="1758950"/>
            <a:ext cx="49741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DF54D94F-5100-4E9B-81FA-9EBC2F8BA8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176" y="1274233"/>
            <a:ext cx="564091" cy="419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7389B5E5-08C0-4F06-8D43-399688593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0559" y="1274234"/>
            <a:ext cx="564091" cy="45190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342" name="Rectangle 30">
            <a:extLst>
              <a:ext uri="{FF2B5EF4-FFF2-40B4-BE49-F238E27FC236}">
                <a16:creationId xmlns:a16="http://schemas.microsoft.com/office/drawing/2014/main" id="{6D97F7F4-737C-4CA8-B25D-FE3D1160E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03350"/>
            <a:ext cx="132292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6F033FD7-991A-48A4-85FC-8C1F5986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92" y="1371600"/>
            <a:ext cx="1333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3344" name="Rectangle 32">
            <a:extLst>
              <a:ext uri="{FF2B5EF4-FFF2-40B4-BE49-F238E27FC236}">
                <a16:creationId xmlns:a16="http://schemas.microsoft.com/office/drawing/2014/main" id="{FD1B4AEE-E3B4-464A-87B5-DA49A345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6" y="1338792"/>
            <a:ext cx="132291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F373BEA3-8A6B-4D33-894E-5677A8EB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709" y="1307042"/>
            <a:ext cx="132291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3346" name="Rectangle 34">
            <a:extLst>
              <a:ext uri="{FF2B5EF4-FFF2-40B4-BE49-F238E27FC236}">
                <a16:creationId xmlns:a16="http://schemas.microsoft.com/office/drawing/2014/main" id="{D8C8F7AA-3C1C-4E7E-8732-F20E6E1B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42" y="965200"/>
            <a:ext cx="1333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AADCE31B-D2FA-4FE7-B72B-FA09E30C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6" y="965200"/>
            <a:ext cx="2984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4C1F3A5E-AFB2-4862-9C42-DA5F9CB6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65200"/>
            <a:ext cx="331259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191D720B-61FE-4703-98E3-B2B54DDFA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1338792"/>
            <a:ext cx="331259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3350" name="Rectangle 38">
            <a:extLst>
              <a:ext uri="{FF2B5EF4-FFF2-40B4-BE49-F238E27FC236}">
                <a16:creationId xmlns:a16="http://schemas.microsoft.com/office/drawing/2014/main" id="{53105497-2474-4EBB-B00D-B8999235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59" y="1287992"/>
            <a:ext cx="1333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3351" name="Rectangle 39">
            <a:extLst>
              <a:ext uri="{FF2B5EF4-FFF2-40B4-BE49-F238E27FC236}">
                <a16:creationId xmlns:a16="http://schemas.microsoft.com/office/drawing/2014/main" id="{D843F9E7-1D90-4D1D-850F-3DDA33B2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42" y="1758950"/>
            <a:ext cx="133350" cy="2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33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936BB0-4755-4EAF-80C3-84A3FF0B0F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137C2-86E4-4538-910B-97FCBDB5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2" y="2067243"/>
            <a:ext cx="2658086" cy="22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1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B7879-CF6E-41E0-869B-08260C6C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"/>
            <a:ext cx="3276600" cy="2261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839C7-0587-4F8F-A160-CB61A6E0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" y="2299580"/>
            <a:ext cx="3008637" cy="21825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C9894-DBC3-4134-ABAF-4F6C6ECE2F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FA801-1AF9-4DFB-B571-215352B72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60" y="-176420"/>
            <a:ext cx="2213040" cy="1646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156E8-DD72-4607-B9D3-8C037E57C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158" y="1268839"/>
            <a:ext cx="2857500" cy="1323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95E234-63D1-44A3-85DA-746D296AB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879" y="2701297"/>
            <a:ext cx="2857500" cy="18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4411301" cy="28274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2578">
              <a:spcBef>
                <a:spcPts val="178"/>
              </a:spcBef>
            </a:pPr>
            <a:r>
              <a:rPr sz="1689" b="1" spc="27" dirty="0"/>
              <a:t>M</a:t>
            </a:r>
            <a:r>
              <a:rPr lang="en-GB" sz="1689" b="1" spc="27" dirty="0"/>
              <a:t>INIMUM</a:t>
            </a:r>
            <a:r>
              <a:rPr sz="1689" b="1" spc="27" dirty="0"/>
              <a:t> </a:t>
            </a:r>
            <a:r>
              <a:rPr sz="1689" b="1" spc="18" dirty="0"/>
              <a:t>S</a:t>
            </a:r>
            <a:r>
              <a:rPr lang="en-GB" sz="1689" b="1" spc="18" dirty="0"/>
              <a:t>PANNING</a:t>
            </a:r>
            <a:r>
              <a:rPr sz="1689" b="1" spc="-18" dirty="0"/>
              <a:t> </a:t>
            </a:r>
            <a:r>
              <a:rPr sz="1689" b="1" spc="-9" dirty="0"/>
              <a:t>T</a:t>
            </a:r>
            <a:r>
              <a:rPr lang="en-GB" sz="1689" b="1" spc="-9" dirty="0"/>
              <a:t>REE</a:t>
            </a:r>
            <a:endParaRPr sz="1689" dirty="0"/>
          </a:p>
        </p:txBody>
      </p:sp>
      <p:sp>
        <p:nvSpPr>
          <p:cNvPr id="4" name="object 4"/>
          <p:cNvSpPr txBox="1"/>
          <p:nvPr/>
        </p:nvSpPr>
        <p:spPr>
          <a:xfrm>
            <a:off x="648546" y="762000"/>
            <a:ext cx="4798907" cy="3329601"/>
          </a:xfrm>
          <a:prstGeom prst="rect">
            <a:avLst/>
          </a:prstGeom>
        </p:spPr>
        <p:txBody>
          <a:bodyPr vert="horz" wrap="square" lIns="0" tIns="22578" rIns="0" bIns="0" rtlCol="0">
            <a:spAutoFit/>
          </a:bodyPr>
          <a:lstStyle/>
          <a:p>
            <a:pPr marL="293515" marR="71121" indent="-249488" algn="just">
              <a:lnSpc>
                <a:spcPct val="101200"/>
              </a:lnSpc>
              <a:spcBef>
                <a:spcPts val="178"/>
              </a:spcBef>
              <a:buFont typeface="Arial"/>
              <a:buChar char="•"/>
              <a:tabLst>
                <a:tab pos="294644" algn="l"/>
              </a:tabLst>
            </a:pPr>
            <a:r>
              <a:rPr sz="1511" spc="9" dirty="0">
                <a:latin typeface="Constantia"/>
                <a:cs typeface="Constantia"/>
              </a:rPr>
              <a:t>A </a:t>
            </a:r>
            <a:r>
              <a:rPr sz="1511" dirty="0">
                <a:latin typeface="Constantia"/>
                <a:cs typeface="Constantia"/>
              </a:rPr>
              <a:t>spanning </a:t>
            </a:r>
            <a:r>
              <a:rPr sz="1511" spc="-9" dirty="0">
                <a:latin typeface="Constantia"/>
                <a:cs typeface="Constantia"/>
              </a:rPr>
              <a:t>tree </a:t>
            </a:r>
            <a:r>
              <a:rPr sz="1511" dirty="0">
                <a:latin typeface="Constantia"/>
                <a:cs typeface="Constantia"/>
              </a:rPr>
              <a:t>is </a:t>
            </a:r>
            <a:r>
              <a:rPr sz="1511" spc="9" dirty="0">
                <a:latin typeface="Constantia"/>
                <a:cs typeface="Constantia"/>
              </a:rPr>
              <a:t>a </a:t>
            </a:r>
            <a:r>
              <a:rPr sz="1511" dirty="0">
                <a:latin typeface="Constantia"/>
                <a:cs typeface="Constantia"/>
              </a:rPr>
              <a:t>subset </a:t>
            </a:r>
            <a:r>
              <a:rPr sz="1511" spc="9" dirty="0">
                <a:latin typeface="Constantia"/>
                <a:cs typeface="Constantia"/>
              </a:rPr>
              <a:t>of </a:t>
            </a:r>
            <a:r>
              <a:rPr sz="1511" spc="-9" dirty="0">
                <a:latin typeface="Constantia"/>
                <a:cs typeface="Constantia"/>
              </a:rPr>
              <a:t>Graph G, </a:t>
            </a:r>
            <a:r>
              <a:rPr sz="1511" dirty="0">
                <a:latin typeface="Constantia"/>
                <a:cs typeface="Constantia"/>
              </a:rPr>
              <a:t>which has all  the </a:t>
            </a:r>
            <a:r>
              <a:rPr sz="1511" spc="-9" dirty="0">
                <a:latin typeface="Constantia"/>
                <a:cs typeface="Constantia"/>
              </a:rPr>
              <a:t>vertices </a:t>
            </a:r>
            <a:r>
              <a:rPr sz="1511" spc="-18" dirty="0">
                <a:latin typeface="Constantia"/>
                <a:cs typeface="Constantia"/>
              </a:rPr>
              <a:t>covered </a:t>
            </a:r>
            <a:r>
              <a:rPr sz="1511" dirty="0">
                <a:latin typeface="Constantia"/>
                <a:cs typeface="Constantia"/>
              </a:rPr>
              <a:t>with minimum possible number  </a:t>
            </a:r>
            <a:r>
              <a:rPr sz="1511" spc="9" dirty="0">
                <a:latin typeface="Constantia"/>
                <a:cs typeface="Constantia"/>
              </a:rPr>
              <a:t>of </a:t>
            </a:r>
            <a:r>
              <a:rPr sz="1511" spc="-9" dirty="0">
                <a:latin typeface="Constantia"/>
                <a:cs typeface="Constantia"/>
              </a:rPr>
              <a:t>edges. </a:t>
            </a:r>
            <a:endParaRPr lang="en-GB" sz="1511" spc="-9" dirty="0">
              <a:latin typeface="Constantia"/>
              <a:cs typeface="Constantia"/>
            </a:endParaRPr>
          </a:p>
          <a:p>
            <a:pPr marL="44027" marR="71121" algn="just">
              <a:lnSpc>
                <a:spcPct val="101200"/>
              </a:lnSpc>
              <a:spcBef>
                <a:spcPts val="178"/>
              </a:spcBef>
              <a:tabLst>
                <a:tab pos="294644" algn="l"/>
              </a:tabLst>
            </a:pPr>
            <a:r>
              <a:rPr lang="en-US" sz="1511" spc="-9" dirty="0">
                <a:latin typeface="Constantia"/>
                <a:cs typeface="Constantia"/>
              </a:rPr>
              <a:t>	</a:t>
            </a:r>
            <a:r>
              <a:rPr sz="1511" spc="-9" dirty="0">
                <a:latin typeface="Constantia"/>
                <a:cs typeface="Constantia"/>
              </a:rPr>
              <a:t>Hence, </a:t>
            </a:r>
            <a:r>
              <a:rPr sz="1511" b="1" spc="9" dirty="0">
                <a:latin typeface="Constantia"/>
                <a:cs typeface="Constantia"/>
              </a:rPr>
              <a:t>a </a:t>
            </a:r>
            <a:r>
              <a:rPr sz="1511" b="1" dirty="0">
                <a:latin typeface="Constantia"/>
                <a:cs typeface="Constantia"/>
              </a:rPr>
              <a:t>spanning </a:t>
            </a:r>
            <a:r>
              <a:rPr sz="1511" b="1" spc="-9" dirty="0">
                <a:latin typeface="Constantia"/>
                <a:cs typeface="Constantia"/>
              </a:rPr>
              <a:t>tree </a:t>
            </a:r>
            <a:r>
              <a:rPr sz="1511" b="1" dirty="0">
                <a:latin typeface="Constantia"/>
                <a:cs typeface="Constantia"/>
              </a:rPr>
              <a:t>does </a:t>
            </a:r>
            <a:r>
              <a:rPr sz="1511" b="1" spc="9" dirty="0">
                <a:latin typeface="Constantia"/>
                <a:cs typeface="Constantia"/>
              </a:rPr>
              <a:t>not</a:t>
            </a:r>
            <a:r>
              <a:rPr sz="1511" b="1" spc="-276" dirty="0">
                <a:latin typeface="Constantia"/>
                <a:cs typeface="Constantia"/>
              </a:rPr>
              <a:t> </a:t>
            </a:r>
            <a:r>
              <a:rPr sz="1511" b="1" spc="-9" dirty="0">
                <a:latin typeface="Constantia"/>
                <a:cs typeface="Constantia"/>
              </a:rPr>
              <a:t>have cycles  </a:t>
            </a:r>
            <a:r>
              <a:rPr sz="1511" spc="9" dirty="0">
                <a:latin typeface="Constantia"/>
                <a:cs typeface="Constantia"/>
              </a:rPr>
              <a:t>and </a:t>
            </a:r>
            <a:r>
              <a:rPr sz="1511" dirty="0">
                <a:latin typeface="Constantia"/>
                <a:cs typeface="Constantia"/>
              </a:rPr>
              <a:t>it </a:t>
            </a:r>
            <a:r>
              <a:rPr lang="en-GB" sz="1511" dirty="0">
                <a:latin typeface="Constantia"/>
                <a:cs typeface="Constantia"/>
              </a:rPr>
              <a:t>	</a:t>
            </a:r>
            <a:r>
              <a:rPr sz="1511" b="1" spc="9" dirty="0">
                <a:latin typeface="Constantia"/>
                <a:cs typeface="Constantia"/>
              </a:rPr>
              <a:t>cannot </a:t>
            </a:r>
            <a:r>
              <a:rPr sz="1511" b="1" dirty="0">
                <a:latin typeface="Constantia"/>
                <a:cs typeface="Constantia"/>
              </a:rPr>
              <a:t>be</a:t>
            </a:r>
            <a:r>
              <a:rPr sz="1511" b="1" spc="-302" dirty="0">
                <a:latin typeface="Constantia"/>
                <a:cs typeface="Constantia"/>
              </a:rPr>
              <a:t> </a:t>
            </a:r>
            <a:r>
              <a:rPr lang="en-GB" sz="1511" b="1" spc="-302" dirty="0">
                <a:latin typeface="Constantia"/>
                <a:cs typeface="Constantia"/>
              </a:rPr>
              <a:t>  </a:t>
            </a:r>
            <a:r>
              <a:rPr sz="1511" b="1" dirty="0">
                <a:latin typeface="Constantia"/>
                <a:cs typeface="Constantia"/>
              </a:rPr>
              <a:t>disconnected</a:t>
            </a:r>
            <a:r>
              <a:rPr sz="1511" dirty="0">
                <a:latin typeface="Constantia"/>
                <a:cs typeface="Constantia"/>
              </a:rPr>
              <a:t>.</a:t>
            </a:r>
            <a:endParaRPr lang="en-GB" sz="1511" dirty="0">
              <a:latin typeface="Constantia"/>
              <a:cs typeface="Constantia"/>
            </a:endParaRPr>
          </a:p>
          <a:p>
            <a:pPr marL="44027" marR="71121" algn="just">
              <a:lnSpc>
                <a:spcPct val="101200"/>
              </a:lnSpc>
              <a:spcBef>
                <a:spcPts val="178"/>
              </a:spcBef>
              <a:tabLst>
                <a:tab pos="294644" algn="l"/>
              </a:tabLst>
            </a:pPr>
            <a:endParaRPr sz="1511" dirty="0">
              <a:latin typeface="Constantia"/>
              <a:cs typeface="Constantia"/>
            </a:endParaRPr>
          </a:p>
          <a:p>
            <a:pPr marL="45156" marR="72250" algn="just">
              <a:lnSpc>
                <a:spcPts val="1831"/>
              </a:lnSpc>
              <a:spcBef>
                <a:spcPts val="44"/>
              </a:spcBef>
            </a:pPr>
            <a:r>
              <a:rPr sz="1511" b="1" spc="-9" dirty="0">
                <a:latin typeface="Constantia"/>
                <a:cs typeface="Constantia"/>
              </a:rPr>
              <a:t>Note </a:t>
            </a:r>
            <a:r>
              <a:rPr sz="1511" b="1" spc="9" dirty="0">
                <a:latin typeface="Constantia"/>
                <a:cs typeface="Constantia"/>
              </a:rPr>
              <a:t>1</a:t>
            </a:r>
            <a:r>
              <a:rPr sz="1511" spc="9" dirty="0">
                <a:latin typeface="Constantia"/>
                <a:cs typeface="Constantia"/>
              </a:rPr>
              <a:t>: </a:t>
            </a:r>
            <a:r>
              <a:rPr sz="1511" spc="-18" dirty="0">
                <a:latin typeface="Constantia"/>
                <a:cs typeface="Constantia"/>
              </a:rPr>
              <a:t>Every </a:t>
            </a:r>
            <a:r>
              <a:rPr sz="1511" spc="-9" dirty="0">
                <a:latin typeface="Constantia"/>
                <a:cs typeface="Constantia"/>
              </a:rPr>
              <a:t>connected </a:t>
            </a:r>
            <a:r>
              <a:rPr sz="1511" dirty="0">
                <a:latin typeface="Constantia"/>
                <a:cs typeface="Constantia"/>
              </a:rPr>
              <a:t>and </a:t>
            </a:r>
            <a:r>
              <a:rPr sz="1511" spc="-9" dirty="0">
                <a:latin typeface="Constantia"/>
                <a:cs typeface="Constantia"/>
              </a:rPr>
              <a:t>undirected Graph </a:t>
            </a:r>
            <a:r>
              <a:rPr sz="1511" spc="9" dirty="0">
                <a:latin typeface="Constantia"/>
                <a:cs typeface="Constantia"/>
              </a:rPr>
              <a:t>G </a:t>
            </a:r>
            <a:r>
              <a:rPr sz="1511" dirty="0">
                <a:latin typeface="Constantia"/>
                <a:cs typeface="Constantia"/>
              </a:rPr>
              <a:t>has  </a:t>
            </a:r>
            <a:r>
              <a:rPr sz="1511" spc="9" dirty="0">
                <a:latin typeface="Constantia"/>
                <a:cs typeface="Constantia"/>
              </a:rPr>
              <a:t>at</a:t>
            </a:r>
            <a:r>
              <a:rPr sz="1511" spc="-62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least</a:t>
            </a:r>
            <a:r>
              <a:rPr sz="1511" spc="-98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one</a:t>
            </a:r>
            <a:r>
              <a:rPr sz="1511" spc="-98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spanning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tree.</a:t>
            </a:r>
            <a:endParaRPr sz="1511" dirty="0">
              <a:latin typeface="Constantia"/>
              <a:cs typeface="Constantia"/>
            </a:endParaRPr>
          </a:p>
          <a:p>
            <a:pPr marL="45156" marR="71121" algn="just">
              <a:lnSpc>
                <a:spcPts val="1831"/>
              </a:lnSpc>
              <a:spcBef>
                <a:spcPts val="9"/>
              </a:spcBef>
            </a:pPr>
            <a:r>
              <a:rPr sz="1511" b="1" spc="-9" dirty="0">
                <a:latin typeface="Constantia"/>
                <a:cs typeface="Constantia"/>
              </a:rPr>
              <a:t>Note </a:t>
            </a:r>
            <a:r>
              <a:rPr sz="1511" b="1" spc="9" dirty="0">
                <a:latin typeface="Constantia"/>
                <a:cs typeface="Constantia"/>
              </a:rPr>
              <a:t>2:</a:t>
            </a:r>
            <a:r>
              <a:rPr sz="1511" spc="9" dirty="0">
                <a:latin typeface="Constantia"/>
                <a:cs typeface="Constantia"/>
              </a:rPr>
              <a:t> A </a:t>
            </a:r>
            <a:r>
              <a:rPr sz="1511" spc="-9" dirty="0">
                <a:latin typeface="Constantia"/>
                <a:cs typeface="Constantia"/>
              </a:rPr>
              <a:t>disconnected graph </a:t>
            </a:r>
            <a:r>
              <a:rPr sz="1511" dirty="0">
                <a:latin typeface="Constantia"/>
                <a:cs typeface="Constantia"/>
              </a:rPr>
              <a:t>does </a:t>
            </a:r>
            <a:r>
              <a:rPr sz="1511" spc="9" dirty="0">
                <a:latin typeface="Constantia"/>
                <a:cs typeface="Constantia"/>
              </a:rPr>
              <a:t>not </a:t>
            </a:r>
            <a:r>
              <a:rPr sz="1511" spc="-9" dirty="0">
                <a:latin typeface="Constantia"/>
                <a:cs typeface="Constantia"/>
              </a:rPr>
              <a:t>have any  </a:t>
            </a:r>
            <a:r>
              <a:rPr sz="1511" spc="9" dirty="0">
                <a:latin typeface="Constantia"/>
                <a:cs typeface="Constantia"/>
              </a:rPr>
              <a:t>spanning</a:t>
            </a:r>
            <a:r>
              <a:rPr sz="1511" spc="-62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tree.</a:t>
            </a:r>
            <a:endParaRPr lang="en-GB" sz="1511" spc="-9" dirty="0">
              <a:latin typeface="Constantia"/>
              <a:cs typeface="Constantia"/>
            </a:endParaRPr>
          </a:p>
          <a:p>
            <a:pPr marL="45156" marR="71121" algn="just">
              <a:lnSpc>
                <a:spcPts val="1831"/>
              </a:lnSpc>
              <a:spcBef>
                <a:spcPts val="9"/>
              </a:spcBef>
            </a:pPr>
            <a:endParaRPr sz="1511" dirty="0">
              <a:latin typeface="Constantia"/>
              <a:cs typeface="Constantia"/>
            </a:endParaRPr>
          </a:p>
          <a:p>
            <a:pPr marL="293515" marR="68863" indent="-249488" algn="just">
              <a:lnSpc>
                <a:spcPts val="1831"/>
              </a:lnSpc>
              <a:spcBef>
                <a:spcPts val="9"/>
              </a:spcBef>
              <a:buFont typeface="Arial"/>
              <a:buChar char="•"/>
              <a:tabLst>
                <a:tab pos="294644" algn="l"/>
              </a:tabLst>
            </a:pPr>
            <a:r>
              <a:rPr sz="1511" b="1" spc="9" dirty="0">
                <a:latin typeface="Constantia"/>
                <a:cs typeface="Constantia"/>
              </a:rPr>
              <a:t>A </a:t>
            </a:r>
            <a:r>
              <a:rPr sz="1511" b="1" spc="-9" dirty="0">
                <a:latin typeface="Constantia"/>
                <a:cs typeface="Constantia"/>
              </a:rPr>
              <a:t>complete undirected </a:t>
            </a:r>
            <a:r>
              <a:rPr sz="1511" b="1" dirty="0">
                <a:latin typeface="Constantia"/>
                <a:cs typeface="Constantia"/>
              </a:rPr>
              <a:t>graph can </a:t>
            </a:r>
            <a:r>
              <a:rPr sz="1511" b="1" spc="-9" dirty="0">
                <a:latin typeface="Constantia"/>
                <a:cs typeface="Constantia"/>
              </a:rPr>
              <a:t>have  </a:t>
            </a:r>
            <a:r>
              <a:rPr sz="1511" b="1" spc="9" dirty="0">
                <a:latin typeface="Constantia"/>
                <a:cs typeface="Constantia"/>
              </a:rPr>
              <a:t>maximum n</a:t>
            </a:r>
            <a:r>
              <a:rPr sz="1467" b="1" spc="12" baseline="25252" dirty="0">
                <a:latin typeface="Constantia"/>
                <a:cs typeface="Constantia"/>
              </a:rPr>
              <a:t>n-2 </a:t>
            </a:r>
            <a:r>
              <a:rPr sz="1511" b="1" dirty="0">
                <a:latin typeface="Constantia"/>
                <a:cs typeface="Constantia"/>
              </a:rPr>
              <a:t>number </a:t>
            </a:r>
            <a:r>
              <a:rPr sz="1511" b="1" spc="9" dirty="0">
                <a:latin typeface="Constantia"/>
                <a:cs typeface="Constantia"/>
              </a:rPr>
              <a:t>of </a:t>
            </a:r>
            <a:r>
              <a:rPr sz="1511" b="1" dirty="0">
                <a:latin typeface="Constantia"/>
                <a:cs typeface="Constantia"/>
              </a:rPr>
              <a:t>spanning </a:t>
            </a:r>
            <a:r>
              <a:rPr sz="1511" b="1" spc="-9" dirty="0">
                <a:latin typeface="Constantia"/>
                <a:cs typeface="Constantia"/>
              </a:rPr>
              <a:t>trees, </a:t>
            </a:r>
            <a:r>
              <a:rPr sz="1511" b="1" dirty="0">
                <a:latin typeface="Constantia"/>
                <a:cs typeface="Constantia"/>
              </a:rPr>
              <a:t>where </a:t>
            </a:r>
            <a:r>
              <a:rPr sz="1511" b="1" spc="9" dirty="0">
                <a:latin typeface="Constantia"/>
                <a:cs typeface="Constantia"/>
              </a:rPr>
              <a:t>n </a:t>
            </a:r>
            <a:r>
              <a:rPr sz="1511" b="1" spc="-36" dirty="0">
                <a:latin typeface="Constantia"/>
                <a:cs typeface="Constantia"/>
              </a:rPr>
              <a:t>is  </a:t>
            </a:r>
            <a:r>
              <a:rPr sz="1511" b="1" dirty="0">
                <a:latin typeface="Constantia"/>
                <a:cs typeface="Constantia"/>
              </a:rPr>
              <a:t>the number </a:t>
            </a:r>
            <a:r>
              <a:rPr sz="1511" b="1" spc="9" dirty="0">
                <a:latin typeface="Constantia"/>
                <a:cs typeface="Constantia"/>
              </a:rPr>
              <a:t>of</a:t>
            </a:r>
            <a:r>
              <a:rPr sz="1511" b="1" spc="-142" dirty="0">
                <a:latin typeface="Constantia"/>
                <a:cs typeface="Constantia"/>
              </a:rPr>
              <a:t> </a:t>
            </a:r>
            <a:r>
              <a:rPr sz="1511" b="1" dirty="0">
                <a:latin typeface="Constantia"/>
                <a:cs typeface="Constantia"/>
              </a:rPr>
              <a:t>nodes.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4789A8-1AF7-4724-A528-90E613EBC0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04368" y="206419"/>
            <a:ext cx="3806613" cy="425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2385" y="51940"/>
            <a:ext cx="1918815" cy="308959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7902" rIns="0" bIns="0" rtlCol="0">
            <a:spAutoFit/>
          </a:bodyPr>
          <a:lstStyle/>
          <a:p>
            <a:pPr marL="40641"/>
            <a:r>
              <a:rPr lang="en-GB" sz="1956" b="1" spc="-9" dirty="0">
                <a:solidFill>
                  <a:srgbClr val="04607A"/>
                </a:solidFill>
                <a:latin typeface="Calibri"/>
                <a:cs typeface="Calibri"/>
              </a:rPr>
              <a:t>Prim’s </a:t>
            </a: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Algorithm</a:t>
            </a:r>
            <a:endParaRPr sz="1956" dirty="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3C095-8093-46E8-9354-2A130A2543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C962E-6645-4D7B-8A15-141623093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9" y="533400"/>
            <a:ext cx="1743781" cy="9812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CFDF8C-6C36-4E43-B3EF-8CADD5481B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6BC20-03A9-4B07-A09A-0AB216074DCA}"/>
              </a:ext>
            </a:extLst>
          </p:cNvPr>
          <p:cNvSpPr txBox="1"/>
          <p:nvPr/>
        </p:nvSpPr>
        <p:spPr>
          <a:xfrm>
            <a:off x="304800" y="96976"/>
            <a:ext cx="5486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Time Complexity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200" dirty="0"/>
              <a:t>If adjacency list is used to represent the graph, then using breadth first search, all the vertices can be traversed in O(V + E) time.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We traverse all the vertices of graph using breadth first search and use a min heap for storing the vertices not yet included in the MST.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To get the minimum weight edge, we use min heap as a priority queue.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Min heap operations like extracting minimum element and decreasing key value takes O(</a:t>
            </a:r>
            <a:r>
              <a:rPr lang="en-GB" sz="1200" dirty="0" err="1"/>
              <a:t>logV</a:t>
            </a:r>
            <a:r>
              <a:rPr lang="en-GB" sz="1200" dirty="0"/>
              <a:t>) time.</a:t>
            </a:r>
          </a:p>
          <a:p>
            <a:r>
              <a:rPr lang="en-GB" sz="1200" dirty="0"/>
              <a:t> </a:t>
            </a:r>
          </a:p>
          <a:p>
            <a:r>
              <a:rPr lang="en-GB" sz="1200" dirty="0"/>
              <a:t>So, overall time complexity</a:t>
            </a:r>
          </a:p>
          <a:p>
            <a:endParaRPr lang="en-GB" sz="1200" dirty="0"/>
          </a:p>
          <a:p>
            <a:r>
              <a:rPr lang="en-GB" sz="1200" dirty="0"/>
              <a:t>= O(E + V) x O(</a:t>
            </a:r>
            <a:r>
              <a:rPr lang="en-GB" sz="1200" dirty="0" err="1"/>
              <a:t>logV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/>
              <a:t>= O((E + V)</a:t>
            </a:r>
            <a:r>
              <a:rPr lang="en-GB" sz="1200" dirty="0" err="1"/>
              <a:t>logV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/>
              <a:t>= O(</a:t>
            </a:r>
            <a:r>
              <a:rPr lang="en-GB" sz="1200" dirty="0" err="1"/>
              <a:t>ElogV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This time complexity can be improved and reduced to O(E + </a:t>
            </a:r>
            <a:r>
              <a:rPr lang="en-GB" sz="1200" dirty="0" err="1"/>
              <a:t>VlogV</a:t>
            </a:r>
            <a:r>
              <a:rPr lang="en-GB" sz="1200" dirty="0"/>
              <a:t>) using Fibonacci heap.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84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732B-1F7D-4144-8D08-7E140CF7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934" y="43041"/>
            <a:ext cx="6126933" cy="2617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b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en-US" sz="1800" b="1" kern="1200" dirty="0">
                <a:latin typeface="+mj-lt"/>
                <a:cs typeface="+mj-cs"/>
              </a:rPr>
              <a:t>D</a:t>
            </a:r>
            <a: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ifference between Prim’s Algorithm and Kruskal’s Algorithm</a:t>
            </a:r>
            <a:br>
              <a:rPr kumimoji="0" lang="en-US" altLang="en-US" sz="1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3F5997-9C12-4B5E-9E87-1E59B9D7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358761"/>
            <a:ext cx="21672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F552A7-7F8E-478F-B18D-1C4431D89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39349"/>
              </p:ext>
            </p:extLst>
          </p:nvPr>
        </p:nvGraphicFramePr>
        <p:xfrm>
          <a:off x="401250" y="533400"/>
          <a:ext cx="5262564" cy="3970623"/>
        </p:xfrm>
        <a:graphic>
          <a:graphicData uri="http://schemas.openxmlformats.org/drawingml/2006/table">
            <a:tbl>
              <a:tblPr/>
              <a:tblGrid>
                <a:gridCol w="2594945">
                  <a:extLst>
                    <a:ext uri="{9D8B030D-6E8A-4147-A177-3AD203B41FA5}">
                      <a16:colId xmlns:a16="http://schemas.microsoft.com/office/drawing/2014/main" val="2128628601"/>
                    </a:ext>
                  </a:extLst>
                </a:gridCol>
                <a:gridCol w="2667619">
                  <a:extLst>
                    <a:ext uri="{9D8B030D-6E8A-4147-A177-3AD203B41FA5}">
                      <a16:colId xmlns:a16="http://schemas.microsoft.com/office/drawing/2014/main" val="3174218704"/>
                    </a:ext>
                  </a:extLst>
                </a:gridCol>
              </a:tblGrid>
              <a:tr h="2787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Prim’s Algorithm</a:t>
                      </a:r>
                      <a:endParaRPr lang="en-US" sz="1200" dirty="0">
                        <a:effectLst/>
                      </a:endParaRPr>
                    </a:p>
                  </a:txBody>
                  <a:tcPr marL="10423" marR="10423" marT="8339" marB="83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Kruskal’s Algorithm</a:t>
                      </a:r>
                      <a:endParaRPr lang="en-US" sz="1200">
                        <a:effectLst/>
                      </a:endParaRPr>
                    </a:p>
                  </a:txBody>
                  <a:tcPr marL="10423" marR="10423" marT="8339" marB="83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13172"/>
                  </a:ext>
                </a:extLst>
              </a:tr>
              <a:tr h="72116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The tree that we are making or growing always remains connected.</a:t>
                      </a:r>
                    </a:p>
                  </a:txBody>
                  <a:tcPr marL="10423" marR="10423" marT="8339" marB="83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The tree that we are making or growing usually remains disconnected.</a:t>
                      </a:r>
                    </a:p>
                  </a:txBody>
                  <a:tcPr marL="10423" marR="10423" marT="8339" marB="83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603292"/>
                  </a:ext>
                </a:extLst>
              </a:tr>
              <a:tr h="94237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Prim’s Algorithm grows a solution from a random vertex by adding the next cheapest vertex to the existing tree.</a:t>
                      </a:r>
                    </a:p>
                  </a:txBody>
                  <a:tcPr marL="10423" marR="10423" marT="8339" marB="83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Kruskal’s Algorithm grows a solution from the cheapest edge by adding the next cheapest edge to the existing tree / forest.</a:t>
                      </a:r>
                    </a:p>
                  </a:txBody>
                  <a:tcPr marL="10423" marR="10423" marT="8339" marB="83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54203"/>
                  </a:ext>
                </a:extLst>
              </a:tr>
              <a:tr h="4999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Prim’s Algorithm is faster for dense graphs.</a:t>
                      </a:r>
                    </a:p>
                    <a:p>
                      <a:pPr fontAlgn="base"/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 case time complexity of Prim’s Algorithm is-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GB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ElogV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using binary heap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O(E + </a:t>
                      </a:r>
                      <a:r>
                        <a:rPr lang="en-GB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VlogV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using Fibonacci heap</a:t>
                      </a:r>
                    </a:p>
                    <a:p>
                      <a:pPr fontAlgn="base"/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Prim’s Algorithm is preferred when-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large number of edges in the graph like E = O(V</a:t>
                      </a:r>
                      <a:r>
                        <a:rPr lang="en-GB" sz="1200" b="0" i="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fontAlgn="base"/>
                      <a:endParaRPr lang="en-GB" sz="1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10423" marR="10423" marT="8339" marB="83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Kruskal’s Algorithm is faster for sparse graphs.</a:t>
                      </a:r>
                    </a:p>
                    <a:p>
                      <a:pPr algn="ctr"/>
                      <a:r>
                        <a:rPr lang="en-GB" sz="1200" dirty="0"/>
                        <a:t>Worst case time complexity: Θ(E log V) </a:t>
                      </a:r>
                      <a:endParaRPr lang="en-US" sz="1200" dirty="0">
                        <a:effectLst/>
                      </a:endParaRPr>
                    </a:p>
                    <a:p>
                      <a:pPr fontAlgn="base"/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Kruskal’s Algorithm is preferred when-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less number of edges in the graph like E = O(V)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edges are already sorted or can be sorted in linear time.</a:t>
                      </a:r>
                    </a:p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10423" marR="10423" marT="8339" marB="83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4302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3932E-BC5F-4CCE-AEF2-C019EF9D9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4BD8-CACA-41A3-B5E4-ADC319E7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Dense graph and Sparse Graph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4B07A-992B-48EE-8F15-0F2E38CCE4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E15A6-4BD7-4F54-8D5D-FC6BE9B9CE06}"/>
              </a:ext>
            </a:extLst>
          </p:cNvPr>
          <p:cNvSpPr txBox="1"/>
          <p:nvPr/>
        </p:nvSpPr>
        <p:spPr>
          <a:xfrm>
            <a:off x="838200" y="1270337"/>
            <a:ext cx="4648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Dense graph </a:t>
            </a:r>
            <a:r>
              <a:rPr lang="en-GB" dirty="0"/>
              <a:t>is a graph in which the number of edges is close to the maximal number of edges. Represents with Adjacency matrix. 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Sparse graph</a:t>
            </a:r>
            <a:r>
              <a:rPr lang="en-GB" dirty="0"/>
              <a:t> is a graph in which the number of edges is close to the minimal number of edges. Represented with adjacency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4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53" y="22735"/>
            <a:ext cx="6096000" cy="4639375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7902" rIns="0" bIns="0" rtlCol="0">
            <a:spAutoFit/>
          </a:bodyPr>
          <a:lstStyle/>
          <a:p>
            <a:pPr marL="124179"/>
            <a:r>
              <a:rPr sz="1689" b="1" spc="18" dirty="0">
                <a:solidFill>
                  <a:srgbClr val="04607A"/>
                </a:solidFill>
                <a:latin typeface="Calibri"/>
                <a:cs typeface="Calibri"/>
              </a:rPr>
              <a:t>Single source </a:t>
            </a:r>
            <a:r>
              <a:rPr sz="1689" b="1" spc="9" dirty="0">
                <a:solidFill>
                  <a:srgbClr val="04607A"/>
                </a:solidFill>
                <a:latin typeface="Calibri"/>
                <a:cs typeface="Calibri"/>
              </a:rPr>
              <a:t>shortest</a:t>
            </a:r>
            <a:r>
              <a:rPr sz="1689" b="1" spc="-9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1689" b="1" spc="9" dirty="0">
                <a:solidFill>
                  <a:srgbClr val="04607A"/>
                </a:solidFill>
                <a:latin typeface="Calibri"/>
                <a:cs typeface="Calibri"/>
              </a:rPr>
              <a:t>path</a:t>
            </a:r>
            <a:r>
              <a:rPr lang="en-GB" sz="1689" b="1" spc="9" dirty="0">
                <a:solidFill>
                  <a:srgbClr val="04607A"/>
                </a:solidFill>
                <a:latin typeface="Calibri"/>
                <a:cs typeface="Calibri"/>
              </a:rPr>
              <a:t>(</a:t>
            </a:r>
            <a:r>
              <a:rPr lang="en-GB" sz="1689" b="1" spc="9" dirty="0" err="1">
                <a:solidFill>
                  <a:srgbClr val="04607A"/>
                </a:solidFill>
                <a:latin typeface="Calibri"/>
                <a:cs typeface="Calibri"/>
              </a:rPr>
              <a:t>Dikstra’s</a:t>
            </a:r>
            <a:r>
              <a:rPr lang="en-GB" sz="1689" b="1" spc="9" dirty="0">
                <a:solidFill>
                  <a:srgbClr val="04607A"/>
                </a:solidFill>
                <a:latin typeface="Calibri"/>
                <a:cs typeface="Calibri"/>
              </a:rPr>
              <a:t>)</a:t>
            </a:r>
            <a:endParaRPr sz="1689" dirty="0">
              <a:latin typeface="Calibri"/>
              <a:cs typeface="Calibri"/>
            </a:endParaRPr>
          </a:p>
          <a:p>
            <a:pPr marL="440272" marR="120793" indent="-249488" algn="just">
              <a:lnSpc>
                <a:spcPct val="100899"/>
              </a:lnSpc>
              <a:spcBef>
                <a:spcPts val="1173"/>
              </a:spcBef>
              <a:buFont typeface="Arial"/>
              <a:buChar char="•"/>
              <a:tabLst>
                <a:tab pos="441401" algn="l"/>
              </a:tabLst>
            </a:pPr>
            <a:r>
              <a:rPr sz="1511" spc="-18" dirty="0">
                <a:latin typeface="Constantia"/>
                <a:cs typeface="Constantia"/>
              </a:rPr>
              <a:t>For </a:t>
            </a:r>
            <a:r>
              <a:rPr sz="1511" spc="9" dirty="0">
                <a:latin typeface="Constantia"/>
                <a:cs typeface="Constantia"/>
              </a:rPr>
              <a:t>a </a:t>
            </a:r>
            <a:r>
              <a:rPr sz="1511" spc="-9" dirty="0">
                <a:latin typeface="Constantia"/>
                <a:cs typeface="Constantia"/>
              </a:rPr>
              <a:t>given source </a:t>
            </a:r>
            <a:r>
              <a:rPr sz="1511" dirty="0">
                <a:latin typeface="Constantia"/>
                <a:cs typeface="Constantia"/>
              </a:rPr>
              <a:t>node </a:t>
            </a:r>
            <a:r>
              <a:rPr sz="1511" spc="-9" dirty="0">
                <a:latin typeface="Constantia"/>
                <a:cs typeface="Constantia"/>
              </a:rPr>
              <a:t>in </a:t>
            </a:r>
            <a:r>
              <a:rPr sz="1511" dirty="0">
                <a:latin typeface="Constantia"/>
                <a:cs typeface="Constantia"/>
              </a:rPr>
              <a:t>the </a:t>
            </a:r>
            <a:r>
              <a:rPr sz="1511" spc="-9" dirty="0">
                <a:latin typeface="Constantia"/>
                <a:cs typeface="Constantia"/>
              </a:rPr>
              <a:t>graph, </a:t>
            </a:r>
            <a:r>
              <a:rPr sz="1511" dirty="0">
                <a:latin typeface="Constantia"/>
                <a:cs typeface="Constantia"/>
              </a:rPr>
              <a:t>the algorithm  </a:t>
            </a:r>
            <a:r>
              <a:rPr sz="1511" spc="9" dirty="0">
                <a:latin typeface="Constantia"/>
                <a:cs typeface="Constantia"/>
              </a:rPr>
              <a:t>finds </a:t>
            </a:r>
            <a:r>
              <a:rPr sz="1511" dirty="0">
                <a:latin typeface="Constantia"/>
                <a:cs typeface="Constantia"/>
              </a:rPr>
              <a:t>the shortest </a:t>
            </a:r>
            <a:r>
              <a:rPr sz="1511" spc="-9" dirty="0">
                <a:latin typeface="Constantia"/>
                <a:cs typeface="Constantia"/>
              </a:rPr>
              <a:t>path between </a:t>
            </a:r>
            <a:r>
              <a:rPr sz="1511" dirty="0">
                <a:latin typeface="Constantia"/>
                <a:cs typeface="Constantia"/>
              </a:rPr>
              <a:t>that node and </a:t>
            </a:r>
            <a:r>
              <a:rPr sz="1511" spc="-9" dirty="0">
                <a:latin typeface="Constantia"/>
                <a:cs typeface="Constantia"/>
              </a:rPr>
              <a:t>every  </a:t>
            </a:r>
            <a:r>
              <a:rPr sz="1511" spc="-18" dirty="0">
                <a:latin typeface="Constantia"/>
                <a:cs typeface="Constantia"/>
              </a:rPr>
              <a:t>other. </a:t>
            </a:r>
            <a:r>
              <a:rPr sz="1511" spc="-27" dirty="0">
                <a:latin typeface="Constantia"/>
                <a:cs typeface="Constantia"/>
              </a:rPr>
              <a:t>It </a:t>
            </a:r>
            <a:r>
              <a:rPr sz="1511" dirty="0">
                <a:latin typeface="Constantia"/>
                <a:cs typeface="Constantia"/>
              </a:rPr>
              <a:t>also used </a:t>
            </a:r>
            <a:r>
              <a:rPr sz="1511" spc="-9" dirty="0">
                <a:latin typeface="Constantia"/>
                <a:cs typeface="Constantia"/>
              </a:rPr>
              <a:t>for </a:t>
            </a:r>
            <a:r>
              <a:rPr sz="1511" dirty="0">
                <a:latin typeface="Constantia"/>
                <a:cs typeface="Constantia"/>
              </a:rPr>
              <a:t>finding the shortest paths </a:t>
            </a:r>
            <a:r>
              <a:rPr sz="1511" spc="-9" dirty="0">
                <a:latin typeface="Constantia"/>
                <a:cs typeface="Constantia"/>
              </a:rPr>
              <a:t>from  </a:t>
            </a:r>
            <a:r>
              <a:rPr sz="1511" spc="9" dirty="0">
                <a:latin typeface="Constantia"/>
                <a:cs typeface="Constantia"/>
              </a:rPr>
              <a:t>a </a:t>
            </a:r>
            <a:r>
              <a:rPr sz="1511" dirty="0">
                <a:latin typeface="Constantia"/>
                <a:cs typeface="Constantia"/>
              </a:rPr>
              <a:t>single node </a:t>
            </a:r>
            <a:r>
              <a:rPr sz="1511" spc="-9" dirty="0">
                <a:latin typeface="Constantia"/>
                <a:cs typeface="Constantia"/>
              </a:rPr>
              <a:t>to </a:t>
            </a:r>
            <a:r>
              <a:rPr sz="1511" spc="9" dirty="0">
                <a:latin typeface="Constantia"/>
                <a:cs typeface="Constantia"/>
              </a:rPr>
              <a:t>a </a:t>
            </a:r>
            <a:r>
              <a:rPr sz="1511" dirty="0">
                <a:latin typeface="Constantia"/>
                <a:cs typeface="Constantia"/>
              </a:rPr>
              <a:t>single destination node </a:t>
            </a:r>
            <a:r>
              <a:rPr sz="1511" spc="-18" dirty="0">
                <a:latin typeface="Constantia"/>
                <a:cs typeface="Constantia"/>
              </a:rPr>
              <a:t>by  </a:t>
            </a:r>
            <a:r>
              <a:rPr sz="1511" dirty="0">
                <a:latin typeface="Constantia"/>
                <a:cs typeface="Constantia"/>
              </a:rPr>
              <a:t>stopping the algorithm </a:t>
            </a:r>
            <a:r>
              <a:rPr sz="1511" spc="-9" dirty="0">
                <a:latin typeface="Constantia"/>
                <a:cs typeface="Constantia"/>
              </a:rPr>
              <a:t>once the </a:t>
            </a:r>
            <a:r>
              <a:rPr sz="1511" dirty="0">
                <a:latin typeface="Constantia"/>
                <a:cs typeface="Constantia"/>
              </a:rPr>
              <a:t>shortest path </a:t>
            </a:r>
            <a:r>
              <a:rPr sz="1511" spc="-9" dirty="0">
                <a:latin typeface="Constantia"/>
                <a:cs typeface="Constantia"/>
              </a:rPr>
              <a:t>to the  </a:t>
            </a:r>
            <a:r>
              <a:rPr sz="1511" dirty="0">
                <a:latin typeface="Constantia"/>
                <a:cs typeface="Constantia"/>
              </a:rPr>
              <a:t>destination </a:t>
            </a:r>
            <a:r>
              <a:rPr sz="1511" spc="9" dirty="0">
                <a:latin typeface="Constantia"/>
                <a:cs typeface="Constantia"/>
              </a:rPr>
              <a:t>node has </a:t>
            </a:r>
            <a:r>
              <a:rPr sz="1511" dirty="0">
                <a:latin typeface="Constantia"/>
                <a:cs typeface="Constantia"/>
              </a:rPr>
              <a:t>been</a:t>
            </a:r>
            <a:r>
              <a:rPr sz="1511" spc="-258" dirty="0">
                <a:latin typeface="Constantia"/>
                <a:cs typeface="Constantia"/>
              </a:rPr>
              <a:t> </a:t>
            </a:r>
            <a:r>
              <a:rPr lang="en-GB" sz="1511" spc="-258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determined.</a:t>
            </a:r>
            <a:endParaRPr lang="en-GB" sz="1511" dirty="0">
              <a:latin typeface="Constantia"/>
              <a:cs typeface="Constantia"/>
            </a:endParaRPr>
          </a:p>
          <a:p>
            <a:pPr marL="440272" marR="120793" indent="-249488" algn="just">
              <a:lnSpc>
                <a:spcPct val="100899"/>
              </a:lnSpc>
              <a:spcBef>
                <a:spcPts val="1173"/>
              </a:spcBef>
              <a:buFont typeface="Arial"/>
              <a:buChar char="•"/>
              <a:tabLst>
                <a:tab pos="441401" algn="l"/>
              </a:tabLst>
            </a:pPr>
            <a:r>
              <a:rPr lang="en-US" sz="1511" dirty="0">
                <a:latin typeface="Constantia"/>
                <a:cs typeface="Constantia"/>
              </a:rPr>
              <a:t>Graph is directed/undirected weighted connected graph.  No negative weight  edges</a:t>
            </a:r>
            <a:endParaRPr lang="en-GB" sz="1511" dirty="0">
              <a:latin typeface="Constantia"/>
              <a:cs typeface="Constantia"/>
            </a:endParaRPr>
          </a:p>
          <a:p>
            <a:pPr marL="440272" marR="120793" indent="-249488" algn="just">
              <a:lnSpc>
                <a:spcPct val="100899"/>
              </a:lnSpc>
              <a:spcBef>
                <a:spcPts val="1173"/>
              </a:spcBef>
              <a:buFont typeface="Arial"/>
              <a:buChar char="•"/>
              <a:tabLst>
                <a:tab pos="441401" algn="l"/>
              </a:tabLst>
            </a:pPr>
            <a:r>
              <a:rPr lang="en-US" sz="1511" b="1" dirty="0">
                <a:latin typeface="Constantia"/>
                <a:cs typeface="Constantia"/>
              </a:rPr>
              <a:t>Applications:</a:t>
            </a:r>
            <a:r>
              <a:rPr lang="en-US" sz="1511" dirty="0">
                <a:latin typeface="Constantia"/>
                <a:cs typeface="Constantia"/>
              </a:rPr>
              <a:t> </a:t>
            </a:r>
          </a:p>
          <a:p>
            <a:pPr marL="440272" marR="120793" indent="-249488" algn="just">
              <a:spcBef>
                <a:spcPts val="1173"/>
              </a:spcBef>
              <a:buFont typeface="Wingdings" panose="05000000000000000000" pitchFamily="2" charset="2"/>
              <a:buChar char="Ø"/>
              <a:tabLst>
                <a:tab pos="441401" algn="l"/>
              </a:tabLst>
            </a:pPr>
            <a:r>
              <a:rPr lang="en-GB" sz="1200" i="0" dirty="0">
                <a:effectLst/>
                <a:latin typeface="Constantia" panose="02030602050306030303" pitchFamily="18" charset="0"/>
              </a:rPr>
              <a:t>Digital Mapping Services in Google Maps, </a:t>
            </a:r>
          </a:p>
          <a:p>
            <a:pPr marL="440272" marR="120793" indent="-249488" algn="just">
              <a:spcBef>
                <a:spcPts val="1173"/>
              </a:spcBef>
              <a:buFont typeface="Wingdings" panose="05000000000000000000" pitchFamily="2" charset="2"/>
              <a:buChar char="Ø"/>
              <a:tabLst>
                <a:tab pos="441401" algn="l"/>
              </a:tabLst>
            </a:pPr>
            <a:r>
              <a:rPr lang="en-US" sz="1200" i="0" dirty="0">
                <a:effectLst/>
                <a:latin typeface="Constantia" panose="02030602050306030303" pitchFamily="18" charset="0"/>
              </a:rPr>
              <a:t>Social Networking Applications</a:t>
            </a:r>
            <a:r>
              <a:rPr lang="en-GB" sz="1200" dirty="0">
                <a:latin typeface="Constantia" panose="02030602050306030303" pitchFamily="18" charset="0"/>
              </a:rPr>
              <a:t>,</a:t>
            </a:r>
            <a:r>
              <a:rPr lang="en-US" sz="1200" i="0" dirty="0">
                <a:effectLst/>
                <a:latin typeface="Constantia" panose="02030602050306030303" pitchFamily="18" charset="0"/>
              </a:rPr>
              <a:t> </a:t>
            </a:r>
          </a:p>
          <a:p>
            <a:pPr marL="440272" marR="120793" indent="-249488" algn="just">
              <a:spcBef>
                <a:spcPts val="1173"/>
              </a:spcBef>
              <a:buFont typeface="Wingdings" panose="05000000000000000000" pitchFamily="2" charset="2"/>
              <a:buChar char="Ø"/>
              <a:tabLst>
                <a:tab pos="441401" algn="l"/>
              </a:tabLst>
            </a:pPr>
            <a:r>
              <a:rPr lang="en-US" sz="1200" i="0" dirty="0">
                <a:effectLst/>
                <a:latin typeface="Constantia" panose="02030602050306030303" pitchFamily="18" charset="0"/>
              </a:rPr>
              <a:t>Telephone Network</a:t>
            </a:r>
            <a:r>
              <a:rPr lang="en-GB" sz="1200" dirty="0">
                <a:latin typeface="Constantia" panose="02030602050306030303" pitchFamily="18" charset="0"/>
              </a:rPr>
              <a:t>,</a:t>
            </a:r>
          </a:p>
          <a:p>
            <a:pPr marL="440272" marR="120793" indent="-249488" algn="just">
              <a:spcBef>
                <a:spcPts val="1173"/>
              </a:spcBef>
              <a:buFont typeface="Wingdings" panose="05000000000000000000" pitchFamily="2" charset="2"/>
              <a:buChar char="Ø"/>
              <a:tabLst>
                <a:tab pos="441401" algn="l"/>
              </a:tabLst>
            </a:pPr>
            <a:r>
              <a:rPr lang="en-GB" sz="1200" i="0" dirty="0">
                <a:effectLst/>
                <a:latin typeface="Constantia" panose="02030602050306030303" pitchFamily="18" charset="0"/>
              </a:rPr>
              <a:t> IP routing to find Open shortest Path First</a:t>
            </a:r>
            <a:r>
              <a:rPr lang="en-GB" sz="1200" dirty="0">
                <a:latin typeface="Constantia" panose="02030602050306030303" pitchFamily="18" charset="0"/>
              </a:rPr>
              <a:t>,</a:t>
            </a:r>
            <a:r>
              <a:rPr lang="en-US" sz="1200" i="0" dirty="0">
                <a:effectLst/>
                <a:latin typeface="Constantia" panose="02030602050306030303" pitchFamily="18" charset="0"/>
              </a:rPr>
              <a:t> </a:t>
            </a:r>
          </a:p>
          <a:p>
            <a:pPr marL="440272" marR="120793" indent="-249488" algn="just">
              <a:spcBef>
                <a:spcPts val="1173"/>
              </a:spcBef>
              <a:buFont typeface="Wingdings" panose="05000000000000000000" pitchFamily="2" charset="2"/>
              <a:buChar char="Ø"/>
              <a:tabLst>
                <a:tab pos="441401" algn="l"/>
              </a:tabLst>
            </a:pPr>
            <a:r>
              <a:rPr lang="en-US" sz="1200" i="0" dirty="0">
                <a:effectLst/>
                <a:latin typeface="Constantia" panose="02030602050306030303" pitchFamily="18" charset="0"/>
              </a:rPr>
              <a:t>Flighting Agenda, </a:t>
            </a:r>
          </a:p>
          <a:p>
            <a:pPr marL="440272" marR="120793" indent="-249488" algn="just">
              <a:spcBef>
                <a:spcPts val="1173"/>
              </a:spcBef>
              <a:buFont typeface="Wingdings" panose="05000000000000000000" pitchFamily="2" charset="2"/>
              <a:buChar char="Ø"/>
              <a:tabLst>
                <a:tab pos="441401" algn="l"/>
              </a:tabLst>
            </a:pPr>
            <a:r>
              <a:rPr lang="en-US" sz="1200" i="0" dirty="0">
                <a:effectLst/>
                <a:latin typeface="Constantia" panose="02030602050306030303" pitchFamily="18" charset="0"/>
              </a:rPr>
              <a:t>Designate file server, Robotic Path.</a:t>
            </a:r>
            <a:endParaRPr sz="1511" dirty="0">
              <a:latin typeface="Constantia"/>
              <a:cs typeface="Constanti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0DEBE0-93C3-4208-88E6-DCDFEA73F1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8387D-16AA-4001-B7C1-71123515BD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587BD-7467-4AEF-AC46-5ACEEE65B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3" r="7594"/>
          <a:stretch/>
        </p:blipFill>
        <p:spPr>
          <a:xfrm>
            <a:off x="381000" y="990600"/>
            <a:ext cx="5562600" cy="2044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5486FB-AE47-4782-96C7-5CD8938DC826}"/>
              </a:ext>
            </a:extLst>
          </p:cNvPr>
          <p:cNvSpPr txBox="1"/>
          <p:nvPr/>
        </p:nvSpPr>
        <p:spPr>
          <a:xfrm>
            <a:off x="76200" y="118197"/>
            <a:ext cx="231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Concept with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65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EB4D1-A756-4709-B6CC-40E34B3A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" y="0"/>
            <a:ext cx="1747319" cy="4423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latin typeface="+mj-lt"/>
                <a:cs typeface="+mj-cs"/>
              </a:rPr>
              <a:t>Example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FE8BC-5520-40D7-BB8A-1F3D6E5C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81000"/>
            <a:ext cx="5867400" cy="2286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776A18-E716-4FB8-9520-8459E3CA8A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15B3C-96B1-4E09-A6A8-0DABF54E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752547"/>
            <a:ext cx="3322319" cy="17764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0BFA9EBB-BA1D-4E1B-84F7-CEAD3C7E9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016000"/>
            <a:ext cx="762000" cy="10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9F35E820-A801-459E-BF8C-245268C35C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9200" y="914400"/>
            <a:ext cx="1981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6BEEEE0F-CF41-4BD7-A999-D96E2DB8F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1117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093B15B-E986-4C8E-865F-1CD223457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740400" cy="410433"/>
          </a:xfrm>
          <a:noFill/>
          <a:ln/>
        </p:spPr>
        <p:txBody>
          <a:bodyPr/>
          <a:lstStyle/>
          <a:p>
            <a:r>
              <a:rPr lang="en-GB" altLang="en-US" sz="2667" dirty="0"/>
              <a:t>Example</a:t>
            </a:r>
            <a:r>
              <a:rPr lang="en-US" altLang="en-US" sz="2667" dirty="0"/>
              <a:t> 2 </a:t>
            </a:r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43180332-58E2-451E-94AC-05EA8FCE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34" y="969434"/>
            <a:ext cx="296333" cy="29633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DCD7BD2-A652-4EC9-886A-E5DACE3D9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17" y="954617"/>
            <a:ext cx="228161" cy="30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383" tIns="30692" rIns="61383" bIns="30692">
            <a:spAutoFit/>
          </a:bodyPr>
          <a:lstStyle/>
          <a:p>
            <a:r>
              <a:rPr lang="en-US" altLang="en-US" sz="1600"/>
              <a:t>1</a:t>
            </a:r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246F3FDA-FA01-41A5-A73B-0AB7FFD7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34" y="2036234"/>
            <a:ext cx="296333" cy="29633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59D733B7-E17E-46F5-A0D6-31D55E0A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17" y="2021417"/>
            <a:ext cx="228161" cy="30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383" tIns="30692" rIns="61383" bIns="30692">
            <a:spAutoFit/>
          </a:bodyPr>
          <a:lstStyle/>
          <a:p>
            <a:r>
              <a:rPr lang="en-US" altLang="en-US" sz="1600"/>
              <a:t>2</a:t>
            </a:r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84E88778-D83B-4D59-96A8-47A0010E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634" y="969434"/>
            <a:ext cx="296333" cy="29633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D3AD207B-FDF6-4BDC-92DD-DBEC1A3B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617" y="954617"/>
            <a:ext cx="228161" cy="30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383" tIns="30692" rIns="61383" bIns="30692">
            <a:spAutoFit/>
          </a:bodyPr>
          <a:lstStyle/>
          <a:p>
            <a:r>
              <a:rPr lang="en-US" altLang="en-US" sz="1600"/>
              <a:t>3</a:t>
            </a:r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BC9076B5-22AF-4354-8EA9-B8337EA8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34" y="2036234"/>
            <a:ext cx="296333" cy="29633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5A7C6F57-916E-493C-A2C8-BE901BF47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817" y="2021417"/>
            <a:ext cx="228161" cy="30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383" tIns="30692" rIns="61383" bIns="30692">
            <a:spAutoFit/>
          </a:bodyPr>
          <a:lstStyle/>
          <a:p>
            <a:r>
              <a:rPr lang="en-US" altLang="en-US" sz="1600"/>
              <a:t>4</a:t>
            </a:r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59754474-6AC7-48D5-A1A5-BFE1C24DA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634" y="1426634"/>
            <a:ext cx="296333" cy="29633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B5B36BDA-35F5-430C-A4CC-61A66243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617" y="1411817"/>
            <a:ext cx="228161" cy="30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383" tIns="30692" rIns="61383" bIns="30692">
            <a:spAutoFit/>
          </a:bodyPr>
          <a:lstStyle/>
          <a:p>
            <a:r>
              <a:rPr lang="en-US" altLang="en-US" sz="1600"/>
              <a:t>5</a:t>
            </a:r>
          </a:p>
        </p:txBody>
      </p:sp>
      <p:sp>
        <p:nvSpPr>
          <p:cNvPr id="11280" name="Oval 16">
            <a:extLst>
              <a:ext uri="{FF2B5EF4-FFF2-40B4-BE49-F238E27FC236}">
                <a16:creationId xmlns:a16="http://schemas.microsoft.com/office/drawing/2014/main" id="{C117ACB3-EBD3-4F81-A1D8-98CB4749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634" y="766234"/>
            <a:ext cx="296333" cy="29633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445106B4-E3B7-497C-A8E0-E8616DDF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617" y="751417"/>
            <a:ext cx="228161" cy="30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383" tIns="30692" rIns="61383" bIns="30692">
            <a:spAutoFit/>
          </a:bodyPr>
          <a:lstStyle/>
          <a:p>
            <a:r>
              <a:rPr lang="en-US" altLang="en-US" sz="1600"/>
              <a:t>6</a:t>
            </a:r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912F9045-2FAA-4044-9AD8-7733B86E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34" y="2036234"/>
            <a:ext cx="296333" cy="29633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83" name="Rectangle 19">
            <a:extLst>
              <a:ext uri="{FF2B5EF4-FFF2-40B4-BE49-F238E27FC236}">
                <a16:creationId xmlns:a16="http://schemas.microsoft.com/office/drawing/2014/main" id="{CD7B940D-936F-4AFD-9644-0E7DCEFC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217" y="2021417"/>
            <a:ext cx="228161" cy="30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1383" tIns="30692" rIns="61383" bIns="30692">
            <a:spAutoFit/>
          </a:bodyPr>
          <a:lstStyle/>
          <a:p>
            <a:r>
              <a:rPr lang="en-US" altLang="en-US" sz="1600"/>
              <a:t>7</a:t>
            </a:r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71E10A41-F6E4-42B6-A3BA-58E64ABD3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1270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DD5DFEE1-0297-4165-8D82-469049269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21844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86" name="Line 22">
            <a:extLst>
              <a:ext uri="{FF2B5EF4-FFF2-40B4-BE49-F238E27FC236}">
                <a16:creationId xmlns:a16="http://schemas.microsoft.com/office/drawing/2014/main" id="{8579CF0E-3C99-45C1-81EF-74F54CC6D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270000"/>
            <a:ext cx="1016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5A73BB8C-27A9-44FA-8CEB-6DA21101C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270000"/>
            <a:ext cx="1066800" cy="81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74046B6E-695B-4DE1-A951-A1F960CDE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9200"/>
            <a:ext cx="8128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911E299F-8D90-473B-A990-27FD0691A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0000" y="1574800"/>
            <a:ext cx="193040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9C3FF069-8FDE-4657-BDA5-EB17AB37F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7600" y="1727200"/>
            <a:ext cx="8636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1965FCD5-808B-4AEF-BC7E-7DF6D43C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844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6553401C-6306-435E-955A-14C3D2435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25600"/>
            <a:ext cx="187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93" name="Freeform 29">
            <a:extLst>
              <a:ext uri="{FF2B5EF4-FFF2-40B4-BE49-F238E27FC236}">
                <a16:creationId xmlns:a16="http://schemas.microsoft.com/office/drawing/2014/main" id="{D7146647-CB60-4E51-B1F9-D62D9649FAE3}"/>
              </a:ext>
            </a:extLst>
          </p:cNvPr>
          <p:cNvSpPr>
            <a:spLocks/>
          </p:cNvSpPr>
          <p:nvPr/>
        </p:nvSpPr>
        <p:spPr bwMode="auto">
          <a:xfrm>
            <a:off x="531284" y="1168400"/>
            <a:ext cx="4854575" cy="1779059"/>
          </a:xfrm>
          <a:custGeom>
            <a:avLst/>
            <a:gdLst>
              <a:gd name="T0" fmla="*/ 362 w 4587"/>
              <a:gd name="T1" fmla="*/ 28 h 1681"/>
              <a:gd name="T2" fmla="*/ 272 w 4587"/>
              <a:gd name="T3" fmla="*/ 78 h 1681"/>
              <a:gd name="T4" fmla="*/ 226 w 4587"/>
              <a:gd name="T5" fmla="*/ 148 h 1681"/>
              <a:gd name="T6" fmla="*/ 193 w 4587"/>
              <a:gd name="T7" fmla="*/ 208 h 1681"/>
              <a:gd name="T8" fmla="*/ 159 w 4587"/>
              <a:gd name="T9" fmla="*/ 268 h 1681"/>
              <a:gd name="T10" fmla="*/ 125 w 4587"/>
              <a:gd name="T11" fmla="*/ 328 h 1681"/>
              <a:gd name="T12" fmla="*/ 79 w 4587"/>
              <a:gd name="T13" fmla="*/ 419 h 1681"/>
              <a:gd name="T14" fmla="*/ 45 w 4587"/>
              <a:gd name="T15" fmla="*/ 498 h 1681"/>
              <a:gd name="T16" fmla="*/ 23 w 4587"/>
              <a:gd name="T17" fmla="*/ 588 h 1681"/>
              <a:gd name="T18" fmla="*/ 11 w 4587"/>
              <a:gd name="T19" fmla="*/ 669 h 1681"/>
              <a:gd name="T20" fmla="*/ 0 w 4587"/>
              <a:gd name="T21" fmla="*/ 729 h 1681"/>
              <a:gd name="T22" fmla="*/ 0 w 4587"/>
              <a:gd name="T23" fmla="*/ 789 h 1681"/>
              <a:gd name="T24" fmla="*/ 0 w 4587"/>
              <a:gd name="T25" fmla="*/ 869 h 1681"/>
              <a:gd name="T26" fmla="*/ 23 w 4587"/>
              <a:gd name="T27" fmla="*/ 939 h 1681"/>
              <a:gd name="T28" fmla="*/ 68 w 4587"/>
              <a:gd name="T29" fmla="*/ 1029 h 1681"/>
              <a:gd name="T30" fmla="*/ 125 w 4587"/>
              <a:gd name="T31" fmla="*/ 1109 h 1681"/>
              <a:gd name="T32" fmla="*/ 215 w 4587"/>
              <a:gd name="T33" fmla="*/ 1179 h 1681"/>
              <a:gd name="T34" fmla="*/ 328 w 4587"/>
              <a:gd name="T35" fmla="*/ 1229 h 1681"/>
              <a:gd name="T36" fmla="*/ 442 w 4587"/>
              <a:gd name="T37" fmla="*/ 1279 h 1681"/>
              <a:gd name="T38" fmla="*/ 645 w 4587"/>
              <a:gd name="T39" fmla="*/ 1339 h 1681"/>
              <a:gd name="T40" fmla="*/ 872 w 4587"/>
              <a:gd name="T41" fmla="*/ 1399 h 1681"/>
              <a:gd name="T42" fmla="*/ 1076 w 4587"/>
              <a:gd name="T43" fmla="*/ 1429 h 1681"/>
              <a:gd name="T44" fmla="*/ 1348 w 4587"/>
              <a:gd name="T45" fmla="*/ 1480 h 1681"/>
              <a:gd name="T46" fmla="*/ 1676 w 4587"/>
              <a:gd name="T47" fmla="*/ 1569 h 1681"/>
              <a:gd name="T48" fmla="*/ 1914 w 4587"/>
              <a:gd name="T49" fmla="*/ 1619 h 1681"/>
              <a:gd name="T50" fmla="*/ 2231 w 4587"/>
              <a:gd name="T51" fmla="*/ 1659 h 1681"/>
              <a:gd name="T52" fmla="*/ 2548 w 4587"/>
              <a:gd name="T53" fmla="*/ 1680 h 1681"/>
              <a:gd name="T54" fmla="*/ 2706 w 4587"/>
              <a:gd name="T55" fmla="*/ 1680 h 1681"/>
              <a:gd name="T56" fmla="*/ 2910 w 4587"/>
              <a:gd name="T57" fmla="*/ 1649 h 1681"/>
              <a:gd name="T58" fmla="*/ 3159 w 4587"/>
              <a:gd name="T59" fmla="*/ 1629 h 1681"/>
              <a:gd name="T60" fmla="*/ 3295 w 4587"/>
              <a:gd name="T61" fmla="*/ 1610 h 1681"/>
              <a:gd name="T62" fmla="*/ 3374 w 4587"/>
              <a:gd name="T63" fmla="*/ 1569 h 1681"/>
              <a:gd name="T64" fmla="*/ 3454 w 4587"/>
              <a:gd name="T65" fmla="*/ 1519 h 1681"/>
              <a:gd name="T66" fmla="*/ 3556 w 4587"/>
              <a:gd name="T67" fmla="*/ 1499 h 1681"/>
              <a:gd name="T68" fmla="*/ 3646 w 4587"/>
              <a:gd name="T69" fmla="*/ 1469 h 1681"/>
              <a:gd name="T70" fmla="*/ 3793 w 4587"/>
              <a:gd name="T71" fmla="*/ 1429 h 1681"/>
              <a:gd name="T72" fmla="*/ 3873 w 4587"/>
              <a:gd name="T73" fmla="*/ 1399 h 1681"/>
              <a:gd name="T74" fmla="*/ 3952 w 4587"/>
              <a:gd name="T75" fmla="*/ 1339 h 1681"/>
              <a:gd name="T76" fmla="*/ 4020 w 4587"/>
              <a:gd name="T77" fmla="*/ 1309 h 1681"/>
              <a:gd name="T78" fmla="*/ 4099 w 4587"/>
              <a:gd name="T79" fmla="*/ 1289 h 1681"/>
              <a:gd name="T80" fmla="*/ 4178 w 4587"/>
              <a:gd name="T81" fmla="*/ 1259 h 1681"/>
              <a:gd name="T82" fmla="*/ 4269 w 4587"/>
              <a:gd name="T83" fmla="*/ 1209 h 1681"/>
              <a:gd name="T84" fmla="*/ 4360 w 4587"/>
              <a:gd name="T85" fmla="*/ 1169 h 1681"/>
              <a:gd name="T86" fmla="*/ 4450 w 4587"/>
              <a:gd name="T87" fmla="*/ 1109 h 1681"/>
              <a:gd name="T88" fmla="*/ 4518 w 4587"/>
              <a:gd name="T89" fmla="*/ 1049 h 1681"/>
              <a:gd name="T90" fmla="*/ 4575 w 4587"/>
              <a:gd name="T91" fmla="*/ 999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94" name="Rectangle 30">
            <a:extLst>
              <a:ext uri="{FF2B5EF4-FFF2-40B4-BE49-F238E27FC236}">
                <a16:creationId xmlns:a16="http://schemas.microsoft.com/office/drawing/2014/main" id="{123FDD59-5FC8-4EC0-B0FD-F0A084630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128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295" name="Rectangle 31">
            <a:extLst>
              <a:ext uri="{FF2B5EF4-FFF2-40B4-BE49-F238E27FC236}">
                <a16:creationId xmlns:a16="http://schemas.microsoft.com/office/drawing/2014/main" id="{39F4EC19-7BF5-49BC-BD79-27AD834B5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224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296" name="Rectangle 32">
            <a:extLst>
              <a:ext uri="{FF2B5EF4-FFF2-40B4-BE49-F238E27FC236}">
                <a16:creationId xmlns:a16="http://schemas.microsoft.com/office/drawing/2014/main" id="{F96DE7CE-D268-4703-B9D2-0BD6153B6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219200"/>
            <a:ext cx="4064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1297" name="Rectangle 33">
            <a:extLst>
              <a:ext uri="{FF2B5EF4-FFF2-40B4-BE49-F238E27FC236}">
                <a16:creationId xmlns:a16="http://schemas.microsoft.com/office/drawing/2014/main" id="{82218269-3EDC-4970-ADC0-C51E383C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3716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98" name="Rectangle 34">
            <a:extLst>
              <a:ext uri="{FF2B5EF4-FFF2-40B4-BE49-F238E27FC236}">
                <a16:creationId xmlns:a16="http://schemas.microsoft.com/office/drawing/2014/main" id="{3E0EF789-990B-4F57-85A6-59DEF9F7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604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1299" name="Rectangle 35">
            <a:extLst>
              <a:ext uri="{FF2B5EF4-FFF2-40B4-BE49-F238E27FC236}">
                <a16:creationId xmlns:a16="http://schemas.microsoft.com/office/drawing/2014/main" id="{1D959EBD-0EEB-414A-9D66-CB1AA02CC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22400"/>
            <a:ext cx="4064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00" name="Rectangle 36">
            <a:extLst>
              <a:ext uri="{FF2B5EF4-FFF2-40B4-BE49-F238E27FC236}">
                <a16:creationId xmlns:a16="http://schemas.microsoft.com/office/drawing/2014/main" id="{7BDA550A-D23F-4E0F-AD0A-7F184CE9C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10668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13D648E2-F5D3-46B9-B4D3-2AB1C328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590800"/>
            <a:ext cx="4064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1302" name="Rectangle 38">
            <a:extLst>
              <a:ext uri="{FF2B5EF4-FFF2-40B4-BE49-F238E27FC236}">
                <a16:creationId xmlns:a16="http://schemas.microsoft.com/office/drawing/2014/main" id="{FDFCF3EA-5BAF-4520-A648-00A61BE8E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224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303" name="Rectangle 39">
            <a:extLst>
              <a:ext uri="{FF2B5EF4-FFF2-40B4-BE49-F238E27FC236}">
                <a16:creationId xmlns:a16="http://schemas.microsoft.com/office/drawing/2014/main" id="{FC93A5FD-5744-4AF1-9096-6DA21D1F3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272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8ACA4972-BF1E-4AAF-BC41-AF5229FD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1336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38C72954-0A8C-4895-82AC-36639AAA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21336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306" name="Rectangle 42">
            <a:extLst>
              <a:ext uri="{FF2B5EF4-FFF2-40B4-BE49-F238E27FC236}">
                <a16:creationId xmlns:a16="http://schemas.microsoft.com/office/drawing/2014/main" id="{77B58129-78D2-4A5C-86AD-DDCF1007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68400"/>
            <a:ext cx="254000" cy="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383" tIns="30692" rIns="61383" bIns="3069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67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307" name="Rectangle 43">
            <a:extLst>
              <a:ext uri="{FF2B5EF4-FFF2-40B4-BE49-F238E27FC236}">
                <a16:creationId xmlns:a16="http://schemas.microsoft.com/office/drawing/2014/main" id="{22967378-E518-4C84-AF00-91C687EB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42" y="2269067"/>
            <a:ext cx="5181600" cy="1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59BF8-689A-4A44-A770-C4937491B0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5448-6732-4ED2-B8BC-8746B329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139E9-DAC0-4D8A-A149-A99AF1B2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352107"/>
            <a:ext cx="5648056" cy="41768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471B1-FD3B-4D40-BDF0-82EC620424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2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5473-4094-4B11-A775-0676EF83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F09C7-B992-44BA-954E-8FDEEFC8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6" y="352108"/>
            <a:ext cx="5300094" cy="39912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07CC2-BD24-46D3-BFEA-6B7944B75A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B2D-D67E-4F02-A792-7CC10125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3877"/>
            <a:ext cx="5800456" cy="656462"/>
          </a:xfrm>
        </p:spPr>
        <p:txBody>
          <a:bodyPr/>
          <a:lstStyle/>
          <a:p>
            <a:r>
              <a:rPr lang="en-GB" b="1" dirty="0"/>
              <a:t>Real world scenario of Spanning tree-Computer networks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9B48B-B60D-4E9D-976C-094BCC95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2602"/>
            <a:ext cx="3048000" cy="263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42BA0-0148-4115-A4D9-14C2AC0161F1}"/>
              </a:ext>
            </a:extLst>
          </p:cNvPr>
          <p:cNvSpPr txBox="1"/>
          <p:nvPr/>
        </p:nvSpPr>
        <p:spPr>
          <a:xfrm>
            <a:off x="304800" y="3291495"/>
            <a:ext cx="541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can be used to determine the </a:t>
            </a:r>
            <a:r>
              <a:rPr lang="en-GB" b="0" i="0" dirty="0">
                <a:effectLst/>
                <a:latin typeface="Arial" panose="020B0604020202020204" pitchFamily="34" charset="0"/>
              </a:rPr>
              <a:t>least costly </a:t>
            </a:r>
            <a:r>
              <a:rPr lang="en-GB" b="0" i="0" u="sng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paths</a:t>
            </a:r>
            <a:r>
              <a:rPr lang="en-GB" b="0" i="0" u="sng" dirty="0">
                <a:effectLst/>
                <a:latin typeface="Arial" panose="020B0604020202020204" pitchFamily="34" charset="0"/>
              </a:rPr>
              <a:t> with no cycles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network, thereby connecting all the computers at a </a:t>
            </a:r>
            <a:r>
              <a:rPr lang="en-GB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minimum cost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55B19-B160-4045-988B-0D146E639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355" y="1143000"/>
            <a:ext cx="1499746" cy="12497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5D98D-A6FA-47BA-8C0C-4F63FBE9E0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9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DD78-89BC-4B8B-B3F8-10D77E26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ECE35-F968-443D-A9E4-CE2705545B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55ECC-BBA7-466B-995B-EAEFC835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1" y="457200"/>
            <a:ext cx="1463167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25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879" y="0"/>
            <a:ext cx="4995333" cy="308959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7902" rIns="0" bIns="0" rtlCol="0">
            <a:spAutoFit/>
          </a:bodyPr>
          <a:lstStyle/>
          <a:p>
            <a:pPr marL="40641"/>
            <a:r>
              <a:rPr lang="en-GB" sz="1956" b="1" spc="-9" dirty="0" err="1">
                <a:solidFill>
                  <a:srgbClr val="04607A"/>
                </a:solidFill>
                <a:latin typeface="Calibri"/>
                <a:cs typeface="Calibri"/>
              </a:rPr>
              <a:t>Dikstra’s</a:t>
            </a:r>
            <a:r>
              <a:rPr lang="en-GB" sz="1956" b="1" spc="-9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Algorithm</a:t>
            </a:r>
            <a:endParaRPr sz="1956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441960"/>
            <a:ext cx="3765973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BC701B-5933-4E28-B5D0-1B8D5A7C1E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21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C3515A-195F-4D08-B37C-2F4346CB4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10616"/>
            <a:ext cx="1295401" cy="382108"/>
          </a:xfrm>
        </p:spPr>
        <p:txBody>
          <a:bodyPr>
            <a:normAutofit/>
          </a:bodyPr>
          <a:lstStyle/>
          <a:p>
            <a:pPr algn="r"/>
            <a:r>
              <a:rPr lang="en-US" altLang="en-US" b="1" dirty="0"/>
              <a:t>Complexity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12E5105-786D-42AE-803B-5ED32D513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08621"/>
            <a:ext cx="4953000" cy="1600200"/>
          </a:xfrm>
        </p:spPr>
        <p:txBody>
          <a:bodyPr anchor="ctr">
            <a:normAutofit lnSpcReduction="10000"/>
          </a:bodyPr>
          <a:lstStyle/>
          <a:p>
            <a:pPr algn="just">
              <a:spcAft>
                <a:spcPts val="600"/>
              </a:spcAft>
              <a:buClr>
                <a:schemeClr val="tx2"/>
              </a:buClr>
            </a:pPr>
            <a:r>
              <a:rPr lang="en-US" altLang="en-US" sz="1300" dirty="0"/>
              <a:t>O(n) to select next destination vertex.</a:t>
            </a:r>
          </a:p>
          <a:p>
            <a:pPr algn="just">
              <a:spcAft>
                <a:spcPts val="600"/>
              </a:spcAft>
              <a:buClr>
                <a:schemeClr val="tx2"/>
              </a:buClr>
            </a:pPr>
            <a:r>
              <a:rPr lang="en-US" altLang="en-US" sz="1300" dirty="0"/>
              <a:t>O(out-degree) to update d() and p() values when adjacency lists are used.</a:t>
            </a:r>
          </a:p>
          <a:p>
            <a:pPr algn="just">
              <a:spcAft>
                <a:spcPts val="600"/>
              </a:spcAft>
              <a:buClr>
                <a:schemeClr val="tx2"/>
              </a:buClr>
            </a:pPr>
            <a:r>
              <a:rPr lang="en-US" altLang="en-US" sz="1300" dirty="0"/>
              <a:t>O(n) to update </a:t>
            </a:r>
            <a:r>
              <a:rPr lang="en-US" altLang="en-US" sz="1300" dirty="0" err="1"/>
              <a:t>dist</a:t>
            </a:r>
            <a:r>
              <a:rPr lang="en-US" altLang="en-US" sz="1300" dirty="0"/>
              <a:t>() and S() values when adjacency matrix is used.</a:t>
            </a:r>
          </a:p>
          <a:p>
            <a:pPr algn="just">
              <a:spcAft>
                <a:spcPts val="600"/>
              </a:spcAft>
              <a:buClr>
                <a:schemeClr val="tx2"/>
              </a:buClr>
            </a:pPr>
            <a:r>
              <a:rPr lang="en-US" altLang="en-US" sz="1300" dirty="0"/>
              <a:t>Selection and update done once for each vertex to which a shortest path is found.</a:t>
            </a:r>
          </a:p>
          <a:p>
            <a:pPr algn="just">
              <a:spcAft>
                <a:spcPts val="600"/>
              </a:spcAft>
              <a:buClr>
                <a:schemeClr val="tx2"/>
              </a:buClr>
            </a:pPr>
            <a:r>
              <a:rPr lang="en-US" altLang="en-US" sz="2400" b="1" dirty="0"/>
              <a:t>Total time is 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 + e) = 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4E3D23-BC96-4B06-AF67-6F5BB181E72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440616"/>
            <a:ext cx="4765545" cy="1219200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>
              <a:defRPr>
                <a:latin typeface="+mn-lt"/>
                <a:ea typeface="+mn-ea"/>
                <a:cs typeface="+mn-cs"/>
              </a:defRPr>
            </a:lvl2pPr>
            <a:lvl3pPr marL="1625620">
              <a:defRPr>
                <a:latin typeface="+mn-lt"/>
                <a:ea typeface="+mn-ea"/>
                <a:cs typeface="+mn-cs"/>
              </a:defRPr>
            </a:lvl3pPr>
            <a:lvl4pPr marL="2438430">
              <a:defRPr>
                <a:latin typeface="+mn-lt"/>
                <a:ea typeface="+mn-ea"/>
                <a:cs typeface="+mn-cs"/>
              </a:defRPr>
            </a:lvl4pPr>
            <a:lvl5pPr marL="3251241">
              <a:defRPr>
                <a:latin typeface="+mn-lt"/>
                <a:ea typeface="+mn-ea"/>
                <a:cs typeface="+mn-cs"/>
              </a:defRPr>
            </a:lvl5pPr>
            <a:lvl6pPr marL="4064051">
              <a:defRPr>
                <a:latin typeface="+mn-lt"/>
                <a:ea typeface="+mn-ea"/>
                <a:cs typeface="+mn-cs"/>
              </a:defRPr>
            </a:lvl6pPr>
            <a:lvl7pPr marL="4876861">
              <a:defRPr>
                <a:latin typeface="+mn-lt"/>
                <a:ea typeface="+mn-ea"/>
                <a:cs typeface="+mn-cs"/>
              </a:defRPr>
            </a:lvl7pPr>
            <a:lvl8pPr marL="5689671">
              <a:defRPr>
                <a:latin typeface="+mn-lt"/>
                <a:ea typeface="+mn-ea"/>
                <a:cs typeface="+mn-cs"/>
              </a:defRPr>
            </a:lvl8pPr>
            <a:lvl9pPr marL="6502481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Clr>
                <a:schemeClr val="tx2"/>
              </a:buClr>
            </a:pPr>
            <a:r>
              <a:rPr lang="en-US" altLang="en-US" sz="1300" kern="0" dirty="0"/>
              <a:t>When a min heap of d() values is used in place of the linear list L of reachable vertices, total time is O((</a:t>
            </a:r>
            <a:r>
              <a:rPr lang="en-US" altLang="en-US" sz="1300" kern="0" dirty="0" err="1"/>
              <a:t>n+e</a:t>
            </a:r>
            <a:r>
              <a:rPr lang="en-US" altLang="en-US" sz="1300" kern="0" dirty="0"/>
              <a:t>) log n), because O(n) remove min operations and O(e) change key (d() value) operations are done.</a:t>
            </a:r>
          </a:p>
          <a:p>
            <a:pPr algn="just">
              <a:spcAft>
                <a:spcPts val="600"/>
              </a:spcAft>
              <a:buClr>
                <a:schemeClr val="tx2"/>
              </a:buClr>
            </a:pPr>
            <a:r>
              <a:rPr lang="en-US" altLang="en-US" sz="1300" kern="0" dirty="0"/>
              <a:t>When e is O(n</a:t>
            </a:r>
            <a:r>
              <a:rPr lang="en-US" altLang="en-US" sz="1300" kern="0" baseline="30000" dirty="0"/>
              <a:t>2</a:t>
            </a:r>
            <a:r>
              <a:rPr lang="en-US" altLang="en-US" sz="1300" kern="0" dirty="0"/>
              <a:t>), using a min heap is worse than using a linear list.</a:t>
            </a:r>
          </a:p>
          <a:p>
            <a:pPr algn="just">
              <a:spcAft>
                <a:spcPts val="600"/>
              </a:spcAft>
              <a:buClr>
                <a:schemeClr val="tx2"/>
              </a:buClr>
            </a:pPr>
            <a:r>
              <a:rPr lang="en-US" altLang="en-US" sz="1300" kern="0" dirty="0"/>
              <a:t>When a Fibonacci heap is used, the total time is O(n log n + e).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F1D39-6967-466C-A52B-A5E3066EC9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15B8E-3DDE-4F77-82CD-5AD4E234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6019800" cy="19227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F9772-E027-4043-AD35-9F81BCB13C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B3D986-DA51-4851-9A9E-6DDC27D5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9" y="2286000"/>
            <a:ext cx="145987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FFE7D-E4D0-4F3C-89B9-234DE196B8ED}"/>
              </a:ext>
            </a:extLst>
          </p:cNvPr>
          <p:cNvSpPr txBox="1"/>
          <p:nvPr/>
        </p:nvSpPr>
        <p:spPr>
          <a:xfrm>
            <a:off x="304800" y="1922738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from 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0DA8ED-1C42-4846-957D-880341500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87" y="578125"/>
            <a:ext cx="1981200" cy="13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jkstra's Algorithm for Shortest Paths">
            <a:extLst>
              <a:ext uri="{FF2B5EF4-FFF2-40B4-BE49-F238E27FC236}">
                <a16:creationId xmlns:a16="http://schemas.microsoft.com/office/drawing/2014/main" id="{58775A6A-2DCB-49BF-8081-4EBB9354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05" y="3091889"/>
            <a:ext cx="201739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lved: Step Through Dijkstra's Algorithm To Calculate The... | Chegg.com">
            <a:extLst>
              <a:ext uri="{FF2B5EF4-FFF2-40B4-BE49-F238E27FC236}">
                <a16:creationId xmlns:a16="http://schemas.microsoft.com/office/drawing/2014/main" id="{A843C63C-A659-4A31-8D39-8E27276BD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33480" r="13749" b="5072"/>
          <a:stretch/>
        </p:blipFill>
        <p:spPr bwMode="auto">
          <a:xfrm>
            <a:off x="3562463" y="2209800"/>
            <a:ext cx="226495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E6E42-CAC0-44EA-90E8-02E0D6657555}"/>
              </a:ext>
            </a:extLst>
          </p:cNvPr>
          <p:cNvSpPr txBox="1"/>
          <p:nvPr/>
        </p:nvSpPr>
        <p:spPr>
          <a:xfrm>
            <a:off x="3018" y="4113460"/>
            <a:ext cx="1825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Shortest distance from a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59E85-AFD7-4FFB-9876-9A0F65067A35}"/>
              </a:ext>
            </a:extLst>
          </p:cNvPr>
          <p:cNvSpPr txBox="1"/>
          <p:nvPr/>
        </p:nvSpPr>
        <p:spPr>
          <a:xfrm>
            <a:off x="3638598" y="4110290"/>
            <a:ext cx="1825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Shortest distance from a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ED5D4-6CD1-40B3-A25F-97988C26B097}"/>
              </a:ext>
            </a:extLst>
          </p:cNvPr>
          <p:cNvSpPr txBox="1"/>
          <p:nvPr/>
        </p:nvSpPr>
        <p:spPr>
          <a:xfrm>
            <a:off x="4389120" y="1642806"/>
            <a:ext cx="1825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Shortest distance from 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75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" y="0"/>
            <a:ext cx="2020570" cy="33678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pc="-3" dirty="0"/>
              <a:t>Spanning</a:t>
            </a:r>
            <a:r>
              <a:rPr spc="-33" dirty="0"/>
              <a:t> </a:t>
            </a:r>
            <a:r>
              <a:rPr spc="-3" dirty="0"/>
              <a:t>trees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4333" y="1171847"/>
            <a:ext cx="4025900" cy="44713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lnSpc>
                <a:spcPct val="110800"/>
              </a:lnSpc>
              <a:spcBef>
                <a:spcPts val="67"/>
              </a:spcBef>
            </a:pPr>
            <a:r>
              <a:rPr sz="1333" dirty="0">
                <a:latin typeface="Times New Roman"/>
                <a:cs typeface="Times New Roman"/>
              </a:rPr>
              <a:t>Connected: every node </a:t>
            </a:r>
            <a:r>
              <a:rPr sz="1333" spc="-3" dirty="0">
                <a:latin typeface="Times New Roman"/>
                <a:cs typeface="Times New Roman"/>
              </a:rPr>
              <a:t>is reachable </a:t>
            </a:r>
            <a:r>
              <a:rPr sz="1333" dirty="0">
                <a:latin typeface="Times New Roman"/>
                <a:cs typeface="Times New Roman"/>
              </a:rPr>
              <a:t>from </a:t>
            </a:r>
            <a:r>
              <a:rPr sz="1333" spc="-3" dirty="0">
                <a:latin typeface="Times New Roman"/>
                <a:cs typeface="Times New Roman"/>
              </a:rPr>
              <a:t>every </a:t>
            </a:r>
            <a:r>
              <a:rPr sz="1333" dirty="0">
                <a:latin typeface="Times New Roman"/>
                <a:cs typeface="Times New Roman"/>
              </a:rPr>
              <a:t>other node.  </a:t>
            </a:r>
            <a:r>
              <a:rPr sz="1333" spc="-3" dirty="0">
                <a:latin typeface="Times New Roman"/>
                <a:cs typeface="Times New Roman"/>
              </a:rPr>
              <a:t>Undirected: </a:t>
            </a:r>
            <a:r>
              <a:rPr sz="1333" dirty="0">
                <a:latin typeface="Times New Roman"/>
                <a:cs typeface="Times New Roman"/>
              </a:rPr>
              <a:t>edges do not have an </a:t>
            </a:r>
            <a:r>
              <a:rPr sz="1333" spc="-3" dirty="0">
                <a:latin typeface="Times New Roman"/>
                <a:cs typeface="Times New Roman"/>
              </a:rPr>
              <a:t>associated</a:t>
            </a:r>
            <a:r>
              <a:rPr sz="1333" spc="23" dirty="0">
                <a:latin typeface="Times New Roman"/>
                <a:cs typeface="Times New Roman"/>
              </a:rPr>
              <a:t> </a:t>
            </a:r>
            <a:r>
              <a:rPr sz="1333" spc="-3" dirty="0">
                <a:latin typeface="Times New Roman"/>
                <a:cs typeface="Times New Roman"/>
              </a:rPr>
              <a:t>direction</a:t>
            </a:r>
            <a:endParaRPr sz="1333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150" y="1635573"/>
            <a:ext cx="5403850" cy="1339491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pPr marL="8467" algn="just">
              <a:spcBef>
                <a:spcPts val="153"/>
              </a:spcBef>
            </a:pPr>
            <a:r>
              <a:rPr sz="1333" dirty="0">
                <a:latin typeface="Times New Roman"/>
                <a:cs typeface="Times New Roman"/>
              </a:rPr>
              <a:t>A Spanning tree for a graph has no </a:t>
            </a:r>
            <a:r>
              <a:rPr sz="1333" spc="-3" dirty="0">
                <a:latin typeface="Times New Roman"/>
                <a:cs typeface="Times New Roman"/>
              </a:rPr>
              <a:t>cycles </a:t>
            </a:r>
            <a:r>
              <a:rPr sz="1333" dirty="0">
                <a:latin typeface="Times New Roman"/>
                <a:cs typeface="Times New Roman"/>
              </a:rPr>
              <a:t>but </a:t>
            </a:r>
            <a:r>
              <a:rPr sz="1333" spc="-3" dirty="0">
                <a:latin typeface="Times New Roman"/>
                <a:cs typeface="Times New Roman"/>
              </a:rPr>
              <a:t>still connects to </a:t>
            </a:r>
            <a:r>
              <a:rPr sz="1333" dirty="0">
                <a:latin typeface="Times New Roman"/>
                <a:cs typeface="Times New Roman"/>
              </a:rPr>
              <a:t>every</a:t>
            </a:r>
            <a:r>
              <a:rPr sz="1333" spc="10" dirty="0">
                <a:latin typeface="Times New Roman"/>
                <a:cs typeface="Times New Roman"/>
              </a:rPr>
              <a:t> </a:t>
            </a:r>
            <a:r>
              <a:rPr sz="1333" dirty="0">
                <a:latin typeface="Times New Roman"/>
                <a:cs typeface="Times New Roman"/>
              </a:rPr>
              <a:t>house.</a:t>
            </a:r>
          </a:p>
          <a:p>
            <a:pPr marL="8467" marR="32175" algn="just">
              <a:lnSpc>
                <a:spcPts val="1440"/>
              </a:lnSpc>
              <a:spcBef>
                <a:spcPts val="347"/>
              </a:spcBef>
            </a:pPr>
            <a:r>
              <a:rPr sz="1333" dirty="0">
                <a:latin typeface="Times New Roman"/>
                <a:cs typeface="Times New Roman"/>
              </a:rPr>
              <a:t>If G </a:t>
            </a:r>
            <a:r>
              <a:rPr sz="1333" spc="-3" dirty="0">
                <a:latin typeface="Times New Roman"/>
                <a:cs typeface="Times New Roman"/>
              </a:rPr>
              <a:t>is </a:t>
            </a:r>
            <a:r>
              <a:rPr sz="1333" dirty="0">
                <a:latin typeface="Times New Roman"/>
                <a:cs typeface="Times New Roman"/>
              </a:rPr>
              <a:t>a connected graph </a:t>
            </a:r>
            <a:r>
              <a:rPr sz="1333" spc="-3" dirty="0">
                <a:latin typeface="Times New Roman"/>
                <a:cs typeface="Times New Roman"/>
              </a:rPr>
              <a:t>with </a:t>
            </a:r>
            <a:r>
              <a:rPr sz="1333" dirty="0">
                <a:latin typeface="Times New Roman"/>
                <a:cs typeface="Times New Roman"/>
              </a:rPr>
              <a:t>n </a:t>
            </a:r>
            <a:r>
              <a:rPr sz="1333" spc="-3" dirty="0">
                <a:latin typeface="Times New Roman"/>
                <a:cs typeface="Times New Roman"/>
              </a:rPr>
              <a:t>vertices </a:t>
            </a:r>
            <a:r>
              <a:rPr sz="1333" dirty="0">
                <a:latin typeface="Times New Roman"/>
                <a:cs typeface="Times New Roman"/>
              </a:rPr>
              <a:t>and m </a:t>
            </a:r>
            <a:r>
              <a:rPr sz="1333" spc="-3" dirty="0">
                <a:latin typeface="Times New Roman"/>
                <a:cs typeface="Times New Roman"/>
              </a:rPr>
              <a:t>edges, spanning tree </a:t>
            </a:r>
            <a:r>
              <a:rPr sz="1333" dirty="0">
                <a:latin typeface="Times New Roman"/>
                <a:cs typeface="Times New Roman"/>
              </a:rPr>
              <a:t>of G </a:t>
            </a:r>
            <a:r>
              <a:rPr sz="1333" spc="-7" dirty="0">
                <a:latin typeface="Times New Roman"/>
                <a:cs typeface="Times New Roman"/>
              </a:rPr>
              <a:t>must  </a:t>
            </a:r>
            <a:r>
              <a:rPr sz="1333" dirty="0">
                <a:latin typeface="Times New Roman"/>
                <a:cs typeface="Times New Roman"/>
              </a:rPr>
              <a:t>have n-1 </a:t>
            </a:r>
            <a:r>
              <a:rPr sz="1333" spc="-3" dirty="0">
                <a:latin typeface="Times New Roman"/>
                <a:cs typeface="Times New Roman"/>
              </a:rPr>
              <a:t>edges, and </a:t>
            </a:r>
            <a:r>
              <a:rPr sz="1333" dirty="0">
                <a:latin typeface="Times New Roman"/>
                <a:cs typeface="Times New Roman"/>
              </a:rPr>
              <a:t>no. of edges </a:t>
            </a:r>
            <a:r>
              <a:rPr sz="1333" spc="-3" dirty="0">
                <a:latin typeface="Times New Roman"/>
                <a:cs typeface="Times New Roman"/>
              </a:rPr>
              <a:t>deleted </a:t>
            </a:r>
            <a:r>
              <a:rPr sz="1333" dirty="0">
                <a:latin typeface="Times New Roman"/>
                <a:cs typeface="Times New Roman"/>
              </a:rPr>
              <a:t>from G to </a:t>
            </a:r>
            <a:r>
              <a:rPr sz="1333" spc="-3" dirty="0">
                <a:latin typeface="Times New Roman"/>
                <a:cs typeface="Times New Roman"/>
              </a:rPr>
              <a:t>get </a:t>
            </a:r>
            <a:r>
              <a:rPr sz="1333" dirty="0">
                <a:latin typeface="Times New Roman"/>
                <a:cs typeface="Times New Roman"/>
              </a:rPr>
              <a:t>a spanning </a:t>
            </a:r>
            <a:r>
              <a:rPr sz="1333" spc="-3" dirty="0">
                <a:latin typeface="Times New Roman"/>
                <a:cs typeface="Times New Roman"/>
              </a:rPr>
              <a:t>tree must </a:t>
            </a:r>
            <a:r>
              <a:rPr sz="1333" dirty="0">
                <a:latin typeface="Times New Roman"/>
                <a:cs typeface="Times New Roman"/>
              </a:rPr>
              <a:t>be  </a:t>
            </a:r>
            <a:r>
              <a:rPr sz="1333" spc="-3" dirty="0">
                <a:latin typeface="Times New Roman"/>
                <a:cs typeface="Times New Roman"/>
              </a:rPr>
              <a:t>m-(n-1)=m-n+1.</a:t>
            </a:r>
            <a:endParaRPr sz="1333" dirty="0">
              <a:latin typeface="Times New Roman"/>
              <a:cs typeface="Times New Roman"/>
            </a:endParaRPr>
          </a:p>
          <a:p>
            <a:pPr marL="8467" algn="just">
              <a:spcBef>
                <a:spcPts val="353"/>
              </a:spcBef>
            </a:pPr>
            <a:r>
              <a:rPr sz="1333" dirty="0">
                <a:latin typeface="Times New Roman"/>
                <a:cs typeface="Times New Roman"/>
              </a:rPr>
              <a:t>A Graph </a:t>
            </a:r>
            <a:r>
              <a:rPr sz="1333" spc="-7" dirty="0">
                <a:latin typeface="Times New Roman"/>
                <a:cs typeface="Times New Roman"/>
              </a:rPr>
              <a:t>may </a:t>
            </a:r>
            <a:r>
              <a:rPr sz="1333" dirty="0">
                <a:latin typeface="Times New Roman"/>
                <a:cs typeface="Times New Roman"/>
              </a:rPr>
              <a:t>have </a:t>
            </a:r>
            <a:r>
              <a:rPr sz="1333" spc="-3" dirty="0">
                <a:latin typeface="Times New Roman"/>
                <a:cs typeface="Times New Roman"/>
              </a:rPr>
              <a:t>many spanning trees; </a:t>
            </a:r>
            <a:r>
              <a:rPr sz="1333" dirty="0">
                <a:latin typeface="Times New Roman"/>
                <a:cs typeface="Times New Roman"/>
              </a:rPr>
              <a:t>for </a:t>
            </a:r>
            <a:r>
              <a:rPr sz="1333" spc="-3" dirty="0">
                <a:latin typeface="Times New Roman"/>
                <a:cs typeface="Times New Roman"/>
              </a:rPr>
              <a:t>instance the complete </a:t>
            </a:r>
            <a:r>
              <a:rPr sz="1333" dirty="0">
                <a:latin typeface="Times New Roman"/>
                <a:cs typeface="Times New Roman"/>
              </a:rPr>
              <a:t>graph</a:t>
            </a:r>
            <a:r>
              <a:rPr sz="1333" spc="63" dirty="0">
                <a:latin typeface="Times New Roman"/>
                <a:cs typeface="Times New Roman"/>
              </a:rPr>
              <a:t> </a:t>
            </a:r>
            <a:r>
              <a:rPr sz="1333" dirty="0">
                <a:latin typeface="Times New Roman"/>
                <a:cs typeface="Times New Roman"/>
              </a:rPr>
              <a:t>on</a:t>
            </a:r>
          </a:p>
          <a:p>
            <a:pPr marL="8467" algn="just">
              <a:spcBef>
                <a:spcPts val="547"/>
              </a:spcBef>
            </a:pPr>
            <a:r>
              <a:rPr sz="1333" dirty="0">
                <a:latin typeface="Times New Roman"/>
                <a:cs typeface="Times New Roman"/>
              </a:rPr>
              <a:t>four</a:t>
            </a:r>
            <a:r>
              <a:rPr sz="1333" spc="3" dirty="0">
                <a:latin typeface="Times New Roman"/>
                <a:cs typeface="Times New Roman"/>
              </a:rPr>
              <a:t> </a:t>
            </a:r>
            <a:r>
              <a:rPr sz="1333" spc="-3" dirty="0">
                <a:latin typeface="Times New Roman"/>
                <a:cs typeface="Times New Roman"/>
              </a:rPr>
              <a:t>vertices.</a:t>
            </a:r>
            <a:endParaRPr sz="1333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400" y="3190240"/>
            <a:ext cx="762000" cy="661246"/>
          </a:xfrm>
          <a:custGeom>
            <a:avLst/>
            <a:gdLst/>
            <a:ahLst/>
            <a:cxnLst/>
            <a:rect l="l" t="t" r="r" b="b"/>
            <a:pathLst>
              <a:path w="1143000" h="991870">
                <a:moveTo>
                  <a:pt x="152400" y="1269"/>
                </a:moveTo>
                <a:lnTo>
                  <a:pt x="202031" y="8818"/>
                </a:lnTo>
                <a:lnTo>
                  <a:pt x="244347" y="29961"/>
                </a:lnTo>
                <a:lnTo>
                  <a:pt x="277215" y="62443"/>
                </a:lnTo>
                <a:lnTo>
                  <a:pt x="298500" y="104007"/>
                </a:lnTo>
                <a:lnTo>
                  <a:pt x="306069" y="152400"/>
                </a:lnTo>
                <a:lnTo>
                  <a:pt x="298500" y="200792"/>
                </a:lnTo>
                <a:lnTo>
                  <a:pt x="277215" y="242356"/>
                </a:lnTo>
                <a:lnTo>
                  <a:pt x="244347" y="274838"/>
                </a:lnTo>
                <a:lnTo>
                  <a:pt x="202031" y="295981"/>
                </a:lnTo>
                <a:lnTo>
                  <a:pt x="152400" y="303529"/>
                </a:lnTo>
                <a:lnTo>
                  <a:pt x="103388" y="295981"/>
                </a:lnTo>
                <a:lnTo>
                  <a:pt x="61447" y="274838"/>
                </a:lnTo>
                <a:lnTo>
                  <a:pt x="28773" y="242356"/>
                </a:lnTo>
                <a:lnTo>
                  <a:pt x="7559" y="200792"/>
                </a:lnTo>
                <a:lnTo>
                  <a:pt x="0" y="152400"/>
                </a:lnTo>
                <a:lnTo>
                  <a:pt x="7559" y="104007"/>
                </a:lnTo>
                <a:lnTo>
                  <a:pt x="28773" y="62443"/>
                </a:lnTo>
                <a:lnTo>
                  <a:pt x="61447" y="29961"/>
                </a:lnTo>
                <a:lnTo>
                  <a:pt x="103388" y="8818"/>
                </a:lnTo>
                <a:lnTo>
                  <a:pt x="152400" y="1269"/>
                </a:lnTo>
                <a:close/>
              </a:path>
              <a:path w="1143000" h="991870">
                <a:moveTo>
                  <a:pt x="0" y="1269"/>
                </a:moveTo>
                <a:lnTo>
                  <a:pt x="0" y="1269"/>
                </a:lnTo>
              </a:path>
              <a:path w="1143000" h="991870">
                <a:moveTo>
                  <a:pt x="306069" y="304800"/>
                </a:moveTo>
                <a:lnTo>
                  <a:pt x="306069" y="304800"/>
                </a:lnTo>
              </a:path>
              <a:path w="1143000" h="991870">
                <a:moveTo>
                  <a:pt x="152400" y="685799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199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599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199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799"/>
                </a:lnTo>
                <a:close/>
              </a:path>
              <a:path w="1143000" h="991870">
                <a:moveTo>
                  <a:pt x="0" y="685799"/>
                </a:moveTo>
                <a:lnTo>
                  <a:pt x="0" y="685799"/>
                </a:lnTo>
              </a:path>
              <a:path w="1143000" h="991870">
                <a:moveTo>
                  <a:pt x="304800" y="991869"/>
                </a:moveTo>
                <a:lnTo>
                  <a:pt x="304800" y="991869"/>
                </a:lnTo>
              </a:path>
              <a:path w="1143000" h="991870">
                <a:moveTo>
                  <a:pt x="152400" y="306069"/>
                </a:moveTo>
                <a:lnTo>
                  <a:pt x="152400" y="687069"/>
                </a:lnTo>
              </a:path>
              <a:path w="1143000" h="991870">
                <a:moveTo>
                  <a:pt x="990600" y="685799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199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599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199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799"/>
                </a:lnTo>
                <a:close/>
              </a:path>
              <a:path w="1143000" h="991870">
                <a:moveTo>
                  <a:pt x="838200" y="685799"/>
                </a:moveTo>
                <a:lnTo>
                  <a:pt x="838200" y="685799"/>
                </a:lnTo>
              </a:path>
              <a:path w="1143000" h="991870">
                <a:moveTo>
                  <a:pt x="1143000" y="991869"/>
                </a:moveTo>
                <a:lnTo>
                  <a:pt x="1143000" y="991869"/>
                </a:lnTo>
              </a:path>
              <a:path w="1143000" h="991870">
                <a:moveTo>
                  <a:pt x="990600" y="0"/>
                </a:moveTo>
                <a:lnTo>
                  <a:pt x="1039611" y="7559"/>
                </a:lnTo>
                <a:lnTo>
                  <a:pt x="1081552" y="28773"/>
                </a:lnTo>
                <a:lnTo>
                  <a:pt x="1114226" y="61447"/>
                </a:lnTo>
                <a:lnTo>
                  <a:pt x="1135440" y="103388"/>
                </a:lnTo>
                <a:lnTo>
                  <a:pt x="1143000" y="152400"/>
                </a:lnTo>
                <a:lnTo>
                  <a:pt x="1135440" y="201411"/>
                </a:lnTo>
                <a:lnTo>
                  <a:pt x="1114226" y="243352"/>
                </a:lnTo>
                <a:lnTo>
                  <a:pt x="1081552" y="276026"/>
                </a:lnTo>
                <a:lnTo>
                  <a:pt x="1039611" y="297240"/>
                </a:lnTo>
                <a:lnTo>
                  <a:pt x="990600" y="304800"/>
                </a:lnTo>
                <a:lnTo>
                  <a:pt x="941588" y="297240"/>
                </a:lnTo>
                <a:lnTo>
                  <a:pt x="899647" y="276026"/>
                </a:lnTo>
                <a:lnTo>
                  <a:pt x="866973" y="243352"/>
                </a:lnTo>
                <a:lnTo>
                  <a:pt x="845759" y="201411"/>
                </a:lnTo>
                <a:lnTo>
                  <a:pt x="838200" y="152400"/>
                </a:lnTo>
                <a:lnTo>
                  <a:pt x="845759" y="103388"/>
                </a:lnTo>
                <a:lnTo>
                  <a:pt x="866973" y="61447"/>
                </a:lnTo>
                <a:lnTo>
                  <a:pt x="899647" y="28773"/>
                </a:lnTo>
                <a:lnTo>
                  <a:pt x="941588" y="7559"/>
                </a:lnTo>
                <a:lnTo>
                  <a:pt x="990600" y="0"/>
                </a:lnTo>
                <a:close/>
              </a:path>
              <a:path w="1143000" h="991870">
                <a:moveTo>
                  <a:pt x="838200" y="0"/>
                </a:moveTo>
                <a:lnTo>
                  <a:pt x="838200" y="0"/>
                </a:lnTo>
              </a:path>
              <a:path w="1143000" h="991870">
                <a:moveTo>
                  <a:pt x="1143000" y="306069"/>
                </a:moveTo>
                <a:lnTo>
                  <a:pt x="1143000" y="306069"/>
                </a:lnTo>
              </a:path>
              <a:path w="1143000" h="991870">
                <a:moveTo>
                  <a:pt x="990600" y="306069"/>
                </a:moveTo>
                <a:lnTo>
                  <a:pt x="990600" y="687069"/>
                </a:lnTo>
              </a:path>
              <a:path w="1143000" h="991870">
                <a:moveTo>
                  <a:pt x="304800" y="153669"/>
                </a:moveTo>
                <a:lnTo>
                  <a:pt x="838200" y="153669"/>
                </a:lnTo>
              </a:path>
              <a:path w="1143000" h="991870">
                <a:moveTo>
                  <a:pt x="304800" y="839469"/>
                </a:moveTo>
                <a:lnTo>
                  <a:pt x="838200" y="839469"/>
                </a:lnTo>
              </a:path>
              <a:path w="1143000" h="991870">
                <a:moveTo>
                  <a:pt x="228600" y="687069"/>
                </a:moveTo>
                <a:lnTo>
                  <a:pt x="838200" y="229869"/>
                </a:lnTo>
              </a:path>
              <a:path w="1143000" h="991870">
                <a:moveTo>
                  <a:pt x="304800" y="229869"/>
                </a:moveTo>
                <a:lnTo>
                  <a:pt x="914400" y="687069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" name="object 13"/>
          <p:cNvSpPr txBox="1"/>
          <p:nvPr/>
        </p:nvSpPr>
        <p:spPr>
          <a:xfrm>
            <a:off x="331894" y="3924301"/>
            <a:ext cx="1162473" cy="41879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indent="125313">
              <a:spcBef>
                <a:spcPts val="67"/>
              </a:spcBef>
            </a:pPr>
            <a:r>
              <a:rPr sz="1333" dirty="0">
                <a:latin typeface="Times New Roman"/>
                <a:cs typeface="Times New Roman"/>
              </a:rPr>
              <a:t>A connected,  </a:t>
            </a:r>
            <a:r>
              <a:rPr sz="1333" spc="-3" dirty="0">
                <a:latin typeface="Times New Roman"/>
                <a:cs typeface="Times New Roman"/>
              </a:rPr>
              <a:t>undirected</a:t>
            </a:r>
            <a:r>
              <a:rPr sz="1333" spc="-27" dirty="0">
                <a:latin typeface="Times New Roman"/>
                <a:cs typeface="Times New Roman"/>
              </a:rPr>
              <a:t> </a:t>
            </a:r>
            <a:r>
              <a:rPr sz="1333" dirty="0">
                <a:latin typeface="Times New Roman"/>
                <a:cs typeface="Times New Roman"/>
              </a:rPr>
              <a:t>graph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03400" y="3290994"/>
            <a:ext cx="762000" cy="661246"/>
          </a:xfrm>
          <a:custGeom>
            <a:avLst/>
            <a:gdLst/>
            <a:ahLst/>
            <a:cxnLst/>
            <a:rect l="l" t="t" r="r" b="b"/>
            <a:pathLst>
              <a:path w="1143000" h="991870">
                <a:moveTo>
                  <a:pt x="152400" y="0"/>
                </a:moveTo>
                <a:lnTo>
                  <a:pt x="201543" y="7559"/>
                </a:lnTo>
                <a:lnTo>
                  <a:pt x="243799" y="28773"/>
                </a:lnTo>
                <a:lnTo>
                  <a:pt x="276849" y="61447"/>
                </a:lnTo>
                <a:lnTo>
                  <a:pt x="298378" y="103388"/>
                </a:lnTo>
                <a:lnTo>
                  <a:pt x="306069" y="152400"/>
                </a:lnTo>
                <a:lnTo>
                  <a:pt x="298378" y="200792"/>
                </a:lnTo>
                <a:lnTo>
                  <a:pt x="276849" y="242356"/>
                </a:lnTo>
                <a:lnTo>
                  <a:pt x="243799" y="274838"/>
                </a:lnTo>
                <a:lnTo>
                  <a:pt x="201543" y="295981"/>
                </a:lnTo>
                <a:lnTo>
                  <a:pt x="152400" y="303530"/>
                </a:lnTo>
                <a:lnTo>
                  <a:pt x="103388" y="295981"/>
                </a:lnTo>
                <a:lnTo>
                  <a:pt x="61447" y="274838"/>
                </a:lnTo>
                <a:lnTo>
                  <a:pt x="28773" y="242356"/>
                </a:lnTo>
                <a:lnTo>
                  <a:pt x="7559" y="200792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1143000" h="991870">
                <a:moveTo>
                  <a:pt x="0" y="0"/>
                </a:moveTo>
                <a:lnTo>
                  <a:pt x="0" y="0"/>
                </a:lnTo>
              </a:path>
              <a:path w="1143000" h="991870">
                <a:moveTo>
                  <a:pt x="306069" y="303530"/>
                </a:moveTo>
                <a:lnTo>
                  <a:pt x="306069" y="303530"/>
                </a:lnTo>
              </a:path>
              <a:path w="1143000" h="99187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1870">
                <a:moveTo>
                  <a:pt x="0" y="685800"/>
                </a:moveTo>
                <a:lnTo>
                  <a:pt x="0" y="685800"/>
                </a:lnTo>
              </a:path>
              <a:path w="1143000" h="991870">
                <a:moveTo>
                  <a:pt x="304800" y="991870"/>
                </a:moveTo>
                <a:lnTo>
                  <a:pt x="304800" y="991870"/>
                </a:lnTo>
              </a:path>
              <a:path w="1143000" h="991870">
                <a:moveTo>
                  <a:pt x="152400" y="306070"/>
                </a:moveTo>
                <a:lnTo>
                  <a:pt x="152400" y="685800"/>
                </a:lnTo>
              </a:path>
              <a:path w="1143000" h="99187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1870">
                <a:moveTo>
                  <a:pt x="838200" y="685800"/>
                </a:moveTo>
                <a:lnTo>
                  <a:pt x="838200" y="685800"/>
                </a:lnTo>
              </a:path>
              <a:path w="1143000" h="991870">
                <a:moveTo>
                  <a:pt x="1143000" y="991870"/>
                </a:moveTo>
                <a:lnTo>
                  <a:pt x="1143000" y="991870"/>
                </a:lnTo>
              </a:path>
              <a:path w="1143000" h="991870">
                <a:moveTo>
                  <a:pt x="990600" y="0"/>
                </a:moveTo>
                <a:lnTo>
                  <a:pt x="1039611" y="7559"/>
                </a:lnTo>
                <a:lnTo>
                  <a:pt x="1081552" y="28773"/>
                </a:lnTo>
                <a:lnTo>
                  <a:pt x="1114226" y="61447"/>
                </a:lnTo>
                <a:lnTo>
                  <a:pt x="1135440" y="103388"/>
                </a:lnTo>
                <a:lnTo>
                  <a:pt x="1143000" y="152400"/>
                </a:lnTo>
                <a:lnTo>
                  <a:pt x="1135440" y="201411"/>
                </a:lnTo>
                <a:lnTo>
                  <a:pt x="1114226" y="243352"/>
                </a:lnTo>
                <a:lnTo>
                  <a:pt x="1081552" y="276026"/>
                </a:lnTo>
                <a:lnTo>
                  <a:pt x="1039611" y="297240"/>
                </a:lnTo>
                <a:lnTo>
                  <a:pt x="990600" y="304800"/>
                </a:lnTo>
                <a:lnTo>
                  <a:pt x="941588" y="297240"/>
                </a:lnTo>
                <a:lnTo>
                  <a:pt x="899647" y="276026"/>
                </a:lnTo>
                <a:lnTo>
                  <a:pt x="866973" y="243352"/>
                </a:lnTo>
                <a:lnTo>
                  <a:pt x="845759" y="201411"/>
                </a:lnTo>
                <a:lnTo>
                  <a:pt x="838200" y="152400"/>
                </a:lnTo>
                <a:lnTo>
                  <a:pt x="845759" y="103388"/>
                </a:lnTo>
                <a:lnTo>
                  <a:pt x="866973" y="61447"/>
                </a:lnTo>
                <a:lnTo>
                  <a:pt x="899647" y="28773"/>
                </a:lnTo>
                <a:lnTo>
                  <a:pt x="941588" y="7559"/>
                </a:lnTo>
                <a:lnTo>
                  <a:pt x="990600" y="0"/>
                </a:lnTo>
                <a:close/>
              </a:path>
              <a:path w="1143000" h="991870">
                <a:moveTo>
                  <a:pt x="838200" y="0"/>
                </a:moveTo>
                <a:lnTo>
                  <a:pt x="838200" y="0"/>
                </a:lnTo>
              </a:path>
              <a:path w="1143000" h="991870">
                <a:moveTo>
                  <a:pt x="1143000" y="306070"/>
                </a:moveTo>
                <a:lnTo>
                  <a:pt x="1143000" y="306070"/>
                </a:lnTo>
              </a:path>
              <a:path w="1143000" h="991870">
                <a:moveTo>
                  <a:pt x="990600" y="306070"/>
                </a:moveTo>
                <a:lnTo>
                  <a:pt x="990600" y="685800"/>
                </a:lnTo>
              </a:path>
              <a:path w="1143000" h="991870">
                <a:moveTo>
                  <a:pt x="304800" y="152400"/>
                </a:moveTo>
                <a:lnTo>
                  <a:pt x="838200" y="1524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" name="object 15"/>
          <p:cNvSpPr/>
          <p:nvPr/>
        </p:nvSpPr>
        <p:spPr>
          <a:xfrm>
            <a:off x="2819400" y="3290994"/>
            <a:ext cx="762000" cy="661246"/>
          </a:xfrm>
          <a:custGeom>
            <a:avLst/>
            <a:gdLst/>
            <a:ahLst/>
            <a:cxnLst/>
            <a:rect l="l" t="t" r="r" b="b"/>
            <a:pathLst>
              <a:path w="1143000" h="991870">
                <a:moveTo>
                  <a:pt x="152400" y="0"/>
                </a:moveTo>
                <a:lnTo>
                  <a:pt x="202031" y="7559"/>
                </a:lnTo>
                <a:lnTo>
                  <a:pt x="244348" y="28773"/>
                </a:lnTo>
                <a:lnTo>
                  <a:pt x="277215" y="61447"/>
                </a:lnTo>
                <a:lnTo>
                  <a:pt x="298500" y="103388"/>
                </a:lnTo>
                <a:lnTo>
                  <a:pt x="306070" y="152400"/>
                </a:lnTo>
                <a:lnTo>
                  <a:pt x="298500" y="200792"/>
                </a:lnTo>
                <a:lnTo>
                  <a:pt x="277215" y="242356"/>
                </a:lnTo>
                <a:lnTo>
                  <a:pt x="244348" y="274838"/>
                </a:lnTo>
                <a:lnTo>
                  <a:pt x="202031" y="295981"/>
                </a:lnTo>
                <a:lnTo>
                  <a:pt x="152400" y="303530"/>
                </a:lnTo>
                <a:lnTo>
                  <a:pt x="103388" y="295981"/>
                </a:lnTo>
                <a:lnTo>
                  <a:pt x="61447" y="274838"/>
                </a:lnTo>
                <a:lnTo>
                  <a:pt x="28773" y="242356"/>
                </a:lnTo>
                <a:lnTo>
                  <a:pt x="7559" y="200792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1143000" h="991870">
                <a:moveTo>
                  <a:pt x="0" y="0"/>
                </a:moveTo>
                <a:lnTo>
                  <a:pt x="0" y="0"/>
                </a:lnTo>
              </a:path>
              <a:path w="1143000" h="991870">
                <a:moveTo>
                  <a:pt x="306070" y="303530"/>
                </a:moveTo>
                <a:lnTo>
                  <a:pt x="306070" y="303530"/>
                </a:lnTo>
              </a:path>
              <a:path w="1143000" h="99187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1870">
                <a:moveTo>
                  <a:pt x="0" y="685800"/>
                </a:moveTo>
                <a:lnTo>
                  <a:pt x="0" y="685800"/>
                </a:lnTo>
              </a:path>
              <a:path w="1143000" h="991870">
                <a:moveTo>
                  <a:pt x="304800" y="991870"/>
                </a:moveTo>
                <a:lnTo>
                  <a:pt x="304800" y="991870"/>
                </a:lnTo>
              </a:path>
              <a:path w="1143000" h="991870">
                <a:moveTo>
                  <a:pt x="152400" y="306070"/>
                </a:moveTo>
                <a:lnTo>
                  <a:pt x="152400" y="685800"/>
                </a:lnTo>
              </a:path>
              <a:path w="1143000" h="99187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1870">
                <a:moveTo>
                  <a:pt x="838200" y="685800"/>
                </a:moveTo>
                <a:lnTo>
                  <a:pt x="838200" y="685800"/>
                </a:lnTo>
              </a:path>
              <a:path w="1143000" h="991870">
                <a:moveTo>
                  <a:pt x="1143000" y="991870"/>
                </a:moveTo>
                <a:lnTo>
                  <a:pt x="1143000" y="991870"/>
                </a:lnTo>
              </a:path>
              <a:path w="1143000" h="991870">
                <a:moveTo>
                  <a:pt x="304800" y="838200"/>
                </a:moveTo>
                <a:lnTo>
                  <a:pt x="838200" y="838200"/>
                </a:lnTo>
              </a:path>
              <a:path w="1143000" h="991870">
                <a:moveTo>
                  <a:pt x="990600" y="0"/>
                </a:moveTo>
                <a:lnTo>
                  <a:pt x="1039611" y="7559"/>
                </a:lnTo>
                <a:lnTo>
                  <a:pt x="1081552" y="28773"/>
                </a:lnTo>
                <a:lnTo>
                  <a:pt x="1114226" y="61447"/>
                </a:lnTo>
                <a:lnTo>
                  <a:pt x="1135440" y="103388"/>
                </a:lnTo>
                <a:lnTo>
                  <a:pt x="1143000" y="152400"/>
                </a:lnTo>
                <a:lnTo>
                  <a:pt x="1135440" y="201411"/>
                </a:lnTo>
                <a:lnTo>
                  <a:pt x="1114226" y="243352"/>
                </a:lnTo>
                <a:lnTo>
                  <a:pt x="1081552" y="276026"/>
                </a:lnTo>
                <a:lnTo>
                  <a:pt x="1039611" y="297240"/>
                </a:lnTo>
                <a:lnTo>
                  <a:pt x="990600" y="304800"/>
                </a:lnTo>
                <a:lnTo>
                  <a:pt x="941588" y="297240"/>
                </a:lnTo>
                <a:lnTo>
                  <a:pt x="899647" y="276026"/>
                </a:lnTo>
                <a:lnTo>
                  <a:pt x="866973" y="243352"/>
                </a:lnTo>
                <a:lnTo>
                  <a:pt x="845759" y="201411"/>
                </a:lnTo>
                <a:lnTo>
                  <a:pt x="838200" y="152400"/>
                </a:lnTo>
                <a:lnTo>
                  <a:pt x="845759" y="103388"/>
                </a:lnTo>
                <a:lnTo>
                  <a:pt x="866973" y="61447"/>
                </a:lnTo>
                <a:lnTo>
                  <a:pt x="899647" y="28773"/>
                </a:lnTo>
                <a:lnTo>
                  <a:pt x="941588" y="7559"/>
                </a:lnTo>
                <a:lnTo>
                  <a:pt x="990600" y="0"/>
                </a:lnTo>
                <a:close/>
              </a:path>
              <a:path w="1143000" h="991870">
                <a:moveTo>
                  <a:pt x="838200" y="0"/>
                </a:moveTo>
                <a:lnTo>
                  <a:pt x="838200" y="0"/>
                </a:lnTo>
              </a:path>
              <a:path w="1143000" h="991870">
                <a:moveTo>
                  <a:pt x="1143000" y="306070"/>
                </a:moveTo>
                <a:lnTo>
                  <a:pt x="1143000" y="306070"/>
                </a:lnTo>
              </a:path>
              <a:path w="1143000" h="991870">
                <a:moveTo>
                  <a:pt x="228600" y="685800"/>
                </a:moveTo>
                <a:lnTo>
                  <a:pt x="838200" y="2286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object 16"/>
          <p:cNvSpPr/>
          <p:nvPr/>
        </p:nvSpPr>
        <p:spPr>
          <a:xfrm>
            <a:off x="3784600" y="3290994"/>
            <a:ext cx="762000" cy="661246"/>
          </a:xfrm>
          <a:custGeom>
            <a:avLst/>
            <a:gdLst/>
            <a:ahLst/>
            <a:cxnLst/>
            <a:rect l="l" t="t" r="r" b="b"/>
            <a:pathLst>
              <a:path w="1143000" h="991870">
                <a:moveTo>
                  <a:pt x="152400" y="0"/>
                </a:moveTo>
                <a:lnTo>
                  <a:pt x="201543" y="7559"/>
                </a:lnTo>
                <a:lnTo>
                  <a:pt x="243799" y="28773"/>
                </a:lnTo>
                <a:lnTo>
                  <a:pt x="276849" y="61447"/>
                </a:lnTo>
                <a:lnTo>
                  <a:pt x="298378" y="103388"/>
                </a:lnTo>
                <a:lnTo>
                  <a:pt x="306070" y="152400"/>
                </a:lnTo>
                <a:lnTo>
                  <a:pt x="298378" y="200792"/>
                </a:lnTo>
                <a:lnTo>
                  <a:pt x="276849" y="242356"/>
                </a:lnTo>
                <a:lnTo>
                  <a:pt x="243799" y="274838"/>
                </a:lnTo>
                <a:lnTo>
                  <a:pt x="201543" y="295981"/>
                </a:lnTo>
                <a:lnTo>
                  <a:pt x="152400" y="303530"/>
                </a:lnTo>
                <a:lnTo>
                  <a:pt x="103388" y="295981"/>
                </a:lnTo>
                <a:lnTo>
                  <a:pt x="61447" y="274838"/>
                </a:lnTo>
                <a:lnTo>
                  <a:pt x="28773" y="242356"/>
                </a:lnTo>
                <a:lnTo>
                  <a:pt x="7559" y="200792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1143000" h="991870">
                <a:moveTo>
                  <a:pt x="0" y="0"/>
                </a:moveTo>
                <a:lnTo>
                  <a:pt x="0" y="0"/>
                </a:lnTo>
              </a:path>
              <a:path w="1143000" h="991870">
                <a:moveTo>
                  <a:pt x="306070" y="303530"/>
                </a:moveTo>
                <a:lnTo>
                  <a:pt x="306070" y="303530"/>
                </a:lnTo>
              </a:path>
              <a:path w="1143000" h="99187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1870">
                <a:moveTo>
                  <a:pt x="0" y="685800"/>
                </a:moveTo>
                <a:lnTo>
                  <a:pt x="0" y="685800"/>
                </a:lnTo>
              </a:path>
              <a:path w="1143000" h="991870">
                <a:moveTo>
                  <a:pt x="304800" y="991870"/>
                </a:moveTo>
                <a:lnTo>
                  <a:pt x="304800" y="991870"/>
                </a:lnTo>
              </a:path>
              <a:path w="1143000" h="991870">
                <a:moveTo>
                  <a:pt x="152400" y="306070"/>
                </a:moveTo>
                <a:lnTo>
                  <a:pt x="152400" y="685800"/>
                </a:lnTo>
              </a:path>
              <a:path w="1143000" h="99187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1870">
                <a:moveTo>
                  <a:pt x="838200" y="685800"/>
                </a:moveTo>
                <a:lnTo>
                  <a:pt x="838200" y="685800"/>
                </a:lnTo>
              </a:path>
              <a:path w="1143000" h="991870">
                <a:moveTo>
                  <a:pt x="1143000" y="991870"/>
                </a:moveTo>
                <a:lnTo>
                  <a:pt x="1143000" y="991870"/>
                </a:lnTo>
              </a:path>
              <a:path w="1143000" h="991870">
                <a:moveTo>
                  <a:pt x="990600" y="0"/>
                </a:moveTo>
                <a:lnTo>
                  <a:pt x="1039611" y="7559"/>
                </a:lnTo>
                <a:lnTo>
                  <a:pt x="1081552" y="28773"/>
                </a:lnTo>
                <a:lnTo>
                  <a:pt x="1114226" y="61447"/>
                </a:lnTo>
                <a:lnTo>
                  <a:pt x="1135440" y="103388"/>
                </a:lnTo>
                <a:lnTo>
                  <a:pt x="1143000" y="152400"/>
                </a:lnTo>
                <a:lnTo>
                  <a:pt x="1135440" y="201411"/>
                </a:lnTo>
                <a:lnTo>
                  <a:pt x="1114226" y="243352"/>
                </a:lnTo>
                <a:lnTo>
                  <a:pt x="1081552" y="276026"/>
                </a:lnTo>
                <a:lnTo>
                  <a:pt x="1039611" y="297240"/>
                </a:lnTo>
                <a:lnTo>
                  <a:pt x="990600" y="304800"/>
                </a:lnTo>
                <a:lnTo>
                  <a:pt x="941588" y="297240"/>
                </a:lnTo>
                <a:lnTo>
                  <a:pt x="899647" y="276026"/>
                </a:lnTo>
                <a:lnTo>
                  <a:pt x="866973" y="243352"/>
                </a:lnTo>
                <a:lnTo>
                  <a:pt x="845759" y="201411"/>
                </a:lnTo>
                <a:lnTo>
                  <a:pt x="838200" y="152400"/>
                </a:lnTo>
                <a:lnTo>
                  <a:pt x="845759" y="103388"/>
                </a:lnTo>
                <a:lnTo>
                  <a:pt x="866973" y="61447"/>
                </a:lnTo>
                <a:lnTo>
                  <a:pt x="899647" y="28773"/>
                </a:lnTo>
                <a:lnTo>
                  <a:pt x="941588" y="7559"/>
                </a:lnTo>
                <a:lnTo>
                  <a:pt x="990600" y="0"/>
                </a:lnTo>
                <a:close/>
              </a:path>
              <a:path w="1143000" h="991870">
                <a:moveTo>
                  <a:pt x="838200" y="0"/>
                </a:moveTo>
                <a:lnTo>
                  <a:pt x="838200" y="0"/>
                </a:lnTo>
              </a:path>
              <a:path w="1143000" h="991870">
                <a:moveTo>
                  <a:pt x="1143000" y="306070"/>
                </a:moveTo>
                <a:lnTo>
                  <a:pt x="1143000" y="306070"/>
                </a:lnTo>
              </a:path>
              <a:path w="1143000" h="991870">
                <a:moveTo>
                  <a:pt x="990600" y="306070"/>
                </a:moveTo>
                <a:lnTo>
                  <a:pt x="990600" y="685800"/>
                </a:lnTo>
              </a:path>
              <a:path w="1143000" h="991870">
                <a:moveTo>
                  <a:pt x="304800" y="228600"/>
                </a:moveTo>
                <a:lnTo>
                  <a:pt x="914400" y="6858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object 17"/>
          <p:cNvSpPr/>
          <p:nvPr/>
        </p:nvSpPr>
        <p:spPr>
          <a:xfrm>
            <a:off x="4749800" y="3290994"/>
            <a:ext cx="762000" cy="661246"/>
          </a:xfrm>
          <a:custGeom>
            <a:avLst/>
            <a:gdLst/>
            <a:ahLst/>
            <a:cxnLst/>
            <a:rect l="l" t="t" r="r" b="b"/>
            <a:pathLst>
              <a:path w="1143000" h="991870">
                <a:moveTo>
                  <a:pt x="152400" y="0"/>
                </a:moveTo>
                <a:lnTo>
                  <a:pt x="202031" y="7559"/>
                </a:lnTo>
                <a:lnTo>
                  <a:pt x="244348" y="28773"/>
                </a:lnTo>
                <a:lnTo>
                  <a:pt x="277215" y="61447"/>
                </a:lnTo>
                <a:lnTo>
                  <a:pt x="298500" y="103388"/>
                </a:lnTo>
                <a:lnTo>
                  <a:pt x="306070" y="152400"/>
                </a:lnTo>
                <a:lnTo>
                  <a:pt x="298500" y="200792"/>
                </a:lnTo>
                <a:lnTo>
                  <a:pt x="277215" y="242356"/>
                </a:lnTo>
                <a:lnTo>
                  <a:pt x="244348" y="274838"/>
                </a:lnTo>
                <a:lnTo>
                  <a:pt x="202031" y="295981"/>
                </a:lnTo>
                <a:lnTo>
                  <a:pt x="152400" y="303530"/>
                </a:lnTo>
                <a:lnTo>
                  <a:pt x="103388" y="295981"/>
                </a:lnTo>
                <a:lnTo>
                  <a:pt x="61447" y="274838"/>
                </a:lnTo>
                <a:lnTo>
                  <a:pt x="28773" y="242356"/>
                </a:lnTo>
                <a:lnTo>
                  <a:pt x="7559" y="200792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1143000" h="991870">
                <a:moveTo>
                  <a:pt x="0" y="0"/>
                </a:moveTo>
                <a:lnTo>
                  <a:pt x="0" y="0"/>
                </a:lnTo>
              </a:path>
              <a:path w="1143000" h="991870">
                <a:moveTo>
                  <a:pt x="306070" y="303530"/>
                </a:moveTo>
                <a:lnTo>
                  <a:pt x="306070" y="303530"/>
                </a:lnTo>
              </a:path>
              <a:path w="1143000" h="99187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1870">
                <a:moveTo>
                  <a:pt x="838200" y="685800"/>
                </a:moveTo>
                <a:lnTo>
                  <a:pt x="838200" y="685800"/>
                </a:lnTo>
              </a:path>
              <a:path w="1143000" h="991870">
                <a:moveTo>
                  <a:pt x="1143000" y="991870"/>
                </a:moveTo>
                <a:lnTo>
                  <a:pt x="1143000" y="991870"/>
                </a:lnTo>
              </a:path>
              <a:path w="1143000" h="991870">
                <a:moveTo>
                  <a:pt x="990600" y="0"/>
                </a:moveTo>
                <a:lnTo>
                  <a:pt x="1039611" y="7559"/>
                </a:lnTo>
                <a:lnTo>
                  <a:pt x="1081552" y="28773"/>
                </a:lnTo>
                <a:lnTo>
                  <a:pt x="1114226" y="61447"/>
                </a:lnTo>
                <a:lnTo>
                  <a:pt x="1135440" y="103388"/>
                </a:lnTo>
                <a:lnTo>
                  <a:pt x="1143000" y="152400"/>
                </a:lnTo>
                <a:lnTo>
                  <a:pt x="1135440" y="201411"/>
                </a:lnTo>
                <a:lnTo>
                  <a:pt x="1114226" y="243352"/>
                </a:lnTo>
                <a:lnTo>
                  <a:pt x="1081552" y="276026"/>
                </a:lnTo>
                <a:lnTo>
                  <a:pt x="1039611" y="297240"/>
                </a:lnTo>
                <a:lnTo>
                  <a:pt x="990600" y="304800"/>
                </a:lnTo>
                <a:lnTo>
                  <a:pt x="941588" y="297240"/>
                </a:lnTo>
                <a:lnTo>
                  <a:pt x="899647" y="276026"/>
                </a:lnTo>
                <a:lnTo>
                  <a:pt x="866973" y="243352"/>
                </a:lnTo>
                <a:lnTo>
                  <a:pt x="845759" y="201411"/>
                </a:lnTo>
                <a:lnTo>
                  <a:pt x="838200" y="152400"/>
                </a:lnTo>
                <a:lnTo>
                  <a:pt x="845759" y="103388"/>
                </a:lnTo>
                <a:lnTo>
                  <a:pt x="866973" y="61447"/>
                </a:lnTo>
                <a:lnTo>
                  <a:pt x="899647" y="28773"/>
                </a:lnTo>
                <a:lnTo>
                  <a:pt x="941588" y="7559"/>
                </a:lnTo>
                <a:lnTo>
                  <a:pt x="990600" y="0"/>
                </a:lnTo>
                <a:close/>
              </a:path>
              <a:path w="1143000" h="991870">
                <a:moveTo>
                  <a:pt x="838200" y="0"/>
                </a:moveTo>
                <a:lnTo>
                  <a:pt x="838200" y="0"/>
                </a:lnTo>
              </a:path>
              <a:path w="1143000" h="991870">
                <a:moveTo>
                  <a:pt x="1143000" y="306070"/>
                </a:moveTo>
                <a:lnTo>
                  <a:pt x="1143000" y="306070"/>
                </a:lnTo>
              </a:path>
              <a:path w="1143000" h="991870">
                <a:moveTo>
                  <a:pt x="990600" y="306070"/>
                </a:moveTo>
                <a:lnTo>
                  <a:pt x="990600" y="685800"/>
                </a:lnTo>
              </a:path>
              <a:path w="1143000" h="991870">
                <a:moveTo>
                  <a:pt x="304800" y="152400"/>
                </a:moveTo>
                <a:lnTo>
                  <a:pt x="838200" y="152400"/>
                </a:lnTo>
              </a:path>
              <a:path w="1143000" h="99187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1870">
                <a:moveTo>
                  <a:pt x="0" y="685800"/>
                </a:moveTo>
                <a:lnTo>
                  <a:pt x="0" y="685800"/>
                </a:lnTo>
              </a:path>
              <a:path w="1143000" h="991870">
                <a:moveTo>
                  <a:pt x="304800" y="991870"/>
                </a:moveTo>
                <a:lnTo>
                  <a:pt x="304800" y="991870"/>
                </a:lnTo>
              </a:path>
              <a:path w="1143000" h="991870">
                <a:moveTo>
                  <a:pt x="304800" y="838200"/>
                </a:moveTo>
                <a:lnTo>
                  <a:pt x="838200" y="838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" name="object 18"/>
          <p:cNvSpPr txBox="1"/>
          <p:nvPr/>
        </p:nvSpPr>
        <p:spPr>
          <a:xfrm>
            <a:off x="2175933" y="4025053"/>
            <a:ext cx="2654300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333" dirty="0">
                <a:latin typeface="Times New Roman"/>
                <a:cs typeface="Times New Roman"/>
              </a:rPr>
              <a:t>Four of </a:t>
            </a:r>
            <a:r>
              <a:rPr sz="1333" spc="-3" dirty="0">
                <a:latin typeface="Times New Roman"/>
                <a:cs typeface="Times New Roman"/>
              </a:rPr>
              <a:t>the </a:t>
            </a:r>
            <a:r>
              <a:rPr sz="1333" dirty="0">
                <a:latin typeface="Times New Roman"/>
                <a:cs typeface="Times New Roman"/>
              </a:rPr>
              <a:t>spanning </a:t>
            </a:r>
            <a:r>
              <a:rPr sz="1333" spc="-3" dirty="0">
                <a:latin typeface="Times New Roman"/>
                <a:cs typeface="Times New Roman"/>
              </a:rPr>
              <a:t>trees </a:t>
            </a:r>
            <a:r>
              <a:rPr sz="1333" dirty="0">
                <a:latin typeface="Times New Roman"/>
                <a:cs typeface="Times New Roman"/>
              </a:rPr>
              <a:t>of </a:t>
            </a:r>
            <a:r>
              <a:rPr sz="1333" spc="-3" dirty="0">
                <a:latin typeface="Times New Roman"/>
                <a:cs typeface="Times New Roman"/>
              </a:rPr>
              <a:t>the</a:t>
            </a:r>
            <a:r>
              <a:rPr sz="1333" spc="-7" dirty="0">
                <a:latin typeface="Times New Roman"/>
                <a:cs typeface="Times New Roman"/>
              </a:rPr>
              <a:t> </a:t>
            </a:r>
            <a:r>
              <a:rPr sz="1333" dirty="0">
                <a:latin typeface="Times New Roman"/>
                <a:cs typeface="Times New Roman"/>
              </a:rPr>
              <a:t>graph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7F46E9-D100-42F1-9F20-7B21CFA07FFF}"/>
              </a:ext>
            </a:extLst>
          </p:cNvPr>
          <p:cNvSpPr txBox="1"/>
          <p:nvPr/>
        </p:nvSpPr>
        <p:spPr>
          <a:xfrm>
            <a:off x="457200" y="422291"/>
            <a:ext cx="5181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400" b="1" dirty="0"/>
              <a:t>Spanning Tree</a:t>
            </a:r>
            <a:r>
              <a:rPr lang="en-GB" sz="1400" dirty="0"/>
              <a:t>: Spanning tree is a non-cyclic sub-graph of a connected and undirected graph G that connects all the vertices together. A graph G can have multiple spanning trees.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6A403F-644D-4032-AA41-FFFB18A17C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1380" y="4389967"/>
            <a:ext cx="82973" cy="15211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933" dirty="0">
                <a:latin typeface="Arial"/>
                <a:cs typeface="Arial"/>
              </a:rPr>
              <a:t>4</a:t>
            </a:r>
            <a:endParaRPr sz="93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60" y="16546"/>
            <a:ext cx="3206327" cy="33678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b="1" spc="-3" dirty="0"/>
              <a:t>Finding </a:t>
            </a:r>
            <a:r>
              <a:rPr b="1" dirty="0"/>
              <a:t>a spanning</a:t>
            </a:r>
            <a:r>
              <a:rPr b="1" spc="-43" dirty="0"/>
              <a:t> </a:t>
            </a:r>
            <a:r>
              <a:rPr b="1" spc="-3" dirty="0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4246" y="835942"/>
            <a:ext cx="5314950" cy="304785"/>
          </a:xfrm>
          <a:prstGeom prst="rect">
            <a:avLst/>
          </a:prstGeom>
        </p:spPr>
        <p:txBody>
          <a:bodyPr vert="horz" wrap="square" lIns="0" tIns="57997" rIns="0" bIns="0" rtlCol="0">
            <a:spAutoFit/>
          </a:bodyPr>
          <a:lstStyle/>
          <a:p>
            <a:pPr marL="8467">
              <a:spcBef>
                <a:spcPts val="457"/>
              </a:spcBef>
            </a:pPr>
            <a:r>
              <a:rPr sz="1600" spc="3" dirty="0">
                <a:latin typeface="Times New Roman"/>
                <a:cs typeface="Times New Roman"/>
              </a:rPr>
              <a:t>To </a:t>
            </a:r>
            <a:r>
              <a:rPr sz="1600" spc="-3" dirty="0">
                <a:latin typeface="Times New Roman"/>
                <a:cs typeface="Times New Roman"/>
              </a:rPr>
              <a:t>find </a:t>
            </a:r>
            <a:r>
              <a:rPr sz="1600" dirty="0">
                <a:latin typeface="Times New Roman"/>
                <a:cs typeface="Times New Roman"/>
              </a:rPr>
              <a:t>a spanning tree of 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graph,</a:t>
            </a:r>
          </a:p>
        </p:txBody>
      </p:sp>
      <p:sp>
        <p:nvSpPr>
          <p:cNvPr id="6" name="object 6"/>
          <p:cNvSpPr/>
          <p:nvPr/>
        </p:nvSpPr>
        <p:spPr>
          <a:xfrm>
            <a:off x="677857" y="1407985"/>
            <a:ext cx="1270000" cy="1574800"/>
          </a:xfrm>
          <a:custGeom>
            <a:avLst/>
            <a:gdLst/>
            <a:ahLst/>
            <a:cxnLst/>
            <a:rect l="l" t="t" r="r" b="b"/>
            <a:pathLst>
              <a:path w="1905000" h="2362200">
                <a:moveTo>
                  <a:pt x="990600" y="0"/>
                </a:moveTo>
                <a:lnTo>
                  <a:pt x="1039611" y="7559"/>
                </a:lnTo>
                <a:lnTo>
                  <a:pt x="1081552" y="28773"/>
                </a:lnTo>
                <a:lnTo>
                  <a:pt x="1114226" y="61447"/>
                </a:lnTo>
                <a:lnTo>
                  <a:pt x="1135440" y="103388"/>
                </a:lnTo>
                <a:lnTo>
                  <a:pt x="1143000" y="152400"/>
                </a:lnTo>
                <a:lnTo>
                  <a:pt x="1135440" y="201411"/>
                </a:lnTo>
                <a:lnTo>
                  <a:pt x="1114226" y="243352"/>
                </a:lnTo>
                <a:lnTo>
                  <a:pt x="1081552" y="276026"/>
                </a:lnTo>
                <a:lnTo>
                  <a:pt x="1039611" y="297240"/>
                </a:lnTo>
                <a:lnTo>
                  <a:pt x="990600" y="304800"/>
                </a:lnTo>
                <a:lnTo>
                  <a:pt x="941588" y="297240"/>
                </a:lnTo>
                <a:lnTo>
                  <a:pt x="899647" y="276026"/>
                </a:lnTo>
                <a:lnTo>
                  <a:pt x="866973" y="243352"/>
                </a:lnTo>
                <a:lnTo>
                  <a:pt x="845759" y="201411"/>
                </a:lnTo>
                <a:lnTo>
                  <a:pt x="838200" y="152400"/>
                </a:lnTo>
                <a:lnTo>
                  <a:pt x="845759" y="103388"/>
                </a:lnTo>
                <a:lnTo>
                  <a:pt x="866973" y="61447"/>
                </a:lnTo>
                <a:lnTo>
                  <a:pt x="899647" y="28773"/>
                </a:lnTo>
                <a:lnTo>
                  <a:pt x="941588" y="7559"/>
                </a:lnTo>
                <a:lnTo>
                  <a:pt x="990600" y="0"/>
                </a:lnTo>
                <a:close/>
              </a:path>
              <a:path w="1905000" h="2362200">
                <a:moveTo>
                  <a:pt x="838200" y="0"/>
                </a:moveTo>
                <a:lnTo>
                  <a:pt x="838200" y="0"/>
                </a:lnTo>
              </a:path>
              <a:path w="1905000" h="2362200">
                <a:moveTo>
                  <a:pt x="1143000" y="304800"/>
                </a:moveTo>
                <a:lnTo>
                  <a:pt x="1143000" y="304800"/>
                </a:lnTo>
              </a:path>
              <a:path w="1905000" h="23622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905000" h="2362200">
                <a:moveTo>
                  <a:pt x="0" y="685800"/>
                </a:moveTo>
                <a:lnTo>
                  <a:pt x="0" y="685800"/>
                </a:lnTo>
              </a:path>
              <a:path w="1905000" h="2362200">
                <a:moveTo>
                  <a:pt x="304800" y="990600"/>
                </a:moveTo>
                <a:lnTo>
                  <a:pt x="304800" y="990600"/>
                </a:lnTo>
              </a:path>
              <a:path w="1905000" h="2362200">
                <a:moveTo>
                  <a:pt x="685800" y="685800"/>
                </a:moveTo>
                <a:lnTo>
                  <a:pt x="734811" y="693359"/>
                </a:lnTo>
                <a:lnTo>
                  <a:pt x="776752" y="714573"/>
                </a:lnTo>
                <a:lnTo>
                  <a:pt x="809426" y="747247"/>
                </a:lnTo>
                <a:lnTo>
                  <a:pt x="830640" y="789188"/>
                </a:lnTo>
                <a:lnTo>
                  <a:pt x="838200" y="838200"/>
                </a:lnTo>
                <a:lnTo>
                  <a:pt x="830640" y="887211"/>
                </a:lnTo>
                <a:lnTo>
                  <a:pt x="809426" y="929152"/>
                </a:lnTo>
                <a:lnTo>
                  <a:pt x="776752" y="961826"/>
                </a:lnTo>
                <a:lnTo>
                  <a:pt x="734811" y="983040"/>
                </a:lnTo>
                <a:lnTo>
                  <a:pt x="685800" y="990600"/>
                </a:lnTo>
                <a:lnTo>
                  <a:pt x="636788" y="983040"/>
                </a:lnTo>
                <a:lnTo>
                  <a:pt x="594847" y="961826"/>
                </a:lnTo>
                <a:lnTo>
                  <a:pt x="562173" y="929152"/>
                </a:lnTo>
                <a:lnTo>
                  <a:pt x="540959" y="887211"/>
                </a:lnTo>
                <a:lnTo>
                  <a:pt x="533400" y="838200"/>
                </a:lnTo>
                <a:lnTo>
                  <a:pt x="540959" y="789188"/>
                </a:lnTo>
                <a:lnTo>
                  <a:pt x="562173" y="747247"/>
                </a:lnTo>
                <a:lnTo>
                  <a:pt x="594847" y="714573"/>
                </a:lnTo>
                <a:lnTo>
                  <a:pt x="636788" y="693359"/>
                </a:lnTo>
                <a:lnTo>
                  <a:pt x="685800" y="685800"/>
                </a:lnTo>
                <a:close/>
              </a:path>
              <a:path w="1905000" h="2362200">
                <a:moveTo>
                  <a:pt x="533400" y="685800"/>
                </a:moveTo>
                <a:lnTo>
                  <a:pt x="533400" y="685800"/>
                </a:lnTo>
              </a:path>
              <a:path w="1905000" h="2362200">
                <a:moveTo>
                  <a:pt x="838200" y="990600"/>
                </a:moveTo>
                <a:lnTo>
                  <a:pt x="838200" y="990600"/>
                </a:lnTo>
              </a:path>
              <a:path w="1905000" h="2362200">
                <a:moveTo>
                  <a:pt x="838200" y="228600"/>
                </a:moveTo>
                <a:lnTo>
                  <a:pt x="228600" y="685800"/>
                </a:lnTo>
              </a:path>
              <a:path w="1905000" h="2362200">
                <a:moveTo>
                  <a:pt x="685800" y="685800"/>
                </a:moveTo>
                <a:lnTo>
                  <a:pt x="914400" y="304800"/>
                </a:lnTo>
              </a:path>
              <a:path w="1905000" h="2362200">
                <a:moveTo>
                  <a:pt x="1219200" y="685800"/>
                </a:moveTo>
                <a:lnTo>
                  <a:pt x="1268211" y="693359"/>
                </a:lnTo>
                <a:lnTo>
                  <a:pt x="1310152" y="714573"/>
                </a:lnTo>
                <a:lnTo>
                  <a:pt x="1342826" y="747247"/>
                </a:lnTo>
                <a:lnTo>
                  <a:pt x="1364040" y="789188"/>
                </a:lnTo>
                <a:lnTo>
                  <a:pt x="1371600" y="838200"/>
                </a:lnTo>
                <a:lnTo>
                  <a:pt x="1364040" y="887211"/>
                </a:lnTo>
                <a:lnTo>
                  <a:pt x="1342826" y="929152"/>
                </a:lnTo>
                <a:lnTo>
                  <a:pt x="1310152" y="961826"/>
                </a:lnTo>
                <a:lnTo>
                  <a:pt x="1268211" y="983040"/>
                </a:lnTo>
                <a:lnTo>
                  <a:pt x="1219200" y="990600"/>
                </a:lnTo>
                <a:lnTo>
                  <a:pt x="1170188" y="983040"/>
                </a:lnTo>
                <a:lnTo>
                  <a:pt x="1128247" y="961826"/>
                </a:lnTo>
                <a:lnTo>
                  <a:pt x="1095573" y="929152"/>
                </a:lnTo>
                <a:lnTo>
                  <a:pt x="1074359" y="887211"/>
                </a:lnTo>
                <a:lnTo>
                  <a:pt x="1066800" y="838200"/>
                </a:lnTo>
                <a:lnTo>
                  <a:pt x="1074359" y="789188"/>
                </a:lnTo>
                <a:lnTo>
                  <a:pt x="1095573" y="747247"/>
                </a:lnTo>
                <a:lnTo>
                  <a:pt x="1128247" y="714573"/>
                </a:lnTo>
                <a:lnTo>
                  <a:pt x="1170188" y="693359"/>
                </a:lnTo>
                <a:lnTo>
                  <a:pt x="1219200" y="685800"/>
                </a:lnTo>
                <a:close/>
              </a:path>
              <a:path w="1905000" h="2362200">
                <a:moveTo>
                  <a:pt x="1066800" y="685800"/>
                </a:moveTo>
                <a:lnTo>
                  <a:pt x="1066800" y="685800"/>
                </a:lnTo>
              </a:path>
              <a:path w="1905000" h="2362200">
                <a:moveTo>
                  <a:pt x="1371600" y="990600"/>
                </a:moveTo>
                <a:lnTo>
                  <a:pt x="1371600" y="990600"/>
                </a:lnTo>
              </a:path>
              <a:path w="1905000" h="2362200">
                <a:moveTo>
                  <a:pt x="1219200" y="685800"/>
                </a:moveTo>
                <a:lnTo>
                  <a:pt x="1066800" y="304800"/>
                </a:lnTo>
              </a:path>
              <a:path w="1905000" h="2362200">
                <a:moveTo>
                  <a:pt x="1752600" y="685800"/>
                </a:moveTo>
                <a:lnTo>
                  <a:pt x="1801611" y="693359"/>
                </a:lnTo>
                <a:lnTo>
                  <a:pt x="1843552" y="714573"/>
                </a:lnTo>
                <a:lnTo>
                  <a:pt x="1876226" y="747247"/>
                </a:lnTo>
                <a:lnTo>
                  <a:pt x="1897440" y="789188"/>
                </a:lnTo>
                <a:lnTo>
                  <a:pt x="1905000" y="838200"/>
                </a:lnTo>
                <a:lnTo>
                  <a:pt x="1897440" y="887211"/>
                </a:lnTo>
                <a:lnTo>
                  <a:pt x="1876226" y="929152"/>
                </a:lnTo>
                <a:lnTo>
                  <a:pt x="1843552" y="961826"/>
                </a:lnTo>
                <a:lnTo>
                  <a:pt x="1801611" y="983040"/>
                </a:lnTo>
                <a:lnTo>
                  <a:pt x="1752600" y="990600"/>
                </a:lnTo>
                <a:lnTo>
                  <a:pt x="1703588" y="983040"/>
                </a:lnTo>
                <a:lnTo>
                  <a:pt x="1661647" y="961826"/>
                </a:lnTo>
                <a:lnTo>
                  <a:pt x="1628973" y="929152"/>
                </a:lnTo>
                <a:lnTo>
                  <a:pt x="1607759" y="887211"/>
                </a:lnTo>
                <a:lnTo>
                  <a:pt x="1600200" y="838200"/>
                </a:lnTo>
                <a:lnTo>
                  <a:pt x="1607759" y="789188"/>
                </a:lnTo>
                <a:lnTo>
                  <a:pt x="1628973" y="747247"/>
                </a:lnTo>
                <a:lnTo>
                  <a:pt x="1661647" y="714573"/>
                </a:lnTo>
                <a:lnTo>
                  <a:pt x="1703588" y="693359"/>
                </a:lnTo>
                <a:lnTo>
                  <a:pt x="1752600" y="685800"/>
                </a:lnTo>
                <a:close/>
              </a:path>
              <a:path w="1905000" h="2362200">
                <a:moveTo>
                  <a:pt x="1600200" y="685800"/>
                </a:moveTo>
                <a:lnTo>
                  <a:pt x="1600200" y="685800"/>
                </a:lnTo>
              </a:path>
              <a:path w="1905000" h="2362200">
                <a:moveTo>
                  <a:pt x="1905000" y="990600"/>
                </a:moveTo>
                <a:lnTo>
                  <a:pt x="1905000" y="990600"/>
                </a:lnTo>
              </a:path>
              <a:path w="1905000" h="2362200">
                <a:moveTo>
                  <a:pt x="1676400" y="685800"/>
                </a:moveTo>
                <a:lnTo>
                  <a:pt x="1143000" y="228600"/>
                </a:lnTo>
              </a:path>
              <a:path w="1905000" h="2362200">
                <a:moveTo>
                  <a:pt x="457200" y="1447800"/>
                </a:moveTo>
                <a:lnTo>
                  <a:pt x="506211" y="1455359"/>
                </a:lnTo>
                <a:lnTo>
                  <a:pt x="548152" y="1476573"/>
                </a:lnTo>
                <a:lnTo>
                  <a:pt x="580826" y="1509247"/>
                </a:lnTo>
                <a:lnTo>
                  <a:pt x="602040" y="1551188"/>
                </a:lnTo>
                <a:lnTo>
                  <a:pt x="609600" y="1600200"/>
                </a:lnTo>
                <a:lnTo>
                  <a:pt x="602040" y="1649211"/>
                </a:lnTo>
                <a:lnTo>
                  <a:pt x="580826" y="1691152"/>
                </a:lnTo>
                <a:lnTo>
                  <a:pt x="548152" y="1723826"/>
                </a:lnTo>
                <a:lnTo>
                  <a:pt x="506211" y="1745040"/>
                </a:lnTo>
                <a:lnTo>
                  <a:pt x="457200" y="1752600"/>
                </a:lnTo>
                <a:lnTo>
                  <a:pt x="408188" y="1745040"/>
                </a:lnTo>
                <a:lnTo>
                  <a:pt x="366247" y="1723826"/>
                </a:lnTo>
                <a:lnTo>
                  <a:pt x="333573" y="1691152"/>
                </a:lnTo>
                <a:lnTo>
                  <a:pt x="312359" y="1649211"/>
                </a:lnTo>
                <a:lnTo>
                  <a:pt x="304800" y="1600200"/>
                </a:lnTo>
                <a:lnTo>
                  <a:pt x="312359" y="1551188"/>
                </a:lnTo>
                <a:lnTo>
                  <a:pt x="333573" y="1509247"/>
                </a:lnTo>
                <a:lnTo>
                  <a:pt x="366247" y="1476573"/>
                </a:lnTo>
                <a:lnTo>
                  <a:pt x="408188" y="1455359"/>
                </a:lnTo>
                <a:lnTo>
                  <a:pt x="457200" y="1447800"/>
                </a:lnTo>
                <a:close/>
              </a:path>
              <a:path w="1905000" h="2362200">
                <a:moveTo>
                  <a:pt x="304800" y="1447800"/>
                </a:moveTo>
                <a:lnTo>
                  <a:pt x="304800" y="1447800"/>
                </a:lnTo>
              </a:path>
              <a:path w="1905000" h="2362200">
                <a:moveTo>
                  <a:pt x="609600" y="1752600"/>
                </a:moveTo>
                <a:lnTo>
                  <a:pt x="609600" y="1752600"/>
                </a:lnTo>
              </a:path>
              <a:path w="1905000" h="2362200">
                <a:moveTo>
                  <a:pt x="381000" y="1447800"/>
                </a:moveTo>
                <a:lnTo>
                  <a:pt x="152400" y="990600"/>
                </a:lnTo>
              </a:path>
              <a:path w="1905000" h="2362200">
                <a:moveTo>
                  <a:pt x="1524000" y="1447800"/>
                </a:moveTo>
                <a:lnTo>
                  <a:pt x="1573011" y="1455359"/>
                </a:lnTo>
                <a:lnTo>
                  <a:pt x="1614952" y="1476573"/>
                </a:lnTo>
                <a:lnTo>
                  <a:pt x="1647626" y="1509247"/>
                </a:lnTo>
                <a:lnTo>
                  <a:pt x="1668840" y="1551188"/>
                </a:lnTo>
                <a:lnTo>
                  <a:pt x="1676400" y="1600200"/>
                </a:lnTo>
                <a:lnTo>
                  <a:pt x="1668840" y="1649211"/>
                </a:lnTo>
                <a:lnTo>
                  <a:pt x="1647626" y="1691152"/>
                </a:lnTo>
                <a:lnTo>
                  <a:pt x="1614952" y="1723826"/>
                </a:lnTo>
                <a:lnTo>
                  <a:pt x="1573011" y="1745040"/>
                </a:lnTo>
                <a:lnTo>
                  <a:pt x="1524000" y="1752600"/>
                </a:lnTo>
                <a:lnTo>
                  <a:pt x="1474988" y="1745040"/>
                </a:lnTo>
                <a:lnTo>
                  <a:pt x="1433047" y="1723826"/>
                </a:lnTo>
                <a:lnTo>
                  <a:pt x="1400373" y="1691152"/>
                </a:lnTo>
                <a:lnTo>
                  <a:pt x="1379159" y="1649211"/>
                </a:lnTo>
                <a:lnTo>
                  <a:pt x="1371600" y="1600200"/>
                </a:lnTo>
                <a:lnTo>
                  <a:pt x="1379159" y="1551188"/>
                </a:lnTo>
                <a:lnTo>
                  <a:pt x="1400373" y="1509247"/>
                </a:lnTo>
                <a:lnTo>
                  <a:pt x="1433047" y="1476573"/>
                </a:lnTo>
                <a:lnTo>
                  <a:pt x="1474988" y="1455359"/>
                </a:lnTo>
                <a:lnTo>
                  <a:pt x="1524000" y="1447800"/>
                </a:lnTo>
                <a:close/>
              </a:path>
              <a:path w="1905000" h="2362200">
                <a:moveTo>
                  <a:pt x="1371600" y="1447800"/>
                </a:moveTo>
                <a:lnTo>
                  <a:pt x="1371600" y="1447800"/>
                </a:lnTo>
              </a:path>
              <a:path w="1905000" h="2362200">
                <a:moveTo>
                  <a:pt x="1676400" y="1752600"/>
                </a:moveTo>
                <a:lnTo>
                  <a:pt x="1676400" y="1752600"/>
                </a:lnTo>
              </a:path>
              <a:path w="1905000" h="2362200">
                <a:moveTo>
                  <a:pt x="1676400" y="990600"/>
                </a:moveTo>
                <a:lnTo>
                  <a:pt x="1524000" y="1447800"/>
                </a:lnTo>
              </a:path>
              <a:path w="1905000" h="2362200">
                <a:moveTo>
                  <a:pt x="685800" y="990600"/>
                </a:moveTo>
                <a:lnTo>
                  <a:pt x="533400" y="1447800"/>
                </a:lnTo>
              </a:path>
              <a:path w="1905000" h="2362200">
                <a:moveTo>
                  <a:pt x="1219200" y="990600"/>
                </a:moveTo>
                <a:lnTo>
                  <a:pt x="1447800" y="1447800"/>
                </a:lnTo>
              </a:path>
              <a:path w="1905000" h="2362200">
                <a:moveTo>
                  <a:pt x="990600" y="1447800"/>
                </a:moveTo>
                <a:lnTo>
                  <a:pt x="1039611" y="1455359"/>
                </a:lnTo>
                <a:lnTo>
                  <a:pt x="1081552" y="1476573"/>
                </a:lnTo>
                <a:lnTo>
                  <a:pt x="1114226" y="1509247"/>
                </a:lnTo>
                <a:lnTo>
                  <a:pt x="1135440" y="1551188"/>
                </a:lnTo>
                <a:lnTo>
                  <a:pt x="1143000" y="1600200"/>
                </a:lnTo>
                <a:lnTo>
                  <a:pt x="1135440" y="1649211"/>
                </a:lnTo>
                <a:lnTo>
                  <a:pt x="1114226" y="1691152"/>
                </a:lnTo>
                <a:lnTo>
                  <a:pt x="1081552" y="1723826"/>
                </a:lnTo>
                <a:lnTo>
                  <a:pt x="1039611" y="1745040"/>
                </a:lnTo>
                <a:lnTo>
                  <a:pt x="990600" y="1752600"/>
                </a:lnTo>
                <a:lnTo>
                  <a:pt x="941588" y="1745040"/>
                </a:lnTo>
                <a:lnTo>
                  <a:pt x="899647" y="1723826"/>
                </a:lnTo>
                <a:lnTo>
                  <a:pt x="866973" y="1691152"/>
                </a:lnTo>
                <a:lnTo>
                  <a:pt x="845759" y="1649211"/>
                </a:lnTo>
                <a:lnTo>
                  <a:pt x="838200" y="1600200"/>
                </a:lnTo>
                <a:lnTo>
                  <a:pt x="845759" y="1551188"/>
                </a:lnTo>
                <a:lnTo>
                  <a:pt x="866973" y="1509247"/>
                </a:lnTo>
                <a:lnTo>
                  <a:pt x="899647" y="1476573"/>
                </a:lnTo>
                <a:lnTo>
                  <a:pt x="941588" y="1455359"/>
                </a:lnTo>
                <a:lnTo>
                  <a:pt x="990600" y="1447800"/>
                </a:lnTo>
                <a:close/>
              </a:path>
              <a:path w="1905000" h="2362200">
                <a:moveTo>
                  <a:pt x="838200" y="1447800"/>
                </a:moveTo>
                <a:lnTo>
                  <a:pt x="838200" y="1447800"/>
                </a:lnTo>
              </a:path>
              <a:path w="1905000" h="2362200">
                <a:moveTo>
                  <a:pt x="1143000" y="1752600"/>
                </a:moveTo>
                <a:lnTo>
                  <a:pt x="1143000" y="1752600"/>
                </a:lnTo>
              </a:path>
              <a:path w="1905000" h="2362200">
                <a:moveTo>
                  <a:pt x="990600" y="2057400"/>
                </a:moveTo>
                <a:lnTo>
                  <a:pt x="1039611" y="2064959"/>
                </a:lnTo>
                <a:lnTo>
                  <a:pt x="1081552" y="2086173"/>
                </a:lnTo>
                <a:lnTo>
                  <a:pt x="1114226" y="2118847"/>
                </a:lnTo>
                <a:lnTo>
                  <a:pt x="1135440" y="2160788"/>
                </a:lnTo>
                <a:lnTo>
                  <a:pt x="1143000" y="2209800"/>
                </a:lnTo>
                <a:lnTo>
                  <a:pt x="1135440" y="2258811"/>
                </a:lnTo>
                <a:lnTo>
                  <a:pt x="1114226" y="2300752"/>
                </a:lnTo>
                <a:lnTo>
                  <a:pt x="1081552" y="2333426"/>
                </a:lnTo>
                <a:lnTo>
                  <a:pt x="1039611" y="2354640"/>
                </a:lnTo>
                <a:lnTo>
                  <a:pt x="990600" y="2362200"/>
                </a:lnTo>
                <a:lnTo>
                  <a:pt x="941588" y="2354640"/>
                </a:lnTo>
                <a:lnTo>
                  <a:pt x="899647" y="2333426"/>
                </a:lnTo>
                <a:lnTo>
                  <a:pt x="866973" y="2300752"/>
                </a:lnTo>
                <a:lnTo>
                  <a:pt x="845759" y="2258811"/>
                </a:lnTo>
                <a:lnTo>
                  <a:pt x="838200" y="2209800"/>
                </a:lnTo>
                <a:lnTo>
                  <a:pt x="845759" y="2160788"/>
                </a:lnTo>
                <a:lnTo>
                  <a:pt x="866973" y="2118847"/>
                </a:lnTo>
                <a:lnTo>
                  <a:pt x="899647" y="2086173"/>
                </a:lnTo>
                <a:lnTo>
                  <a:pt x="941588" y="2064959"/>
                </a:lnTo>
                <a:lnTo>
                  <a:pt x="990600" y="2057400"/>
                </a:lnTo>
                <a:close/>
              </a:path>
              <a:path w="1905000" h="2362200">
                <a:moveTo>
                  <a:pt x="838200" y="2057400"/>
                </a:moveTo>
                <a:lnTo>
                  <a:pt x="838200" y="2057400"/>
                </a:lnTo>
              </a:path>
              <a:path w="1905000" h="2362200">
                <a:moveTo>
                  <a:pt x="1143000" y="2362200"/>
                </a:moveTo>
                <a:lnTo>
                  <a:pt x="1143000" y="2362200"/>
                </a:lnTo>
              </a:path>
              <a:path w="1905000" h="2362200">
                <a:moveTo>
                  <a:pt x="1447800" y="1752600"/>
                </a:moveTo>
                <a:lnTo>
                  <a:pt x="1066800" y="2057400"/>
                </a:lnTo>
              </a:path>
              <a:path w="1905000" h="2362200">
                <a:moveTo>
                  <a:pt x="533400" y="1752600"/>
                </a:moveTo>
                <a:lnTo>
                  <a:pt x="914400" y="2057400"/>
                </a:lnTo>
              </a:path>
              <a:path w="1905000" h="2362200">
                <a:moveTo>
                  <a:pt x="990600" y="1752600"/>
                </a:moveTo>
                <a:lnTo>
                  <a:pt x="990600" y="20574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" name="object 7"/>
          <p:cNvSpPr txBox="1"/>
          <p:nvPr/>
        </p:nvSpPr>
        <p:spPr>
          <a:xfrm>
            <a:off x="676587" y="3250043"/>
            <a:ext cx="1271270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200" spc="-3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undirected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</a:t>
            </a:r>
          </a:p>
        </p:txBody>
      </p:sp>
      <p:sp>
        <p:nvSpPr>
          <p:cNvPr id="8" name="object 8"/>
          <p:cNvSpPr/>
          <p:nvPr/>
        </p:nvSpPr>
        <p:spPr>
          <a:xfrm>
            <a:off x="2375958" y="1411003"/>
            <a:ext cx="1270000" cy="1574800"/>
          </a:xfrm>
          <a:custGeom>
            <a:avLst/>
            <a:gdLst/>
            <a:ahLst/>
            <a:cxnLst/>
            <a:rect l="l" t="t" r="r" b="b"/>
            <a:pathLst>
              <a:path w="1905000" h="2362200">
                <a:moveTo>
                  <a:pt x="990600" y="0"/>
                </a:moveTo>
                <a:lnTo>
                  <a:pt x="1039611" y="7559"/>
                </a:lnTo>
                <a:lnTo>
                  <a:pt x="1081552" y="28773"/>
                </a:lnTo>
                <a:lnTo>
                  <a:pt x="1114226" y="61447"/>
                </a:lnTo>
                <a:lnTo>
                  <a:pt x="1135440" y="103388"/>
                </a:lnTo>
                <a:lnTo>
                  <a:pt x="1143000" y="152400"/>
                </a:lnTo>
                <a:lnTo>
                  <a:pt x="1135440" y="201411"/>
                </a:lnTo>
                <a:lnTo>
                  <a:pt x="1114226" y="243352"/>
                </a:lnTo>
                <a:lnTo>
                  <a:pt x="1081552" y="276026"/>
                </a:lnTo>
                <a:lnTo>
                  <a:pt x="1039611" y="297240"/>
                </a:lnTo>
                <a:lnTo>
                  <a:pt x="990600" y="304800"/>
                </a:lnTo>
                <a:lnTo>
                  <a:pt x="941588" y="297240"/>
                </a:lnTo>
                <a:lnTo>
                  <a:pt x="899647" y="276026"/>
                </a:lnTo>
                <a:lnTo>
                  <a:pt x="866973" y="243352"/>
                </a:lnTo>
                <a:lnTo>
                  <a:pt x="845759" y="201411"/>
                </a:lnTo>
                <a:lnTo>
                  <a:pt x="838200" y="152400"/>
                </a:lnTo>
                <a:lnTo>
                  <a:pt x="845759" y="103388"/>
                </a:lnTo>
                <a:lnTo>
                  <a:pt x="866973" y="61447"/>
                </a:lnTo>
                <a:lnTo>
                  <a:pt x="899647" y="28773"/>
                </a:lnTo>
                <a:lnTo>
                  <a:pt x="941588" y="7559"/>
                </a:lnTo>
                <a:lnTo>
                  <a:pt x="990600" y="0"/>
                </a:lnTo>
                <a:close/>
              </a:path>
              <a:path w="1905000" h="2362200">
                <a:moveTo>
                  <a:pt x="838200" y="0"/>
                </a:moveTo>
                <a:lnTo>
                  <a:pt x="838200" y="0"/>
                </a:lnTo>
              </a:path>
              <a:path w="1905000" h="2362200">
                <a:moveTo>
                  <a:pt x="1143000" y="304800"/>
                </a:moveTo>
                <a:lnTo>
                  <a:pt x="1143000" y="304800"/>
                </a:lnTo>
              </a:path>
              <a:path w="1905000" h="23622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2900" y="983040"/>
                </a:lnTo>
                <a:lnTo>
                  <a:pt x="60899" y="961826"/>
                </a:lnTo>
                <a:lnTo>
                  <a:pt x="28407" y="929152"/>
                </a:lnTo>
                <a:lnTo>
                  <a:pt x="7437" y="887211"/>
                </a:lnTo>
                <a:lnTo>
                  <a:pt x="0" y="838200"/>
                </a:lnTo>
                <a:lnTo>
                  <a:pt x="7437" y="789188"/>
                </a:lnTo>
                <a:lnTo>
                  <a:pt x="28407" y="747247"/>
                </a:lnTo>
                <a:lnTo>
                  <a:pt x="60899" y="714573"/>
                </a:lnTo>
                <a:lnTo>
                  <a:pt x="102900" y="693359"/>
                </a:lnTo>
                <a:lnTo>
                  <a:pt x="152400" y="685800"/>
                </a:lnTo>
                <a:close/>
              </a:path>
              <a:path w="1905000" h="2362200">
                <a:moveTo>
                  <a:pt x="0" y="685800"/>
                </a:moveTo>
                <a:lnTo>
                  <a:pt x="0" y="685800"/>
                </a:lnTo>
              </a:path>
              <a:path w="1905000" h="2362200">
                <a:moveTo>
                  <a:pt x="304800" y="990600"/>
                </a:moveTo>
                <a:lnTo>
                  <a:pt x="304800" y="990600"/>
                </a:lnTo>
              </a:path>
              <a:path w="1905000" h="2362200">
                <a:moveTo>
                  <a:pt x="685800" y="685800"/>
                </a:moveTo>
                <a:lnTo>
                  <a:pt x="734811" y="693359"/>
                </a:lnTo>
                <a:lnTo>
                  <a:pt x="776752" y="714573"/>
                </a:lnTo>
                <a:lnTo>
                  <a:pt x="809426" y="747247"/>
                </a:lnTo>
                <a:lnTo>
                  <a:pt x="830640" y="789188"/>
                </a:lnTo>
                <a:lnTo>
                  <a:pt x="838200" y="838200"/>
                </a:lnTo>
                <a:lnTo>
                  <a:pt x="830640" y="887211"/>
                </a:lnTo>
                <a:lnTo>
                  <a:pt x="809426" y="929152"/>
                </a:lnTo>
                <a:lnTo>
                  <a:pt x="776752" y="961826"/>
                </a:lnTo>
                <a:lnTo>
                  <a:pt x="734811" y="983040"/>
                </a:lnTo>
                <a:lnTo>
                  <a:pt x="685800" y="990600"/>
                </a:lnTo>
                <a:lnTo>
                  <a:pt x="636788" y="983040"/>
                </a:lnTo>
                <a:lnTo>
                  <a:pt x="594847" y="961826"/>
                </a:lnTo>
                <a:lnTo>
                  <a:pt x="562173" y="929152"/>
                </a:lnTo>
                <a:lnTo>
                  <a:pt x="540959" y="887211"/>
                </a:lnTo>
                <a:lnTo>
                  <a:pt x="533400" y="838200"/>
                </a:lnTo>
                <a:lnTo>
                  <a:pt x="540959" y="789188"/>
                </a:lnTo>
                <a:lnTo>
                  <a:pt x="562173" y="747247"/>
                </a:lnTo>
                <a:lnTo>
                  <a:pt x="594847" y="714573"/>
                </a:lnTo>
                <a:lnTo>
                  <a:pt x="636788" y="693359"/>
                </a:lnTo>
                <a:lnTo>
                  <a:pt x="685800" y="685800"/>
                </a:lnTo>
                <a:close/>
              </a:path>
              <a:path w="1905000" h="2362200">
                <a:moveTo>
                  <a:pt x="533400" y="685800"/>
                </a:moveTo>
                <a:lnTo>
                  <a:pt x="533400" y="685800"/>
                </a:lnTo>
              </a:path>
              <a:path w="1905000" h="2362200">
                <a:moveTo>
                  <a:pt x="838200" y="990600"/>
                </a:moveTo>
                <a:lnTo>
                  <a:pt x="838200" y="990600"/>
                </a:lnTo>
              </a:path>
              <a:path w="1905000" h="2362200">
                <a:moveTo>
                  <a:pt x="838200" y="228600"/>
                </a:moveTo>
                <a:lnTo>
                  <a:pt x="228600" y="685800"/>
                </a:lnTo>
              </a:path>
              <a:path w="1905000" h="2362200">
                <a:moveTo>
                  <a:pt x="685800" y="685800"/>
                </a:moveTo>
                <a:lnTo>
                  <a:pt x="914400" y="304800"/>
                </a:lnTo>
              </a:path>
              <a:path w="1905000" h="2362200">
                <a:moveTo>
                  <a:pt x="1219200" y="685800"/>
                </a:moveTo>
                <a:lnTo>
                  <a:pt x="1268211" y="693359"/>
                </a:lnTo>
                <a:lnTo>
                  <a:pt x="1310152" y="714573"/>
                </a:lnTo>
                <a:lnTo>
                  <a:pt x="1342826" y="747247"/>
                </a:lnTo>
                <a:lnTo>
                  <a:pt x="1364040" y="789188"/>
                </a:lnTo>
                <a:lnTo>
                  <a:pt x="1371600" y="838200"/>
                </a:lnTo>
                <a:lnTo>
                  <a:pt x="1364040" y="887211"/>
                </a:lnTo>
                <a:lnTo>
                  <a:pt x="1342826" y="929152"/>
                </a:lnTo>
                <a:lnTo>
                  <a:pt x="1310152" y="961826"/>
                </a:lnTo>
                <a:lnTo>
                  <a:pt x="1268211" y="983040"/>
                </a:lnTo>
                <a:lnTo>
                  <a:pt x="1219200" y="990600"/>
                </a:lnTo>
                <a:lnTo>
                  <a:pt x="1170188" y="983040"/>
                </a:lnTo>
                <a:lnTo>
                  <a:pt x="1128247" y="961826"/>
                </a:lnTo>
                <a:lnTo>
                  <a:pt x="1095573" y="929152"/>
                </a:lnTo>
                <a:lnTo>
                  <a:pt x="1074359" y="887211"/>
                </a:lnTo>
                <a:lnTo>
                  <a:pt x="1066800" y="838200"/>
                </a:lnTo>
                <a:lnTo>
                  <a:pt x="1074359" y="789188"/>
                </a:lnTo>
                <a:lnTo>
                  <a:pt x="1095573" y="747247"/>
                </a:lnTo>
                <a:lnTo>
                  <a:pt x="1128247" y="714573"/>
                </a:lnTo>
                <a:lnTo>
                  <a:pt x="1170188" y="693359"/>
                </a:lnTo>
                <a:lnTo>
                  <a:pt x="1219200" y="685800"/>
                </a:lnTo>
                <a:close/>
              </a:path>
              <a:path w="1905000" h="2362200">
                <a:moveTo>
                  <a:pt x="1066800" y="685800"/>
                </a:moveTo>
                <a:lnTo>
                  <a:pt x="1066800" y="685800"/>
                </a:lnTo>
              </a:path>
              <a:path w="1905000" h="2362200">
                <a:moveTo>
                  <a:pt x="1371600" y="990600"/>
                </a:moveTo>
                <a:lnTo>
                  <a:pt x="1371600" y="990600"/>
                </a:lnTo>
              </a:path>
              <a:path w="1905000" h="2362200">
                <a:moveTo>
                  <a:pt x="1219200" y="685800"/>
                </a:moveTo>
                <a:lnTo>
                  <a:pt x="1066800" y="304800"/>
                </a:lnTo>
              </a:path>
              <a:path w="1905000" h="2362200">
                <a:moveTo>
                  <a:pt x="1752600" y="685800"/>
                </a:moveTo>
                <a:lnTo>
                  <a:pt x="1801611" y="693359"/>
                </a:lnTo>
                <a:lnTo>
                  <a:pt x="1843552" y="714573"/>
                </a:lnTo>
                <a:lnTo>
                  <a:pt x="1876226" y="747247"/>
                </a:lnTo>
                <a:lnTo>
                  <a:pt x="1897440" y="789188"/>
                </a:lnTo>
                <a:lnTo>
                  <a:pt x="1905000" y="838200"/>
                </a:lnTo>
                <a:lnTo>
                  <a:pt x="1897440" y="887211"/>
                </a:lnTo>
                <a:lnTo>
                  <a:pt x="1876226" y="929152"/>
                </a:lnTo>
                <a:lnTo>
                  <a:pt x="1843552" y="961826"/>
                </a:lnTo>
                <a:lnTo>
                  <a:pt x="1801611" y="983040"/>
                </a:lnTo>
                <a:lnTo>
                  <a:pt x="1752600" y="990600"/>
                </a:lnTo>
                <a:lnTo>
                  <a:pt x="1703100" y="983040"/>
                </a:lnTo>
                <a:lnTo>
                  <a:pt x="1661099" y="961826"/>
                </a:lnTo>
                <a:lnTo>
                  <a:pt x="1628607" y="929152"/>
                </a:lnTo>
                <a:lnTo>
                  <a:pt x="1607637" y="887211"/>
                </a:lnTo>
                <a:lnTo>
                  <a:pt x="1600200" y="838200"/>
                </a:lnTo>
                <a:lnTo>
                  <a:pt x="1607637" y="789188"/>
                </a:lnTo>
                <a:lnTo>
                  <a:pt x="1628607" y="747247"/>
                </a:lnTo>
                <a:lnTo>
                  <a:pt x="1661099" y="714573"/>
                </a:lnTo>
                <a:lnTo>
                  <a:pt x="1703100" y="693359"/>
                </a:lnTo>
                <a:lnTo>
                  <a:pt x="1752600" y="685800"/>
                </a:lnTo>
                <a:close/>
              </a:path>
              <a:path w="1905000" h="2362200">
                <a:moveTo>
                  <a:pt x="1600200" y="685800"/>
                </a:moveTo>
                <a:lnTo>
                  <a:pt x="1600200" y="685800"/>
                </a:lnTo>
              </a:path>
              <a:path w="1905000" h="2362200">
                <a:moveTo>
                  <a:pt x="1905000" y="990600"/>
                </a:moveTo>
                <a:lnTo>
                  <a:pt x="1905000" y="990600"/>
                </a:lnTo>
              </a:path>
              <a:path w="1905000" h="2362200">
                <a:moveTo>
                  <a:pt x="1676400" y="685800"/>
                </a:moveTo>
                <a:lnTo>
                  <a:pt x="1143000" y="228600"/>
                </a:lnTo>
              </a:path>
              <a:path w="1905000" h="2362200">
                <a:moveTo>
                  <a:pt x="457200" y="1447800"/>
                </a:moveTo>
                <a:lnTo>
                  <a:pt x="506211" y="1455226"/>
                </a:lnTo>
                <a:lnTo>
                  <a:pt x="548152" y="1476126"/>
                </a:lnTo>
                <a:lnTo>
                  <a:pt x="580826" y="1508424"/>
                </a:lnTo>
                <a:lnTo>
                  <a:pt x="602040" y="1550050"/>
                </a:lnTo>
                <a:lnTo>
                  <a:pt x="609600" y="1598930"/>
                </a:lnTo>
                <a:lnTo>
                  <a:pt x="602040" y="1648073"/>
                </a:lnTo>
                <a:lnTo>
                  <a:pt x="580826" y="1690329"/>
                </a:lnTo>
                <a:lnTo>
                  <a:pt x="548152" y="1723379"/>
                </a:lnTo>
                <a:lnTo>
                  <a:pt x="506211" y="1744908"/>
                </a:lnTo>
                <a:lnTo>
                  <a:pt x="457200" y="1752600"/>
                </a:lnTo>
                <a:lnTo>
                  <a:pt x="408188" y="1744908"/>
                </a:lnTo>
                <a:lnTo>
                  <a:pt x="366247" y="1723379"/>
                </a:lnTo>
                <a:lnTo>
                  <a:pt x="333573" y="1690329"/>
                </a:lnTo>
                <a:lnTo>
                  <a:pt x="312359" y="1648073"/>
                </a:lnTo>
                <a:lnTo>
                  <a:pt x="304800" y="1598930"/>
                </a:lnTo>
                <a:lnTo>
                  <a:pt x="312359" y="1550050"/>
                </a:lnTo>
                <a:lnTo>
                  <a:pt x="333573" y="1508424"/>
                </a:lnTo>
                <a:lnTo>
                  <a:pt x="366247" y="1476126"/>
                </a:lnTo>
                <a:lnTo>
                  <a:pt x="408188" y="1455226"/>
                </a:lnTo>
                <a:lnTo>
                  <a:pt x="457200" y="1447800"/>
                </a:lnTo>
                <a:close/>
              </a:path>
              <a:path w="1905000" h="2362200">
                <a:moveTo>
                  <a:pt x="304800" y="1447800"/>
                </a:moveTo>
                <a:lnTo>
                  <a:pt x="304800" y="1447800"/>
                </a:lnTo>
              </a:path>
              <a:path w="1905000" h="2362200">
                <a:moveTo>
                  <a:pt x="609600" y="1752600"/>
                </a:moveTo>
                <a:lnTo>
                  <a:pt x="609600" y="1752600"/>
                </a:lnTo>
              </a:path>
              <a:path w="1905000" h="2362200">
                <a:moveTo>
                  <a:pt x="381000" y="1447800"/>
                </a:moveTo>
                <a:lnTo>
                  <a:pt x="152400" y="990600"/>
                </a:lnTo>
              </a:path>
              <a:path w="1905000" h="2362200">
                <a:moveTo>
                  <a:pt x="1524000" y="1447800"/>
                </a:moveTo>
                <a:lnTo>
                  <a:pt x="1573011" y="1455226"/>
                </a:lnTo>
                <a:lnTo>
                  <a:pt x="1614952" y="1476126"/>
                </a:lnTo>
                <a:lnTo>
                  <a:pt x="1647626" y="1508424"/>
                </a:lnTo>
                <a:lnTo>
                  <a:pt x="1668840" y="1550050"/>
                </a:lnTo>
                <a:lnTo>
                  <a:pt x="1676400" y="1598930"/>
                </a:lnTo>
                <a:lnTo>
                  <a:pt x="1668840" y="1648073"/>
                </a:lnTo>
                <a:lnTo>
                  <a:pt x="1647626" y="1690329"/>
                </a:lnTo>
                <a:lnTo>
                  <a:pt x="1614952" y="1723379"/>
                </a:lnTo>
                <a:lnTo>
                  <a:pt x="1573011" y="1744908"/>
                </a:lnTo>
                <a:lnTo>
                  <a:pt x="1524000" y="1752600"/>
                </a:lnTo>
                <a:lnTo>
                  <a:pt x="1474500" y="1744908"/>
                </a:lnTo>
                <a:lnTo>
                  <a:pt x="1432499" y="1723379"/>
                </a:lnTo>
                <a:lnTo>
                  <a:pt x="1400007" y="1690329"/>
                </a:lnTo>
                <a:lnTo>
                  <a:pt x="1379037" y="1648073"/>
                </a:lnTo>
                <a:lnTo>
                  <a:pt x="1371600" y="1598930"/>
                </a:lnTo>
                <a:lnTo>
                  <a:pt x="1379037" y="1550050"/>
                </a:lnTo>
                <a:lnTo>
                  <a:pt x="1400007" y="1508424"/>
                </a:lnTo>
                <a:lnTo>
                  <a:pt x="1432499" y="1476126"/>
                </a:lnTo>
                <a:lnTo>
                  <a:pt x="1474500" y="1455226"/>
                </a:lnTo>
                <a:lnTo>
                  <a:pt x="1524000" y="1447800"/>
                </a:lnTo>
                <a:close/>
              </a:path>
              <a:path w="1905000" h="2362200">
                <a:moveTo>
                  <a:pt x="1371600" y="1447800"/>
                </a:moveTo>
                <a:lnTo>
                  <a:pt x="1371600" y="1447800"/>
                </a:lnTo>
              </a:path>
              <a:path w="1905000" h="2362200">
                <a:moveTo>
                  <a:pt x="1676400" y="1752600"/>
                </a:moveTo>
                <a:lnTo>
                  <a:pt x="1676400" y="1752600"/>
                </a:lnTo>
              </a:path>
              <a:path w="1905000" h="2362200">
                <a:moveTo>
                  <a:pt x="1295400" y="990600"/>
                </a:moveTo>
                <a:lnTo>
                  <a:pt x="1447800" y="1447800"/>
                </a:lnTo>
              </a:path>
              <a:path w="1905000" h="2362200">
                <a:moveTo>
                  <a:pt x="990600" y="1447800"/>
                </a:moveTo>
                <a:lnTo>
                  <a:pt x="1039611" y="1455226"/>
                </a:lnTo>
                <a:lnTo>
                  <a:pt x="1081552" y="1476126"/>
                </a:lnTo>
                <a:lnTo>
                  <a:pt x="1114226" y="1508424"/>
                </a:lnTo>
                <a:lnTo>
                  <a:pt x="1135440" y="1550050"/>
                </a:lnTo>
                <a:lnTo>
                  <a:pt x="1143000" y="1598930"/>
                </a:lnTo>
                <a:lnTo>
                  <a:pt x="1135440" y="1648073"/>
                </a:lnTo>
                <a:lnTo>
                  <a:pt x="1114226" y="1690329"/>
                </a:lnTo>
                <a:lnTo>
                  <a:pt x="1081552" y="1723379"/>
                </a:lnTo>
                <a:lnTo>
                  <a:pt x="1039611" y="1744908"/>
                </a:lnTo>
                <a:lnTo>
                  <a:pt x="990600" y="1752600"/>
                </a:lnTo>
                <a:lnTo>
                  <a:pt x="941588" y="1744908"/>
                </a:lnTo>
                <a:lnTo>
                  <a:pt x="899647" y="1723379"/>
                </a:lnTo>
                <a:lnTo>
                  <a:pt x="866973" y="1690329"/>
                </a:lnTo>
                <a:lnTo>
                  <a:pt x="845759" y="1648073"/>
                </a:lnTo>
                <a:lnTo>
                  <a:pt x="838200" y="1598930"/>
                </a:lnTo>
                <a:lnTo>
                  <a:pt x="845759" y="1550050"/>
                </a:lnTo>
                <a:lnTo>
                  <a:pt x="866973" y="1508424"/>
                </a:lnTo>
                <a:lnTo>
                  <a:pt x="899647" y="1476126"/>
                </a:lnTo>
                <a:lnTo>
                  <a:pt x="941588" y="1455226"/>
                </a:lnTo>
                <a:lnTo>
                  <a:pt x="990600" y="1447800"/>
                </a:lnTo>
                <a:close/>
              </a:path>
              <a:path w="1905000" h="2362200">
                <a:moveTo>
                  <a:pt x="838200" y="1447800"/>
                </a:moveTo>
                <a:lnTo>
                  <a:pt x="838200" y="1447800"/>
                </a:lnTo>
              </a:path>
              <a:path w="1905000" h="2362200">
                <a:moveTo>
                  <a:pt x="1143000" y="1752600"/>
                </a:moveTo>
                <a:lnTo>
                  <a:pt x="1143000" y="1752600"/>
                </a:lnTo>
              </a:path>
              <a:path w="1905000" h="2362200">
                <a:moveTo>
                  <a:pt x="990600" y="2057400"/>
                </a:moveTo>
                <a:lnTo>
                  <a:pt x="1039611" y="2064959"/>
                </a:lnTo>
                <a:lnTo>
                  <a:pt x="1081552" y="2086173"/>
                </a:lnTo>
                <a:lnTo>
                  <a:pt x="1114226" y="2118847"/>
                </a:lnTo>
                <a:lnTo>
                  <a:pt x="1135440" y="2160788"/>
                </a:lnTo>
                <a:lnTo>
                  <a:pt x="1143000" y="2209800"/>
                </a:lnTo>
                <a:lnTo>
                  <a:pt x="1135440" y="2258811"/>
                </a:lnTo>
                <a:lnTo>
                  <a:pt x="1114226" y="2300752"/>
                </a:lnTo>
                <a:lnTo>
                  <a:pt x="1081552" y="2333426"/>
                </a:lnTo>
                <a:lnTo>
                  <a:pt x="1039611" y="2354640"/>
                </a:lnTo>
                <a:lnTo>
                  <a:pt x="990600" y="2362200"/>
                </a:lnTo>
                <a:lnTo>
                  <a:pt x="941588" y="2354640"/>
                </a:lnTo>
                <a:lnTo>
                  <a:pt x="899647" y="2333426"/>
                </a:lnTo>
                <a:lnTo>
                  <a:pt x="866973" y="2300752"/>
                </a:lnTo>
                <a:lnTo>
                  <a:pt x="845759" y="2258811"/>
                </a:lnTo>
                <a:lnTo>
                  <a:pt x="838200" y="2209800"/>
                </a:lnTo>
                <a:lnTo>
                  <a:pt x="845759" y="2160788"/>
                </a:lnTo>
                <a:lnTo>
                  <a:pt x="866973" y="2118847"/>
                </a:lnTo>
                <a:lnTo>
                  <a:pt x="899647" y="2086173"/>
                </a:lnTo>
                <a:lnTo>
                  <a:pt x="941588" y="2064959"/>
                </a:lnTo>
                <a:lnTo>
                  <a:pt x="990600" y="2057400"/>
                </a:lnTo>
                <a:close/>
              </a:path>
              <a:path w="1905000" h="2362200">
                <a:moveTo>
                  <a:pt x="838200" y="2057400"/>
                </a:moveTo>
                <a:lnTo>
                  <a:pt x="838200" y="2057400"/>
                </a:lnTo>
              </a:path>
              <a:path w="1905000" h="2362200">
                <a:moveTo>
                  <a:pt x="1143000" y="2362200"/>
                </a:moveTo>
                <a:lnTo>
                  <a:pt x="1143000" y="2362200"/>
                </a:lnTo>
              </a:path>
              <a:path w="1905000" h="2362200">
                <a:moveTo>
                  <a:pt x="533400" y="1752600"/>
                </a:moveTo>
                <a:lnTo>
                  <a:pt x="914400" y="2057400"/>
                </a:lnTo>
              </a:path>
              <a:path w="1905000" h="2362200">
                <a:moveTo>
                  <a:pt x="990600" y="1752600"/>
                </a:moveTo>
                <a:lnTo>
                  <a:pt x="990600" y="20574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" name="object 9"/>
          <p:cNvSpPr txBox="1"/>
          <p:nvPr/>
        </p:nvSpPr>
        <p:spPr>
          <a:xfrm>
            <a:off x="2490046" y="3250043"/>
            <a:ext cx="1041823" cy="56254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spcBef>
                <a:spcPts val="67"/>
              </a:spcBef>
            </a:pPr>
            <a:r>
              <a:rPr sz="1200" spc="-3" dirty="0">
                <a:latin typeface="Times New Roman"/>
                <a:cs typeface="Times New Roman"/>
              </a:rPr>
              <a:t>One possible  </a:t>
            </a:r>
            <a:r>
              <a:rPr sz="1200" dirty="0">
                <a:latin typeface="Times New Roman"/>
                <a:cs typeface="Times New Roman"/>
              </a:rPr>
              <a:t>result of a </a:t>
            </a:r>
            <a:r>
              <a:rPr sz="1200" b="1" spc="-7" dirty="0">
                <a:latin typeface="Times New Roman"/>
                <a:cs typeface="Times New Roman"/>
              </a:rPr>
              <a:t>BFS </a:t>
            </a:r>
            <a:r>
              <a:rPr sz="1200" spc="-7" dirty="0">
                <a:latin typeface="Times New Roman"/>
                <a:cs typeface="Times New Roman"/>
              </a:rPr>
              <a:t> </a:t>
            </a:r>
            <a:r>
              <a:rPr sz="1200" spc="-3" dirty="0">
                <a:latin typeface="Times New Roman"/>
                <a:cs typeface="Times New Roman"/>
              </a:rPr>
              <a:t>starting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3" dirty="0">
                <a:latin typeface="Times New Roman"/>
                <a:cs typeface="Times New Roman"/>
              </a:rPr>
              <a:t>top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1620" y="1498600"/>
            <a:ext cx="1270000" cy="1574800"/>
          </a:xfrm>
          <a:custGeom>
            <a:avLst/>
            <a:gdLst/>
            <a:ahLst/>
            <a:cxnLst/>
            <a:rect l="l" t="t" r="r" b="b"/>
            <a:pathLst>
              <a:path w="1905000" h="2362200">
                <a:moveTo>
                  <a:pt x="990600" y="0"/>
                </a:moveTo>
                <a:lnTo>
                  <a:pt x="1039611" y="7559"/>
                </a:lnTo>
                <a:lnTo>
                  <a:pt x="1081552" y="28773"/>
                </a:lnTo>
                <a:lnTo>
                  <a:pt x="1114226" y="61447"/>
                </a:lnTo>
                <a:lnTo>
                  <a:pt x="1135440" y="103388"/>
                </a:lnTo>
                <a:lnTo>
                  <a:pt x="1143000" y="152400"/>
                </a:lnTo>
                <a:lnTo>
                  <a:pt x="1135440" y="201411"/>
                </a:lnTo>
                <a:lnTo>
                  <a:pt x="1114226" y="243352"/>
                </a:lnTo>
                <a:lnTo>
                  <a:pt x="1081552" y="276026"/>
                </a:lnTo>
                <a:lnTo>
                  <a:pt x="1039611" y="297240"/>
                </a:lnTo>
                <a:lnTo>
                  <a:pt x="990600" y="304800"/>
                </a:lnTo>
                <a:lnTo>
                  <a:pt x="941588" y="297240"/>
                </a:lnTo>
                <a:lnTo>
                  <a:pt x="899647" y="276026"/>
                </a:lnTo>
                <a:lnTo>
                  <a:pt x="866973" y="243352"/>
                </a:lnTo>
                <a:lnTo>
                  <a:pt x="845759" y="201411"/>
                </a:lnTo>
                <a:lnTo>
                  <a:pt x="838200" y="152400"/>
                </a:lnTo>
                <a:lnTo>
                  <a:pt x="845759" y="103388"/>
                </a:lnTo>
                <a:lnTo>
                  <a:pt x="866973" y="61447"/>
                </a:lnTo>
                <a:lnTo>
                  <a:pt x="899647" y="28773"/>
                </a:lnTo>
                <a:lnTo>
                  <a:pt x="941588" y="7559"/>
                </a:lnTo>
                <a:lnTo>
                  <a:pt x="990600" y="0"/>
                </a:lnTo>
                <a:close/>
              </a:path>
              <a:path w="1905000" h="2362200">
                <a:moveTo>
                  <a:pt x="838200" y="0"/>
                </a:moveTo>
                <a:lnTo>
                  <a:pt x="838200" y="0"/>
                </a:lnTo>
              </a:path>
              <a:path w="1905000" h="2362200">
                <a:moveTo>
                  <a:pt x="1143000" y="304800"/>
                </a:moveTo>
                <a:lnTo>
                  <a:pt x="1143000" y="304800"/>
                </a:lnTo>
              </a:path>
              <a:path w="1905000" h="23622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905000" h="2362200">
                <a:moveTo>
                  <a:pt x="0" y="685800"/>
                </a:moveTo>
                <a:lnTo>
                  <a:pt x="0" y="685800"/>
                </a:lnTo>
              </a:path>
              <a:path w="1905000" h="2362200">
                <a:moveTo>
                  <a:pt x="304800" y="990600"/>
                </a:moveTo>
                <a:lnTo>
                  <a:pt x="304800" y="990600"/>
                </a:lnTo>
              </a:path>
              <a:path w="1905000" h="2362200">
                <a:moveTo>
                  <a:pt x="684529" y="685800"/>
                </a:moveTo>
                <a:lnTo>
                  <a:pt x="733541" y="693359"/>
                </a:lnTo>
                <a:lnTo>
                  <a:pt x="775482" y="714573"/>
                </a:lnTo>
                <a:lnTo>
                  <a:pt x="808156" y="747247"/>
                </a:lnTo>
                <a:lnTo>
                  <a:pt x="829370" y="789188"/>
                </a:lnTo>
                <a:lnTo>
                  <a:pt x="836929" y="838200"/>
                </a:lnTo>
                <a:lnTo>
                  <a:pt x="829370" y="887211"/>
                </a:lnTo>
                <a:lnTo>
                  <a:pt x="808156" y="929152"/>
                </a:lnTo>
                <a:lnTo>
                  <a:pt x="775482" y="961826"/>
                </a:lnTo>
                <a:lnTo>
                  <a:pt x="733541" y="983040"/>
                </a:lnTo>
                <a:lnTo>
                  <a:pt x="684529" y="990600"/>
                </a:lnTo>
                <a:lnTo>
                  <a:pt x="635650" y="983040"/>
                </a:lnTo>
                <a:lnTo>
                  <a:pt x="594024" y="961826"/>
                </a:lnTo>
                <a:lnTo>
                  <a:pt x="561726" y="929152"/>
                </a:lnTo>
                <a:lnTo>
                  <a:pt x="540826" y="887211"/>
                </a:lnTo>
                <a:lnTo>
                  <a:pt x="533400" y="838200"/>
                </a:lnTo>
                <a:lnTo>
                  <a:pt x="540826" y="789188"/>
                </a:lnTo>
                <a:lnTo>
                  <a:pt x="561726" y="747247"/>
                </a:lnTo>
                <a:lnTo>
                  <a:pt x="594024" y="714573"/>
                </a:lnTo>
                <a:lnTo>
                  <a:pt x="635650" y="693359"/>
                </a:lnTo>
                <a:lnTo>
                  <a:pt x="684529" y="685800"/>
                </a:lnTo>
                <a:close/>
              </a:path>
              <a:path w="1905000" h="2362200">
                <a:moveTo>
                  <a:pt x="533400" y="685800"/>
                </a:moveTo>
                <a:lnTo>
                  <a:pt x="533400" y="685800"/>
                </a:lnTo>
              </a:path>
              <a:path w="1905000" h="2362200">
                <a:moveTo>
                  <a:pt x="836929" y="990600"/>
                </a:moveTo>
                <a:lnTo>
                  <a:pt x="836929" y="990600"/>
                </a:lnTo>
              </a:path>
              <a:path w="1905000" h="2362200">
                <a:moveTo>
                  <a:pt x="836929" y="228600"/>
                </a:moveTo>
                <a:lnTo>
                  <a:pt x="228600" y="685800"/>
                </a:lnTo>
              </a:path>
              <a:path w="1905000" h="2362200">
                <a:moveTo>
                  <a:pt x="455929" y="1447800"/>
                </a:moveTo>
                <a:lnTo>
                  <a:pt x="504941" y="1455359"/>
                </a:lnTo>
                <a:lnTo>
                  <a:pt x="546882" y="1476573"/>
                </a:lnTo>
                <a:lnTo>
                  <a:pt x="579556" y="1509247"/>
                </a:lnTo>
                <a:lnTo>
                  <a:pt x="600770" y="1551188"/>
                </a:lnTo>
                <a:lnTo>
                  <a:pt x="608329" y="1600200"/>
                </a:lnTo>
                <a:lnTo>
                  <a:pt x="600770" y="1649211"/>
                </a:lnTo>
                <a:lnTo>
                  <a:pt x="579556" y="1691152"/>
                </a:lnTo>
                <a:lnTo>
                  <a:pt x="546882" y="1723826"/>
                </a:lnTo>
                <a:lnTo>
                  <a:pt x="504941" y="1745040"/>
                </a:lnTo>
                <a:lnTo>
                  <a:pt x="455929" y="1752600"/>
                </a:lnTo>
                <a:lnTo>
                  <a:pt x="407050" y="1745040"/>
                </a:lnTo>
                <a:lnTo>
                  <a:pt x="365424" y="1723826"/>
                </a:lnTo>
                <a:lnTo>
                  <a:pt x="333126" y="1691152"/>
                </a:lnTo>
                <a:lnTo>
                  <a:pt x="312226" y="1649211"/>
                </a:lnTo>
                <a:lnTo>
                  <a:pt x="304800" y="1600200"/>
                </a:lnTo>
                <a:lnTo>
                  <a:pt x="312226" y="1551188"/>
                </a:lnTo>
                <a:lnTo>
                  <a:pt x="333126" y="1509247"/>
                </a:lnTo>
                <a:lnTo>
                  <a:pt x="365424" y="1476573"/>
                </a:lnTo>
                <a:lnTo>
                  <a:pt x="407050" y="1455359"/>
                </a:lnTo>
                <a:lnTo>
                  <a:pt x="455929" y="1447800"/>
                </a:lnTo>
                <a:close/>
              </a:path>
              <a:path w="1905000" h="2362200">
                <a:moveTo>
                  <a:pt x="304800" y="1447800"/>
                </a:moveTo>
                <a:lnTo>
                  <a:pt x="304800" y="1447800"/>
                </a:lnTo>
              </a:path>
              <a:path w="1905000" h="2362200">
                <a:moveTo>
                  <a:pt x="608329" y="1752600"/>
                </a:moveTo>
                <a:lnTo>
                  <a:pt x="608329" y="1752600"/>
                </a:lnTo>
              </a:path>
              <a:path w="1905000" h="2362200">
                <a:moveTo>
                  <a:pt x="379729" y="1447800"/>
                </a:moveTo>
                <a:lnTo>
                  <a:pt x="152400" y="990600"/>
                </a:lnTo>
              </a:path>
              <a:path w="1905000" h="2362200">
                <a:moveTo>
                  <a:pt x="685800" y="990600"/>
                </a:moveTo>
                <a:lnTo>
                  <a:pt x="533400" y="1447800"/>
                </a:lnTo>
              </a:path>
              <a:path w="1905000" h="2362200">
                <a:moveTo>
                  <a:pt x="1219200" y="685800"/>
                </a:moveTo>
                <a:lnTo>
                  <a:pt x="1268211" y="693359"/>
                </a:lnTo>
                <a:lnTo>
                  <a:pt x="1310152" y="714573"/>
                </a:lnTo>
                <a:lnTo>
                  <a:pt x="1342826" y="747247"/>
                </a:lnTo>
                <a:lnTo>
                  <a:pt x="1364040" y="789188"/>
                </a:lnTo>
                <a:lnTo>
                  <a:pt x="1371600" y="838200"/>
                </a:lnTo>
                <a:lnTo>
                  <a:pt x="1364040" y="887211"/>
                </a:lnTo>
                <a:lnTo>
                  <a:pt x="1342826" y="929152"/>
                </a:lnTo>
                <a:lnTo>
                  <a:pt x="1310152" y="961826"/>
                </a:lnTo>
                <a:lnTo>
                  <a:pt x="1268211" y="983040"/>
                </a:lnTo>
                <a:lnTo>
                  <a:pt x="1219200" y="990600"/>
                </a:lnTo>
                <a:lnTo>
                  <a:pt x="1170188" y="983040"/>
                </a:lnTo>
                <a:lnTo>
                  <a:pt x="1128247" y="961826"/>
                </a:lnTo>
                <a:lnTo>
                  <a:pt x="1095573" y="929152"/>
                </a:lnTo>
                <a:lnTo>
                  <a:pt x="1074359" y="887211"/>
                </a:lnTo>
                <a:lnTo>
                  <a:pt x="1066800" y="838200"/>
                </a:lnTo>
                <a:lnTo>
                  <a:pt x="1074359" y="789188"/>
                </a:lnTo>
                <a:lnTo>
                  <a:pt x="1095573" y="747247"/>
                </a:lnTo>
                <a:lnTo>
                  <a:pt x="1128247" y="714573"/>
                </a:lnTo>
                <a:lnTo>
                  <a:pt x="1170188" y="693359"/>
                </a:lnTo>
                <a:lnTo>
                  <a:pt x="1219200" y="685800"/>
                </a:lnTo>
                <a:close/>
              </a:path>
              <a:path w="1905000" h="2362200">
                <a:moveTo>
                  <a:pt x="1066800" y="685800"/>
                </a:moveTo>
                <a:lnTo>
                  <a:pt x="1066800" y="685800"/>
                </a:lnTo>
              </a:path>
              <a:path w="1905000" h="2362200">
                <a:moveTo>
                  <a:pt x="1371600" y="990600"/>
                </a:moveTo>
                <a:lnTo>
                  <a:pt x="1371600" y="990600"/>
                </a:lnTo>
              </a:path>
              <a:path w="1905000" h="2362200">
                <a:moveTo>
                  <a:pt x="1752600" y="685800"/>
                </a:moveTo>
                <a:lnTo>
                  <a:pt x="1801611" y="693359"/>
                </a:lnTo>
                <a:lnTo>
                  <a:pt x="1843552" y="714573"/>
                </a:lnTo>
                <a:lnTo>
                  <a:pt x="1876226" y="747247"/>
                </a:lnTo>
                <a:lnTo>
                  <a:pt x="1897440" y="789188"/>
                </a:lnTo>
                <a:lnTo>
                  <a:pt x="1905000" y="838200"/>
                </a:lnTo>
                <a:lnTo>
                  <a:pt x="1897440" y="887211"/>
                </a:lnTo>
                <a:lnTo>
                  <a:pt x="1876226" y="929152"/>
                </a:lnTo>
                <a:lnTo>
                  <a:pt x="1843552" y="961826"/>
                </a:lnTo>
                <a:lnTo>
                  <a:pt x="1801611" y="983040"/>
                </a:lnTo>
                <a:lnTo>
                  <a:pt x="1752600" y="990600"/>
                </a:lnTo>
                <a:lnTo>
                  <a:pt x="1703588" y="983040"/>
                </a:lnTo>
                <a:lnTo>
                  <a:pt x="1661647" y="961826"/>
                </a:lnTo>
                <a:lnTo>
                  <a:pt x="1628973" y="929152"/>
                </a:lnTo>
                <a:lnTo>
                  <a:pt x="1607759" y="887211"/>
                </a:lnTo>
                <a:lnTo>
                  <a:pt x="1600200" y="838200"/>
                </a:lnTo>
                <a:lnTo>
                  <a:pt x="1607759" y="789188"/>
                </a:lnTo>
                <a:lnTo>
                  <a:pt x="1628973" y="747247"/>
                </a:lnTo>
                <a:lnTo>
                  <a:pt x="1661647" y="714573"/>
                </a:lnTo>
                <a:lnTo>
                  <a:pt x="1703588" y="693359"/>
                </a:lnTo>
                <a:lnTo>
                  <a:pt x="1752600" y="685800"/>
                </a:lnTo>
                <a:close/>
              </a:path>
              <a:path w="1905000" h="2362200">
                <a:moveTo>
                  <a:pt x="1600200" y="685800"/>
                </a:moveTo>
                <a:lnTo>
                  <a:pt x="1600200" y="685800"/>
                </a:lnTo>
              </a:path>
              <a:path w="1905000" h="2362200">
                <a:moveTo>
                  <a:pt x="1905000" y="990600"/>
                </a:moveTo>
                <a:lnTo>
                  <a:pt x="1905000" y="990600"/>
                </a:lnTo>
              </a:path>
              <a:path w="1905000" h="2362200">
                <a:moveTo>
                  <a:pt x="1524000" y="1447800"/>
                </a:moveTo>
                <a:lnTo>
                  <a:pt x="1573011" y="1455359"/>
                </a:lnTo>
                <a:lnTo>
                  <a:pt x="1614952" y="1476573"/>
                </a:lnTo>
                <a:lnTo>
                  <a:pt x="1647626" y="1509247"/>
                </a:lnTo>
                <a:lnTo>
                  <a:pt x="1668840" y="1551188"/>
                </a:lnTo>
                <a:lnTo>
                  <a:pt x="1676400" y="1600200"/>
                </a:lnTo>
                <a:lnTo>
                  <a:pt x="1668840" y="1649211"/>
                </a:lnTo>
                <a:lnTo>
                  <a:pt x="1647626" y="1691152"/>
                </a:lnTo>
                <a:lnTo>
                  <a:pt x="1614952" y="1723826"/>
                </a:lnTo>
                <a:lnTo>
                  <a:pt x="1573011" y="1745040"/>
                </a:lnTo>
                <a:lnTo>
                  <a:pt x="1524000" y="1752600"/>
                </a:lnTo>
                <a:lnTo>
                  <a:pt x="1474988" y="1745040"/>
                </a:lnTo>
                <a:lnTo>
                  <a:pt x="1433047" y="1723826"/>
                </a:lnTo>
                <a:lnTo>
                  <a:pt x="1400373" y="1691152"/>
                </a:lnTo>
                <a:lnTo>
                  <a:pt x="1379159" y="1649211"/>
                </a:lnTo>
                <a:lnTo>
                  <a:pt x="1371600" y="1600200"/>
                </a:lnTo>
                <a:lnTo>
                  <a:pt x="1379159" y="1551188"/>
                </a:lnTo>
                <a:lnTo>
                  <a:pt x="1400373" y="1509247"/>
                </a:lnTo>
                <a:lnTo>
                  <a:pt x="1433047" y="1476573"/>
                </a:lnTo>
                <a:lnTo>
                  <a:pt x="1474988" y="1455359"/>
                </a:lnTo>
                <a:lnTo>
                  <a:pt x="1524000" y="1447800"/>
                </a:lnTo>
                <a:close/>
              </a:path>
              <a:path w="1905000" h="2362200">
                <a:moveTo>
                  <a:pt x="1371600" y="1447800"/>
                </a:moveTo>
                <a:lnTo>
                  <a:pt x="1371600" y="1447800"/>
                </a:lnTo>
              </a:path>
              <a:path w="1905000" h="2362200">
                <a:moveTo>
                  <a:pt x="1676400" y="1752600"/>
                </a:moveTo>
                <a:lnTo>
                  <a:pt x="1676400" y="1752600"/>
                </a:lnTo>
              </a:path>
              <a:path w="1905000" h="2362200">
                <a:moveTo>
                  <a:pt x="1675129" y="990600"/>
                </a:moveTo>
                <a:lnTo>
                  <a:pt x="1522729" y="1447800"/>
                </a:lnTo>
              </a:path>
              <a:path w="1905000" h="2362200">
                <a:moveTo>
                  <a:pt x="1219200" y="990600"/>
                </a:moveTo>
                <a:lnTo>
                  <a:pt x="1447800" y="1447800"/>
                </a:lnTo>
              </a:path>
              <a:path w="1905000" h="2362200">
                <a:moveTo>
                  <a:pt x="990600" y="1447800"/>
                </a:moveTo>
                <a:lnTo>
                  <a:pt x="1039611" y="1455359"/>
                </a:lnTo>
                <a:lnTo>
                  <a:pt x="1081552" y="1476573"/>
                </a:lnTo>
                <a:lnTo>
                  <a:pt x="1114226" y="1509247"/>
                </a:lnTo>
                <a:lnTo>
                  <a:pt x="1135440" y="1551188"/>
                </a:lnTo>
                <a:lnTo>
                  <a:pt x="1143000" y="1600200"/>
                </a:lnTo>
                <a:lnTo>
                  <a:pt x="1135440" y="1649211"/>
                </a:lnTo>
                <a:lnTo>
                  <a:pt x="1114226" y="1691152"/>
                </a:lnTo>
                <a:lnTo>
                  <a:pt x="1081552" y="1723826"/>
                </a:lnTo>
                <a:lnTo>
                  <a:pt x="1039611" y="1745040"/>
                </a:lnTo>
                <a:lnTo>
                  <a:pt x="990600" y="1752600"/>
                </a:lnTo>
                <a:lnTo>
                  <a:pt x="941588" y="1745040"/>
                </a:lnTo>
                <a:lnTo>
                  <a:pt x="899647" y="1723826"/>
                </a:lnTo>
                <a:lnTo>
                  <a:pt x="866973" y="1691152"/>
                </a:lnTo>
                <a:lnTo>
                  <a:pt x="845759" y="1649211"/>
                </a:lnTo>
                <a:lnTo>
                  <a:pt x="838200" y="1600200"/>
                </a:lnTo>
                <a:lnTo>
                  <a:pt x="845759" y="1551188"/>
                </a:lnTo>
                <a:lnTo>
                  <a:pt x="866973" y="1509247"/>
                </a:lnTo>
                <a:lnTo>
                  <a:pt x="899647" y="1476573"/>
                </a:lnTo>
                <a:lnTo>
                  <a:pt x="941588" y="1455359"/>
                </a:lnTo>
                <a:lnTo>
                  <a:pt x="990600" y="1447800"/>
                </a:lnTo>
                <a:close/>
              </a:path>
              <a:path w="1905000" h="2362200">
                <a:moveTo>
                  <a:pt x="838200" y="1447800"/>
                </a:moveTo>
                <a:lnTo>
                  <a:pt x="838200" y="1447800"/>
                </a:lnTo>
              </a:path>
              <a:path w="1905000" h="2362200">
                <a:moveTo>
                  <a:pt x="1143000" y="1752600"/>
                </a:moveTo>
                <a:lnTo>
                  <a:pt x="1143000" y="1752600"/>
                </a:lnTo>
              </a:path>
              <a:path w="1905000" h="2362200">
                <a:moveTo>
                  <a:pt x="990600" y="2057400"/>
                </a:moveTo>
                <a:lnTo>
                  <a:pt x="1039611" y="2064959"/>
                </a:lnTo>
                <a:lnTo>
                  <a:pt x="1081552" y="2086173"/>
                </a:lnTo>
                <a:lnTo>
                  <a:pt x="1114226" y="2118847"/>
                </a:lnTo>
                <a:lnTo>
                  <a:pt x="1135440" y="2160788"/>
                </a:lnTo>
                <a:lnTo>
                  <a:pt x="1143000" y="2209800"/>
                </a:lnTo>
                <a:lnTo>
                  <a:pt x="1135440" y="2258811"/>
                </a:lnTo>
                <a:lnTo>
                  <a:pt x="1114226" y="2300752"/>
                </a:lnTo>
                <a:lnTo>
                  <a:pt x="1081552" y="2333426"/>
                </a:lnTo>
                <a:lnTo>
                  <a:pt x="1039611" y="2354640"/>
                </a:lnTo>
                <a:lnTo>
                  <a:pt x="990600" y="2362200"/>
                </a:lnTo>
                <a:lnTo>
                  <a:pt x="941588" y="2354640"/>
                </a:lnTo>
                <a:lnTo>
                  <a:pt x="899647" y="2333426"/>
                </a:lnTo>
                <a:lnTo>
                  <a:pt x="866973" y="2300752"/>
                </a:lnTo>
                <a:lnTo>
                  <a:pt x="845759" y="2258811"/>
                </a:lnTo>
                <a:lnTo>
                  <a:pt x="838200" y="2209800"/>
                </a:lnTo>
                <a:lnTo>
                  <a:pt x="845759" y="2160788"/>
                </a:lnTo>
                <a:lnTo>
                  <a:pt x="866973" y="2118847"/>
                </a:lnTo>
                <a:lnTo>
                  <a:pt x="899647" y="2086173"/>
                </a:lnTo>
                <a:lnTo>
                  <a:pt x="941588" y="2064959"/>
                </a:lnTo>
                <a:lnTo>
                  <a:pt x="990600" y="2057400"/>
                </a:lnTo>
                <a:close/>
              </a:path>
              <a:path w="1905000" h="2362200">
                <a:moveTo>
                  <a:pt x="838200" y="2057400"/>
                </a:moveTo>
                <a:lnTo>
                  <a:pt x="838200" y="2057400"/>
                </a:lnTo>
              </a:path>
              <a:path w="1905000" h="2362200">
                <a:moveTo>
                  <a:pt x="1143000" y="2362200"/>
                </a:moveTo>
                <a:lnTo>
                  <a:pt x="1143000" y="2362200"/>
                </a:lnTo>
              </a:path>
              <a:path w="1905000" h="2362200">
                <a:moveTo>
                  <a:pt x="1447800" y="1752600"/>
                </a:moveTo>
                <a:lnTo>
                  <a:pt x="1066800" y="2057400"/>
                </a:lnTo>
              </a:path>
              <a:path w="1905000" h="2362200">
                <a:moveTo>
                  <a:pt x="533400" y="1752600"/>
                </a:moveTo>
                <a:lnTo>
                  <a:pt x="914400" y="2057400"/>
                </a:lnTo>
              </a:path>
              <a:path w="1905000" h="2362200">
                <a:moveTo>
                  <a:pt x="990600" y="1752600"/>
                </a:moveTo>
                <a:lnTo>
                  <a:pt x="990600" y="20574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" name="object 11"/>
          <p:cNvSpPr txBox="1"/>
          <p:nvPr/>
        </p:nvSpPr>
        <p:spPr>
          <a:xfrm>
            <a:off x="4298950" y="3216093"/>
            <a:ext cx="1042670" cy="56254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spcBef>
                <a:spcPts val="67"/>
              </a:spcBef>
            </a:pPr>
            <a:r>
              <a:rPr sz="1200" spc="-3" dirty="0">
                <a:latin typeface="Times New Roman"/>
                <a:cs typeface="Times New Roman"/>
              </a:rPr>
              <a:t>One possible  result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b="1" spc="-3" dirty="0">
                <a:latin typeface="Times New Roman"/>
                <a:cs typeface="Times New Roman"/>
              </a:rPr>
              <a:t>DFS  </a:t>
            </a:r>
            <a:r>
              <a:rPr sz="1200" dirty="0">
                <a:latin typeface="Times New Roman"/>
                <a:cs typeface="Times New Roman"/>
              </a:rPr>
              <a:t>starting 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3" dirty="0">
                <a:latin typeface="Times New Roman"/>
                <a:cs typeface="Times New Roman"/>
              </a:rPr>
              <a:t>top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B364-2617-4324-8604-547A98784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6" y="6019"/>
            <a:ext cx="4061883" cy="33678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b="1" spc="-3" dirty="0"/>
              <a:t>Minimum-cost spanning</a:t>
            </a:r>
            <a:r>
              <a:rPr b="1" spc="-17" dirty="0"/>
              <a:t> </a:t>
            </a:r>
            <a:r>
              <a:rPr b="1" spc="-3" dirty="0"/>
              <a:t>trees</a:t>
            </a:r>
          </a:p>
        </p:txBody>
      </p:sp>
      <p:sp>
        <p:nvSpPr>
          <p:cNvPr id="7" name="object 7"/>
          <p:cNvSpPr/>
          <p:nvPr/>
        </p:nvSpPr>
        <p:spPr>
          <a:xfrm>
            <a:off x="863600" y="2794000"/>
            <a:ext cx="1270000" cy="1168400"/>
          </a:xfrm>
          <a:custGeom>
            <a:avLst/>
            <a:gdLst/>
            <a:ahLst/>
            <a:cxnLst/>
            <a:rect l="l" t="t" r="r" b="b"/>
            <a:pathLst>
              <a:path w="1905000" h="17526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  <a:path w="1905000" h="1752600">
                <a:moveTo>
                  <a:pt x="0" y="0"/>
                </a:moveTo>
                <a:lnTo>
                  <a:pt x="0" y="0"/>
                </a:lnTo>
              </a:path>
              <a:path w="1905000" h="1752600">
                <a:moveTo>
                  <a:pt x="381000" y="381000"/>
                </a:moveTo>
                <a:lnTo>
                  <a:pt x="381000" y="381000"/>
                </a:lnTo>
              </a:path>
              <a:path w="1905000" h="1752600">
                <a:moveTo>
                  <a:pt x="190500" y="1371600"/>
                </a:moveTo>
                <a:lnTo>
                  <a:pt x="235042" y="1376487"/>
                </a:lnTo>
                <a:lnTo>
                  <a:pt x="275475" y="1390483"/>
                </a:lnTo>
                <a:lnTo>
                  <a:pt x="310798" y="1412588"/>
                </a:lnTo>
                <a:lnTo>
                  <a:pt x="340011" y="1441801"/>
                </a:lnTo>
                <a:lnTo>
                  <a:pt x="362116" y="1477124"/>
                </a:lnTo>
                <a:lnTo>
                  <a:pt x="376112" y="1517557"/>
                </a:lnTo>
                <a:lnTo>
                  <a:pt x="381000" y="1562100"/>
                </a:lnTo>
                <a:lnTo>
                  <a:pt x="376112" y="1606642"/>
                </a:lnTo>
                <a:lnTo>
                  <a:pt x="362116" y="1647075"/>
                </a:lnTo>
                <a:lnTo>
                  <a:pt x="340011" y="1682398"/>
                </a:lnTo>
                <a:lnTo>
                  <a:pt x="310798" y="1711611"/>
                </a:lnTo>
                <a:lnTo>
                  <a:pt x="275475" y="1733716"/>
                </a:lnTo>
                <a:lnTo>
                  <a:pt x="235042" y="1747712"/>
                </a:lnTo>
                <a:lnTo>
                  <a:pt x="190500" y="1752600"/>
                </a:lnTo>
                <a:lnTo>
                  <a:pt x="145957" y="1747712"/>
                </a:lnTo>
                <a:lnTo>
                  <a:pt x="105524" y="1733716"/>
                </a:lnTo>
                <a:lnTo>
                  <a:pt x="70201" y="1711611"/>
                </a:lnTo>
                <a:lnTo>
                  <a:pt x="40988" y="1682398"/>
                </a:lnTo>
                <a:lnTo>
                  <a:pt x="18883" y="1647075"/>
                </a:lnTo>
                <a:lnTo>
                  <a:pt x="4887" y="1606642"/>
                </a:lnTo>
                <a:lnTo>
                  <a:pt x="0" y="1562100"/>
                </a:lnTo>
                <a:lnTo>
                  <a:pt x="4887" y="1517557"/>
                </a:lnTo>
                <a:lnTo>
                  <a:pt x="18883" y="1477124"/>
                </a:lnTo>
                <a:lnTo>
                  <a:pt x="40988" y="1441801"/>
                </a:lnTo>
                <a:lnTo>
                  <a:pt x="70201" y="1412588"/>
                </a:lnTo>
                <a:lnTo>
                  <a:pt x="105524" y="1390483"/>
                </a:lnTo>
                <a:lnTo>
                  <a:pt x="145957" y="1376487"/>
                </a:lnTo>
                <a:lnTo>
                  <a:pt x="190500" y="1371600"/>
                </a:lnTo>
                <a:close/>
              </a:path>
              <a:path w="1905000" h="1752600">
                <a:moveTo>
                  <a:pt x="0" y="1371600"/>
                </a:moveTo>
                <a:lnTo>
                  <a:pt x="0" y="1371600"/>
                </a:lnTo>
              </a:path>
              <a:path w="1905000" h="1752600">
                <a:moveTo>
                  <a:pt x="381000" y="1752600"/>
                </a:moveTo>
                <a:lnTo>
                  <a:pt x="381000" y="1752600"/>
                </a:lnTo>
              </a:path>
              <a:path w="1905000" h="1752600">
                <a:moveTo>
                  <a:pt x="952500" y="685800"/>
                </a:moveTo>
                <a:lnTo>
                  <a:pt x="997042" y="690687"/>
                </a:lnTo>
                <a:lnTo>
                  <a:pt x="1037475" y="704683"/>
                </a:lnTo>
                <a:lnTo>
                  <a:pt x="1072798" y="726788"/>
                </a:lnTo>
                <a:lnTo>
                  <a:pt x="1102011" y="756001"/>
                </a:lnTo>
                <a:lnTo>
                  <a:pt x="1124116" y="791324"/>
                </a:lnTo>
                <a:lnTo>
                  <a:pt x="1138112" y="831757"/>
                </a:lnTo>
                <a:lnTo>
                  <a:pt x="1143000" y="876300"/>
                </a:lnTo>
                <a:lnTo>
                  <a:pt x="1138112" y="920842"/>
                </a:lnTo>
                <a:lnTo>
                  <a:pt x="1124116" y="961275"/>
                </a:lnTo>
                <a:lnTo>
                  <a:pt x="1102011" y="996598"/>
                </a:lnTo>
                <a:lnTo>
                  <a:pt x="1072798" y="1025811"/>
                </a:lnTo>
                <a:lnTo>
                  <a:pt x="1037475" y="1047916"/>
                </a:lnTo>
                <a:lnTo>
                  <a:pt x="997042" y="1061912"/>
                </a:lnTo>
                <a:lnTo>
                  <a:pt x="952500" y="1066800"/>
                </a:lnTo>
                <a:lnTo>
                  <a:pt x="907957" y="1061912"/>
                </a:lnTo>
                <a:lnTo>
                  <a:pt x="867524" y="1047916"/>
                </a:lnTo>
                <a:lnTo>
                  <a:pt x="832201" y="1025811"/>
                </a:lnTo>
                <a:lnTo>
                  <a:pt x="802988" y="996598"/>
                </a:lnTo>
                <a:lnTo>
                  <a:pt x="780883" y="961275"/>
                </a:lnTo>
                <a:lnTo>
                  <a:pt x="766887" y="920842"/>
                </a:lnTo>
                <a:lnTo>
                  <a:pt x="762000" y="876300"/>
                </a:lnTo>
                <a:lnTo>
                  <a:pt x="766887" y="831757"/>
                </a:lnTo>
                <a:lnTo>
                  <a:pt x="780883" y="791324"/>
                </a:lnTo>
                <a:lnTo>
                  <a:pt x="802988" y="756001"/>
                </a:lnTo>
                <a:lnTo>
                  <a:pt x="832201" y="726788"/>
                </a:lnTo>
                <a:lnTo>
                  <a:pt x="867524" y="704683"/>
                </a:lnTo>
                <a:lnTo>
                  <a:pt x="907957" y="690687"/>
                </a:lnTo>
                <a:lnTo>
                  <a:pt x="952500" y="685800"/>
                </a:lnTo>
                <a:close/>
              </a:path>
              <a:path w="1905000" h="1752600">
                <a:moveTo>
                  <a:pt x="762000" y="685800"/>
                </a:moveTo>
                <a:lnTo>
                  <a:pt x="762000" y="685800"/>
                </a:lnTo>
              </a:path>
              <a:path w="1905000" h="1752600">
                <a:moveTo>
                  <a:pt x="1143000" y="1066800"/>
                </a:moveTo>
                <a:lnTo>
                  <a:pt x="1143000" y="1066800"/>
                </a:lnTo>
              </a:path>
              <a:path w="1905000" h="1752600">
                <a:moveTo>
                  <a:pt x="1714500" y="0"/>
                </a:moveTo>
                <a:lnTo>
                  <a:pt x="1759042" y="4887"/>
                </a:lnTo>
                <a:lnTo>
                  <a:pt x="1799475" y="18883"/>
                </a:lnTo>
                <a:lnTo>
                  <a:pt x="1834798" y="40988"/>
                </a:lnTo>
                <a:lnTo>
                  <a:pt x="1864011" y="70201"/>
                </a:lnTo>
                <a:lnTo>
                  <a:pt x="1886116" y="105524"/>
                </a:lnTo>
                <a:lnTo>
                  <a:pt x="1900112" y="145957"/>
                </a:lnTo>
                <a:lnTo>
                  <a:pt x="1905000" y="190500"/>
                </a:lnTo>
                <a:lnTo>
                  <a:pt x="1900112" y="235042"/>
                </a:lnTo>
                <a:lnTo>
                  <a:pt x="1886116" y="275475"/>
                </a:lnTo>
                <a:lnTo>
                  <a:pt x="1864011" y="310798"/>
                </a:lnTo>
                <a:lnTo>
                  <a:pt x="1834798" y="340011"/>
                </a:lnTo>
                <a:lnTo>
                  <a:pt x="1799475" y="362116"/>
                </a:lnTo>
                <a:lnTo>
                  <a:pt x="1759042" y="376112"/>
                </a:lnTo>
                <a:lnTo>
                  <a:pt x="1714500" y="381000"/>
                </a:lnTo>
                <a:lnTo>
                  <a:pt x="1669957" y="376112"/>
                </a:lnTo>
                <a:lnTo>
                  <a:pt x="1629524" y="362116"/>
                </a:lnTo>
                <a:lnTo>
                  <a:pt x="1594201" y="340011"/>
                </a:lnTo>
                <a:lnTo>
                  <a:pt x="1564988" y="310798"/>
                </a:lnTo>
                <a:lnTo>
                  <a:pt x="1542883" y="275475"/>
                </a:lnTo>
                <a:lnTo>
                  <a:pt x="1528887" y="235042"/>
                </a:lnTo>
                <a:lnTo>
                  <a:pt x="1524000" y="190500"/>
                </a:lnTo>
                <a:lnTo>
                  <a:pt x="1528887" y="145957"/>
                </a:lnTo>
                <a:lnTo>
                  <a:pt x="1542883" y="105524"/>
                </a:lnTo>
                <a:lnTo>
                  <a:pt x="1564988" y="70201"/>
                </a:lnTo>
                <a:lnTo>
                  <a:pt x="1594201" y="40988"/>
                </a:lnTo>
                <a:lnTo>
                  <a:pt x="1629524" y="18883"/>
                </a:lnTo>
                <a:lnTo>
                  <a:pt x="1669957" y="4887"/>
                </a:lnTo>
                <a:lnTo>
                  <a:pt x="1714500" y="0"/>
                </a:lnTo>
                <a:close/>
              </a:path>
              <a:path w="1905000" h="1752600">
                <a:moveTo>
                  <a:pt x="1524000" y="0"/>
                </a:moveTo>
                <a:lnTo>
                  <a:pt x="1524000" y="0"/>
                </a:lnTo>
              </a:path>
              <a:path w="1905000" h="1752600">
                <a:moveTo>
                  <a:pt x="1905000" y="381000"/>
                </a:moveTo>
                <a:lnTo>
                  <a:pt x="1905000" y="381000"/>
                </a:lnTo>
              </a:path>
              <a:path w="1905000" h="1752600">
                <a:moveTo>
                  <a:pt x="1714500" y="1371600"/>
                </a:moveTo>
                <a:lnTo>
                  <a:pt x="1759042" y="1376487"/>
                </a:lnTo>
                <a:lnTo>
                  <a:pt x="1799475" y="1390483"/>
                </a:lnTo>
                <a:lnTo>
                  <a:pt x="1834798" y="1412588"/>
                </a:lnTo>
                <a:lnTo>
                  <a:pt x="1864011" y="1441801"/>
                </a:lnTo>
                <a:lnTo>
                  <a:pt x="1886116" y="1477124"/>
                </a:lnTo>
                <a:lnTo>
                  <a:pt x="1900112" y="1517557"/>
                </a:lnTo>
                <a:lnTo>
                  <a:pt x="1905000" y="1562100"/>
                </a:lnTo>
                <a:lnTo>
                  <a:pt x="1900112" y="1606642"/>
                </a:lnTo>
                <a:lnTo>
                  <a:pt x="1886116" y="1647075"/>
                </a:lnTo>
                <a:lnTo>
                  <a:pt x="1864011" y="1682398"/>
                </a:lnTo>
                <a:lnTo>
                  <a:pt x="1834798" y="1711611"/>
                </a:lnTo>
                <a:lnTo>
                  <a:pt x="1799475" y="1733716"/>
                </a:lnTo>
                <a:lnTo>
                  <a:pt x="1759042" y="1747712"/>
                </a:lnTo>
                <a:lnTo>
                  <a:pt x="1714500" y="1752600"/>
                </a:lnTo>
                <a:lnTo>
                  <a:pt x="1669957" y="1747712"/>
                </a:lnTo>
                <a:lnTo>
                  <a:pt x="1629524" y="1733716"/>
                </a:lnTo>
                <a:lnTo>
                  <a:pt x="1594201" y="1711611"/>
                </a:lnTo>
                <a:lnTo>
                  <a:pt x="1564988" y="1682398"/>
                </a:lnTo>
                <a:lnTo>
                  <a:pt x="1542883" y="1647075"/>
                </a:lnTo>
                <a:lnTo>
                  <a:pt x="1528887" y="1606642"/>
                </a:lnTo>
                <a:lnTo>
                  <a:pt x="1524000" y="1562100"/>
                </a:lnTo>
                <a:lnTo>
                  <a:pt x="1528887" y="1517557"/>
                </a:lnTo>
                <a:lnTo>
                  <a:pt x="1542883" y="1477124"/>
                </a:lnTo>
                <a:lnTo>
                  <a:pt x="1564988" y="1441801"/>
                </a:lnTo>
                <a:lnTo>
                  <a:pt x="1594201" y="1412588"/>
                </a:lnTo>
                <a:lnTo>
                  <a:pt x="1629524" y="1390483"/>
                </a:lnTo>
                <a:lnTo>
                  <a:pt x="1669957" y="1376487"/>
                </a:lnTo>
                <a:lnTo>
                  <a:pt x="1714500" y="1371600"/>
                </a:lnTo>
                <a:close/>
              </a:path>
              <a:path w="1905000" h="1752600">
                <a:moveTo>
                  <a:pt x="1524000" y="1371600"/>
                </a:moveTo>
                <a:lnTo>
                  <a:pt x="1524000" y="1371600"/>
                </a:lnTo>
              </a:path>
              <a:path w="1905000" h="1752600">
                <a:moveTo>
                  <a:pt x="1905000" y="1752600"/>
                </a:moveTo>
                <a:lnTo>
                  <a:pt x="1905000" y="17526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8" name="object 8"/>
          <p:cNvSpPr txBox="1"/>
          <p:nvPr/>
        </p:nvSpPr>
        <p:spPr>
          <a:xfrm>
            <a:off x="1441026" y="3268134"/>
            <a:ext cx="114300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333" dirty="0">
                <a:latin typeface="Verdana"/>
                <a:cs typeface="Verdana"/>
              </a:rPr>
              <a:t>F</a:t>
            </a:r>
            <a:endParaRPr sz="1333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5200" y="2946400"/>
            <a:ext cx="1625600" cy="863600"/>
          </a:xfrm>
          <a:custGeom>
            <a:avLst/>
            <a:gdLst/>
            <a:ahLst/>
            <a:cxnLst/>
            <a:rect l="l" t="t" r="r" b="b"/>
            <a:pathLst>
              <a:path w="2438400" h="1295400">
                <a:moveTo>
                  <a:pt x="0" y="152400"/>
                </a:moveTo>
                <a:lnTo>
                  <a:pt x="0" y="1143000"/>
                </a:lnTo>
              </a:path>
              <a:path w="2438400" h="1295400">
                <a:moveTo>
                  <a:pt x="152400" y="1143000"/>
                </a:moveTo>
                <a:lnTo>
                  <a:pt x="609600" y="762000"/>
                </a:lnTo>
              </a:path>
              <a:path w="2438400" h="1295400">
                <a:moveTo>
                  <a:pt x="1600200" y="152400"/>
                </a:moveTo>
                <a:lnTo>
                  <a:pt x="1600200" y="1143000"/>
                </a:lnTo>
              </a:path>
              <a:path w="2438400" h="1295400">
                <a:moveTo>
                  <a:pt x="1447800" y="1219200"/>
                </a:moveTo>
                <a:lnTo>
                  <a:pt x="914400" y="762000"/>
                </a:lnTo>
              </a:path>
              <a:path w="2438400" h="1295400">
                <a:moveTo>
                  <a:pt x="152400" y="76200"/>
                </a:moveTo>
                <a:lnTo>
                  <a:pt x="685800" y="457200"/>
                </a:lnTo>
              </a:path>
              <a:path w="2438400" h="1295400">
                <a:moveTo>
                  <a:pt x="1371600" y="76200"/>
                </a:moveTo>
                <a:lnTo>
                  <a:pt x="914400" y="457200"/>
                </a:lnTo>
              </a:path>
              <a:path w="2438400" h="1295400">
                <a:moveTo>
                  <a:pt x="2247900" y="457200"/>
                </a:moveTo>
                <a:lnTo>
                  <a:pt x="2292442" y="462087"/>
                </a:lnTo>
                <a:lnTo>
                  <a:pt x="2332875" y="476083"/>
                </a:lnTo>
                <a:lnTo>
                  <a:pt x="2368198" y="498188"/>
                </a:lnTo>
                <a:lnTo>
                  <a:pt x="2397411" y="527401"/>
                </a:lnTo>
                <a:lnTo>
                  <a:pt x="2419516" y="562724"/>
                </a:lnTo>
                <a:lnTo>
                  <a:pt x="2433512" y="603157"/>
                </a:lnTo>
                <a:lnTo>
                  <a:pt x="2438400" y="647700"/>
                </a:lnTo>
                <a:lnTo>
                  <a:pt x="2433512" y="692242"/>
                </a:lnTo>
                <a:lnTo>
                  <a:pt x="2419516" y="732675"/>
                </a:lnTo>
                <a:lnTo>
                  <a:pt x="2397411" y="767998"/>
                </a:lnTo>
                <a:lnTo>
                  <a:pt x="2368198" y="797211"/>
                </a:lnTo>
                <a:lnTo>
                  <a:pt x="2332875" y="819316"/>
                </a:lnTo>
                <a:lnTo>
                  <a:pt x="2292442" y="833312"/>
                </a:lnTo>
                <a:lnTo>
                  <a:pt x="2247900" y="838200"/>
                </a:lnTo>
                <a:lnTo>
                  <a:pt x="2203357" y="833312"/>
                </a:lnTo>
                <a:lnTo>
                  <a:pt x="2162924" y="819316"/>
                </a:lnTo>
                <a:lnTo>
                  <a:pt x="2127601" y="797211"/>
                </a:lnTo>
                <a:lnTo>
                  <a:pt x="2098388" y="767998"/>
                </a:lnTo>
                <a:lnTo>
                  <a:pt x="2076283" y="732675"/>
                </a:lnTo>
                <a:lnTo>
                  <a:pt x="2062287" y="692242"/>
                </a:lnTo>
                <a:lnTo>
                  <a:pt x="2057400" y="647700"/>
                </a:lnTo>
                <a:lnTo>
                  <a:pt x="2062287" y="603157"/>
                </a:lnTo>
                <a:lnTo>
                  <a:pt x="2076283" y="562724"/>
                </a:lnTo>
                <a:lnTo>
                  <a:pt x="2098388" y="527401"/>
                </a:lnTo>
                <a:lnTo>
                  <a:pt x="2127601" y="498188"/>
                </a:lnTo>
                <a:lnTo>
                  <a:pt x="2162924" y="476083"/>
                </a:lnTo>
                <a:lnTo>
                  <a:pt x="2203357" y="462087"/>
                </a:lnTo>
                <a:lnTo>
                  <a:pt x="2247900" y="457200"/>
                </a:lnTo>
                <a:close/>
              </a:path>
              <a:path w="2438400" h="1295400">
                <a:moveTo>
                  <a:pt x="2057400" y="457200"/>
                </a:moveTo>
                <a:lnTo>
                  <a:pt x="2057400" y="457200"/>
                </a:lnTo>
              </a:path>
              <a:path w="2438400" h="1295400">
                <a:moveTo>
                  <a:pt x="2438400" y="838200"/>
                </a:moveTo>
                <a:lnTo>
                  <a:pt x="2438400" y="838200"/>
                </a:lnTo>
              </a:path>
              <a:path w="2438400" h="1295400">
                <a:moveTo>
                  <a:pt x="1752600" y="1295400"/>
                </a:moveTo>
                <a:lnTo>
                  <a:pt x="2209800" y="838200"/>
                </a:lnTo>
              </a:path>
              <a:path w="2438400" h="1295400">
                <a:moveTo>
                  <a:pt x="1752600" y="0"/>
                </a:moveTo>
                <a:lnTo>
                  <a:pt x="2133600" y="457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object 10"/>
          <p:cNvSpPr txBox="1"/>
          <p:nvPr/>
        </p:nvSpPr>
        <p:spPr>
          <a:xfrm>
            <a:off x="712046" y="3232573"/>
            <a:ext cx="210397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200" spc="-3" dirty="0">
                <a:latin typeface="Verdana"/>
                <a:cs typeface="Verdana"/>
              </a:rPr>
              <a:t>1</a:t>
            </a:r>
            <a:r>
              <a:rPr sz="1200" dirty="0"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7646" y="3384973"/>
            <a:ext cx="210397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200" spc="-3" dirty="0">
                <a:latin typeface="Verdana"/>
                <a:cs typeface="Verdana"/>
              </a:rPr>
              <a:t>3</a:t>
            </a:r>
            <a:r>
              <a:rPr sz="1200" dirty="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1013" y="3663527"/>
            <a:ext cx="1186603" cy="21373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5401">
              <a:spcBef>
                <a:spcPts val="67"/>
              </a:spcBef>
              <a:tabLst>
                <a:tab pos="520303" algn="l"/>
                <a:tab pos="968212" algn="l"/>
              </a:tabLst>
            </a:pPr>
            <a:r>
              <a:rPr sz="2000" baseline="-20833" dirty="0">
                <a:latin typeface="Verdana"/>
                <a:cs typeface="Verdana"/>
              </a:rPr>
              <a:t>E</a:t>
            </a:r>
            <a:r>
              <a:rPr sz="1333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200" u="heavy" spc="-3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18	</a:t>
            </a:r>
            <a:r>
              <a:rPr sz="2000" baseline="-20833" dirty="0">
                <a:latin typeface="Verdana"/>
                <a:cs typeface="Verdana"/>
              </a:rPr>
              <a:t>D</a:t>
            </a:r>
            <a:endParaRPr sz="2000" baseline="-20833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7647" y="3268134"/>
            <a:ext cx="210397" cy="51375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66467">
              <a:spcBef>
                <a:spcPts val="67"/>
              </a:spcBef>
            </a:pPr>
            <a:r>
              <a:rPr sz="1333" dirty="0">
                <a:latin typeface="Verdana"/>
                <a:cs typeface="Verdana"/>
              </a:rPr>
              <a:t>C</a:t>
            </a:r>
            <a:endParaRPr sz="1333">
              <a:latin typeface="Verdana"/>
              <a:cs typeface="Verdana"/>
            </a:endParaRPr>
          </a:p>
          <a:p>
            <a:pPr marL="8467">
              <a:spcBef>
                <a:spcPts val="920"/>
              </a:spcBef>
            </a:pPr>
            <a:r>
              <a:rPr sz="1200" spc="-3" dirty="0">
                <a:latin typeface="Verdana"/>
                <a:cs typeface="Verdana"/>
              </a:rPr>
              <a:t>1</a:t>
            </a:r>
            <a:r>
              <a:rPr sz="1200" dirty="0"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7247" y="3170767"/>
            <a:ext cx="317077" cy="401819"/>
          </a:xfrm>
          <a:prstGeom prst="rect">
            <a:avLst/>
          </a:prstGeom>
        </p:spPr>
        <p:txBody>
          <a:bodyPr vert="horz" wrap="square" lIns="0" tIns="19473" rIns="0" bIns="0" rtlCol="0">
            <a:spAutoFit/>
          </a:bodyPr>
          <a:lstStyle/>
          <a:p>
            <a:pPr marL="211677">
              <a:spcBef>
                <a:spcPts val="153"/>
              </a:spcBef>
            </a:pPr>
            <a:r>
              <a:rPr sz="1200" dirty="0"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  <a:p>
            <a:pPr marL="8467">
              <a:spcBef>
                <a:spcPts val="87"/>
              </a:spcBef>
            </a:pPr>
            <a:r>
              <a:rPr sz="1200" spc="-3" dirty="0">
                <a:latin typeface="Verdana"/>
                <a:cs typeface="Verdana"/>
              </a:rPr>
              <a:t>14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0" y="4025900"/>
            <a:ext cx="2101850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333" dirty="0">
                <a:latin typeface="Times New Roman"/>
                <a:cs typeface="Times New Roman"/>
              </a:rPr>
              <a:t>A connected, </a:t>
            </a:r>
            <a:r>
              <a:rPr sz="1333" spc="-3" dirty="0">
                <a:latin typeface="Times New Roman"/>
                <a:cs typeface="Times New Roman"/>
              </a:rPr>
              <a:t>undirected</a:t>
            </a:r>
            <a:r>
              <a:rPr sz="1333" spc="-17" dirty="0">
                <a:latin typeface="Times New Roman"/>
                <a:cs typeface="Times New Roman"/>
              </a:rPr>
              <a:t> </a:t>
            </a:r>
            <a:r>
              <a:rPr sz="1333" dirty="0">
                <a:latin typeface="Times New Roman"/>
                <a:cs typeface="Times New Roman"/>
              </a:rPr>
              <a:t>graph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0400" y="27940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  <a:path w="381000" h="381000">
                <a:moveTo>
                  <a:pt x="0" y="0"/>
                </a:moveTo>
                <a:lnTo>
                  <a:pt x="0" y="0"/>
                </a:lnTo>
              </a:path>
              <a:path w="381000" h="381000">
                <a:moveTo>
                  <a:pt x="381000" y="381000"/>
                </a:moveTo>
                <a:lnTo>
                  <a:pt x="38100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object 17"/>
          <p:cNvSpPr/>
          <p:nvPr/>
        </p:nvSpPr>
        <p:spPr>
          <a:xfrm>
            <a:off x="3200400" y="370840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  <a:path w="381000" h="381000">
                <a:moveTo>
                  <a:pt x="0" y="0"/>
                </a:moveTo>
                <a:lnTo>
                  <a:pt x="0" y="0"/>
                </a:lnTo>
              </a:path>
              <a:path w="381000" h="381000">
                <a:moveTo>
                  <a:pt x="381000" y="381000"/>
                </a:moveTo>
                <a:lnTo>
                  <a:pt x="38100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" name="object 18"/>
          <p:cNvSpPr/>
          <p:nvPr/>
        </p:nvSpPr>
        <p:spPr>
          <a:xfrm>
            <a:off x="3708400" y="2794000"/>
            <a:ext cx="1219200" cy="11684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952500" y="0"/>
                </a:moveTo>
                <a:lnTo>
                  <a:pt x="997042" y="4887"/>
                </a:lnTo>
                <a:lnTo>
                  <a:pt x="1037475" y="18883"/>
                </a:lnTo>
                <a:lnTo>
                  <a:pt x="1072798" y="40988"/>
                </a:lnTo>
                <a:lnTo>
                  <a:pt x="1102011" y="70201"/>
                </a:lnTo>
                <a:lnTo>
                  <a:pt x="1124116" y="105524"/>
                </a:lnTo>
                <a:lnTo>
                  <a:pt x="1138112" y="145957"/>
                </a:lnTo>
                <a:lnTo>
                  <a:pt x="1143000" y="190500"/>
                </a:lnTo>
                <a:lnTo>
                  <a:pt x="1138112" y="235042"/>
                </a:lnTo>
                <a:lnTo>
                  <a:pt x="1124116" y="275475"/>
                </a:lnTo>
                <a:lnTo>
                  <a:pt x="1102011" y="310798"/>
                </a:lnTo>
                <a:lnTo>
                  <a:pt x="1072798" y="340011"/>
                </a:lnTo>
                <a:lnTo>
                  <a:pt x="1037475" y="362116"/>
                </a:lnTo>
                <a:lnTo>
                  <a:pt x="997042" y="376112"/>
                </a:lnTo>
                <a:lnTo>
                  <a:pt x="952500" y="381000"/>
                </a:lnTo>
                <a:lnTo>
                  <a:pt x="907957" y="376112"/>
                </a:lnTo>
                <a:lnTo>
                  <a:pt x="867524" y="362116"/>
                </a:lnTo>
                <a:lnTo>
                  <a:pt x="832201" y="340011"/>
                </a:lnTo>
                <a:lnTo>
                  <a:pt x="802988" y="310798"/>
                </a:lnTo>
                <a:lnTo>
                  <a:pt x="780883" y="275475"/>
                </a:lnTo>
                <a:lnTo>
                  <a:pt x="766887" y="235042"/>
                </a:lnTo>
                <a:lnTo>
                  <a:pt x="762000" y="190500"/>
                </a:lnTo>
                <a:lnTo>
                  <a:pt x="766887" y="145957"/>
                </a:lnTo>
                <a:lnTo>
                  <a:pt x="780883" y="105524"/>
                </a:lnTo>
                <a:lnTo>
                  <a:pt x="802988" y="70201"/>
                </a:lnTo>
                <a:lnTo>
                  <a:pt x="832201" y="40988"/>
                </a:lnTo>
                <a:lnTo>
                  <a:pt x="867524" y="18883"/>
                </a:lnTo>
                <a:lnTo>
                  <a:pt x="907957" y="4887"/>
                </a:lnTo>
                <a:lnTo>
                  <a:pt x="952500" y="0"/>
                </a:lnTo>
                <a:close/>
              </a:path>
              <a:path w="1828800" h="1752600">
                <a:moveTo>
                  <a:pt x="762000" y="0"/>
                </a:moveTo>
                <a:lnTo>
                  <a:pt x="762000" y="0"/>
                </a:lnTo>
              </a:path>
              <a:path w="1828800" h="1752600">
                <a:moveTo>
                  <a:pt x="1143000" y="381000"/>
                </a:moveTo>
                <a:lnTo>
                  <a:pt x="1143000" y="381000"/>
                </a:lnTo>
              </a:path>
              <a:path w="1828800" h="1752600">
                <a:moveTo>
                  <a:pt x="952500" y="1371600"/>
                </a:moveTo>
                <a:lnTo>
                  <a:pt x="997042" y="1376487"/>
                </a:lnTo>
                <a:lnTo>
                  <a:pt x="1037475" y="1390483"/>
                </a:lnTo>
                <a:lnTo>
                  <a:pt x="1072798" y="1412588"/>
                </a:lnTo>
                <a:lnTo>
                  <a:pt x="1102011" y="1441801"/>
                </a:lnTo>
                <a:lnTo>
                  <a:pt x="1124116" y="1477124"/>
                </a:lnTo>
                <a:lnTo>
                  <a:pt x="1138112" y="1517557"/>
                </a:lnTo>
                <a:lnTo>
                  <a:pt x="1143000" y="1562100"/>
                </a:lnTo>
                <a:lnTo>
                  <a:pt x="1138112" y="1606642"/>
                </a:lnTo>
                <a:lnTo>
                  <a:pt x="1124116" y="1647075"/>
                </a:lnTo>
                <a:lnTo>
                  <a:pt x="1102011" y="1682398"/>
                </a:lnTo>
                <a:lnTo>
                  <a:pt x="1072798" y="1711611"/>
                </a:lnTo>
                <a:lnTo>
                  <a:pt x="1037475" y="1733716"/>
                </a:lnTo>
                <a:lnTo>
                  <a:pt x="997042" y="1747712"/>
                </a:lnTo>
                <a:lnTo>
                  <a:pt x="952500" y="1752600"/>
                </a:lnTo>
                <a:lnTo>
                  <a:pt x="907957" y="1747712"/>
                </a:lnTo>
                <a:lnTo>
                  <a:pt x="867524" y="1733716"/>
                </a:lnTo>
                <a:lnTo>
                  <a:pt x="832201" y="1711611"/>
                </a:lnTo>
                <a:lnTo>
                  <a:pt x="802988" y="1682398"/>
                </a:lnTo>
                <a:lnTo>
                  <a:pt x="780883" y="1647075"/>
                </a:lnTo>
                <a:lnTo>
                  <a:pt x="766887" y="1606642"/>
                </a:lnTo>
                <a:lnTo>
                  <a:pt x="762000" y="1562100"/>
                </a:lnTo>
                <a:lnTo>
                  <a:pt x="766887" y="1517557"/>
                </a:lnTo>
                <a:lnTo>
                  <a:pt x="780883" y="1477124"/>
                </a:lnTo>
                <a:lnTo>
                  <a:pt x="802988" y="1441801"/>
                </a:lnTo>
                <a:lnTo>
                  <a:pt x="832201" y="1412588"/>
                </a:lnTo>
                <a:lnTo>
                  <a:pt x="867524" y="1390483"/>
                </a:lnTo>
                <a:lnTo>
                  <a:pt x="907957" y="1376487"/>
                </a:lnTo>
                <a:lnTo>
                  <a:pt x="952500" y="1371600"/>
                </a:lnTo>
                <a:close/>
              </a:path>
              <a:path w="1828800" h="1752600">
                <a:moveTo>
                  <a:pt x="762000" y="1371600"/>
                </a:moveTo>
                <a:lnTo>
                  <a:pt x="762000" y="1371600"/>
                </a:lnTo>
              </a:path>
              <a:path w="1828800" h="1752600">
                <a:moveTo>
                  <a:pt x="1143000" y="1752600"/>
                </a:moveTo>
                <a:lnTo>
                  <a:pt x="1143000" y="1752600"/>
                </a:lnTo>
              </a:path>
              <a:path w="1828800" h="1752600">
                <a:moveTo>
                  <a:pt x="190500" y="685800"/>
                </a:moveTo>
                <a:lnTo>
                  <a:pt x="235042" y="690687"/>
                </a:lnTo>
                <a:lnTo>
                  <a:pt x="275475" y="704683"/>
                </a:lnTo>
                <a:lnTo>
                  <a:pt x="310798" y="726788"/>
                </a:lnTo>
                <a:lnTo>
                  <a:pt x="340011" y="756001"/>
                </a:lnTo>
                <a:lnTo>
                  <a:pt x="362116" y="791324"/>
                </a:lnTo>
                <a:lnTo>
                  <a:pt x="376112" y="831757"/>
                </a:lnTo>
                <a:lnTo>
                  <a:pt x="381000" y="876300"/>
                </a:lnTo>
                <a:lnTo>
                  <a:pt x="376112" y="920842"/>
                </a:lnTo>
                <a:lnTo>
                  <a:pt x="362116" y="961275"/>
                </a:lnTo>
                <a:lnTo>
                  <a:pt x="340011" y="996598"/>
                </a:lnTo>
                <a:lnTo>
                  <a:pt x="310798" y="1025811"/>
                </a:lnTo>
                <a:lnTo>
                  <a:pt x="275475" y="1047916"/>
                </a:lnTo>
                <a:lnTo>
                  <a:pt x="235042" y="1061912"/>
                </a:lnTo>
                <a:lnTo>
                  <a:pt x="190500" y="1066800"/>
                </a:lnTo>
                <a:lnTo>
                  <a:pt x="145957" y="1061912"/>
                </a:lnTo>
                <a:lnTo>
                  <a:pt x="105524" y="1047916"/>
                </a:lnTo>
                <a:lnTo>
                  <a:pt x="70201" y="1025811"/>
                </a:lnTo>
                <a:lnTo>
                  <a:pt x="40988" y="996598"/>
                </a:lnTo>
                <a:lnTo>
                  <a:pt x="18883" y="961275"/>
                </a:lnTo>
                <a:lnTo>
                  <a:pt x="4887" y="920842"/>
                </a:lnTo>
                <a:lnTo>
                  <a:pt x="0" y="876300"/>
                </a:lnTo>
                <a:lnTo>
                  <a:pt x="4887" y="831757"/>
                </a:lnTo>
                <a:lnTo>
                  <a:pt x="18883" y="791324"/>
                </a:lnTo>
                <a:lnTo>
                  <a:pt x="40988" y="756001"/>
                </a:lnTo>
                <a:lnTo>
                  <a:pt x="70201" y="726788"/>
                </a:lnTo>
                <a:lnTo>
                  <a:pt x="105524" y="704683"/>
                </a:lnTo>
                <a:lnTo>
                  <a:pt x="145957" y="690687"/>
                </a:lnTo>
                <a:lnTo>
                  <a:pt x="190500" y="685800"/>
                </a:lnTo>
                <a:close/>
              </a:path>
              <a:path w="1828800" h="1752600">
                <a:moveTo>
                  <a:pt x="0" y="685800"/>
                </a:moveTo>
                <a:lnTo>
                  <a:pt x="0" y="685800"/>
                </a:lnTo>
              </a:path>
              <a:path w="1828800" h="1752600">
                <a:moveTo>
                  <a:pt x="381000" y="1066800"/>
                </a:moveTo>
                <a:lnTo>
                  <a:pt x="381000" y="1066800"/>
                </a:lnTo>
              </a:path>
              <a:path w="1828800" h="1752600">
                <a:moveTo>
                  <a:pt x="1638300" y="685800"/>
                </a:moveTo>
                <a:lnTo>
                  <a:pt x="1682842" y="690687"/>
                </a:lnTo>
                <a:lnTo>
                  <a:pt x="1723275" y="704683"/>
                </a:lnTo>
                <a:lnTo>
                  <a:pt x="1758598" y="726788"/>
                </a:lnTo>
                <a:lnTo>
                  <a:pt x="1787811" y="756001"/>
                </a:lnTo>
                <a:lnTo>
                  <a:pt x="1809916" y="791324"/>
                </a:lnTo>
                <a:lnTo>
                  <a:pt x="1823912" y="831757"/>
                </a:lnTo>
                <a:lnTo>
                  <a:pt x="1828800" y="876300"/>
                </a:lnTo>
                <a:lnTo>
                  <a:pt x="1823912" y="920842"/>
                </a:lnTo>
                <a:lnTo>
                  <a:pt x="1809916" y="961275"/>
                </a:lnTo>
                <a:lnTo>
                  <a:pt x="1787811" y="996598"/>
                </a:lnTo>
                <a:lnTo>
                  <a:pt x="1758598" y="1025811"/>
                </a:lnTo>
                <a:lnTo>
                  <a:pt x="1723275" y="1047916"/>
                </a:lnTo>
                <a:lnTo>
                  <a:pt x="1682842" y="1061912"/>
                </a:lnTo>
                <a:lnTo>
                  <a:pt x="1638300" y="1066800"/>
                </a:lnTo>
                <a:lnTo>
                  <a:pt x="1593757" y="1061912"/>
                </a:lnTo>
                <a:lnTo>
                  <a:pt x="1553324" y="1047916"/>
                </a:lnTo>
                <a:lnTo>
                  <a:pt x="1518001" y="1025811"/>
                </a:lnTo>
                <a:lnTo>
                  <a:pt x="1488788" y="996598"/>
                </a:lnTo>
                <a:lnTo>
                  <a:pt x="1466683" y="961275"/>
                </a:lnTo>
                <a:lnTo>
                  <a:pt x="1452687" y="920842"/>
                </a:lnTo>
                <a:lnTo>
                  <a:pt x="1447800" y="876300"/>
                </a:lnTo>
                <a:lnTo>
                  <a:pt x="1452687" y="831757"/>
                </a:lnTo>
                <a:lnTo>
                  <a:pt x="1466683" y="791324"/>
                </a:lnTo>
                <a:lnTo>
                  <a:pt x="1488788" y="756001"/>
                </a:lnTo>
                <a:lnTo>
                  <a:pt x="1518001" y="726788"/>
                </a:lnTo>
                <a:lnTo>
                  <a:pt x="1553324" y="704683"/>
                </a:lnTo>
                <a:lnTo>
                  <a:pt x="1593757" y="690687"/>
                </a:lnTo>
                <a:lnTo>
                  <a:pt x="1638300" y="685800"/>
                </a:lnTo>
                <a:close/>
              </a:path>
              <a:path w="1828800" h="1752600">
                <a:moveTo>
                  <a:pt x="1447800" y="685800"/>
                </a:moveTo>
                <a:lnTo>
                  <a:pt x="1447800" y="685800"/>
                </a:lnTo>
              </a:path>
              <a:path w="1828800" h="1752600">
                <a:moveTo>
                  <a:pt x="1828800" y="1066800"/>
                </a:moveTo>
                <a:lnTo>
                  <a:pt x="1828800" y="10668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9" name="object 19"/>
          <p:cNvSpPr txBox="1"/>
          <p:nvPr/>
        </p:nvSpPr>
        <p:spPr>
          <a:xfrm>
            <a:off x="3778673" y="3268134"/>
            <a:ext cx="1089659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962285" algn="l"/>
              </a:tabLst>
            </a:pPr>
            <a:r>
              <a:rPr sz="1333" dirty="0">
                <a:latin typeface="Verdana"/>
                <a:cs typeface="Verdana"/>
              </a:rPr>
              <a:t>F	C</a:t>
            </a:r>
            <a:endParaRPr sz="1333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708" y="893541"/>
            <a:ext cx="5395383" cy="203423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311151" marR="504215" indent="-285750" algn="just">
              <a:spcBef>
                <a:spcPts val="67"/>
              </a:spcBef>
              <a:buFont typeface="Arial" panose="020B0604020202020204" pitchFamily="34" charset="0"/>
              <a:buChar char="•"/>
            </a:pPr>
            <a:r>
              <a:rPr sz="1333" dirty="0">
                <a:latin typeface="Times New Roman"/>
                <a:cs typeface="Times New Roman"/>
              </a:rPr>
              <a:t>Suppose you have a connected </a:t>
            </a:r>
            <a:r>
              <a:rPr sz="1333" spc="-3" dirty="0">
                <a:latin typeface="Times New Roman"/>
                <a:cs typeface="Times New Roman"/>
              </a:rPr>
              <a:t>undirected </a:t>
            </a:r>
            <a:r>
              <a:rPr sz="1333" dirty="0">
                <a:latin typeface="Times New Roman"/>
                <a:cs typeface="Times New Roman"/>
              </a:rPr>
              <a:t>graph </a:t>
            </a:r>
            <a:r>
              <a:rPr sz="1333" spc="-3" dirty="0">
                <a:latin typeface="Times New Roman"/>
                <a:cs typeface="Times New Roman"/>
              </a:rPr>
              <a:t>with </a:t>
            </a:r>
            <a:r>
              <a:rPr sz="1333" dirty="0">
                <a:latin typeface="Times New Roman"/>
                <a:cs typeface="Times New Roman"/>
              </a:rPr>
              <a:t>a </a:t>
            </a:r>
            <a:r>
              <a:rPr sz="1333" dirty="0">
                <a:solidFill>
                  <a:srgbClr val="FF0000"/>
                </a:solidFill>
                <a:latin typeface="Times New Roman"/>
                <a:cs typeface="Times New Roman"/>
              </a:rPr>
              <a:t>weight </a:t>
            </a:r>
            <a:r>
              <a:rPr sz="1333" dirty="0">
                <a:latin typeface="Times New Roman"/>
                <a:cs typeface="Times New Roman"/>
              </a:rPr>
              <a:t>(or </a:t>
            </a:r>
            <a:r>
              <a:rPr sz="1333" dirty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r>
              <a:rPr sz="1333" dirty="0">
                <a:latin typeface="Times New Roman"/>
                <a:cs typeface="Times New Roman"/>
              </a:rPr>
              <a:t>)  </a:t>
            </a:r>
            <a:r>
              <a:rPr sz="1333" spc="-3" dirty="0">
                <a:latin typeface="Times New Roman"/>
                <a:cs typeface="Times New Roman"/>
              </a:rPr>
              <a:t>associated with each</a:t>
            </a:r>
            <a:r>
              <a:rPr sz="1333" spc="13" dirty="0">
                <a:latin typeface="Times New Roman"/>
                <a:cs typeface="Times New Roman"/>
              </a:rPr>
              <a:t> </a:t>
            </a:r>
            <a:r>
              <a:rPr sz="1333" dirty="0">
                <a:latin typeface="Times New Roman"/>
                <a:cs typeface="Times New Roman"/>
              </a:rPr>
              <a:t>edge</a:t>
            </a:r>
          </a:p>
          <a:p>
            <a:pPr marL="311151" marR="395836" indent="-285750" algn="just">
              <a:spcBef>
                <a:spcPts val="333"/>
              </a:spcBef>
              <a:buFont typeface="Arial" panose="020B0604020202020204" pitchFamily="34" charset="0"/>
              <a:buChar char="•"/>
            </a:pPr>
            <a:r>
              <a:rPr sz="1333" dirty="0">
                <a:latin typeface="Times New Roman"/>
                <a:cs typeface="Times New Roman"/>
              </a:rPr>
              <a:t>The cost or </a:t>
            </a:r>
            <a:r>
              <a:rPr sz="1333" spc="-3" dirty="0">
                <a:latin typeface="Times New Roman"/>
                <a:cs typeface="Times New Roman"/>
              </a:rPr>
              <a:t>weight </a:t>
            </a:r>
            <a:r>
              <a:rPr sz="1333" dirty="0">
                <a:latin typeface="Times New Roman"/>
                <a:cs typeface="Times New Roman"/>
              </a:rPr>
              <a:t>of a spanning </a:t>
            </a:r>
            <a:r>
              <a:rPr sz="1333" spc="-3" dirty="0">
                <a:latin typeface="Times New Roman"/>
                <a:cs typeface="Times New Roman"/>
              </a:rPr>
              <a:t>tree </a:t>
            </a:r>
            <a:r>
              <a:rPr sz="1333" dirty="0">
                <a:latin typeface="Times New Roman"/>
                <a:cs typeface="Times New Roman"/>
              </a:rPr>
              <a:t>would be the sum of </a:t>
            </a:r>
            <a:r>
              <a:rPr sz="1333" spc="-3" dirty="0">
                <a:latin typeface="Times New Roman"/>
                <a:cs typeface="Times New Roman"/>
              </a:rPr>
              <a:t>the costs </a:t>
            </a:r>
            <a:r>
              <a:rPr sz="1333" dirty="0">
                <a:latin typeface="Times New Roman"/>
                <a:cs typeface="Times New Roman"/>
              </a:rPr>
              <a:t>of </a:t>
            </a:r>
            <a:r>
              <a:rPr sz="1333" spc="-7" dirty="0">
                <a:latin typeface="Times New Roman"/>
                <a:cs typeface="Times New Roman"/>
              </a:rPr>
              <a:t>its  </a:t>
            </a:r>
            <a:r>
              <a:rPr sz="1333" dirty="0">
                <a:latin typeface="Times New Roman"/>
                <a:cs typeface="Times New Roman"/>
              </a:rPr>
              <a:t>edges.</a:t>
            </a:r>
          </a:p>
          <a:p>
            <a:pPr marL="311151" marR="243429" indent="-285750" algn="just">
              <a:lnSpc>
                <a:spcPct val="100400"/>
              </a:lnSpc>
              <a:spcBef>
                <a:spcPts val="327"/>
              </a:spcBef>
              <a:buFont typeface="Arial" panose="020B0604020202020204" pitchFamily="34" charset="0"/>
              <a:buChar char="•"/>
            </a:pPr>
            <a:r>
              <a:rPr sz="1333" dirty="0">
                <a:latin typeface="Times New Roman"/>
                <a:cs typeface="Times New Roman"/>
              </a:rPr>
              <a:t>A </a:t>
            </a:r>
            <a:r>
              <a:rPr sz="1333" spc="-7" dirty="0">
                <a:solidFill>
                  <a:srgbClr val="FF0000"/>
                </a:solidFill>
                <a:latin typeface="Times New Roman"/>
                <a:cs typeface="Times New Roman"/>
              </a:rPr>
              <a:t>minimum-cost </a:t>
            </a:r>
            <a:r>
              <a:rPr sz="1333" dirty="0">
                <a:solidFill>
                  <a:srgbClr val="FF0000"/>
                </a:solidFill>
                <a:latin typeface="Times New Roman"/>
                <a:cs typeface="Times New Roman"/>
              </a:rPr>
              <a:t>spanning </a:t>
            </a:r>
            <a:r>
              <a:rPr sz="1333" spc="-3" dirty="0">
                <a:solidFill>
                  <a:srgbClr val="FF0000"/>
                </a:solidFill>
                <a:latin typeface="Times New Roman"/>
                <a:cs typeface="Times New Roman"/>
              </a:rPr>
              <a:t>tree </a:t>
            </a:r>
            <a:r>
              <a:rPr sz="1333" spc="-3" dirty="0">
                <a:latin typeface="Times New Roman"/>
                <a:cs typeface="Times New Roman"/>
              </a:rPr>
              <a:t>is </a:t>
            </a:r>
            <a:r>
              <a:rPr sz="1333" dirty="0">
                <a:latin typeface="Times New Roman"/>
                <a:cs typeface="Times New Roman"/>
              </a:rPr>
              <a:t>a spanning tree of a connected </a:t>
            </a:r>
            <a:r>
              <a:rPr sz="1333" spc="-3" dirty="0">
                <a:latin typeface="Times New Roman"/>
                <a:cs typeface="Times New Roman"/>
              </a:rPr>
              <a:t>undirected  </a:t>
            </a:r>
            <a:r>
              <a:rPr sz="1333" dirty="0">
                <a:latin typeface="Times New Roman"/>
                <a:cs typeface="Times New Roman"/>
              </a:rPr>
              <a:t>graph that </a:t>
            </a:r>
            <a:r>
              <a:rPr sz="1333" spc="-3" dirty="0">
                <a:latin typeface="Times New Roman"/>
                <a:cs typeface="Times New Roman"/>
              </a:rPr>
              <a:t>has the lowest</a:t>
            </a:r>
            <a:r>
              <a:rPr sz="1333" spc="10" dirty="0">
                <a:latin typeface="Times New Roman"/>
                <a:cs typeface="Times New Roman"/>
              </a:rPr>
              <a:t> </a:t>
            </a:r>
            <a:r>
              <a:rPr sz="1333" spc="-3" dirty="0">
                <a:latin typeface="Times New Roman"/>
                <a:cs typeface="Times New Roman"/>
              </a:rPr>
              <a:t>cost.</a:t>
            </a:r>
            <a:endParaRPr sz="1333" dirty="0">
              <a:latin typeface="Times New Roman"/>
              <a:cs typeface="Times New Roman"/>
            </a:endParaRPr>
          </a:p>
          <a:p>
            <a:pPr marL="311151" marR="20321" indent="-285750" algn="just">
              <a:spcBef>
                <a:spcPts val="333"/>
              </a:spcBef>
              <a:buFont typeface="Arial" panose="020B0604020202020204" pitchFamily="34" charset="0"/>
              <a:buChar char="•"/>
            </a:pPr>
            <a:r>
              <a:rPr sz="1333" spc="3" dirty="0">
                <a:latin typeface="Times New Roman"/>
                <a:cs typeface="Times New Roman"/>
              </a:rPr>
              <a:t>If </a:t>
            </a:r>
            <a:r>
              <a:rPr sz="1333" dirty="0">
                <a:latin typeface="Times New Roman"/>
                <a:cs typeface="Times New Roman"/>
              </a:rPr>
              <a:t>there </a:t>
            </a:r>
            <a:r>
              <a:rPr sz="1333" spc="-3" dirty="0">
                <a:latin typeface="Times New Roman"/>
                <a:cs typeface="Times New Roman"/>
              </a:rPr>
              <a:t>are </a:t>
            </a:r>
            <a:r>
              <a:rPr sz="1333" dirty="0">
                <a:latin typeface="Times New Roman"/>
                <a:cs typeface="Times New Roman"/>
              </a:rPr>
              <a:t>n </a:t>
            </a:r>
            <a:r>
              <a:rPr sz="1333" spc="-3" dirty="0">
                <a:latin typeface="Times New Roman"/>
                <a:cs typeface="Times New Roman"/>
              </a:rPr>
              <a:t>vertices in the </a:t>
            </a:r>
            <a:r>
              <a:rPr sz="1333" dirty="0">
                <a:latin typeface="Times New Roman"/>
                <a:cs typeface="Times New Roman"/>
              </a:rPr>
              <a:t>graph , </a:t>
            </a:r>
            <a:r>
              <a:rPr sz="1333" spc="-3" dirty="0">
                <a:latin typeface="Times New Roman"/>
                <a:cs typeface="Times New Roman"/>
              </a:rPr>
              <a:t>then </a:t>
            </a:r>
            <a:r>
              <a:rPr sz="1333" dirty="0">
                <a:latin typeface="Times New Roman"/>
                <a:cs typeface="Times New Roman"/>
              </a:rPr>
              <a:t>each spanning tree has n </a:t>
            </a:r>
            <a:r>
              <a:rPr sz="1333" spc="-3" dirty="0">
                <a:latin typeface="Times New Roman"/>
                <a:cs typeface="Times New Roman"/>
              </a:rPr>
              <a:t>vertices </a:t>
            </a:r>
            <a:r>
              <a:rPr sz="1333" dirty="0">
                <a:latin typeface="Times New Roman"/>
                <a:cs typeface="Times New Roman"/>
              </a:rPr>
              <a:t>&amp; n-  1</a:t>
            </a:r>
            <a:r>
              <a:rPr sz="1333" spc="7" dirty="0">
                <a:latin typeface="Times New Roman"/>
                <a:cs typeface="Times New Roman"/>
              </a:rPr>
              <a:t> </a:t>
            </a:r>
            <a:r>
              <a:rPr sz="1333" spc="-3" dirty="0">
                <a:latin typeface="Times New Roman"/>
                <a:cs typeface="Times New Roman"/>
              </a:rPr>
              <a:t>edges.</a:t>
            </a:r>
            <a:endParaRPr sz="1333" dirty="0">
              <a:latin typeface="Times New Roman"/>
              <a:cs typeface="Times New Roman"/>
            </a:endParaRPr>
          </a:p>
          <a:p>
            <a:pPr marL="414887">
              <a:spcBef>
                <a:spcPts val="546"/>
              </a:spcBef>
              <a:tabLst>
                <a:tab pos="914022" algn="l"/>
                <a:tab pos="1361931" algn="l"/>
                <a:tab pos="2751381" algn="l"/>
                <a:tab pos="3250939" algn="l"/>
                <a:tab pos="3698848" algn="l"/>
              </a:tabLst>
            </a:pPr>
            <a:r>
              <a:rPr sz="2000" baseline="-37500" dirty="0">
                <a:latin typeface="Verdana"/>
                <a:cs typeface="Verdana"/>
              </a:rPr>
              <a:t>A</a:t>
            </a:r>
            <a:r>
              <a:rPr sz="1333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200" u="heavy" spc="-3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16	</a:t>
            </a:r>
            <a:r>
              <a:rPr sz="2000" baseline="-37500" dirty="0">
                <a:latin typeface="Verdana"/>
                <a:cs typeface="Verdana"/>
              </a:rPr>
              <a:t>B	A</a:t>
            </a:r>
            <a:r>
              <a:rPr sz="1333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200" u="heavy" spc="-3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16	</a:t>
            </a:r>
            <a:r>
              <a:rPr sz="2000" baseline="-37500" dirty="0">
                <a:latin typeface="Verdana"/>
                <a:cs typeface="Verdana"/>
              </a:rPr>
              <a:t>B</a:t>
            </a:r>
          </a:p>
        </p:txBody>
      </p:sp>
      <p:sp>
        <p:nvSpPr>
          <p:cNvPr id="21" name="object 21"/>
          <p:cNvSpPr/>
          <p:nvPr/>
        </p:nvSpPr>
        <p:spPr>
          <a:xfrm>
            <a:off x="3911600" y="2946400"/>
            <a:ext cx="812800" cy="762000"/>
          </a:xfrm>
          <a:custGeom>
            <a:avLst/>
            <a:gdLst/>
            <a:ahLst/>
            <a:cxnLst/>
            <a:rect l="l" t="t" r="r" b="b"/>
            <a:pathLst>
              <a:path w="1219200" h="1143000">
                <a:moveTo>
                  <a:pt x="685800" y="152400"/>
                </a:moveTo>
                <a:lnTo>
                  <a:pt x="685800" y="1143000"/>
                </a:lnTo>
              </a:path>
              <a:path w="1219200" h="1143000">
                <a:moveTo>
                  <a:pt x="457200" y="76200"/>
                </a:moveTo>
                <a:lnTo>
                  <a:pt x="0" y="457200"/>
                </a:lnTo>
              </a:path>
              <a:path w="1219200" h="1143000">
                <a:moveTo>
                  <a:pt x="838200" y="0"/>
                </a:moveTo>
                <a:lnTo>
                  <a:pt x="1219200" y="457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2" name="object 22"/>
          <p:cNvSpPr txBox="1"/>
          <p:nvPr/>
        </p:nvSpPr>
        <p:spPr>
          <a:xfrm>
            <a:off x="1220047" y="2927773"/>
            <a:ext cx="2902797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363662" algn="l"/>
                <a:tab pos="2700578" algn="l"/>
              </a:tabLst>
            </a:pPr>
            <a:r>
              <a:rPr sz="1200" spc="-3" dirty="0">
                <a:latin typeface="Verdana"/>
                <a:cs typeface="Verdana"/>
              </a:rPr>
              <a:t>2</a:t>
            </a:r>
            <a:r>
              <a:rPr sz="1200" dirty="0">
                <a:latin typeface="Verdana"/>
                <a:cs typeface="Verdana"/>
              </a:rPr>
              <a:t>1	</a:t>
            </a:r>
            <a:r>
              <a:rPr sz="1200" spc="-3" dirty="0">
                <a:latin typeface="Verdana"/>
                <a:cs typeface="Verdana"/>
              </a:rPr>
              <a:t>1</a:t>
            </a:r>
            <a:r>
              <a:rPr sz="1200" dirty="0">
                <a:latin typeface="Verdana"/>
                <a:cs typeface="Verdana"/>
              </a:rPr>
              <a:t>1	</a:t>
            </a:r>
            <a:r>
              <a:rPr sz="1200" spc="-3" dirty="0">
                <a:latin typeface="Verdana"/>
                <a:cs typeface="Verdana"/>
              </a:rPr>
              <a:t>1</a:t>
            </a:r>
            <a:r>
              <a:rPr sz="12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35200" y="2881100"/>
            <a:ext cx="2450677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2344961" algn="l"/>
              </a:tabLst>
            </a:pPr>
            <a:r>
              <a:rPr sz="1200" dirty="0">
                <a:latin typeface="Verdana"/>
                <a:cs typeface="Verdana"/>
              </a:rPr>
              <a:t>6	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17247" y="3171613"/>
            <a:ext cx="113877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200" dirty="0"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3814" y="3663527"/>
            <a:ext cx="2152650" cy="58556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79414">
              <a:spcBef>
                <a:spcPts val="67"/>
              </a:spcBef>
              <a:tabLst>
                <a:tab pos="774315" algn="l"/>
                <a:tab pos="1222224" algn="l"/>
              </a:tabLst>
            </a:pPr>
            <a:r>
              <a:rPr sz="2000" baseline="-20833" dirty="0">
                <a:latin typeface="Verdana"/>
                <a:cs typeface="Verdana"/>
              </a:rPr>
              <a:t>E</a:t>
            </a:r>
            <a:r>
              <a:rPr sz="1333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200" u="heavy" spc="-3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18	</a:t>
            </a:r>
            <a:r>
              <a:rPr sz="2000" baseline="-20833" dirty="0">
                <a:latin typeface="Verdana"/>
                <a:cs typeface="Verdana"/>
              </a:rPr>
              <a:t>D</a:t>
            </a:r>
            <a:endParaRPr sz="2000" baseline="-20833">
              <a:latin typeface="Verdana"/>
              <a:cs typeface="Verdana"/>
            </a:endParaRPr>
          </a:p>
          <a:p>
            <a:pPr marL="25401">
              <a:spcBef>
                <a:spcPts val="1253"/>
              </a:spcBef>
            </a:pPr>
            <a:r>
              <a:rPr sz="1333" dirty="0">
                <a:latin typeface="Times New Roman"/>
                <a:cs typeface="Times New Roman"/>
              </a:rPr>
              <a:t>A </a:t>
            </a:r>
            <a:r>
              <a:rPr sz="1333" spc="-7" dirty="0">
                <a:latin typeface="Times New Roman"/>
                <a:cs typeface="Times New Roman"/>
              </a:rPr>
              <a:t>minimum-cost </a:t>
            </a:r>
            <a:r>
              <a:rPr sz="1333" dirty="0">
                <a:latin typeface="Times New Roman"/>
                <a:cs typeface="Times New Roman"/>
              </a:rPr>
              <a:t>spanning</a:t>
            </a:r>
            <a:r>
              <a:rPr sz="1333" spc="-13" dirty="0">
                <a:latin typeface="Times New Roman"/>
                <a:cs typeface="Times New Roman"/>
              </a:rPr>
              <a:t> </a:t>
            </a:r>
            <a:r>
              <a:rPr sz="1333" spc="-3" dirty="0">
                <a:latin typeface="Times New Roman"/>
                <a:cs typeface="Times New Roman"/>
              </a:rPr>
              <a:t>tree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DC9EC1-BCC1-4375-9094-3AA960C7ADA7}"/>
              </a:ext>
            </a:extLst>
          </p:cNvPr>
          <p:cNvSpPr txBox="1"/>
          <p:nvPr/>
        </p:nvSpPr>
        <p:spPr>
          <a:xfrm>
            <a:off x="609600" y="285357"/>
            <a:ext cx="5226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b="1" dirty="0"/>
              <a:t>Minimum Spanning Tree</a:t>
            </a:r>
            <a:r>
              <a:rPr lang="en-GB" sz="1200" dirty="0"/>
              <a:t>: There can be weights assigned to every edge in a weighted graph. However, A minimum spanning tree is a spanning tree which has minimal total weight among all spanning trees.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456CD-F1A3-4B4F-B562-4944A8F349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6" y="250864"/>
            <a:ext cx="3873141" cy="33678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47751">
              <a:spcBef>
                <a:spcPts val="67"/>
              </a:spcBef>
            </a:pPr>
            <a:r>
              <a:rPr b="1" spc="-3" dirty="0"/>
              <a:t>Finding minimum </a:t>
            </a:r>
            <a:r>
              <a:rPr b="1" dirty="0"/>
              <a:t>spanning</a:t>
            </a:r>
            <a:r>
              <a:rPr b="1" spc="-27" dirty="0"/>
              <a:t> </a:t>
            </a:r>
            <a:r>
              <a:rPr b="1" spc="-3" dirty="0"/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663" y="1029817"/>
            <a:ext cx="5394537" cy="175774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94217" marR="3387" indent="-285750" algn="just">
              <a:spcBef>
                <a:spcPts val="67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finding minimum-cost  spanning trees,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both are greedy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edge with the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weight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endParaRPr lang="en-GB" sz="1600" spc="-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67" marR="3387" algn="just">
              <a:spcBef>
                <a:spcPts val="67"/>
              </a:spcBef>
            </a:pPr>
            <a:endParaRPr lang="en-GB" sz="1600" spc="-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apply these algorithms, the given graph must be weighted, connected and undirected.</a:t>
            </a:r>
          </a:p>
          <a:p>
            <a:pPr marL="8467" marR="3387" algn="just">
              <a:spcBef>
                <a:spcPts val="67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653" y="2787563"/>
            <a:ext cx="5011843" cy="25477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spcBef>
                <a:spcPts val="67"/>
              </a:spcBef>
            </a:pPr>
            <a:r>
              <a:rPr sz="1600" b="1" spc="-3" dirty="0">
                <a:latin typeface="Times New Roman"/>
                <a:cs typeface="Times New Roman"/>
              </a:rPr>
              <a:t>Kruskal’s algorithm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336" y="3157975"/>
            <a:ext cx="5220547" cy="25477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spcBef>
                <a:spcPts val="67"/>
              </a:spcBef>
            </a:pPr>
            <a:r>
              <a:rPr sz="1600" b="1" spc="-3" dirty="0">
                <a:latin typeface="Times New Roman"/>
                <a:cs typeface="Times New Roman"/>
              </a:rPr>
              <a:t>Prim’s </a:t>
            </a:r>
            <a:r>
              <a:rPr sz="1600" b="1" dirty="0">
                <a:latin typeface="Times New Roman"/>
                <a:cs typeface="Times New Roman"/>
              </a:rPr>
              <a:t>algorithm: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2625D7-B55D-4F21-B7F5-904E549E34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000" y="304800"/>
            <a:ext cx="4995333" cy="2295628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24179">
              <a:spcBef>
                <a:spcPts val="1120"/>
              </a:spcBef>
            </a:pPr>
            <a:r>
              <a:rPr sz="1956" b="1" dirty="0">
                <a:solidFill>
                  <a:srgbClr val="04607A"/>
                </a:solidFill>
                <a:latin typeface="Calibri"/>
                <a:cs typeface="Calibri"/>
              </a:rPr>
              <a:t>i. </a:t>
            </a:r>
            <a:r>
              <a:rPr sz="1956" b="1" spc="-27" dirty="0">
                <a:solidFill>
                  <a:srgbClr val="04607A"/>
                </a:solidFill>
                <a:latin typeface="Calibri"/>
                <a:cs typeface="Calibri"/>
              </a:rPr>
              <a:t>Kruskal’s</a:t>
            </a:r>
            <a:r>
              <a:rPr sz="1956" b="1" spc="-36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1956" b="1" spc="-9" dirty="0">
                <a:solidFill>
                  <a:srgbClr val="04607A"/>
                </a:solidFill>
                <a:latin typeface="Calibri"/>
                <a:cs typeface="Calibri"/>
              </a:rPr>
              <a:t>Algorithm</a:t>
            </a:r>
            <a:endParaRPr sz="1956" dirty="0">
              <a:latin typeface="Calibri"/>
              <a:cs typeface="Calibri"/>
            </a:endParaRPr>
          </a:p>
          <a:p>
            <a:pPr marL="190783">
              <a:spcBef>
                <a:spcPts val="1564"/>
              </a:spcBef>
            </a:pPr>
            <a:r>
              <a:rPr sz="1511" spc="-9" dirty="0">
                <a:latin typeface="Constantia"/>
                <a:cs typeface="Constantia"/>
              </a:rPr>
              <a:t>Step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1</a:t>
            </a:r>
            <a:r>
              <a:rPr sz="1511" spc="-9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-</a:t>
            </a:r>
            <a:r>
              <a:rPr sz="1511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Remove</a:t>
            </a:r>
            <a:r>
              <a:rPr sz="1511" spc="-98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all loops</a:t>
            </a:r>
            <a:r>
              <a:rPr sz="1511" spc="-89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and</a:t>
            </a:r>
            <a:r>
              <a:rPr sz="1511" spc="-36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Parallel</a:t>
            </a:r>
            <a:r>
              <a:rPr sz="1511" spc="-18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Edges.</a:t>
            </a:r>
            <a:endParaRPr sz="1511" dirty="0">
              <a:latin typeface="Constantia"/>
              <a:cs typeface="Constantia"/>
            </a:endParaRPr>
          </a:p>
          <a:p>
            <a:pPr marL="190783" marR="128695">
              <a:lnSpc>
                <a:spcPct val="101200"/>
              </a:lnSpc>
            </a:pPr>
            <a:r>
              <a:rPr sz="1511" spc="-9" dirty="0">
                <a:latin typeface="Constantia"/>
                <a:cs typeface="Constantia"/>
              </a:rPr>
              <a:t>Step </a:t>
            </a:r>
            <a:r>
              <a:rPr sz="1511" spc="9" dirty="0">
                <a:latin typeface="Constantia"/>
                <a:cs typeface="Constantia"/>
              </a:rPr>
              <a:t>2 - </a:t>
            </a:r>
            <a:r>
              <a:rPr sz="1511" spc="-9" dirty="0">
                <a:latin typeface="Constantia"/>
                <a:cs typeface="Constantia"/>
              </a:rPr>
              <a:t>Arrange </a:t>
            </a:r>
            <a:r>
              <a:rPr sz="1511" dirty="0">
                <a:latin typeface="Constantia"/>
                <a:cs typeface="Constantia"/>
              </a:rPr>
              <a:t>all </a:t>
            </a:r>
            <a:r>
              <a:rPr sz="1511" spc="-9" dirty="0">
                <a:latin typeface="Constantia"/>
                <a:cs typeface="Constantia"/>
              </a:rPr>
              <a:t>edges in their </a:t>
            </a:r>
            <a:r>
              <a:rPr sz="1511" dirty="0">
                <a:latin typeface="Constantia"/>
                <a:cs typeface="Constantia"/>
              </a:rPr>
              <a:t>increasing </a:t>
            </a:r>
            <a:r>
              <a:rPr sz="1511" spc="-9" dirty="0">
                <a:latin typeface="Constantia"/>
                <a:cs typeface="Constantia"/>
              </a:rPr>
              <a:t>order </a:t>
            </a:r>
            <a:r>
              <a:rPr sz="1511" spc="9" dirty="0">
                <a:latin typeface="Constantia"/>
                <a:cs typeface="Constantia"/>
              </a:rPr>
              <a:t>of  </a:t>
            </a:r>
            <a:r>
              <a:rPr sz="1511" spc="-9" dirty="0">
                <a:latin typeface="Constantia"/>
                <a:cs typeface="Constantia"/>
              </a:rPr>
              <a:t>weight.</a:t>
            </a:r>
            <a:endParaRPr sz="1511" dirty="0">
              <a:latin typeface="Constantia"/>
              <a:cs typeface="Constantia"/>
            </a:endParaRPr>
          </a:p>
          <a:p>
            <a:pPr marL="190783" marR="121922">
              <a:spcBef>
                <a:spcPts val="18"/>
              </a:spcBef>
            </a:pPr>
            <a:r>
              <a:rPr sz="1511" spc="-9" dirty="0">
                <a:latin typeface="Constantia"/>
                <a:cs typeface="Constantia"/>
              </a:rPr>
              <a:t>Step</a:t>
            </a:r>
            <a:r>
              <a:rPr sz="1511" spc="-44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3</a:t>
            </a:r>
            <a:r>
              <a:rPr sz="1511" dirty="0">
                <a:latin typeface="Constantia"/>
                <a:cs typeface="Constantia"/>
              </a:rPr>
              <a:t> </a:t>
            </a:r>
            <a:r>
              <a:rPr sz="1511" spc="9" dirty="0">
                <a:latin typeface="Constantia"/>
                <a:cs typeface="Constantia"/>
              </a:rPr>
              <a:t>-</a:t>
            </a:r>
            <a:r>
              <a:rPr sz="1511" spc="-18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Add the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edge</a:t>
            </a:r>
            <a:r>
              <a:rPr sz="1511" spc="-44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which</a:t>
            </a:r>
            <a:r>
              <a:rPr sz="1511" spc="-36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has</a:t>
            </a:r>
            <a:r>
              <a:rPr sz="1511" spc="-18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the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least</a:t>
            </a:r>
            <a:r>
              <a:rPr sz="1511" spc="-53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weightage</a:t>
            </a:r>
            <a:r>
              <a:rPr sz="1511" spc="-44" dirty="0">
                <a:latin typeface="Constantia"/>
                <a:cs typeface="Constantia"/>
              </a:rPr>
              <a:t> </a:t>
            </a:r>
            <a:r>
              <a:rPr sz="1511" dirty="0">
                <a:latin typeface="Constantia"/>
                <a:cs typeface="Constantia"/>
              </a:rPr>
              <a:t>iff</a:t>
            </a:r>
            <a:r>
              <a:rPr sz="1511" spc="18" dirty="0">
                <a:latin typeface="Constantia"/>
                <a:cs typeface="Constantia"/>
              </a:rPr>
              <a:t> </a:t>
            </a:r>
            <a:r>
              <a:rPr sz="1511" spc="-36" dirty="0">
                <a:latin typeface="Constantia"/>
                <a:cs typeface="Constantia"/>
              </a:rPr>
              <a:t>it  </a:t>
            </a:r>
            <a:r>
              <a:rPr sz="1511" dirty="0">
                <a:latin typeface="Constantia"/>
                <a:cs typeface="Constantia"/>
              </a:rPr>
              <a:t>does </a:t>
            </a:r>
            <a:r>
              <a:rPr sz="1511" spc="9" dirty="0">
                <a:latin typeface="Constantia"/>
                <a:cs typeface="Constantia"/>
              </a:rPr>
              <a:t>not </a:t>
            </a:r>
            <a:r>
              <a:rPr sz="1511" dirty="0">
                <a:latin typeface="Constantia"/>
                <a:cs typeface="Constantia"/>
              </a:rPr>
              <a:t>form</a:t>
            </a:r>
            <a:r>
              <a:rPr sz="1511" spc="-203" dirty="0">
                <a:latin typeface="Constantia"/>
                <a:cs typeface="Constantia"/>
              </a:rPr>
              <a:t> </a:t>
            </a:r>
            <a:r>
              <a:rPr sz="1511" spc="-9" dirty="0">
                <a:latin typeface="Constantia"/>
                <a:cs typeface="Constantia"/>
              </a:rPr>
              <a:t>cycle.</a:t>
            </a:r>
            <a:endParaRPr sz="1511" dirty="0">
              <a:latin typeface="Constantia"/>
              <a:cs typeface="Constantia"/>
            </a:endParaRPr>
          </a:p>
          <a:p>
            <a:pPr>
              <a:spcBef>
                <a:spcPts val="18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90783"/>
            <a:r>
              <a:rPr sz="1511" spc="9" dirty="0">
                <a:latin typeface="Constantia"/>
                <a:cs typeface="Constantia"/>
              </a:rPr>
              <a:t>Ex:</a:t>
            </a:r>
            <a:endParaRPr sz="1511" dirty="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2818976"/>
            <a:ext cx="3416469" cy="160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62113-C9E7-40AF-8A6F-1BEED29CDC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6046" y="199812"/>
            <a:ext cx="4413504" cy="3270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ECF914-3E44-4CBC-B586-81DD347676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1632</Words>
  <Application>Microsoft Office PowerPoint</Application>
  <PresentationFormat>Custom</PresentationFormat>
  <Paragraphs>250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Arimo</vt:lpstr>
      <vt:lpstr>Calibri</vt:lpstr>
      <vt:lpstr>Constantia</vt:lpstr>
      <vt:lpstr>Times New Roman</vt:lpstr>
      <vt:lpstr>Verdana</vt:lpstr>
      <vt:lpstr>Wingdings</vt:lpstr>
      <vt:lpstr>Office Theme</vt:lpstr>
      <vt:lpstr>PowerPoint Presentation</vt:lpstr>
      <vt:lpstr>MINIMUM SPANNING TREE</vt:lpstr>
      <vt:lpstr>Real world scenario of Spanning tree-Computer networks</vt:lpstr>
      <vt:lpstr>Spanning trees</vt:lpstr>
      <vt:lpstr>Finding a spanning tree</vt:lpstr>
      <vt:lpstr>Minimum-cost spanning trees</vt:lpstr>
      <vt:lpstr>Finding minimum spanning trees</vt:lpstr>
      <vt:lpstr>PowerPoint Presentation</vt:lpstr>
      <vt:lpstr>PowerPoint Presentation</vt:lpstr>
      <vt:lpstr>PowerPoint Presentation</vt:lpstr>
      <vt:lpstr>Kruskal’s Method-Problem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Prim’s Method</vt:lpstr>
      <vt:lpstr>PowerPoint Presentation</vt:lpstr>
      <vt:lpstr>PowerPoint Presentation</vt:lpstr>
      <vt:lpstr>PowerPoint Presentation</vt:lpstr>
      <vt:lpstr> Difference between Prim’s Algorithm and Kruskal’s Algorithm </vt:lpstr>
      <vt:lpstr>Dense graph and Sparse Graph</vt:lpstr>
      <vt:lpstr>PowerPoint Presentation</vt:lpstr>
      <vt:lpstr>PowerPoint Presentation</vt:lpstr>
      <vt:lpstr>Example 1</vt:lpstr>
      <vt:lpstr>Example 2 </vt:lpstr>
      <vt:lpstr>Example 3</vt:lpstr>
      <vt:lpstr>Problem 2</vt:lpstr>
      <vt:lpstr>Problem 4</vt:lpstr>
      <vt:lpstr>PowerPoint Presentation</vt:lpstr>
      <vt:lpstr>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 Chandra N</dc:creator>
  <cp:lastModifiedBy>Prof.Subhash chandra</cp:lastModifiedBy>
  <cp:revision>84</cp:revision>
  <cp:lastPrinted>2021-11-06T05:19:15Z</cp:lastPrinted>
  <dcterms:created xsi:type="dcterms:W3CDTF">2020-09-02T03:08:02Z</dcterms:created>
  <dcterms:modified xsi:type="dcterms:W3CDTF">2021-11-06T06:05:05Z</dcterms:modified>
</cp:coreProperties>
</file>