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sldIdLst>
    <p:sldId id="256" r:id="rId2"/>
    <p:sldId id="342" r:id="rId3"/>
    <p:sldId id="258" r:id="rId4"/>
    <p:sldId id="259" r:id="rId5"/>
    <p:sldId id="260" r:id="rId6"/>
    <p:sldId id="261" r:id="rId7"/>
    <p:sldId id="344" r:id="rId8"/>
    <p:sldId id="262" r:id="rId9"/>
    <p:sldId id="263" r:id="rId10"/>
    <p:sldId id="264" r:id="rId11"/>
    <p:sldId id="265" r:id="rId12"/>
    <p:sldId id="268" r:id="rId13"/>
    <p:sldId id="269" r:id="rId14"/>
    <p:sldId id="271" r:id="rId15"/>
    <p:sldId id="272" r:id="rId16"/>
    <p:sldId id="274" r:id="rId17"/>
    <p:sldId id="324" r:id="rId18"/>
    <p:sldId id="325" r:id="rId19"/>
    <p:sldId id="326" r:id="rId20"/>
    <p:sldId id="327" r:id="rId21"/>
    <p:sldId id="277" r:id="rId22"/>
    <p:sldId id="278" r:id="rId23"/>
    <p:sldId id="279" r:id="rId24"/>
    <p:sldId id="280" r:id="rId25"/>
    <p:sldId id="281" r:id="rId26"/>
    <p:sldId id="330" r:id="rId27"/>
    <p:sldId id="345" r:id="rId28"/>
    <p:sldId id="348" r:id="rId29"/>
    <p:sldId id="347" r:id="rId30"/>
    <p:sldId id="350" r:id="rId31"/>
    <p:sldId id="349" r:id="rId32"/>
    <p:sldId id="297" r:id="rId33"/>
    <p:sldId id="298" r:id="rId34"/>
    <p:sldId id="299" r:id="rId35"/>
    <p:sldId id="301" r:id="rId36"/>
    <p:sldId id="351" r:id="rId37"/>
    <p:sldId id="328"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FEA7-F32C-45F3-A8E7-D67E5495D13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F51D49B-BE3D-4556-85D6-D31A591E139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B683C41-3AB6-4FE6-A512-682183EEE76F}"/>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08691C71-8DDD-4A0D-97E5-CE7AD48EC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AD2B6-6215-4BDA-B528-F704076109B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5343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EB28-43F5-4D02-B43D-0A9A8FC8CE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4CC290-1F53-45AF-BE7D-C214E2FA0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4606C-DE5D-4711-8132-DE384CEE8DD0}"/>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B492AB7D-D21D-4168-8C6B-90FD2BC0D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AE54E-4E80-4D65-87B9-830F01FAA94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38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9D1E4-88E4-4C70-95ED-38F5A4267C8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C6325-DD25-4E28-A6CE-CCF5270EE90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2B567-FC49-4CAF-9902-5DCC2DFC81F4}"/>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95250265-8919-4F51-ADB3-C11D771A9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56C97-6367-45AF-A8A3-42D876EC503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081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sz="half" idx="2"/>
          </p:nvPr>
        </p:nvSpPr>
        <p:spPr>
          <a:xfrm>
            <a:off x="745337" y="1550619"/>
            <a:ext cx="2512060" cy="3838575"/>
          </a:xfrm>
          <a:prstGeom prst="rect">
            <a:avLst/>
          </a:prstGeom>
        </p:spPr>
        <p:txBody>
          <a:bodyPr wrap="square" lIns="0" tIns="0" rIns="0" bIns="0">
            <a:spAutoFit/>
          </a:bodyPr>
          <a:lstStyle>
            <a:lvl1pPr>
              <a:defRPr sz="2400" b="0" i="0">
                <a:solidFill>
                  <a:schemeClr val="bg1"/>
                </a:solidFill>
                <a:latin typeface="Arial"/>
                <a:cs typeface="Aria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6730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E4B9-4E76-449D-84D1-7557636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D6D4F-0A5D-43BB-A85A-28C8A44B2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878C7-61F3-403B-BA9C-A6AC10B17055}"/>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7E369E43-4C56-4F22-B98C-81BF7C0E6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AC3A0-E599-4049-A7C8-25CAC504AE7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3492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628E-0F8A-42A1-8194-78DA9EAD32F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B992AB4-CA8B-40D4-A8DF-A8653390696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420D2-FBE2-4387-9485-DCFDF954490B}"/>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B3FF6236-5F7A-419E-924C-107836F56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12649-F4DA-48FC-927A-6ED38B6B545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426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9B43-44B3-45AE-B6B5-7C0B1D7F1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A6EC7-D8A5-44DE-9222-8714BA7E4A2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D71AE-F00C-4344-8B15-2BCC3B88091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FFDADE-343F-4259-900A-1E9F40A9FF19}"/>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6" name="Footer Placeholder 5">
            <a:extLst>
              <a:ext uri="{FF2B5EF4-FFF2-40B4-BE49-F238E27FC236}">
                <a16:creationId xmlns:a16="http://schemas.microsoft.com/office/drawing/2014/main" id="{44AFF6B2-E1CB-40F2-8A72-E1AA2197D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422B5-E07B-44A3-ABE1-987E1DF0611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329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FF95-D6BE-4139-8932-E56324CAF9A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A90B73-BC5D-46B4-93EE-17AEACFC73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CB5B60B-6C08-4A0A-B55A-BA56FB09E12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59E73E-A37B-4FF8-8496-6C63A368A23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BD7F1-1C32-4093-AE66-566865A2960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2C7C4C-3FA4-4B62-932A-60E2D1606207}"/>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8" name="Footer Placeholder 7">
            <a:extLst>
              <a:ext uri="{FF2B5EF4-FFF2-40B4-BE49-F238E27FC236}">
                <a16:creationId xmlns:a16="http://schemas.microsoft.com/office/drawing/2014/main" id="{C85430D7-434E-4B58-AACF-9D2EF2EBB1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D927E4-77E7-4410-A3F1-C7FEECCB31C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522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5BFA-9C45-4389-BA33-9E3CB17421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F3F4A9-3EEC-4028-BCD8-DF260A45E3DC}"/>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4" name="Footer Placeholder 3">
            <a:extLst>
              <a:ext uri="{FF2B5EF4-FFF2-40B4-BE49-F238E27FC236}">
                <a16:creationId xmlns:a16="http://schemas.microsoft.com/office/drawing/2014/main" id="{524D5774-3AC4-4BD4-8142-5231165D5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CFE63-2150-4746-AC31-9B8D019D4DB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941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B920D-A20B-4EEE-8774-715247AECE2A}"/>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3" name="Footer Placeholder 2">
            <a:extLst>
              <a:ext uri="{FF2B5EF4-FFF2-40B4-BE49-F238E27FC236}">
                <a16:creationId xmlns:a16="http://schemas.microsoft.com/office/drawing/2014/main" id="{285DDB3A-3D66-4403-ADDB-BE7701BCE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57125-E373-425A-A511-50B4FF6701F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620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E781-E507-40E5-ACA7-0B7507114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940670C-86E2-4403-9F06-48A0C14C7C2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ACB06-2156-461B-80DC-BF3AB3D436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EEB435-3675-4861-817C-E9A118977EE2}"/>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6" name="Footer Placeholder 5">
            <a:extLst>
              <a:ext uri="{FF2B5EF4-FFF2-40B4-BE49-F238E27FC236}">
                <a16:creationId xmlns:a16="http://schemas.microsoft.com/office/drawing/2014/main" id="{292DB93E-3D8A-48A8-8953-C0B792F8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59AA4-C23C-4107-87B3-647C68E69D8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6201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1D43-EECE-48B1-B425-7437A7BE0EE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068D28B-90C7-4E89-9E0E-D8E023F49F1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4AB59AC-A45E-4C3A-B45D-A1036CBEC7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3AD5EE-CF65-4645-8730-28E08298246A}"/>
              </a:ext>
            </a:extLst>
          </p:cNvPr>
          <p:cNvSpPr>
            <a:spLocks noGrp="1"/>
          </p:cNvSpPr>
          <p:nvPr>
            <p:ph type="dt" sz="half" idx="10"/>
          </p:nvPr>
        </p:nvSpPr>
        <p:spPr/>
        <p:txBody>
          <a:bodyPr/>
          <a:lstStyle/>
          <a:p>
            <a:fld id="{1D8BD707-D9CF-40AE-B4C6-C98DA3205C09}" type="datetimeFigureOut">
              <a:rPr lang="en-US" smtClean="0"/>
              <a:t>12/15/2021</a:t>
            </a:fld>
            <a:endParaRPr lang="en-US"/>
          </a:p>
        </p:txBody>
      </p:sp>
      <p:sp>
        <p:nvSpPr>
          <p:cNvPr id="6" name="Footer Placeholder 5">
            <a:extLst>
              <a:ext uri="{FF2B5EF4-FFF2-40B4-BE49-F238E27FC236}">
                <a16:creationId xmlns:a16="http://schemas.microsoft.com/office/drawing/2014/main" id="{4E7DCCCC-1C1B-48E4-82FC-0B9702252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39605-2E7F-48BC-A8E0-8525F400138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2289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94B6A-076E-490E-9F6C-ED069CE63DC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E66D5-D118-47E0-A8FA-ADC47212D7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E3980-D59F-4DAD-BE95-18007723BB0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12/15/2021</a:t>
            </a:fld>
            <a:endParaRPr lang="en-US"/>
          </a:p>
        </p:txBody>
      </p:sp>
      <p:sp>
        <p:nvSpPr>
          <p:cNvPr id="5" name="Footer Placeholder 4">
            <a:extLst>
              <a:ext uri="{FF2B5EF4-FFF2-40B4-BE49-F238E27FC236}">
                <a16:creationId xmlns:a16="http://schemas.microsoft.com/office/drawing/2014/main" id="{53D7B587-97D6-483C-88E9-1FE047F7C09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50C66-6F63-4889-8B1C-52C7AAD65D2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99834269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5" name="object 15"/>
          <p:cNvSpPr txBox="1">
            <a:spLocks noGrp="1"/>
          </p:cNvSpPr>
          <p:nvPr>
            <p:ph type="title"/>
          </p:nvPr>
        </p:nvSpPr>
        <p:spPr>
          <a:xfrm>
            <a:off x="60960" y="2514600"/>
            <a:ext cx="9022080" cy="1157368"/>
          </a:xfrm>
          <a:prstGeom prst="rect">
            <a:avLst/>
          </a:prstGeom>
          <a:solidFill>
            <a:srgbClr val="D24717"/>
          </a:solidFill>
        </p:spPr>
        <p:txBody>
          <a:bodyPr vert="horz" wrap="square" lIns="0" tIns="140335" rIns="0" bIns="0" rtlCol="0">
            <a:spAutoFit/>
          </a:bodyPr>
          <a:lstStyle/>
          <a:p>
            <a:pPr marL="800100" marR="793750" indent="2528570">
              <a:lnSpc>
                <a:spcPct val="100000"/>
              </a:lnSpc>
              <a:spcBef>
                <a:spcPts val="1105"/>
              </a:spcBef>
            </a:pPr>
            <a:r>
              <a:rPr lang="en-GB" b="0" dirty="0">
                <a:solidFill>
                  <a:srgbClr val="FFFFFF"/>
                </a:solidFill>
                <a:latin typeface="Arial"/>
                <a:cs typeface="Arial"/>
              </a:rPr>
              <a:t>CA</a:t>
            </a:r>
            <a:r>
              <a:rPr b="0" dirty="0">
                <a:solidFill>
                  <a:srgbClr val="FFFFFF"/>
                </a:solidFill>
                <a:latin typeface="Arial"/>
                <a:cs typeface="Arial"/>
              </a:rPr>
              <a:t>DA Unit </a:t>
            </a:r>
            <a:r>
              <a:rPr lang="en-GB" spc="-5" dirty="0">
                <a:solidFill>
                  <a:srgbClr val="FFFFFF"/>
                </a:solidFill>
                <a:latin typeface="Arial"/>
                <a:cs typeface="Arial"/>
              </a:rPr>
              <a:t>V</a:t>
            </a:r>
            <a:r>
              <a:rPr b="0" spc="-5" dirty="0">
                <a:solidFill>
                  <a:srgbClr val="FFFFFF"/>
                </a:solidFill>
                <a:latin typeface="Arial"/>
                <a:cs typeface="Arial"/>
              </a:rPr>
              <a:t> </a:t>
            </a:r>
            <a:r>
              <a:rPr lang="en-GB" b="0" spc="-5" dirty="0">
                <a:solidFill>
                  <a:srgbClr val="FFFFFF"/>
                </a:solidFill>
                <a:latin typeface="Arial"/>
                <a:cs typeface="Arial"/>
              </a:rPr>
              <a:t>                    </a:t>
            </a:r>
            <a:r>
              <a:rPr lang="en-US" b="0" dirty="0">
                <a:solidFill>
                  <a:srgbClr val="FFFFFF"/>
                </a:solidFill>
                <a:latin typeface="Arial"/>
                <a:cs typeface="Arial"/>
              </a:rPr>
              <a:t>Backtracking</a:t>
            </a:r>
            <a:r>
              <a:rPr b="0" dirty="0">
                <a:solidFill>
                  <a:srgbClr val="FFFFFF"/>
                </a:solidFill>
                <a:latin typeface="Arial"/>
                <a:cs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7488555"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00000"/>
                </a:solidFill>
              </a:rPr>
              <a:t>BACKTRACKING</a:t>
            </a:r>
            <a:r>
              <a:rPr sz="4000" spc="40" dirty="0">
                <a:solidFill>
                  <a:srgbClr val="000000"/>
                </a:solidFill>
              </a:rPr>
              <a:t> </a:t>
            </a:r>
            <a:r>
              <a:rPr sz="4000" spc="-30" dirty="0">
                <a:solidFill>
                  <a:srgbClr val="000000"/>
                </a:solidFill>
              </a:rPr>
              <a:t>-</a:t>
            </a:r>
            <a:r>
              <a:rPr sz="4000" spc="-30" dirty="0"/>
              <a:t>Terminology</a:t>
            </a:r>
            <a:endParaRPr sz="4000"/>
          </a:p>
        </p:txBody>
      </p:sp>
      <p:grpSp>
        <p:nvGrpSpPr>
          <p:cNvPr id="3" name="object 3"/>
          <p:cNvGrpSpPr/>
          <p:nvPr/>
        </p:nvGrpSpPr>
        <p:grpSpPr>
          <a:xfrm>
            <a:off x="842772" y="1450856"/>
            <a:ext cx="7901940" cy="4855845"/>
            <a:chOff x="842772" y="1450856"/>
            <a:chExt cx="7901940" cy="4855845"/>
          </a:xfrm>
        </p:grpSpPr>
        <p:sp>
          <p:nvSpPr>
            <p:cNvPr id="4" name="object 4"/>
            <p:cNvSpPr/>
            <p:nvPr/>
          </p:nvSpPr>
          <p:spPr>
            <a:xfrm>
              <a:off x="861060" y="1450856"/>
              <a:ext cx="7879078" cy="162914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2772" y="1493520"/>
              <a:ext cx="7812024" cy="1380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1474343"/>
              <a:ext cx="7772400" cy="1527175"/>
            </a:xfrm>
            <a:custGeom>
              <a:avLst/>
              <a:gdLst/>
              <a:ahLst/>
              <a:cxnLst/>
              <a:rect l="l" t="t" r="r" b="b"/>
              <a:pathLst>
                <a:path w="7772400" h="1527175">
                  <a:moveTo>
                    <a:pt x="7517892" y="0"/>
                  </a:moveTo>
                  <a:lnTo>
                    <a:pt x="254482" y="0"/>
                  </a:lnTo>
                  <a:lnTo>
                    <a:pt x="208737" y="4099"/>
                  </a:lnTo>
                  <a:lnTo>
                    <a:pt x="165683" y="15918"/>
                  </a:lnTo>
                  <a:lnTo>
                    <a:pt x="126038" y="34736"/>
                  </a:lnTo>
                  <a:lnTo>
                    <a:pt x="90521" y="59836"/>
                  </a:lnTo>
                  <a:lnTo>
                    <a:pt x="59849" y="90498"/>
                  </a:lnTo>
                  <a:lnTo>
                    <a:pt x="34743" y="126002"/>
                  </a:lnTo>
                  <a:lnTo>
                    <a:pt x="15920" y="165630"/>
                  </a:lnTo>
                  <a:lnTo>
                    <a:pt x="4099" y="208663"/>
                  </a:lnTo>
                  <a:lnTo>
                    <a:pt x="0" y="254381"/>
                  </a:lnTo>
                  <a:lnTo>
                    <a:pt x="0" y="1272286"/>
                  </a:lnTo>
                  <a:lnTo>
                    <a:pt x="4099" y="1318041"/>
                  </a:lnTo>
                  <a:lnTo>
                    <a:pt x="15920" y="1361103"/>
                  </a:lnTo>
                  <a:lnTo>
                    <a:pt x="34743" y="1400753"/>
                  </a:lnTo>
                  <a:lnTo>
                    <a:pt x="59849" y="1436273"/>
                  </a:lnTo>
                  <a:lnTo>
                    <a:pt x="90521" y="1466946"/>
                  </a:lnTo>
                  <a:lnTo>
                    <a:pt x="126038" y="1492052"/>
                  </a:lnTo>
                  <a:lnTo>
                    <a:pt x="165683" y="1510874"/>
                  </a:lnTo>
                  <a:lnTo>
                    <a:pt x="208737" y="1522694"/>
                  </a:lnTo>
                  <a:lnTo>
                    <a:pt x="254482" y="1526794"/>
                  </a:lnTo>
                  <a:lnTo>
                    <a:pt x="7517892" y="1526794"/>
                  </a:lnTo>
                  <a:lnTo>
                    <a:pt x="7563647" y="1522694"/>
                  </a:lnTo>
                  <a:lnTo>
                    <a:pt x="7606709" y="1510874"/>
                  </a:lnTo>
                  <a:lnTo>
                    <a:pt x="7646359" y="1492052"/>
                  </a:lnTo>
                  <a:lnTo>
                    <a:pt x="7681879" y="1466946"/>
                  </a:lnTo>
                  <a:lnTo>
                    <a:pt x="7712552" y="1436273"/>
                  </a:lnTo>
                  <a:lnTo>
                    <a:pt x="7737658" y="1400753"/>
                  </a:lnTo>
                  <a:lnTo>
                    <a:pt x="7756480" y="1361103"/>
                  </a:lnTo>
                  <a:lnTo>
                    <a:pt x="7768300" y="1318041"/>
                  </a:lnTo>
                  <a:lnTo>
                    <a:pt x="7772400" y="1272286"/>
                  </a:lnTo>
                  <a:lnTo>
                    <a:pt x="7772400" y="254381"/>
                  </a:lnTo>
                  <a:lnTo>
                    <a:pt x="7768300" y="208663"/>
                  </a:lnTo>
                  <a:lnTo>
                    <a:pt x="7756480" y="165630"/>
                  </a:lnTo>
                  <a:lnTo>
                    <a:pt x="7737658" y="126002"/>
                  </a:lnTo>
                  <a:lnTo>
                    <a:pt x="7712552" y="90498"/>
                  </a:lnTo>
                  <a:lnTo>
                    <a:pt x="7681879" y="59836"/>
                  </a:lnTo>
                  <a:lnTo>
                    <a:pt x="7646359" y="34736"/>
                  </a:lnTo>
                  <a:lnTo>
                    <a:pt x="7606709" y="15918"/>
                  </a:lnTo>
                  <a:lnTo>
                    <a:pt x="7563647" y="4099"/>
                  </a:lnTo>
                  <a:lnTo>
                    <a:pt x="7517892" y="0"/>
                  </a:lnTo>
                  <a:close/>
                </a:path>
              </a:pathLst>
            </a:custGeom>
            <a:solidFill>
              <a:srgbClr val="FFFFFF"/>
            </a:solidFill>
          </p:spPr>
          <p:txBody>
            <a:bodyPr wrap="square" lIns="0" tIns="0" rIns="0" bIns="0" rtlCol="0"/>
            <a:lstStyle/>
            <a:p>
              <a:endParaRPr/>
            </a:p>
          </p:txBody>
        </p:sp>
        <p:sp>
          <p:nvSpPr>
            <p:cNvPr id="7" name="object 7"/>
            <p:cNvSpPr/>
            <p:nvPr/>
          </p:nvSpPr>
          <p:spPr>
            <a:xfrm>
              <a:off x="914400" y="1474343"/>
              <a:ext cx="7772400" cy="1527175"/>
            </a:xfrm>
            <a:custGeom>
              <a:avLst/>
              <a:gdLst/>
              <a:ahLst/>
              <a:cxnLst/>
              <a:rect l="l" t="t" r="r" b="b"/>
              <a:pathLst>
                <a:path w="7772400" h="1527175">
                  <a:moveTo>
                    <a:pt x="0" y="254381"/>
                  </a:moveTo>
                  <a:lnTo>
                    <a:pt x="4099" y="208663"/>
                  </a:lnTo>
                  <a:lnTo>
                    <a:pt x="15920" y="165630"/>
                  </a:lnTo>
                  <a:lnTo>
                    <a:pt x="34743" y="126002"/>
                  </a:lnTo>
                  <a:lnTo>
                    <a:pt x="59849" y="90498"/>
                  </a:lnTo>
                  <a:lnTo>
                    <a:pt x="90521" y="59836"/>
                  </a:lnTo>
                  <a:lnTo>
                    <a:pt x="126038" y="34736"/>
                  </a:lnTo>
                  <a:lnTo>
                    <a:pt x="165683" y="15918"/>
                  </a:lnTo>
                  <a:lnTo>
                    <a:pt x="208737" y="4099"/>
                  </a:lnTo>
                  <a:lnTo>
                    <a:pt x="254482" y="0"/>
                  </a:lnTo>
                  <a:lnTo>
                    <a:pt x="7517892" y="0"/>
                  </a:lnTo>
                  <a:lnTo>
                    <a:pt x="7563647" y="4099"/>
                  </a:lnTo>
                  <a:lnTo>
                    <a:pt x="7606709" y="15918"/>
                  </a:lnTo>
                  <a:lnTo>
                    <a:pt x="7646359" y="34736"/>
                  </a:lnTo>
                  <a:lnTo>
                    <a:pt x="7681879" y="59836"/>
                  </a:lnTo>
                  <a:lnTo>
                    <a:pt x="7712552" y="90498"/>
                  </a:lnTo>
                  <a:lnTo>
                    <a:pt x="7737658" y="126002"/>
                  </a:lnTo>
                  <a:lnTo>
                    <a:pt x="7756480" y="165630"/>
                  </a:lnTo>
                  <a:lnTo>
                    <a:pt x="7768300" y="208663"/>
                  </a:lnTo>
                  <a:lnTo>
                    <a:pt x="7772400" y="254381"/>
                  </a:lnTo>
                  <a:lnTo>
                    <a:pt x="7772400" y="1272286"/>
                  </a:lnTo>
                  <a:lnTo>
                    <a:pt x="7768300" y="1318041"/>
                  </a:lnTo>
                  <a:lnTo>
                    <a:pt x="7756480" y="1361103"/>
                  </a:lnTo>
                  <a:lnTo>
                    <a:pt x="7737658" y="1400753"/>
                  </a:lnTo>
                  <a:lnTo>
                    <a:pt x="7712552" y="1436273"/>
                  </a:lnTo>
                  <a:lnTo>
                    <a:pt x="7681879" y="1466946"/>
                  </a:lnTo>
                  <a:lnTo>
                    <a:pt x="7646359" y="1492052"/>
                  </a:lnTo>
                  <a:lnTo>
                    <a:pt x="7606709" y="1510874"/>
                  </a:lnTo>
                  <a:lnTo>
                    <a:pt x="7563647" y="1522694"/>
                  </a:lnTo>
                  <a:lnTo>
                    <a:pt x="7517892" y="1526794"/>
                  </a:lnTo>
                  <a:lnTo>
                    <a:pt x="254482" y="1526794"/>
                  </a:lnTo>
                  <a:lnTo>
                    <a:pt x="208737" y="1522694"/>
                  </a:lnTo>
                  <a:lnTo>
                    <a:pt x="165683" y="1510874"/>
                  </a:lnTo>
                  <a:lnTo>
                    <a:pt x="126038" y="1492052"/>
                  </a:lnTo>
                  <a:lnTo>
                    <a:pt x="90521" y="1466946"/>
                  </a:lnTo>
                  <a:lnTo>
                    <a:pt x="59849" y="1436273"/>
                  </a:lnTo>
                  <a:lnTo>
                    <a:pt x="34743" y="1400753"/>
                  </a:lnTo>
                  <a:lnTo>
                    <a:pt x="15920" y="1361103"/>
                  </a:lnTo>
                  <a:lnTo>
                    <a:pt x="4099" y="1318041"/>
                  </a:lnTo>
                  <a:lnTo>
                    <a:pt x="0" y="1272286"/>
                  </a:lnTo>
                  <a:lnTo>
                    <a:pt x="0" y="254381"/>
                  </a:lnTo>
                  <a:close/>
                </a:path>
              </a:pathLst>
            </a:custGeom>
            <a:ln w="38099">
              <a:solidFill>
                <a:srgbClr val="BE4013"/>
              </a:solidFill>
            </a:ln>
          </p:spPr>
          <p:txBody>
            <a:bodyPr wrap="square" lIns="0" tIns="0" rIns="0" bIns="0" rtlCol="0"/>
            <a:lstStyle/>
            <a:p>
              <a:endParaRPr/>
            </a:p>
          </p:txBody>
        </p:sp>
        <p:sp>
          <p:nvSpPr>
            <p:cNvPr id="8" name="object 8"/>
            <p:cNvSpPr/>
            <p:nvPr/>
          </p:nvSpPr>
          <p:spPr>
            <a:xfrm>
              <a:off x="856488" y="3051047"/>
              <a:ext cx="7888223" cy="164439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42772" y="3294887"/>
              <a:ext cx="6687311" cy="99974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14400" y="3084703"/>
              <a:ext cx="7772400" cy="1527175"/>
            </a:xfrm>
            <a:custGeom>
              <a:avLst/>
              <a:gdLst/>
              <a:ahLst/>
              <a:cxnLst/>
              <a:rect l="l" t="t" r="r" b="b"/>
              <a:pathLst>
                <a:path w="7772400" h="1527175">
                  <a:moveTo>
                    <a:pt x="7517892" y="0"/>
                  </a:moveTo>
                  <a:lnTo>
                    <a:pt x="254482" y="0"/>
                  </a:lnTo>
                  <a:lnTo>
                    <a:pt x="208737" y="4099"/>
                  </a:lnTo>
                  <a:lnTo>
                    <a:pt x="165683" y="15919"/>
                  </a:lnTo>
                  <a:lnTo>
                    <a:pt x="126038" y="34741"/>
                  </a:lnTo>
                  <a:lnTo>
                    <a:pt x="90521" y="59847"/>
                  </a:lnTo>
                  <a:lnTo>
                    <a:pt x="59849" y="90520"/>
                  </a:lnTo>
                  <a:lnTo>
                    <a:pt x="34743" y="126040"/>
                  </a:lnTo>
                  <a:lnTo>
                    <a:pt x="15920" y="165690"/>
                  </a:lnTo>
                  <a:lnTo>
                    <a:pt x="4099" y="208752"/>
                  </a:lnTo>
                  <a:lnTo>
                    <a:pt x="0" y="254508"/>
                  </a:lnTo>
                  <a:lnTo>
                    <a:pt x="0" y="1272286"/>
                  </a:lnTo>
                  <a:lnTo>
                    <a:pt x="4099" y="1318041"/>
                  </a:lnTo>
                  <a:lnTo>
                    <a:pt x="15920" y="1361103"/>
                  </a:lnTo>
                  <a:lnTo>
                    <a:pt x="34743" y="1400753"/>
                  </a:lnTo>
                  <a:lnTo>
                    <a:pt x="59849" y="1436273"/>
                  </a:lnTo>
                  <a:lnTo>
                    <a:pt x="90521" y="1466946"/>
                  </a:lnTo>
                  <a:lnTo>
                    <a:pt x="126038" y="1492052"/>
                  </a:lnTo>
                  <a:lnTo>
                    <a:pt x="165683" y="1510874"/>
                  </a:lnTo>
                  <a:lnTo>
                    <a:pt x="208737" y="1522694"/>
                  </a:lnTo>
                  <a:lnTo>
                    <a:pt x="254482" y="1526794"/>
                  </a:lnTo>
                  <a:lnTo>
                    <a:pt x="7517892" y="1526794"/>
                  </a:lnTo>
                  <a:lnTo>
                    <a:pt x="7563647" y="1522694"/>
                  </a:lnTo>
                  <a:lnTo>
                    <a:pt x="7606709" y="1510874"/>
                  </a:lnTo>
                  <a:lnTo>
                    <a:pt x="7646359" y="1492052"/>
                  </a:lnTo>
                  <a:lnTo>
                    <a:pt x="7681879" y="1466946"/>
                  </a:lnTo>
                  <a:lnTo>
                    <a:pt x="7712552" y="1436273"/>
                  </a:lnTo>
                  <a:lnTo>
                    <a:pt x="7737658" y="1400753"/>
                  </a:lnTo>
                  <a:lnTo>
                    <a:pt x="7756480" y="1361103"/>
                  </a:lnTo>
                  <a:lnTo>
                    <a:pt x="7768300" y="1318041"/>
                  </a:lnTo>
                  <a:lnTo>
                    <a:pt x="7772400" y="1272286"/>
                  </a:lnTo>
                  <a:lnTo>
                    <a:pt x="7772400" y="254508"/>
                  </a:lnTo>
                  <a:lnTo>
                    <a:pt x="7768300" y="208752"/>
                  </a:lnTo>
                  <a:lnTo>
                    <a:pt x="7756480" y="165690"/>
                  </a:lnTo>
                  <a:lnTo>
                    <a:pt x="7737658" y="126040"/>
                  </a:lnTo>
                  <a:lnTo>
                    <a:pt x="7712552" y="90520"/>
                  </a:lnTo>
                  <a:lnTo>
                    <a:pt x="7681879" y="59847"/>
                  </a:lnTo>
                  <a:lnTo>
                    <a:pt x="7646359" y="34741"/>
                  </a:lnTo>
                  <a:lnTo>
                    <a:pt x="7606709" y="15919"/>
                  </a:lnTo>
                  <a:lnTo>
                    <a:pt x="7563647" y="4099"/>
                  </a:lnTo>
                  <a:lnTo>
                    <a:pt x="7517892" y="0"/>
                  </a:lnTo>
                  <a:close/>
                </a:path>
              </a:pathLst>
            </a:custGeom>
            <a:solidFill>
              <a:srgbClr val="FFFFFF"/>
            </a:solidFill>
          </p:spPr>
          <p:txBody>
            <a:bodyPr wrap="square" lIns="0" tIns="0" rIns="0" bIns="0" rtlCol="0"/>
            <a:lstStyle/>
            <a:p>
              <a:endParaRPr/>
            </a:p>
          </p:txBody>
        </p:sp>
        <p:sp>
          <p:nvSpPr>
            <p:cNvPr id="11" name="object 11"/>
            <p:cNvSpPr/>
            <p:nvPr/>
          </p:nvSpPr>
          <p:spPr>
            <a:xfrm>
              <a:off x="914400" y="3084703"/>
              <a:ext cx="7772400" cy="1527175"/>
            </a:xfrm>
            <a:custGeom>
              <a:avLst/>
              <a:gdLst/>
              <a:ahLst/>
              <a:cxnLst/>
              <a:rect l="l" t="t" r="r" b="b"/>
              <a:pathLst>
                <a:path w="7772400" h="1527175">
                  <a:moveTo>
                    <a:pt x="0" y="254508"/>
                  </a:moveTo>
                  <a:lnTo>
                    <a:pt x="4099" y="208752"/>
                  </a:lnTo>
                  <a:lnTo>
                    <a:pt x="15920" y="165690"/>
                  </a:lnTo>
                  <a:lnTo>
                    <a:pt x="34743" y="126040"/>
                  </a:lnTo>
                  <a:lnTo>
                    <a:pt x="59849" y="90520"/>
                  </a:lnTo>
                  <a:lnTo>
                    <a:pt x="90521" y="59847"/>
                  </a:lnTo>
                  <a:lnTo>
                    <a:pt x="126038" y="34741"/>
                  </a:lnTo>
                  <a:lnTo>
                    <a:pt x="165683" y="15919"/>
                  </a:lnTo>
                  <a:lnTo>
                    <a:pt x="208737" y="4099"/>
                  </a:lnTo>
                  <a:lnTo>
                    <a:pt x="254482" y="0"/>
                  </a:lnTo>
                  <a:lnTo>
                    <a:pt x="7517892" y="0"/>
                  </a:lnTo>
                  <a:lnTo>
                    <a:pt x="7563647" y="4099"/>
                  </a:lnTo>
                  <a:lnTo>
                    <a:pt x="7606709" y="15919"/>
                  </a:lnTo>
                  <a:lnTo>
                    <a:pt x="7646359" y="34741"/>
                  </a:lnTo>
                  <a:lnTo>
                    <a:pt x="7681879" y="59847"/>
                  </a:lnTo>
                  <a:lnTo>
                    <a:pt x="7712552" y="90520"/>
                  </a:lnTo>
                  <a:lnTo>
                    <a:pt x="7737658" y="126040"/>
                  </a:lnTo>
                  <a:lnTo>
                    <a:pt x="7756480" y="165690"/>
                  </a:lnTo>
                  <a:lnTo>
                    <a:pt x="7768300" y="208752"/>
                  </a:lnTo>
                  <a:lnTo>
                    <a:pt x="7772400" y="254508"/>
                  </a:lnTo>
                  <a:lnTo>
                    <a:pt x="7772400" y="1272286"/>
                  </a:lnTo>
                  <a:lnTo>
                    <a:pt x="7768300" y="1318041"/>
                  </a:lnTo>
                  <a:lnTo>
                    <a:pt x="7756480" y="1361103"/>
                  </a:lnTo>
                  <a:lnTo>
                    <a:pt x="7737658" y="1400753"/>
                  </a:lnTo>
                  <a:lnTo>
                    <a:pt x="7712552" y="1436273"/>
                  </a:lnTo>
                  <a:lnTo>
                    <a:pt x="7681879" y="1466946"/>
                  </a:lnTo>
                  <a:lnTo>
                    <a:pt x="7646359" y="1492052"/>
                  </a:lnTo>
                  <a:lnTo>
                    <a:pt x="7606709" y="1510874"/>
                  </a:lnTo>
                  <a:lnTo>
                    <a:pt x="7563647" y="1522694"/>
                  </a:lnTo>
                  <a:lnTo>
                    <a:pt x="7517892" y="1526794"/>
                  </a:lnTo>
                  <a:lnTo>
                    <a:pt x="254482" y="1526794"/>
                  </a:lnTo>
                  <a:lnTo>
                    <a:pt x="208737" y="1522694"/>
                  </a:lnTo>
                  <a:lnTo>
                    <a:pt x="165683" y="1510874"/>
                  </a:lnTo>
                  <a:lnTo>
                    <a:pt x="126038" y="1492052"/>
                  </a:lnTo>
                  <a:lnTo>
                    <a:pt x="90521" y="1466946"/>
                  </a:lnTo>
                  <a:lnTo>
                    <a:pt x="59849" y="1436273"/>
                  </a:lnTo>
                  <a:lnTo>
                    <a:pt x="34743" y="1400753"/>
                  </a:lnTo>
                  <a:lnTo>
                    <a:pt x="15920" y="1361103"/>
                  </a:lnTo>
                  <a:lnTo>
                    <a:pt x="4099" y="1318041"/>
                  </a:lnTo>
                  <a:lnTo>
                    <a:pt x="0" y="1272286"/>
                  </a:lnTo>
                  <a:lnTo>
                    <a:pt x="0" y="254508"/>
                  </a:lnTo>
                  <a:close/>
                </a:path>
              </a:pathLst>
            </a:custGeom>
            <a:ln w="38099">
              <a:solidFill>
                <a:srgbClr val="BE4013"/>
              </a:solidFill>
            </a:ln>
          </p:spPr>
          <p:txBody>
            <a:bodyPr wrap="square" lIns="0" tIns="0" rIns="0" bIns="0" rtlCol="0"/>
            <a:lstStyle/>
            <a:p>
              <a:endParaRPr/>
            </a:p>
          </p:txBody>
        </p:sp>
        <p:sp>
          <p:nvSpPr>
            <p:cNvPr id="12" name="object 12"/>
            <p:cNvSpPr/>
            <p:nvPr/>
          </p:nvSpPr>
          <p:spPr>
            <a:xfrm>
              <a:off x="856488" y="4661915"/>
              <a:ext cx="7888223" cy="164439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42772" y="4904232"/>
              <a:ext cx="7894320" cy="99974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914400" y="4695062"/>
              <a:ext cx="7772400" cy="1527175"/>
            </a:xfrm>
            <a:custGeom>
              <a:avLst/>
              <a:gdLst/>
              <a:ahLst/>
              <a:cxnLst/>
              <a:rect l="l" t="t" r="r" b="b"/>
              <a:pathLst>
                <a:path w="7772400" h="1527175">
                  <a:moveTo>
                    <a:pt x="7517892" y="0"/>
                  </a:moveTo>
                  <a:lnTo>
                    <a:pt x="254482" y="0"/>
                  </a:lnTo>
                  <a:lnTo>
                    <a:pt x="208737" y="4099"/>
                  </a:lnTo>
                  <a:lnTo>
                    <a:pt x="165683" y="15919"/>
                  </a:lnTo>
                  <a:lnTo>
                    <a:pt x="126038" y="34741"/>
                  </a:lnTo>
                  <a:lnTo>
                    <a:pt x="90521" y="59847"/>
                  </a:lnTo>
                  <a:lnTo>
                    <a:pt x="59849" y="90520"/>
                  </a:lnTo>
                  <a:lnTo>
                    <a:pt x="34743" y="126040"/>
                  </a:lnTo>
                  <a:lnTo>
                    <a:pt x="15920" y="165690"/>
                  </a:lnTo>
                  <a:lnTo>
                    <a:pt x="4099" y="208752"/>
                  </a:lnTo>
                  <a:lnTo>
                    <a:pt x="0" y="254507"/>
                  </a:lnTo>
                  <a:lnTo>
                    <a:pt x="0" y="1272349"/>
                  </a:lnTo>
                  <a:lnTo>
                    <a:pt x="4099" y="1318094"/>
                  </a:lnTo>
                  <a:lnTo>
                    <a:pt x="15920" y="1361148"/>
                  </a:lnTo>
                  <a:lnTo>
                    <a:pt x="34743" y="1400793"/>
                  </a:lnTo>
                  <a:lnTo>
                    <a:pt x="59849" y="1436311"/>
                  </a:lnTo>
                  <a:lnTo>
                    <a:pt x="90521" y="1466982"/>
                  </a:lnTo>
                  <a:lnTo>
                    <a:pt x="126038" y="1492088"/>
                  </a:lnTo>
                  <a:lnTo>
                    <a:pt x="165683" y="1510911"/>
                  </a:lnTo>
                  <a:lnTo>
                    <a:pt x="208737" y="1522732"/>
                  </a:lnTo>
                  <a:lnTo>
                    <a:pt x="254482" y="1526832"/>
                  </a:lnTo>
                  <a:lnTo>
                    <a:pt x="7517892" y="1526832"/>
                  </a:lnTo>
                  <a:lnTo>
                    <a:pt x="7563647" y="1522732"/>
                  </a:lnTo>
                  <a:lnTo>
                    <a:pt x="7606709" y="1510911"/>
                  </a:lnTo>
                  <a:lnTo>
                    <a:pt x="7646359" y="1492088"/>
                  </a:lnTo>
                  <a:lnTo>
                    <a:pt x="7681879" y="1466982"/>
                  </a:lnTo>
                  <a:lnTo>
                    <a:pt x="7712552" y="1436311"/>
                  </a:lnTo>
                  <a:lnTo>
                    <a:pt x="7737658" y="1400793"/>
                  </a:lnTo>
                  <a:lnTo>
                    <a:pt x="7756480" y="1361148"/>
                  </a:lnTo>
                  <a:lnTo>
                    <a:pt x="7768300" y="1318094"/>
                  </a:lnTo>
                  <a:lnTo>
                    <a:pt x="7772400" y="1272349"/>
                  </a:lnTo>
                  <a:lnTo>
                    <a:pt x="7772400" y="254507"/>
                  </a:lnTo>
                  <a:lnTo>
                    <a:pt x="7768300" y="208752"/>
                  </a:lnTo>
                  <a:lnTo>
                    <a:pt x="7756480" y="165690"/>
                  </a:lnTo>
                  <a:lnTo>
                    <a:pt x="7737658" y="126040"/>
                  </a:lnTo>
                  <a:lnTo>
                    <a:pt x="7712552" y="90520"/>
                  </a:lnTo>
                  <a:lnTo>
                    <a:pt x="7681879" y="59847"/>
                  </a:lnTo>
                  <a:lnTo>
                    <a:pt x="7646359" y="34741"/>
                  </a:lnTo>
                  <a:lnTo>
                    <a:pt x="7606709" y="15919"/>
                  </a:lnTo>
                  <a:lnTo>
                    <a:pt x="7563647" y="4099"/>
                  </a:lnTo>
                  <a:lnTo>
                    <a:pt x="7517892" y="0"/>
                  </a:lnTo>
                  <a:close/>
                </a:path>
              </a:pathLst>
            </a:custGeom>
            <a:solidFill>
              <a:srgbClr val="FFFFFF"/>
            </a:solidFill>
          </p:spPr>
          <p:txBody>
            <a:bodyPr wrap="square" lIns="0" tIns="0" rIns="0" bIns="0" rtlCol="0"/>
            <a:lstStyle/>
            <a:p>
              <a:endParaRPr/>
            </a:p>
          </p:txBody>
        </p:sp>
        <p:sp>
          <p:nvSpPr>
            <p:cNvPr id="15" name="object 15"/>
            <p:cNvSpPr/>
            <p:nvPr/>
          </p:nvSpPr>
          <p:spPr>
            <a:xfrm>
              <a:off x="914400" y="4695062"/>
              <a:ext cx="7772400" cy="1527175"/>
            </a:xfrm>
            <a:custGeom>
              <a:avLst/>
              <a:gdLst/>
              <a:ahLst/>
              <a:cxnLst/>
              <a:rect l="l" t="t" r="r" b="b"/>
              <a:pathLst>
                <a:path w="7772400" h="1527175">
                  <a:moveTo>
                    <a:pt x="0" y="254507"/>
                  </a:moveTo>
                  <a:lnTo>
                    <a:pt x="4099" y="208752"/>
                  </a:lnTo>
                  <a:lnTo>
                    <a:pt x="15920" y="165690"/>
                  </a:lnTo>
                  <a:lnTo>
                    <a:pt x="34743" y="126040"/>
                  </a:lnTo>
                  <a:lnTo>
                    <a:pt x="59849" y="90520"/>
                  </a:lnTo>
                  <a:lnTo>
                    <a:pt x="90521" y="59847"/>
                  </a:lnTo>
                  <a:lnTo>
                    <a:pt x="126038" y="34741"/>
                  </a:lnTo>
                  <a:lnTo>
                    <a:pt x="165683" y="15919"/>
                  </a:lnTo>
                  <a:lnTo>
                    <a:pt x="208737" y="4099"/>
                  </a:lnTo>
                  <a:lnTo>
                    <a:pt x="254482" y="0"/>
                  </a:lnTo>
                  <a:lnTo>
                    <a:pt x="7517892" y="0"/>
                  </a:lnTo>
                  <a:lnTo>
                    <a:pt x="7563647" y="4099"/>
                  </a:lnTo>
                  <a:lnTo>
                    <a:pt x="7606709" y="15919"/>
                  </a:lnTo>
                  <a:lnTo>
                    <a:pt x="7646359" y="34741"/>
                  </a:lnTo>
                  <a:lnTo>
                    <a:pt x="7681879" y="59847"/>
                  </a:lnTo>
                  <a:lnTo>
                    <a:pt x="7712552" y="90520"/>
                  </a:lnTo>
                  <a:lnTo>
                    <a:pt x="7737658" y="126040"/>
                  </a:lnTo>
                  <a:lnTo>
                    <a:pt x="7756480" y="165690"/>
                  </a:lnTo>
                  <a:lnTo>
                    <a:pt x="7768300" y="208752"/>
                  </a:lnTo>
                  <a:lnTo>
                    <a:pt x="7772400" y="254507"/>
                  </a:lnTo>
                  <a:lnTo>
                    <a:pt x="7772400" y="1272349"/>
                  </a:lnTo>
                  <a:lnTo>
                    <a:pt x="7768300" y="1318094"/>
                  </a:lnTo>
                  <a:lnTo>
                    <a:pt x="7756480" y="1361148"/>
                  </a:lnTo>
                  <a:lnTo>
                    <a:pt x="7737658" y="1400793"/>
                  </a:lnTo>
                  <a:lnTo>
                    <a:pt x="7712552" y="1436311"/>
                  </a:lnTo>
                  <a:lnTo>
                    <a:pt x="7681879" y="1466982"/>
                  </a:lnTo>
                  <a:lnTo>
                    <a:pt x="7646359" y="1492088"/>
                  </a:lnTo>
                  <a:lnTo>
                    <a:pt x="7606709" y="1510911"/>
                  </a:lnTo>
                  <a:lnTo>
                    <a:pt x="7563647" y="1522732"/>
                  </a:lnTo>
                  <a:lnTo>
                    <a:pt x="7517892" y="1526832"/>
                  </a:lnTo>
                  <a:lnTo>
                    <a:pt x="254482" y="1526832"/>
                  </a:lnTo>
                  <a:lnTo>
                    <a:pt x="208737" y="1522732"/>
                  </a:lnTo>
                  <a:lnTo>
                    <a:pt x="165683" y="1510911"/>
                  </a:lnTo>
                  <a:lnTo>
                    <a:pt x="126038" y="1492088"/>
                  </a:lnTo>
                  <a:lnTo>
                    <a:pt x="90521" y="1466982"/>
                  </a:lnTo>
                  <a:lnTo>
                    <a:pt x="59849" y="1436311"/>
                  </a:lnTo>
                  <a:lnTo>
                    <a:pt x="34743" y="1400793"/>
                  </a:lnTo>
                  <a:lnTo>
                    <a:pt x="15920" y="1361148"/>
                  </a:lnTo>
                  <a:lnTo>
                    <a:pt x="4099" y="1318094"/>
                  </a:lnTo>
                  <a:lnTo>
                    <a:pt x="0" y="1272349"/>
                  </a:lnTo>
                  <a:lnTo>
                    <a:pt x="0" y="254507"/>
                  </a:lnTo>
                  <a:close/>
                </a:path>
              </a:pathLst>
            </a:custGeom>
            <a:ln w="38100">
              <a:solidFill>
                <a:srgbClr val="BE4013"/>
              </a:solidFill>
            </a:ln>
          </p:spPr>
          <p:txBody>
            <a:bodyPr wrap="square" lIns="0" tIns="0" rIns="0" bIns="0" rtlCol="0"/>
            <a:lstStyle/>
            <a:p>
              <a:endParaRPr/>
            </a:p>
          </p:txBody>
        </p:sp>
      </p:grpSp>
      <p:sp>
        <p:nvSpPr>
          <p:cNvPr id="16" name="object 16"/>
          <p:cNvSpPr txBox="1"/>
          <p:nvPr/>
        </p:nvSpPr>
        <p:spPr>
          <a:xfrm>
            <a:off x="1087018" y="1588134"/>
            <a:ext cx="7312025" cy="4261485"/>
          </a:xfrm>
          <a:prstGeom prst="rect">
            <a:avLst/>
          </a:prstGeom>
        </p:spPr>
        <p:txBody>
          <a:bodyPr vert="horz" wrap="square" lIns="0" tIns="76835" rIns="0" bIns="0" rtlCol="0">
            <a:spAutoFit/>
          </a:bodyPr>
          <a:lstStyle/>
          <a:p>
            <a:pPr marL="12700" marR="88900">
              <a:lnSpc>
                <a:spcPts val="3000"/>
              </a:lnSpc>
              <a:spcBef>
                <a:spcPts val="605"/>
              </a:spcBef>
              <a:tabLst>
                <a:tab pos="1872614" algn="l"/>
              </a:tabLst>
            </a:pPr>
            <a:r>
              <a:rPr sz="2900" b="1" u="heavy" dirty="0">
                <a:uFill>
                  <a:solidFill>
                    <a:srgbClr val="000000"/>
                  </a:solidFill>
                </a:uFill>
                <a:latin typeface="Arial"/>
                <a:cs typeface="Arial"/>
              </a:rPr>
              <a:t>BOUNDING FUNCTION</a:t>
            </a:r>
            <a:r>
              <a:rPr sz="2900" b="1" dirty="0">
                <a:latin typeface="Arial"/>
                <a:cs typeface="Arial"/>
              </a:rPr>
              <a:t> </a:t>
            </a:r>
            <a:r>
              <a:rPr sz="2900" dirty="0">
                <a:latin typeface="Arial"/>
                <a:cs typeface="Arial"/>
              </a:rPr>
              <a:t>- will be used to</a:t>
            </a:r>
            <a:r>
              <a:rPr sz="2900" spc="-130" dirty="0">
                <a:latin typeface="Arial"/>
                <a:cs typeface="Arial"/>
              </a:rPr>
              <a:t> </a:t>
            </a:r>
            <a:r>
              <a:rPr sz="2900" dirty="0">
                <a:latin typeface="Arial"/>
                <a:cs typeface="Arial"/>
              </a:rPr>
              <a:t>kill  live</a:t>
            </a:r>
            <a:r>
              <a:rPr sz="2900" spc="-15" dirty="0">
                <a:latin typeface="Arial"/>
                <a:cs typeface="Arial"/>
              </a:rPr>
              <a:t> </a:t>
            </a:r>
            <a:r>
              <a:rPr sz="2900" dirty="0">
                <a:latin typeface="Arial"/>
                <a:cs typeface="Arial"/>
              </a:rPr>
              <a:t>nodes	without generating all their  children.</a:t>
            </a:r>
            <a:endParaRPr sz="2900">
              <a:latin typeface="Arial"/>
              <a:cs typeface="Arial"/>
            </a:endParaRPr>
          </a:p>
          <a:p>
            <a:pPr>
              <a:lnSpc>
                <a:spcPct val="100000"/>
              </a:lnSpc>
              <a:spcBef>
                <a:spcPts val="5"/>
              </a:spcBef>
            </a:pPr>
            <a:endParaRPr sz="4500">
              <a:latin typeface="Arial"/>
              <a:cs typeface="Arial"/>
            </a:endParaRPr>
          </a:p>
          <a:p>
            <a:pPr marL="12700" marR="1211580">
              <a:lnSpc>
                <a:spcPts val="3000"/>
              </a:lnSpc>
            </a:pPr>
            <a:r>
              <a:rPr sz="2900" b="1" u="heavy" dirty="0">
                <a:uFill>
                  <a:solidFill>
                    <a:srgbClr val="000000"/>
                  </a:solidFill>
                </a:uFill>
                <a:latin typeface="Arial"/>
                <a:cs typeface="Arial"/>
              </a:rPr>
              <a:t>BACTRACKING</a:t>
            </a:r>
            <a:r>
              <a:rPr sz="2900" b="1" dirty="0">
                <a:latin typeface="Arial"/>
                <a:cs typeface="Arial"/>
              </a:rPr>
              <a:t>-</a:t>
            </a:r>
            <a:r>
              <a:rPr sz="2900" dirty="0">
                <a:latin typeface="Arial"/>
                <a:cs typeface="Arial"/>
              </a:rPr>
              <a:t>is depth – first</a:t>
            </a:r>
            <a:r>
              <a:rPr sz="2900" spc="-125" dirty="0">
                <a:latin typeface="Arial"/>
                <a:cs typeface="Arial"/>
              </a:rPr>
              <a:t> </a:t>
            </a:r>
            <a:r>
              <a:rPr sz="2900" dirty="0">
                <a:latin typeface="Arial"/>
                <a:cs typeface="Arial"/>
              </a:rPr>
              <a:t>node  generation with bounding</a:t>
            </a:r>
            <a:r>
              <a:rPr sz="2900" spc="-114" dirty="0">
                <a:latin typeface="Arial"/>
                <a:cs typeface="Arial"/>
              </a:rPr>
              <a:t> </a:t>
            </a:r>
            <a:r>
              <a:rPr sz="2900" dirty="0">
                <a:latin typeface="Arial"/>
                <a:cs typeface="Arial"/>
              </a:rPr>
              <a:t>functions.</a:t>
            </a:r>
            <a:endParaRPr sz="2900">
              <a:latin typeface="Arial"/>
              <a:cs typeface="Arial"/>
            </a:endParaRPr>
          </a:p>
          <a:p>
            <a:pPr>
              <a:lnSpc>
                <a:spcPct val="100000"/>
              </a:lnSpc>
            </a:pPr>
            <a:endParaRPr sz="3200">
              <a:latin typeface="Arial"/>
              <a:cs typeface="Arial"/>
            </a:endParaRPr>
          </a:p>
          <a:p>
            <a:pPr>
              <a:lnSpc>
                <a:spcPct val="100000"/>
              </a:lnSpc>
              <a:spcBef>
                <a:spcPts val="15"/>
              </a:spcBef>
            </a:pPr>
            <a:endParaRPr sz="2600">
              <a:latin typeface="Arial"/>
              <a:cs typeface="Arial"/>
            </a:endParaRPr>
          </a:p>
          <a:p>
            <a:pPr marL="12700" marR="5080">
              <a:lnSpc>
                <a:spcPts val="3000"/>
              </a:lnSpc>
            </a:pPr>
            <a:r>
              <a:rPr sz="2900" b="1" u="heavy" dirty="0">
                <a:uFill>
                  <a:solidFill>
                    <a:srgbClr val="000000"/>
                  </a:solidFill>
                </a:uFill>
                <a:latin typeface="Arial"/>
                <a:cs typeface="Arial"/>
              </a:rPr>
              <a:t>BRANCH-and-BOUND</a:t>
            </a:r>
            <a:r>
              <a:rPr sz="2900" b="1" dirty="0">
                <a:latin typeface="Arial"/>
                <a:cs typeface="Arial"/>
              </a:rPr>
              <a:t> </a:t>
            </a:r>
            <a:r>
              <a:rPr sz="2900" dirty="0">
                <a:latin typeface="Arial"/>
                <a:cs typeface="Arial"/>
              </a:rPr>
              <a:t>is a method in</a:t>
            </a:r>
            <a:r>
              <a:rPr sz="2900" spc="-135" dirty="0">
                <a:latin typeface="Arial"/>
                <a:cs typeface="Arial"/>
              </a:rPr>
              <a:t> </a:t>
            </a:r>
            <a:r>
              <a:rPr sz="2900" dirty="0">
                <a:latin typeface="Arial"/>
                <a:cs typeface="Arial"/>
              </a:rPr>
              <a:t>which  E-node remains E-node until it is</a:t>
            </a:r>
            <a:r>
              <a:rPr sz="2900" spc="-130" dirty="0">
                <a:latin typeface="Arial"/>
                <a:cs typeface="Arial"/>
              </a:rPr>
              <a:t> </a:t>
            </a:r>
            <a:r>
              <a:rPr sz="2900" dirty="0">
                <a:latin typeface="Arial"/>
                <a:cs typeface="Arial"/>
              </a:rPr>
              <a:t>dead.</a:t>
            </a:r>
            <a:endParaRPr sz="29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7488555"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00000"/>
                </a:solidFill>
              </a:rPr>
              <a:t>BACKTRACKING</a:t>
            </a:r>
            <a:r>
              <a:rPr sz="4000" spc="40" dirty="0">
                <a:solidFill>
                  <a:srgbClr val="000000"/>
                </a:solidFill>
              </a:rPr>
              <a:t> </a:t>
            </a:r>
            <a:r>
              <a:rPr sz="4000" spc="-30" dirty="0">
                <a:solidFill>
                  <a:srgbClr val="000000"/>
                </a:solidFill>
              </a:rPr>
              <a:t>-</a:t>
            </a:r>
            <a:r>
              <a:rPr sz="4000" spc="-30" dirty="0"/>
              <a:t>Terminology</a:t>
            </a:r>
            <a:endParaRPr sz="4000"/>
          </a:p>
        </p:txBody>
      </p:sp>
      <p:grpSp>
        <p:nvGrpSpPr>
          <p:cNvPr id="3" name="object 3"/>
          <p:cNvGrpSpPr/>
          <p:nvPr/>
        </p:nvGrpSpPr>
        <p:grpSpPr>
          <a:xfrm>
            <a:off x="627887" y="1981193"/>
            <a:ext cx="7981315" cy="4404360"/>
            <a:chOff x="627887" y="1981193"/>
            <a:chExt cx="7981315" cy="4404360"/>
          </a:xfrm>
        </p:grpSpPr>
        <p:sp>
          <p:nvSpPr>
            <p:cNvPr id="4" name="object 4"/>
            <p:cNvSpPr/>
            <p:nvPr/>
          </p:nvSpPr>
          <p:spPr>
            <a:xfrm>
              <a:off x="632460" y="1981193"/>
              <a:ext cx="7879078" cy="220676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41603" y="2069592"/>
              <a:ext cx="7967472" cy="18668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85799" y="2004568"/>
              <a:ext cx="7772400" cy="2103755"/>
            </a:xfrm>
            <a:custGeom>
              <a:avLst/>
              <a:gdLst/>
              <a:ahLst/>
              <a:cxnLst/>
              <a:rect l="l" t="t" r="r" b="b"/>
              <a:pathLst>
                <a:path w="7772400" h="2103754">
                  <a:moveTo>
                    <a:pt x="7421753" y="0"/>
                  </a:moveTo>
                  <a:lnTo>
                    <a:pt x="350621" y="0"/>
                  </a:lnTo>
                  <a:lnTo>
                    <a:pt x="303042" y="3200"/>
                  </a:lnTo>
                  <a:lnTo>
                    <a:pt x="257410" y="12524"/>
                  </a:lnTo>
                  <a:lnTo>
                    <a:pt x="214141" y="27553"/>
                  </a:lnTo>
                  <a:lnTo>
                    <a:pt x="173653" y="47869"/>
                  </a:lnTo>
                  <a:lnTo>
                    <a:pt x="136364" y="73056"/>
                  </a:lnTo>
                  <a:lnTo>
                    <a:pt x="102692" y="102695"/>
                  </a:lnTo>
                  <a:lnTo>
                    <a:pt x="73054" y="136369"/>
                  </a:lnTo>
                  <a:lnTo>
                    <a:pt x="47868" y="173660"/>
                  </a:lnTo>
                  <a:lnTo>
                    <a:pt x="27552" y="214151"/>
                  </a:lnTo>
                  <a:lnTo>
                    <a:pt x="12524" y="257424"/>
                  </a:lnTo>
                  <a:lnTo>
                    <a:pt x="3200" y="303062"/>
                  </a:lnTo>
                  <a:lnTo>
                    <a:pt x="0" y="350647"/>
                  </a:lnTo>
                  <a:lnTo>
                    <a:pt x="0" y="1753108"/>
                  </a:lnTo>
                  <a:lnTo>
                    <a:pt x="3200" y="1800663"/>
                  </a:lnTo>
                  <a:lnTo>
                    <a:pt x="12524" y="1846276"/>
                  </a:lnTo>
                  <a:lnTo>
                    <a:pt x="27552" y="1889529"/>
                  </a:lnTo>
                  <a:lnTo>
                    <a:pt x="47868" y="1930004"/>
                  </a:lnTo>
                  <a:lnTo>
                    <a:pt x="73054" y="1967283"/>
                  </a:lnTo>
                  <a:lnTo>
                    <a:pt x="102692" y="2000948"/>
                  </a:lnTo>
                  <a:lnTo>
                    <a:pt x="136364" y="2030580"/>
                  </a:lnTo>
                  <a:lnTo>
                    <a:pt x="173653" y="2055763"/>
                  </a:lnTo>
                  <a:lnTo>
                    <a:pt x="214141" y="2076076"/>
                  </a:lnTo>
                  <a:lnTo>
                    <a:pt x="257410" y="2091104"/>
                  </a:lnTo>
                  <a:lnTo>
                    <a:pt x="303042" y="2100427"/>
                  </a:lnTo>
                  <a:lnTo>
                    <a:pt x="350621" y="2103628"/>
                  </a:lnTo>
                  <a:lnTo>
                    <a:pt x="7421753" y="2103628"/>
                  </a:lnTo>
                  <a:lnTo>
                    <a:pt x="7469337" y="2100427"/>
                  </a:lnTo>
                  <a:lnTo>
                    <a:pt x="7514975" y="2091104"/>
                  </a:lnTo>
                  <a:lnTo>
                    <a:pt x="7558248" y="2076076"/>
                  </a:lnTo>
                  <a:lnTo>
                    <a:pt x="7598739" y="2055763"/>
                  </a:lnTo>
                  <a:lnTo>
                    <a:pt x="7636030" y="2030580"/>
                  </a:lnTo>
                  <a:lnTo>
                    <a:pt x="7669704" y="2000948"/>
                  </a:lnTo>
                  <a:lnTo>
                    <a:pt x="7699343" y="1967283"/>
                  </a:lnTo>
                  <a:lnTo>
                    <a:pt x="7724530" y="1930004"/>
                  </a:lnTo>
                  <a:lnTo>
                    <a:pt x="7744846" y="1889529"/>
                  </a:lnTo>
                  <a:lnTo>
                    <a:pt x="7759875" y="1846276"/>
                  </a:lnTo>
                  <a:lnTo>
                    <a:pt x="7769199" y="1800663"/>
                  </a:lnTo>
                  <a:lnTo>
                    <a:pt x="7772400" y="1753108"/>
                  </a:lnTo>
                  <a:lnTo>
                    <a:pt x="7772400" y="350647"/>
                  </a:lnTo>
                  <a:lnTo>
                    <a:pt x="7769199" y="303062"/>
                  </a:lnTo>
                  <a:lnTo>
                    <a:pt x="7759875" y="257424"/>
                  </a:lnTo>
                  <a:lnTo>
                    <a:pt x="7744846" y="214151"/>
                  </a:lnTo>
                  <a:lnTo>
                    <a:pt x="7724530" y="173660"/>
                  </a:lnTo>
                  <a:lnTo>
                    <a:pt x="7699343" y="136369"/>
                  </a:lnTo>
                  <a:lnTo>
                    <a:pt x="7669704" y="102695"/>
                  </a:lnTo>
                  <a:lnTo>
                    <a:pt x="7636030" y="73056"/>
                  </a:lnTo>
                  <a:lnTo>
                    <a:pt x="7598739" y="47869"/>
                  </a:lnTo>
                  <a:lnTo>
                    <a:pt x="7558248" y="27553"/>
                  </a:lnTo>
                  <a:lnTo>
                    <a:pt x="7514975" y="12524"/>
                  </a:lnTo>
                  <a:lnTo>
                    <a:pt x="7469337" y="3200"/>
                  </a:lnTo>
                  <a:lnTo>
                    <a:pt x="7421753" y="0"/>
                  </a:lnTo>
                  <a:close/>
                </a:path>
              </a:pathLst>
            </a:custGeom>
            <a:solidFill>
              <a:srgbClr val="FFFFFF"/>
            </a:solidFill>
          </p:spPr>
          <p:txBody>
            <a:bodyPr wrap="square" lIns="0" tIns="0" rIns="0" bIns="0" rtlCol="0"/>
            <a:lstStyle/>
            <a:p>
              <a:endParaRPr/>
            </a:p>
          </p:txBody>
        </p:sp>
        <p:sp>
          <p:nvSpPr>
            <p:cNvPr id="7" name="object 7"/>
            <p:cNvSpPr/>
            <p:nvPr/>
          </p:nvSpPr>
          <p:spPr>
            <a:xfrm>
              <a:off x="685799" y="2004568"/>
              <a:ext cx="7772400" cy="2103755"/>
            </a:xfrm>
            <a:custGeom>
              <a:avLst/>
              <a:gdLst/>
              <a:ahLst/>
              <a:cxnLst/>
              <a:rect l="l" t="t" r="r" b="b"/>
              <a:pathLst>
                <a:path w="7772400" h="2103754">
                  <a:moveTo>
                    <a:pt x="0" y="350647"/>
                  </a:moveTo>
                  <a:lnTo>
                    <a:pt x="3200" y="303062"/>
                  </a:lnTo>
                  <a:lnTo>
                    <a:pt x="12524" y="257424"/>
                  </a:lnTo>
                  <a:lnTo>
                    <a:pt x="27552" y="214151"/>
                  </a:lnTo>
                  <a:lnTo>
                    <a:pt x="47868" y="173660"/>
                  </a:lnTo>
                  <a:lnTo>
                    <a:pt x="73054" y="136369"/>
                  </a:lnTo>
                  <a:lnTo>
                    <a:pt x="102692" y="102695"/>
                  </a:lnTo>
                  <a:lnTo>
                    <a:pt x="136364" y="73056"/>
                  </a:lnTo>
                  <a:lnTo>
                    <a:pt x="173653" y="47869"/>
                  </a:lnTo>
                  <a:lnTo>
                    <a:pt x="214141" y="27553"/>
                  </a:lnTo>
                  <a:lnTo>
                    <a:pt x="257410" y="12524"/>
                  </a:lnTo>
                  <a:lnTo>
                    <a:pt x="303042" y="3200"/>
                  </a:lnTo>
                  <a:lnTo>
                    <a:pt x="350621" y="0"/>
                  </a:lnTo>
                  <a:lnTo>
                    <a:pt x="7421753" y="0"/>
                  </a:lnTo>
                  <a:lnTo>
                    <a:pt x="7469337" y="3200"/>
                  </a:lnTo>
                  <a:lnTo>
                    <a:pt x="7514975" y="12524"/>
                  </a:lnTo>
                  <a:lnTo>
                    <a:pt x="7558248" y="27553"/>
                  </a:lnTo>
                  <a:lnTo>
                    <a:pt x="7598739" y="47869"/>
                  </a:lnTo>
                  <a:lnTo>
                    <a:pt x="7636030" y="73056"/>
                  </a:lnTo>
                  <a:lnTo>
                    <a:pt x="7669704" y="102695"/>
                  </a:lnTo>
                  <a:lnTo>
                    <a:pt x="7699343" y="136369"/>
                  </a:lnTo>
                  <a:lnTo>
                    <a:pt x="7724530" y="173660"/>
                  </a:lnTo>
                  <a:lnTo>
                    <a:pt x="7744846" y="214151"/>
                  </a:lnTo>
                  <a:lnTo>
                    <a:pt x="7759875" y="257424"/>
                  </a:lnTo>
                  <a:lnTo>
                    <a:pt x="7769199" y="303062"/>
                  </a:lnTo>
                  <a:lnTo>
                    <a:pt x="7772400" y="350647"/>
                  </a:lnTo>
                  <a:lnTo>
                    <a:pt x="7772400" y="1753108"/>
                  </a:lnTo>
                  <a:lnTo>
                    <a:pt x="7769199" y="1800663"/>
                  </a:lnTo>
                  <a:lnTo>
                    <a:pt x="7759875" y="1846276"/>
                  </a:lnTo>
                  <a:lnTo>
                    <a:pt x="7744846" y="1889529"/>
                  </a:lnTo>
                  <a:lnTo>
                    <a:pt x="7724530" y="1930004"/>
                  </a:lnTo>
                  <a:lnTo>
                    <a:pt x="7699343" y="1967283"/>
                  </a:lnTo>
                  <a:lnTo>
                    <a:pt x="7669704" y="2000948"/>
                  </a:lnTo>
                  <a:lnTo>
                    <a:pt x="7636030" y="2030580"/>
                  </a:lnTo>
                  <a:lnTo>
                    <a:pt x="7598739" y="2055763"/>
                  </a:lnTo>
                  <a:lnTo>
                    <a:pt x="7558248" y="2076076"/>
                  </a:lnTo>
                  <a:lnTo>
                    <a:pt x="7514975" y="2091104"/>
                  </a:lnTo>
                  <a:lnTo>
                    <a:pt x="7469337" y="2100427"/>
                  </a:lnTo>
                  <a:lnTo>
                    <a:pt x="7421753" y="2103628"/>
                  </a:lnTo>
                  <a:lnTo>
                    <a:pt x="350621" y="2103628"/>
                  </a:lnTo>
                  <a:lnTo>
                    <a:pt x="303042" y="2100427"/>
                  </a:lnTo>
                  <a:lnTo>
                    <a:pt x="257410" y="2091104"/>
                  </a:lnTo>
                  <a:lnTo>
                    <a:pt x="214141" y="2076076"/>
                  </a:lnTo>
                  <a:lnTo>
                    <a:pt x="173653" y="2055763"/>
                  </a:lnTo>
                  <a:lnTo>
                    <a:pt x="136364" y="2030580"/>
                  </a:lnTo>
                  <a:lnTo>
                    <a:pt x="102692" y="2000948"/>
                  </a:lnTo>
                  <a:lnTo>
                    <a:pt x="73054" y="1967283"/>
                  </a:lnTo>
                  <a:lnTo>
                    <a:pt x="47868" y="1930004"/>
                  </a:lnTo>
                  <a:lnTo>
                    <a:pt x="27552" y="1889529"/>
                  </a:lnTo>
                  <a:lnTo>
                    <a:pt x="12524" y="1846276"/>
                  </a:lnTo>
                  <a:lnTo>
                    <a:pt x="3200" y="1800663"/>
                  </a:lnTo>
                  <a:lnTo>
                    <a:pt x="0" y="1753108"/>
                  </a:lnTo>
                  <a:lnTo>
                    <a:pt x="0" y="350647"/>
                  </a:lnTo>
                  <a:close/>
                </a:path>
              </a:pathLst>
            </a:custGeom>
            <a:ln w="38100">
              <a:solidFill>
                <a:srgbClr val="BE4013"/>
              </a:solidFill>
            </a:ln>
          </p:spPr>
          <p:txBody>
            <a:bodyPr wrap="square" lIns="0" tIns="0" rIns="0" bIns="0" rtlCol="0"/>
            <a:lstStyle/>
            <a:p>
              <a:endParaRPr/>
            </a:p>
          </p:txBody>
        </p:sp>
        <p:sp>
          <p:nvSpPr>
            <p:cNvPr id="8" name="object 8"/>
            <p:cNvSpPr/>
            <p:nvPr/>
          </p:nvSpPr>
          <p:spPr>
            <a:xfrm>
              <a:off x="627887" y="4163568"/>
              <a:ext cx="7888223" cy="22219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1603" y="4466844"/>
              <a:ext cx="7380732" cy="145846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85799" y="4197477"/>
              <a:ext cx="7772400" cy="2103755"/>
            </a:xfrm>
            <a:custGeom>
              <a:avLst/>
              <a:gdLst/>
              <a:ahLst/>
              <a:cxnLst/>
              <a:rect l="l" t="t" r="r" b="b"/>
              <a:pathLst>
                <a:path w="7772400" h="2103754">
                  <a:moveTo>
                    <a:pt x="7421753" y="0"/>
                  </a:moveTo>
                  <a:lnTo>
                    <a:pt x="350621" y="0"/>
                  </a:lnTo>
                  <a:lnTo>
                    <a:pt x="303042" y="3203"/>
                  </a:lnTo>
                  <a:lnTo>
                    <a:pt x="257410" y="12533"/>
                  </a:lnTo>
                  <a:lnTo>
                    <a:pt x="214141" y="27570"/>
                  </a:lnTo>
                  <a:lnTo>
                    <a:pt x="173653" y="47897"/>
                  </a:lnTo>
                  <a:lnTo>
                    <a:pt x="136364" y="73094"/>
                  </a:lnTo>
                  <a:lnTo>
                    <a:pt x="102692" y="102743"/>
                  </a:lnTo>
                  <a:lnTo>
                    <a:pt x="73054" y="136423"/>
                  </a:lnTo>
                  <a:lnTo>
                    <a:pt x="47868" y="173717"/>
                  </a:lnTo>
                  <a:lnTo>
                    <a:pt x="27552" y="214205"/>
                  </a:lnTo>
                  <a:lnTo>
                    <a:pt x="12524" y="257468"/>
                  </a:lnTo>
                  <a:lnTo>
                    <a:pt x="3200" y="303089"/>
                  </a:lnTo>
                  <a:lnTo>
                    <a:pt x="0" y="350647"/>
                  </a:lnTo>
                  <a:lnTo>
                    <a:pt x="0" y="1753108"/>
                  </a:lnTo>
                  <a:lnTo>
                    <a:pt x="3200" y="1800683"/>
                  </a:lnTo>
                  <a:lnTo>
                    <a:pt x="12524" y="1846314"/>
                  </a:lnTo>
                  <a:lnTo>
                    <a:pt x="27552" y="1889581"/>
                  </a:lnTo>
                  <a:lnTo>
                    <a:pt x="47868" y="1930067"/>
                  </a:lnTo>
                  <a:lnTo>
                    <a:pt x="73054" y="1967355"/>
                  </a:lnTo>
                  <a:lnTo>
                    <a:pt x="102692" y="2001026"/>
                  </a:lnTo>
                  <a:lnTo>
                    <a:pt x="136364" y="2030663"/>
                  </a:lnTo>
                  <a:lnTo>
                    <a:pt x="173653" y="2055848"/>
                  </a:lnTo>
                  <a:lnTo>
                    <a:pt x="214141" y="2076164"/>
                  </a:lnTo>
                  <a:lnTo>
                    <a:pt x="257410" y="2091192"/>
                  </a:lnTo>
                  <a:lnTo>
                    <a:pt x="303042" y="2100516"/>
                  </a:lnTo>
                  <a:lnTo>
                    <a:pt x="350621" y="2103716"/>
                  </a:lnTo>
                  <a:lnTo>
                    <a:pt x="7421753" y="2103716"/>
                  </a:lnTo>
                  <a:lnTo>
                    <a:pt x="7469337" y="2100516"/>
                  </a:lnTo>
                  <a:lnTo>
                    <a:pt x="7514975" y="2091192"/>
                  </a:lnTo>
                  <a:lnTo>
                    <a:pt x="7558248" y="2076164"/>
                  </a:lnTo>
                  <a:lnTo>
                    <a:pt x="7598739" y="2055848"/>
                  </a:lnTo>
                  <a:lnTo>
                    <a:pt x="7636030" y="2030663"/>
                  </a:lnTo>
                  <a:lnTo>
                    <a:pt x="7669704" y="2001026"/>
                  </a:lnTo>
                  <a:lnTo>
                    <a:pt x="7699343" y="1967355"/>
                  </a:lnTo>
                  <a:lnTo>
                    <a:pt x="7724530" y="1930067"/>
                  </a:lnTo>
                  <a:lnTo>
                    <a:pt x="7744846" y="1889581"/>
                  </a:lnTo>
                  <a:lnTo>
                    <a:pt x="7759875" y="1846314"/>
                  </a:lnTo>
                  <a:lnTo>
                    <a:pt x="7769199" y="1800683"/>
                  </a:lnTo>
                  <a:lnTo>
                    <a:pt x="7772400" y="1753108"/>
                  </a:lnTo>
                  <a:lnTo>
                    <a:pt x="7772400" y="350647"/>
                  </a:lnTo>
                  <a:lnTo>
                    <a:pt x="7769199" y="303089"/>
                  </a:lnTo>
                  <a:lnTo>
                    <a:pt x="7759875" y="257468"/>
                  </a:lnTo>
                  <a:lnTo>
                    <a:pt x="7744846" y="214205"/>
                  </a:lnTo>
                  <a:lnTo>
                    <a:pt x="7724530" y="173717"/>
                  </a:lnTo>
                  <a:lnTo>
                    <a:pt x="7699343" y="136423"/>
                  </a:lnTo>
                  <a:lnTo>
                    <a:pt x="7669704" y="102743"/>
                  </a:lnTo>
                  <a:lnTo>
                    <a:pt x="7636030" y="73094"/>
                  </a:lnTo>
                  <a:lnTo>
                    <a:pt x="7598739" y="47897"/>
                  </a:lnTo>
                  <a:lnTo>
                    <a:pt x="7558248" y="27570"/>
                  </a:lnTo>
                  <a:lnTo>
                    <a:pt x="7514975" y="12533"/>
                  </a:lnTo>
                  <a:lnTo>
                    <a:pt x="7469337" y="3203"/>
                  </a:lnTo>
                  <a:lnTo>
                    <a:pt x="7421753" y="0"/>
                  </a:lnTo>
                  <a:close/>
                </a:path>
              </a:pathLst>
            </a:custGeom>
            <a:solidFill>
              <a:srgbClr val="FFFFFF"/>
            </a:solidFill>
          </p:spPr>
          <p:txBody>
            <a:bodyPr wrap="square" lIns="0" tIns="0" rIns="0" bIns="0" rtlCol="0"/>
            <a:lstStyle/>
            <a:p>
              <a:endParaRPr/>
            </a:p>
          </p:txBody>
        </p:sp>
        <p:sp>
          <p:nvSpPr>
            <p:cNvPr id="11" name="object 11"/>
            <p:cNvSpPr/>
            <p:nvPr/>
          </p:nvSpPr>
          <p:spPr>
            <a:xfrm>
              <a:off x="685799" y="4197477"/>
              <a:ext cx="7772400" cy="2103755"/>
            </a:xfrm>
            <a:custGeom>
              <a:avLst/>
              <a:gdLst/>
              <a:ahLst/>
              <a:cxnLst/>
              <a:rect l="l" t="t" r="r" b="b"/>
              <a:pathLst>
                <a:path w="7772400" h="2103754">
                  <a:moveTo>
                    <a:pt x="0" y="350647"/>
                  </a:moveTo>
                  <a:lnTo>
                    <a:pt x="3200" y="303089"/>
                  </a:lnTo>
                  <a:lnTo>
                    <a:pt x="12524" y="257468"/>
                  </a:lnTo>
                  <a:lnTo>
                    <a:pt x="27552" y="214205"/>
                  </a:lnTo>
                  <a:lnTo>
                    <a:pt x="47868" y="173717"/>
                  </a:lnTo>
                  <a:lnTo>
                    <a:pt x="73054" y="136423"/>
                  </a:lnTo>
                  <a:lnTo>
                    <a:pt x="102692" y="102743"/>
                  </a:lnTo>
                  <a:lnTo>
                    <a:pt x="136364" y="73094"/>
                  </a:lnTo>
                  <a:lnTo>
                    <a:pt x="173653" y="47897"/>
                  </a:lnTo>
                  <a:lnTo>
                    <a:pt x="214141" y="27570"/>
                  </a:lnTo>
                  <a:lnTo>
                    <a:pt x="257410" y="12533"/>
                  </a:lnTo>
                  <a:lnTo>
                    <a:pt x="303042" y="3203"/>
                  </a:lnTo>
                  <a:lnTo>
                    <a:pt x="350621" y="0"/>
                  </a:lnTo>
                  <a:lnTo>
                    <a:pt x="7421753" y="0"/>
                  </a:lnTo>
                  <a:lnTo>
                    <a:pt x="7469337" y="3203"/>
                  </a:lnTo>
                  <a:lnTo>
                    <a:pt x="7514975" y="12533"/>
                  </a:lnTo>
                  <a:lnTo>
                    <a:pt x="7558248" y="27570"/>
                  </a:lnTo>
                  <a:lnTo>
                    <a:pt x="7598739" y="47897"/>
                  </a:lnTo>
                  <a:lnTo>
                    <a:pt x="7636030" y="73094"/>
                  </a:lnTo>
                  <a:lnTo>
                    <a:pt x="7669704" y="102743"/>
                  </a:lnTo>
                  <a:lnTo>
                    <a:pt x="7699343" y="136423"/>
                  </a:lnTo>
                  <a:lnTo>
                    <a:pt x="7724530" y="173717"/>
                  </a:lnTo>
                  <a:lnTo>
                    <a:pt x="7744846" y="214205"/>
                  </a:lnTo>
                  <a:lnTo>
                    <a:pt x="7759875" y="257468"/>
                  </a:lnTo>
                  <a:lnTo>
                    <a:pt x="7769199" y="303089"/>
                  </a:lnTo>
                  <a:lnTo>
                    <a:pt x="7772400" y="350647"/>
                  </a:lnTo>
                  <a:lnTo>
                    <a:pt x="7772400" y="1753108"/>
                  </a:lnTo>
                  <a:lnTo>
                    <a:pt x="7769199" y="1800683"/>
                  </a:lnTo>
                  <a:lnTo>
                    <a:pt x="7759875" y="1846314"/>
                  </a:lnTo>
                  <a:lnTo>
                    <a:pt x="7744846" y="1889581"/>
                  </a:lnTo>
                  <a:lnTo>
                    <a:pt x="7724530" y="1930067"/>
                  </a:lnTo>
                  <a:lnTo>
                    <a:pt x="7699343" y="1967355"/>
                  </a:lnTo>
                  <a:lnTo>
                    <a:pt x="7669704" y="2001026"/>
                  </a:lnTo>
                  <a:lnTo>
                    <a:pt x="7636030" y="2030663"/>
                  </a:lnTo>
                  <a:lnTo>
                    <a:pt x="7598739" y="2055848"/>
                  </a:lnTo>
                  <a:lnTo>
                    <a:pt x="7558248" y="2076164"/>
                  </a:lnTo>
                  <a:lnTo>
                    <a:pt x="7514975" y="2091192"/>
                  </a:lnTo>
                  <a:lnTo>
                    <a:pt x="7469337" y="2100516"/>
                  </a:lnTo>
                  <a:lnTo>
                    <a:pt x="7421753" y="2103716"/>
                  </a:lnTo>
                  <a:lnTo>
                    <a:pt x="350621" y="2103716"/>
                  </a:lnTo>
                  <a:lnTo>
                    <a:pt x="303042" y="2100516"/>
                  </a:lnTo>
                  <a:lnTo>
                    <a:pt x="257410" y="2091192"/>
                  </a:lnTo>
                  <a:lnTo>
                    <a:pt x="214141" y="2076164"/>
                  </a:lnTo>
                  <a:lnTo>
                    <a:pt x="173653" y="2055848"/>
                  </a:lnTo>
                  <a:lnTo>
                    <a:pt x="136364" y="2030663"/>
                  </a:lnTo>
                  <a:lnTo>
                    <a:pt x="102692" y="2001026"/>
                  </a:lnTo>
                  <a:lnTo>
                    <a:pt x="73054" y="1967355"/>
                  </a:lnTo>
                  <a:lnTo>
                    <a:pt x="47868" y="1930067"/>
                  </a:lnTo>
                  <a:lnTo>
                    <a:pt x="27552" y="1889581"/>
                  </a:lnTo>
                  <a:lnTo>
                    <a:pt x="12524" y="1846314"/>
                  </a:lnTo>
                  <a:lnTo>
                    <a:pt x="3200" y="1800683"/>
                  </a:lnTo>
                  <a:lnTo>
                    <a:pt x="0" y="1753108"/>
                  </a:lnTo>
                  <a:lnTo>
                    <a:pt x="0" y="350647"/>
                  </a:lnTo>
                  <a:close/>
                </a:path>
              </a:pathLst>
            </a:custGeom>
            <a:ln w="38100">
              <a:solidFill>
                <a:srgbClr val="BE4013"/>
              </a:solidFill>
            </a:ln>
          </p:spPr>
          <p:txBody>
            <a:bodyPr wrap="square" lIns="0" tIns="0" rIns="0" bIns="0" rtlCol="0"/>
            <a:lstStyle/>
            <a:p>
              <a:endParaRPr/>
            </a:p>
          </p:txBody>
        </p:sp>
      </p:grpSp>
      <p:sp>
        <p:nvSpPr>
          <p:cNvPr id="12" name="object 12"/>
          <p:cNvSpPr txBox="1"/>
          <p:nvPr/>
        </p:nvSpPr>
        <p:spPr>
          <a:xfrm>
            <a:off x="894080" y="2160473"/>
            <a:ext cx="7348855" cy="3709035"/>
          </a:xfrm>
          <a:prstGeom prst="rect">
            <a:avLst/>
          </a:prstGeom>
        </p:spPr>
        <p:txBody>
          <a:bodyPr vert="horz" wrap="square" lIns="0" tIns="12065" rIns="0" bIns="0" rtlCol="0">
            <a:spAutoFit/>
          </a:bodyPr>
          <a:lstStyle/>
          <a:p>
            <a:pPr marL="12700">
              <a:lnSpc>
                <a:spcPts val="3460"/>
              </a:lnSpc>
              <a:spcBef>
                <a:spcPts val="95"/>
              </a:spcBef>
            </a:pPr>
            <a:r>
              <a:rPr sz="3100" b="1" u="heavy" spc="-15" dirty="0">
                <a:uFill>
                  <a:solidFill>
                    <a:srgbClr val="000000"/>
                  </a:solidFill>
                </a:uFill>
                <a:latin typeface="Arial"/>
                <a:cs typeface="Arial"/>
              </a:rPr>
              <a:t>BREADTH-FIRST-SEARCH</a:t>
            </a:r>
            <a:r>
              <a:rPr sz="3100" b="1" spc="-15" dirty="0">
                <a:latin typeface="Arial"/>
                <a:cs typeface="Arial"/>
              </a:rPr>
              <a:t> </a:t>
            </a:r>
            <a:r>
              <a:rPr sz="3100" dirty="0">
                <a:latin typeface="Arial"/>
                <a:cs typeface="Arial"/>
              </a:rPr>
              <a:t>:</a:t>
            </a:r>
            <a:r>
              <a:rPr sz="3100" spc="35" dirty="0">
                <a:latin typeface="Arial"/>
                <a:cs typeface="Arial"/>
              </a:rPr>
              <a:t> </a:t>
            </a:r>
            <a:r>
              <a:rPr sz="3100" spc="-5" dirty="0">
                <a:latin typeface="Arial"/>
                <a:cs typeface="Arial"/>
              </a:rPr>
              <a:t>Branch-and</a:t>
            </a:r>
            <a:endParaRPr sz="3100">
              <a:latin typeface="Arial"/>
              <a:cs typeface="Arial"/>
            </a:endParaRPr>
          </a:p>
          <a:p>
            <a:pPr marL="12700" marR="440690">
              <a:lnSpc>
                <a:spcPct val="86300"/>
              </a:lnSpc>
              <a:spcBef>
                <a:spcPts val="254"/>
              </a:spcBef>
            </a:pPr>
            <a:r>
              <a:rPr sz="3100" spc="-10" dirty="0">
                <a:latin typeface="Arial"/>
                <a:cs typeface="Arial"/>
              </a:rPr>
              <a:t>Bound </a:t>
            </a:r>
            <a:r>
              <a:rPr sz="3100" spc="-5" dirty="0">
                <a:latin typeface="Arial"/>
                <a:cs typeface="Arial"/>
              </a:rPr>
              <a:t>with each </a:t>
            </a:r>
            <a:r>
              <a:rPr sz="3100" spc="-10" dirty="0">
                <a:latin typeface="Arial"/>
                <a:cs typeface="Arial"/>
              </a:rPr>
              <a:t>new node placed </a:t>
            </a:r>
            <a:r>
              <a:rPr sz="3100" spc="-5" dirty="0">
                <a:latin typeface="Arial"/>
                <a:cs typeface="Arial"/>
              </a:rPr>
              <a:t>in a  </a:t>
            </a:r>
            <a:r>
              <a:rPr sz="3100" spc="-10" dirty="0">
                <a:latin typeface="Arial"/>
                <a:cs typeface="Arial"/>
              </a:rPr>
              <a:t>queue </a:t>
            </a:r>
            <a:r>
              <a:rPr sz="3100" spc="-5" dirty="0">
                <a:latin typeface="Arial"/>
                <a:cs typeface="Arial"/>
              </a:rPr>
              <a:t>.The front of the </a:t>
            </a:r>
            <a:r>
              <a:rPr sz="3100" spc="-10" dirty="0">
                <a:latin typeface="Arial"/>
                <a:cs typeface="Arial"/>
              </a:rPr>
              <a:t>queen becomes  </a:t>
            </a:r>
            <a:r>
              <a:rPr sz="3100" spc="-5" dirty="0">
                <a:latin typeface="Arial"/>
                <a:cs typeface="Arial"/>
              </a:rPr>
              <a:t>the </a:t>
            </a:r>
            <a:r>
              <a:rPr sz="3100" spc="-10" dirty="0">
                <a:latin typeface="Arial"/>
                <a:cs typeface="Arial"/>
              </a:rPr>
              <a:t>new</a:t>
            </a:r>
            <a:r>
              <a:rPr sz="3100" spc="5" dirty="0">
                <a:latin typeface="Arial"/>
                <a:cs typeface="Arial"/>
              </a:rPr>
              <a:t> </a:t>
            </a:r>
            <a:r>
              <a:rPr sz="3100" spc="-10" dirty="0">
                <a:latin typeface="Arial"/>
                <a:cs typeface="Arial"/>
              </a:rPr>
              <a:t>E-node.</a:t>
            </a:r>
            <a:endParaRPr sz="3100">
              <a:latin typeface="Arial"/>
              <a:cs typeface="Arial"/>
            </a:endParaRPr>
          </a:p>
          <a:p>
            <a:pPr>
              <a:lnSpc>
                <a:spcPct val="100000"/>
              </a:lnSpc>
              <a:spcBef>
                <a:spcPts val="10"/>
              </a:spcBef>
            </a:pPr>
            <a:endParaRPr sz="4800">
              <a:latin typeface="Arial"/>
              <a:cs typeface="Arial"/>
            </a:endParaRPr>
          </a:p>
          <a:p>
            <a:pPr marL="12700">
              <a:lnSpc>
                <a:spcPts val="3460"/>
              </a:lnSpc>
            </a:pPr>
            <a:r>
              <a:rPr sz="3100" b="1" u="heavy" spc="-5" dirty="0">
                <a:uFill>
                  <a:solidFill>
                    <a:srgbClr val="000000"/>
                  </a:solidFill>
                </a:uFill>
                <a:latin typeface="Arial"/>
                <a:cs typeface="Arial"/>
              </a:rPr>
              <a:t>DEPTH-SEARCH (D-Search)</a:t>
            </a:r>
            <a:r>
              <a:rPr sz="3100" b="1" spc="-5" dirty="0">
                <a:latin typeface="Arial"/>
                <a:cs typeface="Arial"/>
              </a:rPr>
              <a:t> </a:t>
            </a:r>
            <a:r>
              <a:rPr sz="3100" spc="-5" dirty="0">
                <a:latin typeface="Arial"/>
                <a:cs typeface="Arial"/>
              </a:rPr>
              <a:t>:</a:t>
            </a:r>
            <a:r>
              <a:rPr sz="3100" spc="55" dirty="0">
                <a:latin typeface="Arial"/>
                <a:cs typeface="Arial"/>
              </a:rPr>
              <a:t> </a:t>
            </a:r>
            <a:r>
              <a:rPr sz="3100" spc="-5" dirty="0">
                <a:latin typeface="Arial"/>
                <a:cs typeface="Arial"/>
              </a:rPr>
              <a:t>New</a:t>
            </a:r>
            <a:endParaRPr sz="3100">
              <a:latin typeface="Arial"/>
              <a:cs typeface="Arial"/>
            </a:endParaRPr>
          </a:p>
          <a:p>
            <a:pPr marL="12700" marR="589280">
              <a:lnSpc>
                <a:spcPts val="3210"/>
              </a:lnSpc>
              <a:spcBef>
                <a:spcPts val="275"/>
              </a:spcBef>
            </a:pPr>
            <a:r>
              <a:rPr sz="3100" spc="-10" dirty="0">
                <a:latin typeface="Arial"/>
                <a:cs typeface="Arial"/>
              </a:rPr>
              <a:t>nodes </a:t>
            </a:r>
            <a:r>
              <a:rPr sz="3100" spc="-5" dirty="0">
                <a:latin typeface="Arial"/>
                <a:cs typeface="Arial"/>
              </a:rPr>
              <a:t>are </a:t>
            </a:r>
            <a:r>
              <a:rPr sz="3100" spc="-10" dirty="0">
                <a:latin typeface="Arial"/>
                <a:cs typeface="Arial"/>
              </a:rPr>
              <a:t>placed </a:t>
            </a:r>
            <a:r>
              <a:rPr sz="3100" spc="-5" dirty="0">
                <a:latin typeface="Arial"/>
                <a:cs typeface="Arial"/>
              </a:rPr>
              <a:t>in to a stack.The last  </a:t>
            </a:r>
            <a:r>
              <a:rPr sz="3100" spc="-10" dirty="0">
                <a:latin typeface="Arial"/>
                <a:cs typeface="Arial"/>
              </a:rPr>
              <a:t>node added </a:t>
            </a:r>
            <a:r>
              <a:rPr sz="3100" spc="-5" dirty="0">
                <a:latin typeface="Arial"/>
                <a:cs typeface="Arial"/>
              </a:rPr>
              <a:t>is the first to be</a:t>
            </a:r>
            <a:r>
              <a:rPr sz="3100" spc="55" dirty="0">
                <a:latin typeface="Arial"/>
                <a:cs typeface="Arial"/>
              </a:rPr>
              <a:t> </a:t>
            </a:r>
            <a:r>
              <a:rPr sz="3100" spc="-5" dirty="0">
                <a:latin typeface="Arial"/>
                <a:cs typeface="Arial"/>
              </a:rPr>
              <a:t>explored.</a:t>
            </a:r>
            <a:endParaRPr sz="31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39104"/>
            <a:ext cx="6906259" cy="1028487"/>
          </a:xfrm>
          <a:prstGeom prst="rect">
            <a:avLst/>
          </a:prstGeom>
        </p:spPr>
        <p:txBody>
          <a:bodyPr vert="horz" wrap="square" lIns="0" tIns="12700" rIns="0" bIns="0" rtlCol="0">
            <a:spAutoFit/>
          </a:bodyPr>
          <a:lstStyle/>
          <a:p>
            <a:pPr marL="12700">
              <a:lnSpc>
                <a:spcPct val="100000"/>
              </a:lnSpc>
              <a:spcBef>
                <a:spcPts val="100"/>
              </a:spcBef>
            </a:pPr>
            <a:r>
              <a:rPr b="1" spc="-5" dirty="0"/>
              <a:t>Iterative </a:t>
            </a:r>
            <a:r>
              <a:rPr b="1" dirty="0"/>
              <a:t>Control</a:t>
            </a:r>
            <a:r>
              <a:rPr b="1" spc="-165" dirty="0"/>
              <a:t> </a:t>
            </a:r>
            <a:r>
              <a:rPr b="1" dirty="0"/>
              <a:t>Abstraction</a:t>
            </a:r>
          </a:p>
          <a:p>
            <a:pPr marL="12700">
              <a:lnSpc>
                <a:spcPct val="100000"/>
              </a:lnSpc>
            </a:pPr>
            <a:r>
              <a:rPr b="1" dirty="0">
                <a:solidFill>
                  <a:srgbClr val="000000"/>
                </a:solidFill>
              </a:rPr>
              <a:t>( </a:t>
            </a:r>
            <a:r>
              <a:rPr b="1" spc="-5" dirty="0">
                <a:solidFill>
                  <a:srgbClr val="000000"/>
                </a:solidFill>
              </a:rPr>
              <a:t>General </a:t>
            </a:r>
            <a:r>
              <a:rPr b="1" dirty="0">
                <a:solidFill>
                  <a:srgbClr val="000000"/>
                </a:solidFill>
              </a:rPr>
              <a:t>Backtracking</a:t>
            </a:r>
            <a:r>
              <a:rPr b="1" spc="-100" dirty="0">
                <a:solidFill>
                  <a:srgbClr val="000000"/>
                </a:solidFill>
              </a:rPr>
              <a:t> </a:t>
            </a:r>
            <a:r>
              <a:rPr b="1" dirty="0">
                <a:solidFill>
                  <a:srgbClr val="000000"/>
                </a:solidFill>
              </a:rPr>
              <a:t>Method)</a:t>
            </a:r>
          </a:p>
        </p:txBody>
      </p:sp>
      <p:pic>
        <p:nvPicPr>
          <p:cNvPr id="4" name="Picture 3">
            <a:extLst>
              <a:ext uri="{FF2B5EF4-FFF2-40B4-BE49-F238E27FC236}">
                <a16:creationId xmlns:a16="http://schemas.microsoft.com/office/drawing/2014/main" id="{462E4E3C-089E-4512-BEC6-6500800522F3}"/>
              </a:ext>
            </a:extLst>
          </p:cNvPr>
          <p:cNvPicPr>
            <a:picLocks noChangeAspect="1"/>
          </p:cNvPicPr>
          <p:nvPr/>
        </p:nvPicPr>
        <p:blipFill>
          <a:blip r:embed="rId2"/>
          <a:stretch>
            <a:fillRect/>
          </a:stretch>
        </p:blipFill>
        <p:spPr>
          <a:xfrm>
            <a:off x="990601" y="1624238"/>
            <a:ext cx="6906258" cy="45479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25958"/>
            <a:ext cx="8077200" cy="1002030"/>
          </a:xfrm>
          <a:prstGeom prst="rect">
            <a:avLst/>
          </a:prstGeom>
        </p:spPr>
        <p:txBody>
          <a:bodyPr vert="horz" wrap="square" lIns="0" tIns="13335" rIns="0" bIns="0" rtlCol="0">
            <a:spAutoFit/>
          </a:bodyPr>
          <a:lstStyle/>
          <a:p>
            <a:pPr marL="12700" marR="5080">
              <a:lnSpc>
                <a:spcPct val="100000"/>
              </a:lnSpc>
              <a:spcBef>
                <a:spcPts val="105"/>
              </a:spcBef>
            </a:pPr>
            <a:r>
              <a:rPr sz="3200" b="1" dirty="0"/>
              <a:t>RECURSION Control</a:t>
            </a:r>
            <a:r>
              <a:rPr sz="3200" b="1" spc="-235" dirty="0"/>
              <a:t> </a:t>
            </a:r>
            <a:r>
              <a:rPr sz="3200" b="1" dirty="0"/>
              <a:t>Abstraction  </a:t>
            </a:r>
            <a:r>
              <a:rPr sz="3200" b="1" dirty="0">
                <a:solidFill>
                  <a:srgbClr val="000000"/>
                </a:solidFill>
              </a:rPr>
              <a:t>( </a:t>
            </a:r>
            <a:r>
              <a:rPr sz="3200" b="1" spc="-5" dirty="0">
                <a:solidFill>
                  <a:srgbClr val="000000"/>
                </a:solidFill>
              </a:rPr>
              <a:t>General Backtracking</a:t>
            </a:r>
            <a:r>
              <a:rPr sz="3200" b="1" spc="-75" dirty="0">
                <a:solidFill>
                  <a:srgbClr val="000000"/>
                </a:solidFill>
              </a:rPr>
              <a:t> </a:t>
            </a:r>
            <a:r>
              <a:rPr sz="3200" b="1" dirty="0">
                <a:solidFill>
                  <a:srgbClr val="000000"/>
                </a:solidFill>
              </a:rPr>
              <a:t>Method)</a:t>
            </a:r>
            <a:endParaRPr sz="3200" b="1" dirty="0"/>
          </a:p>
        </p:txBody>
      </p:sp>
      <p:pic>
        <p:nvPicPr>
          <p:cNvPr id="4" name="Picture 3">
            <a:extLst>
              <a:ext uri="{FF2B5EF4-FFF2-40B4-BE49-F238E27FC236}">
                <a16:creationId xmlns:a16="http://schemas.microsoft.com/office/drawing/2014/main" id="{088C4389-F485-4278-AF8C-B051F04FBF35}"/>
              </a:ext>
            </a:extLst>
          </p:cNvPr>
          <p:cNvPicPr>
            <a:picLocks noChangeAspect="1"/>
          </p:cNvPicPr>
          <p:nvPr/>
        </p:nvPicPr>
        <p:blipFill>
          <a:blip r:embed="rId2"/>
          <a:stretch>
            <a:fillRect/>
          </a:stretch>
        </p:blipFill>
        <p:spPr>
          <a:xfrm>
            <a:off x="1143000" y="1767095"/>
            <a:ext cx="7162800" cy="44051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931" y="1517269"/>
            <a:ext cx="9022080" cy="1459865"/>
          </a:xfrm>
          <a:prstGeom prst="rect">
            <a:avLst/>
          </a:prstGeom>
          <a:solidFill>
            <a:srgbClr val="D24717"/>
          </a:solidFill>
        </p:spPr>
        <p:txBody>
          <a:bodyPr vert="horz" wrap="square" lIns="0" tIns="77470" rIns="0" bIns="0" rtlCol="0">
            <a:spAutoFit/>
          </a:bodyPr>
          <a:lstStyle/>
          <a:p>
            <a:pPr algn="ctr">
              <a:lnSpc>
                <a:spcPct val="100000"/>
              </a:lnSpc>
              <a:spcBef>
                <a:spcPts val="610"/>
              </a:spcBef>
            </a:pPr>
            <a:r>
              <a:rPr sz="4000" b="1" spc="-5" dirty="0">
                <a:solidFill>
                  <a:srgbClr val="FFFFFF"/>
                </a:solidFill>
                <a:latin typeface="Arial"/>
                <a:cs typeface="Arial"/>
              </a:rPr>
              <a:t>N queens</a:t>
            </a:r>
            <a:r>
              <a:rPr sz="4000" b="1" spc="-60" dirty="0">
                <a:solidFill>
                  <a:srgbClr val="FFFFFF"/>
                </a:solidFill>
                <a:latin typeface="Arial"/>
                <a:cs typeface="Arial"/>
              </a:rPr>
              <a:t> </a:t>
            </a:r>
            <a:r>
              <a:rPr sz="4000" b="1" spc="-5" dirty="0">
                <a:solidFill>
                  <a:srgbClr val="FFFFFF"/>
                </a:solidFill>
                <a:latin typeface="Arial"/>
                <a:cs typeface="Arial"/>
              </a:rPr>
              <a:t>problem</a:t>
            </a:r>
            <a:endParaRPr sz="4000">
              <a:latin typeface="Arial"/>
              <a:cs typeface="Arial"/>
            </a:endParaRPr>
          </a:p>
          <a:p>
            <a:pPr marL="137795" algn="ctr">
              <a:lnSpc>
                <a:spcPct val="100000"/>
              </a:lnSpc>
            </a:pPr>
            <a:r>
              <a:rPr sz="4000" spc="-5" dirty="0">
                <a:solidFill>
                  <a:srgbClr val="FFFFFF"/>
                </a:solidFill>
                <a:latin typeface="Arial"/>
                <a:cs typeface="Arial"/>
              </a:rPr>
              <a:t>using</a:t>
            </a:r>
            <a:r>
              <a:rPr sz="4000" spc="-20" dirty="0">
                <a:solidFill>
                  <a:srgbClr val="FFFFFF"/>
                </a:solidFill>
                <a:latin typeface="Arial"/>
                <a:cs typeface="Arial"/>
              </a:rPr>
              <a:t> </a:t>
            </a:r>
            <a:r>
              <a:rPr sz="4000" spc="-5" dirty="0">
                <a:solidFill>
                  <a:srgbClr val="FFFFFF"/>
                </a:solidFill>
                <a:latin typeface="Arial"/>
                <a:cs typeface="Arial"/>
              </a:rPr>
              <a:t>Backtracking</a:t>
            </a:r>
            <a:endParaRPr sz="4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8023" y="434340"/>
            <a:ext cx="8060690" cy="739140"/>
            <a:chOff x="588023" y="434340"/>
            <a:chExt cx="8060690" cy="739140"/>
          </a:xfrm>
        </p:grpSpPr>
        <p:sp>
          <p:nvSpPr>
            <p:cNvPr id="3" name="object 3"/>
            <p:cNvSpPr/>
            <p:nvPr/>
          </p:nvSpPr>
          <p:spPr>
            <a:xfrm>
              <a:off x="588023" y="694407"/>
              <a:ext cx="1224272" cy="3741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19428" y="434340"/>
              <a:ext cx="755904" cy="7391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71828" y="434340"/>
              <a:ext cx="6976872" cy="7391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993444" y="1889505"/>
            <a:ext cx="7616825" cy="3293110"/>
          </a:xfrm>
          <a:prstGeom prst="rect">
            <a:avLst/>
          </a:prstGeom>
        </p:spPr>
        <p:txBody>
          <a:bodyPr vert="horz" wrap="square" lIns="0" tIns="54610" rIns="0" bIns="0" rtlCol="0">
            <a:spAutoFit/>
          </a:bodyPr>
          <a:lstStyle/>
          <a:p>
            <a:pPr marL="286385" marR="7620" indent="-274320" algn="just">
              <a:lnSpc>
                <a:spcPct val="90000"/>
              </a:lnSpc>
              <a:spcBef>
                <a:spcPts val="430"/>
              </a:spcBef>
              <a:buClr>
                <a:srgbClr val="D24717"/>
              </a:buClr>
              <a:buSzPct val="83928"/>
              <a:buFont typeface="Wingdings 2"/>
              <a:buChar char=""/>
              <a:tabLst>
                <a:tab pos="287020" algn="l"/>
              </a:tabLst>
            </a:pPr>
            <a:r>
              <a:rPr sz="2800" spc="-5" dirty="0">
                <a:latin typeface="Arial"/>
                <a:cs typeface="Arial"/>
              </a:rPr>
              <a:t>In implementing </a:t>
            </a:r>
            <a:r>
              <a:rPr sz="2800" dirty="0">
                <a:latin typeface="Arial"/>
                <a:cs typeface="Arial"/>
              </a:rPr>
              <a:t>the </a:t>
            </a:r>
            <a:r>
              <a:rPr sz="2800" spc="-5" dirty="0">
                <a:latin typeface="Arial"/>
                <a:cs typeface="Arial"/>
              </a:rPr>
              <a:t>n – queens problem </a:t>
            </a:r>
            <a:r>
              <a:rPr sz="2800" dirty="0">
                <a:latin typeface="Arial"/>
                <a:cs typeface="Arial"/>
              </a:rPr>
              <a:t>we  imagine </a:t>
            </a:r>
            <a:r>
              <a:rPr sz="2800" spc="-5" dirty="0">
                <a:latin typeface="Arial"/>
                <a:cs typeface="Arial"/>
              </a:rPr>
              <a:t>the chessboard </a:t>
            </a:r>
            <a:r>
              <a:rPr sz="2800" dirty="0">
                <a:latin typeface="Arial"/>
                <a:cs typeface="Arial"/>
              </a:rPr>
              <a:t>as </a:t>
            </a:r>
            <a:r>
              <a:rPr sz="2800" spc="-5" dirty="0">
                <a:latin typeface="Arial"/>
                <a:cs typeface="Arial"/>
              </a:rPr>
              <a:t>a </a:t>
            </a:r>
            <a:r>
              <a:rPr sz="2800" dirty="0">
                <a:latin typeface="Arial"/>
                <a:cs typeface="Arial"/>
              </a:rPr>
              <a:t>two-dimensional  array </a:t>
            </a:r>
            <a:r>
              <a:rPr sz="2800" spc="-5" dirty="0">
                <a:latin typeface="Arial"/>
                <a:cs typeface="Arial"/>
              </a:rPr>
              <a:t>A (1 : </a:t>
            </a:r>
            <a:r>
              <a:rPr sz="2800" dirty="0">
                <a:latin typeface="Arial"/>
                <a:cs typeface="Arial"/>
              </a:rPr>
              <a:t>n, </a:t>
            </a:r>
            <a:r>
              <a:rPr sz="2800" spc="-5" dirty="0">
                <a:latin typeface="Arial"/>
                <a:cs typeface="Arial"/>
              </a:rPr>
              <a:t>1 :</a:t>
            </a:r>
            <a:r>
              <a:rPr sz="2800" spc="-335" dirty="0">
                <a:latin typeface="Arial"/>
                <a:cs typeface="Arial"/>
              </a:rPr>
              <a:t> </a:t>
            </a:r>
            <a:r>
              <a:rPr sz="2800" dirty="0">
                <a:latin typeface="Arial"/>
                <a:cs typeface="Arial"/>
              </a:rPr>
              <a:t>n).</a:t>
            </a:r>
            <a:endParaRPr sz="2800">
              <a:latin typeface="Arial"/>
              <a:cs typeface="Arial"/>
            </a:endParaRPr>
          </a:p>
          <a:p>
            <a:pPr marL="286385" marR="5080" indent="-274320" algn="just">
              <a:lnSpc>
                <a:spcPct val="90000"/>
              </a:lnSpc>
              <a:spcBef>
                <a:spcPts val="600"/>
              </a:spcBef>
              <a:buClr>
                <a:srgbClr val="D24717"/>
              </a:buClr>
              <a:buSzPct val="83928"/>
              <a:buFont typeface="Wingdings 2"/>
              <a:buChar char=""/>
              <a:tabLst>
                <a:tab pos="287020" algn="l"/>
              </a:tabLst>
            </a:pPr>
            <a:r>
              <a:rPr sz="2800" spc="-5" dirty="0">
                <a:latin typeface="Arial"/>
                <a:cs typeface="Arial"/>
              </a:rPr>
              <a:t>The </a:t>
            </a:r>
            <a:r>
              <a:rPr sz="2800" dirty="0">
                <a:latin typeface="Arial"/>
                <a:cs typeface="Arial"/>
              </a:rPr>
              <a:t>condition </a:t>
            </a:r>
            <a:r>
              <a:rPr sz="2800" spc="-5" dirty="0">
                <a:latin typeface="Arial"/>
                <a:cs typeface="Arial"/>
              </a:rPr>
              <a:t>to test whether two </a:t>
            </a:r>
            <a:r>
              <a:rPr sz="2800" dirty="0">
                <a:latin typeface="Arial"/>
                <a:cs typeface="Arial"/>
              </a:rPr>
              <a:t>queens, at  positions </a:t>
            </a:r>
            <a:r>
              <a:rPr sz="2800" spc="-5" dirty="0">
                <a:latin typeface="Arial"/>
                <a:cs typeface="Arial"/>
              </a:rPr>
              <a:t>(i, j) and (k, l) are on the </a:t>
            </a:r>
            <a:r>
              <a:rPr sz="2800" dirty="0">
                <a:latin typeface="Arial"/>
                <a:cs typeface="Arial"/>
              </a:rPr>
              <a:t>same row  or </a:t>
            </a:r>
            <a:r>
              <a:rPr sz="2800" spc="-5" dirty="0">
                <a:latin typeface="Arial"/>
                <a:cs typeface="Arial"/>
              </a:rPr>
              <a:t>column is simply to </a:t>
            </a:r>
            <a:r>
              <a:rPr sz="2800" dirty="0">
                <a:latin typeface="Arial"/>
                <a:cs typeface="Arial"/>
              </a:rPr>
              <a:t>check </a:t>
            </a:r>
            <a:r>
              <a:rPr sz="2800" spc="-5" dirty="0">
                <a:latin typeface="Arial"/>
                <a:cs typeface="Arial"/>
              </a:rPr>
              <a:t>I = k </a:t>
            </a:r>
            <a:r>
              <a:rPr sz="2800" dirty="0">
                <a:latin typeface="Arial"/>
                <a:cs typeface="Arial"/>
              </a:rPr>
              <a:t>or </a:t>
            </a:r>
            <a:r>
              <a:rPr sz="2800" spc="-5" dirty="0">
                <a:latin typeface="Arial"/>
                <a:cs typeface="Arial"/>
              </a:rPr>
              <a:t>j =</a:t>
            </a:r>
            <a:r>
              <a:rPr sz="2800" spc="45" dirty="0">
                <a:latin typeface="Arial"/>
                <a:cs typeface="Arial"/>
              </a:rPr>
              <a:t> </a:t>
            </a:r>
            <a:r>
              <a:rPr sz="2800" spc="-5" dirty="0">
                <a:latin typeface="Arial"/>
                <a:cs typeface="Arial"/>
              </a:rPr>
              <a:t>l</a:t>
            </a:r>
            <a:endParaRPr sz="2800">
              <a:latin typeface="Arial"/>
              <a:cs typeface="Arial"/>
            </a:endParaRPr>
          </a:p>
          <a:p>
            <a:pPr marL="286385" marR="5080" indent="-274320" algn="just">
              <a:lnSpc>
                <a:spcPts val="3020"/>
              </a:lnSpc>
              <a:spcBef>
                <a:spcPts val="650"/>
              </a:spcBef>
              <a:buClr>
                <a:srgbClr val="D24717"/>
              </a:buClr>
              <a:buSzPct val="83928"/>
              <a:buFont typeface="Wingdings 2"/>
              <a:buChar char=""/>
              <a:tabLst>
                <a:tab pos="287020" algn="l"/>
              </a:tabLst>
            </a:pPr>
            <a:r>
              <a:rPr sz="2800" spc="-5" dirty="0">
                <a:latin typeface="Arial"/>
                <a:cs typeface="Arial"/>
              </a:rPr>
              <a:t>The </a:t>
            </a:r>
            <a:r>
              <a:rPr sz="2800" dirty="0">
                <a:latin typeface="Arial"/>
                <a:cs typeface="Arial"/>
              </a:rPr>
              <a:t>conditions </a:t>
            </a:r>
            <a:r>
              <a:rPr sz="2800" spc="-5" dirty="0">
                <a:latin typeface="Arial"/>
                <a:cs typeface="Arial"/>
              </a:rPr>
              <a:t>to test whether two </a:t>
            </a:r>
            <a:r>
              <a:rPr sz="2800" dirty="0">
                <a:latin typeface="Arial"/>
                <a:cs typeface="Arial"/>
              </a:rPr>
              <a:t>queens are  </a:t>
            </a:r>
            <a:r>
              <a:rPr sz="2800" spc="-5" dirty="0">
                <a:latin typeface="Arial"/>
                <a:cs typeface="Arial"/>
              </a:rPr>
              <a:t>on the same diagonal </a:t>
            </a:r>
            <a:r>
              <a:rPr sz="2800" dirty="0">
                <a:latin typeface="Arial"/>
                <a:cs typeface="Arial"/>
              </a:rPr>
              <a:t>or not are </a:t>
            </a:r>
            <a:r>
              <a:rPr sz="2800" spc="-5" dirty="0">
                <a:latin typeface="Arial"/>
                <a:cs typeface="Arial"/>
              </a:rPr>
              <a:t>to be</a:t>
            </a:r>
            <a:r>
              <a:rPr sz="2800" spc="95" dirty="0">
                <a:latin typeface="Arial"/>
                <a:cs typeface="Arial"/>
              </a:rPr>
              <a:t> </a:t>
            </a:r>
            <a:r>
              <a:rPr sz="2800" spc="-5" dirty="0">
                <a:latin typeface="Arial"/>
                <a:cs typeface="Arial"/>
              </a:rPr>
              <a:t>found</a:t>
            </a:r>
            <a:endParaRPr sz="2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622300" marR="5080">
              <a:lnSpc>
                <a:spcPct val="100000"/>
              </a:lnSpc>
              <a:spcBef>
                <a:spcPts val="100"/>
              </a:spcBef>
            </a:pPr>
            <a:r>
              <a:rPr b="0" spc="-5" dirty="0">
                <a:solidFill>
                  <a:srgbClr val="696363"/>
                </a:solidFill>
                <a:latin typeface="Arial"/>
                <a:cs typeface="Arial"/>
              </a:rPr>
              <a:t>The </a:t>
            </a:r>
            <a:r>
              <a:rPr b="0" dirty="0">
                <a:solidFill>
                  <a:srgbClr val="696363"/>
                </a:solidFill>
                <a:latin typeface="Arial"/>
                <a:cs typeface="Arial"/>
              </a:rPr>
              <a:t>n-queens problem </a:t>
            </a:r>
            <a:r>
              <a:rPr b="0" spc="-5" dirty="0">
                <a:solidFill>
                  <a:srgbClr val="696363"/>
                </a:solidFill>
                <a:latin typeface="Arial"/>
                <a:cs typeface="Arial"/>
              </a:rPr>
              <a:t>and</a:t>
            </a:r>
            <a:r>
              <a:rPr b="0" spc="-85" dirty="0">
                <a:solidFill>
                  <a:srgbClr val="696363"/>
                </a:solidFill>
                <a:latin typeface="Arial"/>
                <a:cs typeface="Arial"/>
              </a:rPr>
              <a:t> </a:t>
            </a:r>
            <a:r>
              <a:rPr b="0" spc="-5" dirty="0">
                <a:solidFill>
                  <a:srgbClr val="696363"/>
                </a:solidFill>
                <a:latin typeface="Arial"/>
                <a:cs typeface="Arial"/>
              </a:rPr>
              <a:t>solution  </a:t>
            </a:r>
            <a:r>
              <a:rPr b="0" dirty="0">
                <a:solidFill>
                  <a:srgbClr val="696363"/>
                </a:solidFill>
                <a:latin typeface="Arial"/>
                <a:cs typeface="Arial"/>
              </a:rPr>
              <a:t>contd..</a:t>
            </a:r>
          </a:p>
        </p:txBody>
      </p:sp>
      <p:sp>
        <p:nvSpPr>
          <p:cNvPr id="18" name="object 18"/>
          <p:cNvSpPr txBox="1">
            <a:spLocks noGrp="1"/>
          </p:cNvSpPr>
          <p:nvPr>
            <p:ph sz="half" idx="2"/>
          </p:nvPr>
        </p:nvSpPr>
        <p:spPr>
          <a:prstGeom prst="rect">
            <a:avLst/>
          </a:prstGeom>
        </p:spPr>
        <p:txBody>
          <a:bodyPr vert="horz" wrap="square" lIns="0" tIns="63500" rIns="0" bIns="0" rtlCol="0">
            <a:spAutoFit/>
          </a:bodyPr>
          <a:lstStyle/>
          <a:p>
            <a:pPr marL="60960" marR="55244" indent="1270" algn="ctr">
              <a:lnSpc>
                <a:spcPct val="86200"/>
              </a:lnSpc>
              <a:spcBef>
                <a:spcPts val="500"/>
              </a:spcBef>
            </a:pPr>
            <a:r>
              <a:rPr spc="-5" dirty="0"/>
              <a:t>Thus </a:t>
            </a:r>
            <a:r>
              <a:rPr dirty="0"/>
              <a:t>two </a:t>
            </a:r>
            <a:r>
              <a:rPr spc="-5" dirty="0"/>
              <a:t>queens  are placed </a:t>
            </a:r>
            <a:r>
              <a:rPr dirty="0"/>
              <a:t>at  </a:t>
            </a:r>
            <a:r>
              <a:rPr spc="-5" dirty="0"/>
              <a:t>positions </a:t>
            </a:r>
            <a:r>
              <a:rPr dirty="0"/>
              <a:t>(i, </a:t>
            </a:r>
            <a:r>
              <a:rPr spc="-5" dirty="0"/>
              <a:t>j)</a:t>
            </a:r>
            <a:r>
              <a:rPr spc="-45" dirty="0"/>
              <a:t> </a:t>
            </a:r>
            <a:r>
              <a:rPr spc="-5" dirty="0"/>
              <a:t>and  </a:t>
            </a:r>
            <a:r>
              <a:rPr dirty="0"/>
              <a:t>(k, l), </a:t>
            </a:r>
            <a:r>
              <a:rPr spc="-5" dirty="0"/>
              <a:t>then </a:t>
            </a:r>
            <a:r>
              <a:rPr dirty="0"/>
              <a:t>they  </a:t>
            </a:r>
            <a:r>
              <a:rPr spc="-5" dirty="0"/>
              <a:t>are on </a:t>
            </a:r>
            <a:r>
              <a:rPr dirty="0"/>
              <a:t>the </a:t>
            </a:r>
            <a:r>
              <a:rPr spc="-5" dirty="0"/>
              <a:t>same  diagonal only</a:t>
            </a:r>
            <a:r>
              <a:rPr spc="-25" dirty="0"/>
              <a:t> </a:t>
            </a:r>
            <a:r>
              <a:rPr spc="-5" dirty="0"/>
              <a:t>if</a:t>
            </a:r>
          </a:p>
          <a:p>
            <a:pPr>
              <a:lnSpc>
                <a:spcPct val="100000"/>
              </a:lnSpc>
            </a:pPr>
            <a:endParaRPr sz="2700"/>
          </a:p>
          <a:p>
            <a:pPr>
              <a:lnSpc>
                <a:spcPct val="100000"/>
              </a:lnSpc>
              <a:spcBef>
                <a:spcPts val="25"/>
              </a:spcBef>
            </a:pPr>
            <a:endParaRPr sz="3600"/>
          </a:p>
          <a:p>
            <a:pPr marL="12700" marR="5715" indent="-1270" algn="ctr">
              <a:lnSpc>
                <a:spcPct val="86300"/>
              </a:lnSpc>
              <a:spcBef>
                <a:spcPts val="5"/>
              </a:spcBef>
            </a:pPr>
            <a:r>
              <a:rPr spc="-50" dirty="0"/>
              <a:t>Two </a:t>
            </a:r>
            <a:r>
              <a:rPr spc="-5" dirty="0"/>
              <a:t>queens lie on  the</a:t>
            </a:r>
            <a:r>
              <a:rPr spc="-35" dirty="0"/>
              <a:t> </a:t>
            </a:r>
            <a:r>
              <a:rPr spc="-5" dirty="0"/>
              <a:t>same</a:t>
            </a:r>
            <a:r>
              <a:rPr spc="-35" dirty="0"/>
              <a:t> </a:t>
            </a:r>
            <a:r>
              <a:rPr spc="-5" dirty="0"/>
              <a:t>diagonal  </a:t>
            </a:r>
            <a:r>
              <a:rPr dirty="0"/>
              <a:t>if </a:t>
            </a:r>
            <a:r>
              <a:rPr spc="-5" dirty="0"/>
              <a:t>and only</a:t>
            </a:r>
            <a:r>
              <a:rPr spc="-35" dirty="0"/>
              <a:t> </a:t>
            </a:r>
            <a:r>
              <a:rPr dirty="0"/>
              <a:t>if</a:t>
            </a:r>
          </a:p>
        </p:txBody>
      </p:sp>
      <p:sp>
        <p:nvSpPr>
          <p:cNvPr id="12" name="object 12"/>
          <p:cNvSpPr txBox="1"/>
          <p:nvPr/>
        </p:nvSpPr>
        <p:spPr>
          <a:xfrm>
            <a:off x="2169951" y="1745420"/>
            <a:ext cx="3716654" cy="3489960"/>
          </a:xfrm>
          <a:prstGeom prst="rect">
            <a:avLst/>
          </a:prstGeom>
        </p:spPr>
        <p:txBody>
          <a:bodyPr vert="horz" wrap="square" lIns="0" tIns="12065" rIns="0" bIns="0" rtlCol="0">
            <a:spAutoFit/>
          </a:bodyPr>
          <a:lstStyle/>
          <a:p>
            <a:pPr marL="299085" indent="-287020">
              <a:lnSpc>
                <a:spcPct val="100000"/>
              </a:lnSpc>
              <a:spcBef>
                <a:spcPts val="95"/>
              </a:spcBef>
              <a:buChar char="•"/>
              <a:tabLst>
                <a:tab pos="299720" algn="l"/>
              </a:tabLst>
            </a:pPr>
            <a:r>
              <a:rPr sz="4900" spc="-5" dirty="0">
                <a:latin typeface="Arial"/>
                <a:cs typeface="Arial"/>
              </a:rPr>
              <a:t>i – j = k - l</a:t>
            </a:r>
            <a:r>
              <a:rPr sz="4900" spc="-65" dirty="0">
                <a:latin typeface="Arial"/>
                <a:cs typeface="Arial"/>
              </a:rPr>
              <a:t> </a:t>
            </a:r>
            <a:r>
              <a:rPr sz="4900" spc="-5" dirty="0">
                <a:latin typeface="Arial"/>
                <a:cs typeface="Arial"/>
              </a:rPr>
              <a:t>or</a:t>
            </a:r>
            <a:endParaRPr sz="4900" dirty="0">
              <a:latin typeface="Arial"/>
              <a:cs typeface="Arial"/>
            </a:endParaRPr>
          </a:p>
          <a:p>
            <a:pPr marL="469900" indent="-457834">
              <a:lnSpc>
                <a:spcPct val="100000"/>
              </a:lnSpc>
              <a:spcBef>
                <a:spcPts val="35"/>
              </a:spcBef>
              <a:buChar char="•"/>
              <a:tabLst>
                <a:tab pos="470534" algn="l"/>
              </a:tabLst>
            </a:pPr>
            <a:r>
              <a:rPr sz="4900" spc="-5" dirty="0">
                <a:latin typeface="Arial"/>
                <a:cs typeface="Arial"/>
              </a:rPr>
              <a:t>i + j =</a:t>
            </a:r>
            <a:r>
              <a:rPr sz="4900" spc="-20" dirty="0">
                <a:latin typeface="Arial"/>
                <a:cs typeface="Arial"/>
              </a:rPr>
              <a:t> </a:t>
            </a:r>
            <a:r>
              <a:rPr sz="4900" spc="-5" dirty="0">
                <a:latin typeface="Arial"/>
                <a:cs typeface="Arial"/>
              </a:rPr>
              <a:t>k+l</a:t>
            </a:r>
            <a:endParaRPr sz="4900" dirty="0">
              <a:latin typeface="Arial"/>
              <a:cs typeface="Arial"/>
            </a:endParaRPr>
          </a:p>
          <a:p>
            <a:pPr>
              <a:lnSpc>
                <a:spcPct val="100000"/>
              </a:lnSpc>
              <a:buFont typeface="Arial"/>
              <a:buChar char="•"/>
            </a:pPr>
            <a:endParaRPr sz="5400" dirty="0">
              <a:latin typeface="Arial"/>
              <a:cs typeface="Arial"/>
            </a:endParaRPr>
          </a:p>
          <a:p>
            <a:pPr marL="299085" indent="-287020">
              <a:lnSpc>
                <a:spcPct val="100000"/>
              </a:lnSpc>
              <a:spcBef>
                <a:spcPts val="3395"/>
              </a:spcBef>
              <a:buChar char="•"/>
              <a:tabLst>
                <a:tab pos="299720" algn="l"/>
              </a:tabLst>
            </a:pPr>
            <a:r>
              <a:rPr sz="4900" spc="-5" dirty="0">
                <a:latin typeface="Arial"/>
                <a:cs typeface="Arial"/>
              </a:rPr>
              <a:t>|j – l| = </a:t>
            </a:r>
            <a:r>
              <a:rPr sz="4900" spc="-10" dirty="0">
                <a:latin typeface="Arial"/>
                <a:cs typeface="Arial"/>
              </a:rPr>
              <a:t>|i </a:t>
            </a:r>
            <a:r>
              <a:rPr sz="4900" spc="-5" dirty="0">
                <a:latin typeface="Arial"/>
                <a:cs typeface="Arial"/>
              </a:rPr>
              <a:t>-</a:t>
            </a:r>
            <a:r>
              <a:rPr sz="4900" spc="-35" dirty="0">
                <a:latin typeface="Arial"/>
                <a:cs typeface="Arial"/>
              </a:rPr>
              <a:t> </a:t>
            </a:r>
            <a:r>
              <a:rPr sz="4900" spc="-5" dirty="0">
                <a:latin typeface="Arial"/>
                <a:cs typeface="Arial"/>
              </a:rPr>
              <a:t>k|</a:t>
            </a:r>
            <a:endParaRPr sz="49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9186" y="6222491"/>
            <a:ext cx="189410" cy="369424"/>
          </a:xfrm>
          <a:prstGeom prst="rect">
            <a:avLst/>
          </a:prstGeom>
        </p:spPr>
        <p:txBody>
          <a:bodyPr vert="horz" wrap="square" lIns="0" tIns="26126" rIns="0" bIns="0" rtlCol="0">
            <a:spAutoFit/>
          </a:bodyPr>
          <a:lstStyle/>
          <a:p>
            <a:pPr marL="21772">
              <a:spcBef>
                <a:spcPts val="206"/>
              </a:spcBef>
            </a:pPr>
            <a:r>
              <a:rPr sz="2229" spc="17" dirty="0">
                <a:latin typeface="Calibri"/>
                <a:cs typeface="Calibri"/>
              </a:rPr>
              <a:t>2</a:t>
            </a:r>
            <a:endParaRPr sz="2229">
              <a:latin typeface="Calibri"/>
              <a:cs typeface="Calibri"/>
            </a:endParaRPr>
          </a:p>
        </p:txBody>
      </p:sp>
      <p:sp>
        <p:nvSpPr>
          <p:cNvPr id="4" name="object 4"/>
          <p:cNvSpPr txBox="1"/>
          <p:nvPr/>
        </p:nvSpPr>
        <p:spPr>
          <a:xfrm>
            <a:off x="381000" y="424827"/>
            <a:ext cx="6281057" cy="657414"/>
          </a:xfrm>
          <a:prstGeom prst="rect">
            <a:avLst/>
          </a:prstGeom>
          <a:ln w="12179">
            <a:solidFill>
              <a:srgbClr val="000000"/>
            </a:solidFill>
          </a:ln>
        </p:spPr>
        <p:txBody>
          <a:bodyPr vert="horz" wrap="square" lIns="0" tIns="128451" rIns="0" bIns="0" rtlCol="0">
            <a:spAutoFit/>
          </a:bodyPr>
          <a:lstStyle/>
          <a:p>
            <a:pPr marL="302625">
              <a:spcBef>
                <a:spcPts val="1011"/>
              </a:spcBef>
            </a:pPr>
            <a:r>
              <a:rPr sz="3429" b="1" dirty="0">
                <a:latin typeface="Calibri"/>
                <a:cs typeface="Calibri"/>
              </a:rPr>
              <a:t>n-queen</a:t>
            </a:r>
            <a:r>
              <a:rPr sz="3429" b="1" spc="-9" dirty="0">
                <a:latin typeface="Calibri"/>
                <a:cs typeface="Calibri"/>
              </a:rPr>
              <a:t> </a:t>
            </a:r>
            <a:r>
              <a:rPr sz="3429" b="1" dirty="0">
                <a:latin typeface="Calibri"/>
                <a:cs typeface="Calibri"/>
              </a:rPr>
              <a:t>problem</a:t>
            </a:r>
            <a:endParaRPr sz="3429">
              <a:latin typeface="Calibri"/>
              <a:cs typeface="Calibri"/>
            </a:endParaRPr>
          </a:p>
        </p:txBody>
      </p:sp>
      <p:sp>
        <p:nvSpPr>
          <p:cNvPr id="5" name="object 5"/>
          <p:cNvSpPr/>
          <p:nvPr/>
        </p:nvSpPr>
        <p:spPr>
          <a:xfrm>
            <a:off x="609600" y="1524000"/>
            <a:ext cx="7620000" cy="4266329"/>
          </a:xfrm>
          <a:prstGeom prst="rect">
            <a:avLst/>
          </a:prstGeom>
          <a:blipFill>
            <a:blip r:embed="rId2" cstate="print"/>
            <a:stretch>
              <a:fillRect/>
            </a:stretch>
          </a:blipFill>
        </p:spPr>
        <p:txBody>
          <a:bodyPr wrap="square" lIns="0" tIns="0" rIns="0" bIns="0" rtlCol="0"/>
          <a:lstStyle/>
          <a:p>
            <a:endParaRPr sz="308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228600"/>
            <a:ext cx="6814457" cy="527709"/>
          </a:xfrm>
          <a:prstGeom prst="rect">
            <a:avLst/>
          </a:prstGeom>
          <a:ln w="12179">
            <a:solidFill>
              <a:srgbClr val="000000"/>
            </a:solidFill>
          </a:ln>
        </p:spPr>
        <p:txBody>
          <a:bodyPr vert="horz" wrap="square" lIns="0" tIns="0" rIns="0" bIns="0" rtlCol="0">
            <a:spAutoFit/>
          </a:bodyPr>
          <a:lstStyle/>
          <a:p>
            <a:pPr marL="302625"/>
            <a:r>
              <a:rPr sz="3429" b="1" spc="9" dirty="0">
                <a:latin typeface="Calibri"/>
                <a:cs typeface="Calibri"/>
              </a:rPr>
              <a:t>4-queen </a:t>
            </a:r>
            <a:r>
              <a:rPr sz="3429" b="1" dirty="0">
                <a:latin typeface="Calibri"/>
                <a:cs typeface="Calibri"/>
              </a:rPr>
              <a:t>problem </a:t>
            </a:r>
            <a:r>
              <a:rPr sz="3429" b="1" spc="-9" dirty="0">
                <a:latin typeface="Calibri"/>
                <a:cs typeface="Calibri"/>
              </a:rPr>
              <a:t>tree</a:t>
            </a:r>
            <a:r>
              <a:rPr sz="3429" b="1" spc="-43" dirty="0">
                <a:latin typeface="Calibri"/>
                <a:cs typeface="Calibri"/>
              </a:rPr>
              <a:t> </a:t>
            </a:r>
            <a:r>
              <a:rPr sz="3429" b="1" dirty="0">
                <a:latin typeface="Calibri"/>
                <a:cs typeface="Calibri"/>
              </a:rPr>
              <a:t>portion</a:t>
            </a:r>
            <a:endParaRPr sz="3429" dirty="0">
              <a:latin typeface="Calibri"/>
              <a:cs typeface="Calibri"/>
            </a:endParaRPr>
          </a:p>
        </p:txBody>
      </p:sp>
      <p:sp>
        <p:nvSpPr>
          <p:cNvPr id="4" name="object 4"/>
          <p:cNvSpPr/>
          <p:nvPr/>
        </p:nvSpPr>
        <p:spPr>
          <a:xfrm>
            <a:off x="76200" y="1752600"/>
            <a:ext cx="8915400" cy="4876800"/>
          </a:xfrm>
          <a:prstGeom prst="rect">
            <a:avLst/>
          </a:prstGeom>
          <a:blipFill>
            <a:blip r:embed="rId2" cstate="print"/>
            <a:stretch>
              <a:fillRect/>
            </a:stretch>
          </a:blipFill>
        </p:spPr>
        <p:txBody>
          <a:bodyPr wrap="square" lIns="0" tIns="0" rIns="0" bIns="0" rtlCol="0"/>
          <a:lstStyle/>
          <a:p>
            <a:endParaRPr sz="308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474749"/>
            <a:ext cx="6281057" cy="757441"/>
          </a:xfrm>
          <a:prstGeom prst="rect">
            <a:avLst/>
          </a:prstGeom>
          <a:ln w="12179">
            <a:solidFill>
              <a:srgbClr val="000000"/>
            </a:solidFill>
          </a:ln>
        </p:spPr>
        <p:txBody>
          <a:bodyPr vert="horz" wrap="square" lIns="0" tIns="227511" rIns="0" bIns="0" rtlCol="0">
            <a:spAutoFit/>
          </a:bodyPr>
          <a:lstStyle/>
          <a:p>
            <a:pPr marL="250374">
              <a:spcBef>
                <a:spcPts val="1791"/>
              </a:spcBef>
            </a:pPr>
            <a:r>
              <a:rPr sz="3429" b="1" dirty="0">
                <a:latin typeface="Calibri"/>
                <a:cs typeface="Calibri"/>
              </a:rPr>
              <a:t>Algorithm</a:t>
            </a:r>
            <a:endParaRPr sz="3429" dirty="0">
              <a:latin typeface="Calibri"/>
              <a:cs typeface="Calibri"/>
            </a:endParaRPr>
          </a:p>
        </p:txBody>
      </p:sp>
      <p:sp>
        <p:nvSpPr>
          <p:cNvPr id="5" name="object 5"/>
          <p:cNvSpPr/>
          <p:nvPr/>
        </p:nvSpPr>
        <p:spPr>
          <a:xfrm>
            <a:off x="304801" y="1676400"/>
            <a:ext cx="8610600" cy="4876800"/>
          </a:xfrm>
          <a:prstGeom prst="rect">
            <a:avLst/>
          </a:prstGeom>
          <a:blipFill>
            <a:blip r:embed="rId2" cstate="print"/>
            <a:stretch>
              <a:fillRect/>
            </a:stretch>
          </a:blipFill>
        </p:spPr>
        <p:txBody>
          <a:bodyPr wrap="square" lIns="0" tIns="0" rIns="0" bIns="0" rtlCol="0"/>
          <a:lstStyle/>
          <a:p>
            <a:endParaRPr sz="308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66A-3247-49D4-BA12-2A671075CCE8}"/>
              </a:ext>
            </a:extLst>
          </p:cNvPr>
          <p:cNvSpPr>
            <a:spLocks noGrp="1"/>
          </p:cNvSpPr>
          <p:nvPr>
            <p:ph type="title"/>
          </p:nvPr>
        </p:nvSpPr>
        <p:spPr>
          <a:xfrm>
            <a:off x="228600" y="152400"/>
            <a:ext cx="7886700" cy="1325563"/>
          </a:xfrm>
        </p:spPr>
        <p:txBody>
          <a:bodyPr>
            <a:normAutofit/>
          </a:bodyPr>
          <a:lstStyle/>
          <a:p>
            <a:r>
              <a:rPr lang="en-GB" sz="5400" b="1" dirty="0"/>
              <a:t>Backtracking</a:t>
            </a:r>
            <a:endParaRPr lang="en-US" sz="5400" b="1" dirty="0"/>
          </a:p>
        </p:txBody>
      </p:sp>
      <p:sp>
        <p:nvSpPr>
          <p:cNvPr id="5" name="TextBox 4">
            <a:extLst>
              <a:ext uri="{FF2B5EF4-FFF2-40B4-BE49-F238E27FC236}">
                <a16:creationId xmlns:a16="http://schemas.microsoft.com/office/drawing/2014/main" id="{B45C78FF-E0E3-438E-9EB2-8517689CB3A9}"/>
              </a:ext>
            </a:extLst>
          </p:cNvPr>
          <p:cNvSpPr txBox="1"/>
          <p:nvPr/>
        </p:nvSpPr>
        <p:spPr>
          <a:xfrm>
            <a:off x="838200" y="1874728"/>
            <a:ext cx="7772400" cy="3108543"/>
          </a:xfrm>
          <a:prstGeom prst="rect">
            <a:avLst/>
          </a:prstGeom>
          <a:noFill/>
        </p:spPr>
        <p:txBody>
          <a:bodyPr wrap="square">
            <a:spAutoFit/>
          </a:bodyPr>
          <a:lstStyle/>
          <a:p>
            <a:pPr algn="just"/>
            <a:r>
              <a:rPr lang="en-GB" sz="2800" dirty="0"/>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endParaRPr lang="en-US" sz="2800" dirty="0"/>
          </a:p>
        </p:txBody>
      </p:sp>
    </p:spTree>
    <p:extLst>
      <p:ext uri="{BB962C8B-B14F-4D97-AF65-F5344CB8AC3E}">
        <p14:creationId xmlns:p14="http://schemas.microsoft.com/office/powerpoint/2010/main" val="71844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290466"/>
            <a:ext cx="6281057" cy="1012017"/>
          </a:xfrm>
          <a:prstGeom prst="rect">
            <a:avLst/>
          </a:prstGeom>
          <a:ln w="12179">
            <a:solidFill>
              <a:srgbClr val="000000"/>
            </a:solidFill>
          </a:ln>
        </p:spPr>
        <p:txBody>
          <a:bodyPr vert="horz" wrap="square" lIns="0" tIns="130629" rIns="0" bIns="0" rtlCol="0">
            <a:spAutoFit/>
          </a:bodyPr>
          <a:lstStyle/>
          <a:p>
            <a:pPr marL="354877">
              <a:spcBef>
                <a:spcPts val="1029"/>
              </a:spcBef>
            </a:pPr>
            <a:r>
              <a:rPr sz="3086" b="1" spc="-17" dirty="0">
                <a:latin typeface="Calibri"/>
                <a:cs typeface="Calibri"/>
              </a:rPr>
              <a:t>Algorithm</a:t>
            </a:r>
            <a:endParaRPr lang="en-GB" sz="3086" b="1" spc="-17" dirty="0">
              <a:latin typeface="Calibri"/>
              <a:cs typeface="Calibri"/>
            </a:endParaRPr>
          </a:p>
          <a:p>
            <a:pPr marL="354877">
              <a:spcBef>
                <a:spcPts val="1029"/>
              </a:spcBef>
            </a:pPr>
            <a:r>
              <a:rPr lang="en-GB" spc="-9" dirty="0">
                <a:latin typeface="Constantia"/>
                <a:cs typeface="Constantia"/>
              </a:rPr>
              <a:t>Time</a:t>
            </a:r>
            <a:r>
              <a:rPr lang="en-GB" spc="-86" dirty="0">
                <a:latin typeface="Constantia"/>
                <a:cs typeface="Constantia"/>
              </a:rPr>
              <a:t> </a:t>
            </a:r>
            <a:r>
              <a:rPr lang="en-GB" spc="-9" dirty="0">
                <a:latin typeface="Constantia"/>
                <a:cs typeface="Constantia"/>
              </a:rPr>
              <a:t>Complexity</a:t>
            </a:r>
            <a:r>
              <a:rPr lang="en-GB" spc="-129" dirty="0">
                <a:latin typeface="Constantia"/>
                <a:cs typeface="Constantia"/>
              </a:rPr>
              <a:t> </a:t>
            </a:r>
            <a:r>
              <a:rPr lang="en-GB" spc="-17" dirty="0">
                <a:latin typeface="Constantia"/>
                <a:cs typeface="Constantia"/>
              </a:rPr>
              <a:t>is</a:t>
            </a:r>
            <a:r>
              <a:rPr lang="en-GB" spc="-34" dirty="0">
                <a:latin typeface="Constantia"/>
                <a:cs typeface="Constantia"/>
              </a:rPr>
              <a:t> </a:t>
            </a:r>
            <a:r>
              <a:rPr lang="en-GB" spc="-9" dirty="0">
                <a:latin typeface="Constantia"/>
                <a:cs typeface="Constantia"/>
              </a:rPr>
              <a:t>O(n!) </a:t>
            </a:r>
            <a:r>
              <a:rPr lang="en-GB" dirty="0">
                <a:latin typeface="Constantia"/>
                <a:cs typeface="Constantia"/>
              </a:rPr>
              <a:t>not</a:t>
            </a:r>
            <a:r>
              <a:rPr lang="en-GB" spc="-103" dirty="0">
                <a:latin typeface="Constantia"/>
                <a:cs typeface="Constantia"/>
              </a:rPr>
              <a:t> </a:t>
            </a:r>
            <a:r>
              <a:rPr lang="en-GB" spc="9" dirty="0">
                <a:latin typeface="Constantia"/>
                <a:cs typeface="Constantia"/>
              </a:rPr>
              <a:t>the</a:t>
            </a:r>
            <a:r>
              <a:rPr lang="en-GB" spc="-129" dirty="0">
                <a:latin typeface="Constantia"/>
                <a:cs typeface="Constantia"/>
              </a:rPr>
              <a:t> </a:t>
            </a:r>
            <a:r>
              <a:rPr lang="en-GB" dirty="0" err="1">
                <a:latin typeface="Constantia"/>
                <a:cs typeface="Constantia"/>
              </a:rPr>
              <a:t>n</a:t>
            </a:r>
            <a:r>
              <a:rPr lang="en-GB" baseline="23809" dirty="0" err="1">
                <a:latin typeface="Constantia"/>
                <a:cs typeface="Constantia"/>
              </a:rPr>
              <a:t>n</a:t>
            </a:r>
            <a:endParaRPr lang="en-GB" baseline="23809" dirty="0">
              <a:latin typeface="Constantia"/>
              <a:cs typeface="Constantia"/>
            </a:endParaRPr>
          </a:p>
        </p:txBody>
      </p:sp>
      <p:sp>
        <p:nvSpPr>
          <p:cNvPr id="4" name="object 4"/>
          <p:cNvSpPr/>
          <p:nvPr/>
        </p:nvSpPr>
        <p:spPr>
          <a:xfrm>
            <a:off x="304800" y="1905000"/>
            <a:ext cx="8534400" cy="4662534"/>
          </a:xfrm>
          <a:prstGeom prst="rect">
            <a:avLst/>
          </a:prstGeom>
          <a:blipFill>
            <a:blip r:embed="rId2" cstate="print"/>
            <a:stretch>
              <a:fillRect/>
            </a:stretch>
          </a:blipFill>
        </p:spPr>
        <p:txBody>
          <a:bodyPr wrap="square" lIns="0" tIns="0" rIns="0" bIns="0" rtlCol="0"/>
          <a:lstStyle/>
          <a:p>
            <a:endParaRPr sz="3086"/>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931" y="1517269"/>
            <a:ext cx="9022080" cy="1459865"/>
          </a:xfrm>
          <a:prstGeom prst="rect">
            <a:avLst/>
          </a:prstGeom>
          <a:solidFill>
            <a:srgbClr val="D24717"/>
          </a:solidFill>
        </p:spPr>
        <p:txBody>
          <a:bodyPr vert="horz" wrap="square" lIns="0" tIns="77470" rIns="0" bIns="0" rtlCol="0">
            <a:spAutoFit/>
          </a:bodyPr>
          <a:lstStyle/>
          <a:p>
            <a:pPr algn="ctr">
              <a:lnSpc>
                <a:spcPct val="100000"/>
              </a:lnSpc>
              <a:spcBef>
                <a:spcPts val="610"/>
              </a:spcBef>
            </a:pPr>
            <a:r>
              <a:rPr sz="4000" b="1" spc="-5" dirty="0">
                <a:solidFill>
                  <a:srgbClr val="FFFFFF"/>
                </a:solidFill>
                <a:latin typeface="Arial"/>
                <a:cs typeface="Arial"/>
              </a:rPr>
              <a:t>Graph Coloring</a:t>
            </a:r>
            <a:r>
              <a:rPr sz="4000" b="1" dirty="0">
                <a:solidFill>
                  <a:srgbClr val="FFFFFF"/>
                </a:solidFill>
                <a:latin typeface="Arial"/>
                <a:cs typeface="Arial"/>
              </a:rPr>
              <a:t> </a:t>
            </a:r>
            <a:r>
              <a:rPr sz="4000" b="1" spc="-5" dirty="0">
                <a:solidFill>
                  <a:srgbClr val="FFFFFF"/>
                </a:solidFill>
                <a:latin typeface="Arial"/>
                <a:cs typeface="Arial"/>
              </a:rPr>
              <a:t>Problem</a:t>
            </a:r>
            <a:endParaRPr sz="4000">
              <a:latin typeface="Arial"/>
              <a:cs typeface="Arial"/>
            </a:endParaRPr>
          </a:p>
          <a:p>
            <a:pPr marL="137795" algn="ctr">
              <a:lnSpc>
                <a:spcPct val="100000"/>
              </a:lnSpc>
            </a:pPr>
            <a:r>
              <a:rPr sz="4000" spc="-5" dirty="0">
                <a:solidFill>
                  <a:srgbClr val="FFFFFF"/>
                </a:solidFill>
                <a:latin typeface="Arial"/>
                <a:cs typeface="Arial"/>
              </a:rPr>
              <a:t>using</a:t>
            </a:r>
            <a:r>
              <a:rPr sz="4000" spc="5" dirty="0">
                <a:solidFill>
                  <a:srgbClr val="FFFFFF"/>
                </a:solidFill>
                <a:latin typeface="Arial"/>
                <a:cs typeface="Arial"/>
              </a:rPr>
              <a:t> </a:t>
            </a:r>
            <a:r>
              <a:rPr sz="4000" spc="-5" dirty="0">
                <a:solidFill>
                  <a:srgbClr val="FFFFFF"/>
                </a:solidFill>
                <a:latin typeface="Arial"/>
                <a:cs typeface="Arial"/>
              </a:rPr>
              <a:t>Backtracking</a:t>
            </a:r>
            <a:endParaRPr sz="4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991" y="640607"/>
            <a:ext cx="7738995" cy="421407"/>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621791" y="1722128"/>
            <a:ext cx="7995284" cy="4692650"/>
            <a:chOff x="621791" y="1722128"/>
            <a:chExt cx="7995284" cy="4692650"/>
          </a:xfrm>
        </p:grpSpPr>
        <p:sp>
          <p:nvSpPr>
            <p:cNvPr id="5" name="object 5"/>
            <p:cNvSpPr/>
            <p:nvPr/>
          </p:nvSpPr>
          <p:spPr>
            <a:xfrm>
              <a:off x="632460" y="1722128"/>
              <a:ext cx="7879078" cy="15742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21791" y="2147316"/>
              <a:ext cx="7818120" cy="5867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85799" y="1746631"/>
              <a:ext cx="7772400" cy="1474470"/>
            </a:xfrm>
            <a:custGeom>
              <a:avLst/>
              <a:gdLst/>
              <a:ahLst/>
              <a:cxnLst/>
              <a:rect l="l" t="t" r="r" b="b"/>
              <a:pathLst>
                <a:path w="7772400" h="1474470">
                  <a:moveTo>
                    <a:pt x="7526655" y="0"/>
                  </a:moveTo>
                  <a:lnTo>
                    <a:pt x="245706" y="0"/>
                  </a:lnTo>
                  <a:lnTo>
                    <a:pt x="196188" y="4990"/>
                  </a:lnTo>
                  <a:lnTo>
                    <a:pt x="150066" y="19305"/>
                  </a:lnTo>
                  <a:lnTo>
                    <a:pt x="108330" y="41958"/>
                  </a:lnTo>
                  <a:lnTo>
                    <a:pt x="71966" y="71961"/>
                  </a:lnTo>
                  <a:lnTo>
                    <a:pt x="41963" y="108328"/>
                  </a:lnTo>
                  <a:lnTo>
                    <a:pt x="19308" y="150072"/>
                  </a:lnTo>
                  <a:lnTo>
                    <a:pt x="4991" y="196206"/>
                  </a:lnTo>
                  <a:lnTo>
                    <a:pt x="0" y="245745"/>
                  </a:lnTo>
                  <a:lnTo>
                    <a:pt x="0" y="1228471"/>
                  </a:lnTo>
                  <a:lnTo>
                    <a:pt x="4991" y="1278009"/>
                  </a:lnTo>
                  <a:lnTo>
                    <a:pt x="19308" y="1324143"/>
                  </a:lnTo>
                  <a:lnTo>
                    <a:pt x="41963" y="1365887"/>
                  </a:lnTo>
                  <a:lnTo>
                    <a:pt x="71966" y="1402254"/>
                  </a:lnTo>
                  <a:lnTo>
                    <a:pt x="108330" y="1432257"/>
                  </a:lnTo>
                  <a:lnTo>
                    <a:pt x="150066" y="1454910"/>
                  </a:lnTo>
                  <a:lnTo>
                    <a:pt x="196188" y="1469225"/>
                  </a:lnTo>
                  <a:lnTo>
                    <a:pt x="245706" y="1474216"/>
                  </a:lnTo>
                  <a:lnTo>
                    <a:pt x="7526655" y="1474216"/>
                  </a:lnTo>
                  <a:lnTo>
                    <a:pt x="7576193" y="1469225"/>
                  </a:lnTo>
                  <a:lnTo>
                    <a:pt x="7622327" y="1454910"/>
                  </a:lnTo>
                  <a:lnTo>
                    <a:pt x="7664071" y="1432257"/>
                  </a:lnTo>
                  <a:lnTo>
                    <a:pt x="7700438" y="1402254"/>
                  </a:lnTo>
                  <a:lnTo>
                    <a:pt x="7730441" y="1365887"/>
                  </a:lnTo>
                  <a:lnTo>
                    <a:pt x="7753094" y="1324143"/>
                  </a:lnTo>
                  <a:lnTo>
                    <a:pt x="7767409" y="1278009"/>
                  </a:lnTo>
                  <a:lnTo>
                    <a:pt x="7772400" y="1228471"/>
                  </a:lnTo>
                  <a:lnTo>
                    <a:pt x="7772400" y="245745"/>
                  </a:lnTo>
                  <a:lnTo>
                    <a:pt x="7767409" y="196206"/>
                  </a:lnTo>
                  <a:lnTo>
                    <a:pt x="7753094" y="150072"/>
                  </a:lnTo>
                  <a:lnTo>
                    <a:pt x="7730441" y="108328"/>
                  </a:lnTo>
                  <a:lnTo>
                    <a:pt x="7700438" y="71961"/>
                  </a:lnTo>
                  <a:lnTo>
                    <a:pt x="7664071" y="41958"/>
                  </a:lnTo>
                  <a:lnTo>
                    <a:pt x="7622327" y="19305"/>
                  </a:lnTo>
                  <a:lnTo>
                    <a:pt x="7576193" y="4990"/>
                  </a:lnTo>
                  <a:lnTo>
                    <a:pt x="7526655" y="0"/>
                  </a:lnTo>
                  <a:close/>
                </a:path>
              </a:pathLst>
            </a:custGeom>
            <a:solidFill>
              <a:srgbClr val="FFFFFF"/>
            </a:solidFill>
          </p:spPr>
          <p:txBody>
            <a:bodyPr wrap="square" lIns="0" tIns="0" rIns="0" bIns="0" rtlCol="0"/>
            <a:lstStyle/>
            <a:p>
              <a:endParaRPr/>
            </a:p>
          </p:txBody>
        </p:sp>
        <p:sp>
          <p:nvSpPr>
            <p:cNvPr id="8" name="object 8"/>
            <p:cNvSpPr/>
            <p:nvPr/>
          </p:nvSpPr>
          <p:spPr>
            <a:xfrm>
              <a:off x="685799" y="1746631"/>
              <a:ext cx="7772400" cy="1474470"/>
            </a:xfrm>
            <a:custGeom>
              <a:avLst/>
              <a:gdLst/>
              <a:ahLst/>
              <a:cxnLst/>
              <a:rect l="l" t="t" r="r" b="b"/>
              <a:pathLst>
                <a:path w="7772400" h="1474470">
                  <a:moveTo>
                    <a:pt x="0" y="245745"/>
                  </a:moveTo>
                  <a:lnTo>
                    <a:pt x="4991" y="196206"/>
                  </a:lnTo>
                  <a:lnTo>
                    <a:pt x="19308" y="150072"/>
                  </a:lnTo>
                  <a:lnTo>
                    <a:pt x="41963" y="108328"/>
                  </a:lnTo>
                  <a:lnTo>
                    <a:pt x="71966" y="71961"/>
                  </a:lnTo>
                  <a:lnTo>
                    <a:pt x="108330" y="41958"/>
                  </a:lnTo>
                  <a:lnTo>
                    <a:pt x="150066" y="19305"/>
                  </a:lnTo>
                  <a:lnTo>
                    <a:pt x="196188" y="4990"/>
                  </a:lnTo>
                  <a:lnTo>
                    <a:pt x="245706" y="0"/>
                  </a:lnTo>
                  <a:lnTo>
                    <a:pt x="7526655" y="0"/>
                  </a:lnTo>
                  <a:lnTo>
                    <a:pt x="7576193" y="4990"/>
                  </a:lnTo>
                  <a:lnTo>
                    <a:pt x="7622327" y="19305"/>
                  </a:lnTo>
                  <a:lnTo>
                    <a:pt x="7664071" y="41958"/>
                  </a:lnTo>
                  <a:lnTo>
                    <a:pt x="7700438" y="71961"/>
                  </a:lnTo>
                  <a:lnTo>
                    <a:pt x="7730441" y="108328"/>
                  </a:lnTo>
                  <a:lnTo>
                    <a:pt x="7753094" y="150072"/>
                  </a:lnTo>
                  <a:lnTo>
                    <a:pt x="7767409" y="196206"/>
                  </a:lnTo>
                  <a:lnTo>
                    <a:pt x="7772400" y="245745"/>
                  </a:lnTo>
                  <a:lnTo>
                    <a:pt x="7772400" y="1228471"/>
                  </a:lnTo>
                  <a:lnTo>
                    <a:pt x="7767409" y="1278009"/>
                  </a:lnTo>
                  <a:lnTo>
                    <a:pt x="7753094" y="1324143"/>
                  </a:lnTo>
                  <a:lnTo>
                    <a:pt x="7730441" y="1365887"/>
                  </a:lnTo>
                  <a:lnTo>
                    <a:pt x="7700438" y="1402254"/>
                  </a:lnTo>
                  <a:lnTo>
                    <a:pt x="7664071" y="1432257"/>
                  </a:lnTo>
                  <a:lnTo>
                    <a:pt x="7622327" y="1454910"/>
                  </a:lnTo>
                  <a:lnTo>
                    <a:pt x="7576193" y="1469225"/>
                  </a:lnTo>
                  <a:lnTo>
                    <a:pt x="7526655" y="1474216"/>
                  </a:lnTo>
                  <a:lnTo>
                    <a:pt x="245706" y="1474216"/>
                  </a:lnTo>
                  <a:lnTo>
                    <a:pt x="196188" y="1469225"/>
                  </a:lnTo>
                  <a:lnTo>
                    <a:pt x="150066" y="1454910"/>
                  </a:lnTo>
                  <a:lnTo>
                    <a:pt x="108330" y="1432257"/>
                  </a:lnTo>
                  <a:lnTo>
                    <a:pt x="71966" y="1402254"/>
                  </a:lnTo>
                  <a:lnTo>
                    <a:pt x="41963" y="1365887"/>
                  </a:lnTo>
                  <a:lnTo>
                    <a:pt x="19308" y="1324143"/>
                  </a:lnTo>
                  <a:lnTo>
                    <a:pt x="4991" y="1278009"/>
                  </a:lnTo>
                  <a:lnTo>
                    <a:pt x="0" y="1228471"/>
                  </a:lnTo>
                  <a:lnTo>
                    <a:pt x="0" y="245745"/>
                  </a:lnTo>
                  <a:close/>
                </a:path>
              </a:pathLst>
            </a:custGeom>
            <a:ln w="38100">
              <a:solidFill>
                <a:srgbClr val="BE4013"/>
              </a:solidFill>
            </a:ln>
          </p:spPr>
          <p:txBody>
            <a:bodyPr wrap="square" lIns="0" tIns="0" rIns="0" bIns="0" rtlCol="0"/>
            <a:lstStyle/>
            <a:p>
              <a:endParaRPr/>
            </a:p>
          </p:txBody>
        </p:sp>
        <p:sp>
          <p:nvSpPr>
            <p:cNvPr id="9" name="object 9"/>
            <p:cNvSpPr/>
            <p:nvPr/>
          </p:nvSpPr>
          <p:spPr>
            <a:xfrm>
              <a:off x="627887" y="3268980"/>
              <a:ext cx="7888223" cy="159105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21791" y="3332988"/>
              <a:ext cx="7836408" cy="132283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85799" y="3301492"/>
              <a:ext cx="7772400" cy="1474470"/>
            </a:xfrm>
            <a:custGeom>
              <a:avLst/>
              <a:gdLst/>
              <a:ahLst/>
              <a:cxnLst/>
              <a:rect l="l" t="t" r="r" b="b"/>
              <a:pathLst>
                <a:path w="7772400" h="1474470">
                  <a:moveTo>
                    <a:pt x="7526655" y="0"/>
                  </a:moveTo>
                  <a:lnTo>
                    <a:pt x="245706" y="0"/>
                  </a:lnTo>
                  <a:lnTo>
                    <a:pt x="196188" y="4990"/>
                  </a:lnTo>
                  <a:lnTo>
                    <a:pt x="150066" y="19305"/>
                  </a:lnTo>
                  <a:lnTo>
                    <a:pt x="108330" y="41958"/>
                  </a:lnTo>
                  <a:lnTo>
                    <a:pt x="71966" y="71961"/>
                  </a:lnTo>
                  <a:lnTo>
                    <a:pt x="41963" y="108328"/>
                  </a:lnTo>
                  <a:lnTo>
                    <a:pt x="19308" y="150072"/>
                  </a:lnTo>
                  <a:lnTo>
                    <a:pt x="4991" y="196206"/>
                  </a:lnTo>
                  <a:lnTo>
                    <a:pt x="0" y="245745"/>
                  </a:lnTo>
                  <a:lnTo>
                    <a:pt x="0" y="1228471"/>
                  </a:lnTo>
                  <a:lnTo>
                    <a:pt x="4991" y="1278009"/>
                  </a:lnTo>
                  <a:lnTo>
                    <a:pt x="19308" y="1324143"/>
                  </a:lnTo>
                  <a:lnTo>
                    <a:pt x="41963" y="1365887"/>
                  </a:lnTo>
                  <a:lnTo>
                    <a:pt x="71966" y="1402254"/>
                  </a:lnTo>
                  <a:lnTo>
                    <a:pt x="108330" y="1432257"/>
                  </a:lnTo>
                  <a:lnTo>
                    <a:pt x="150066" y="1454910"/>
                  </a:lnTo>
                  <a:lnTo>
                    <a:pt x="196188" y="1469225"/>
                  </a:lnTo>
                  <a:lnTo>
                    <a:pt x="245706" y="1474216"/>
                  </a:lnTo>
                  <a:lnTo>
                    <a:pt x="7526655" y="1474216"/>
                  </a:lnTo>
                  <a:lnTo>
                    <a:pt x="7576193" y="1469225"/>
                  </a:lnTo>
                  <a:lnTo>
                    <a:pt x="7622327" y="1454910"/>
                  </a:lnTo>
                  <a:lnTo>
                    <a:pt x="7664071" y="1432257"/>
                  </a:lnTo>
                  <a:lnTo>
                    <a:pt x="7700438" y="1402254"/>
                  </a:lnTo>
                  <a:lnTo>
                    <a:pt x="7730441" y="1365887"/>
                  </a:lnTo>
                  <a:lnTo>
                    <a:pt x="7753094" y="1324143"/>
                  </a:lnTo>
                  <a:lnTo>
                    <a:pt x="7767409" y="1278009"/>
                  </a:lnTo>
                  <a:lnTo>
                    <a:pt x="7772400" y="1228471"/>
                  </a:lnTo>
                  <a:lnTo>
                    <a:pt x="7772400" y="245745"/>
                  </a:lnTo>
                  <a:lnTo>
                    <a:pt x="7767409" y="196206"/>
                  </a:lnTo>
                  <a:lnTo>
                    <a:pt x="7753094" y="150072"/>
                  </a:lnTo>
                  <a:lnTo>
                    <a:pt x="7730441" y="108328"/>
                  </a:lnTo>
                  <a:lnTo>
                    <a:pt x="7700438" y="71961"/>
                  </a:lnTo>
                  <a:lnTo>
                    <a:pt x="7664071" y="41958"/>
                  </a:lnTo>
                  <a:lnTo>
                    <a:pt x="7622327" y="19305"/>
                  </a:lnTo>
                  <a:lnTo>
                    <a:pt x="7576193" y="4990"/>
                  </a:lnTo>
                  <a:lnTo>
                    <a:pt x="7526655" y="0"/>
                  </a:lnTo>
                  <a:close/>
                </a:path>
              </a:pathLst>
            </a:custGeom>
            <a:solidFill>
              <a:srgbClr val="FFFFFF"/>
            </a:solidFill>
          </p:spPr>
          <p:txBody>
            <a:bodyPr wrap="square" lIns="0" tIns="0" rIns="0" bIns="0" rtlCol="0"/>
            <a:lstStyle/>
            <a:p>
              <a:endParaRPr/>
            </a:p>
          </p:txBody>
        </p:sp>
        <p:sp>
          <p:nvSpPr>
            <p:cNvPr id="12" name="object 12"/>
            <p:cNvSpPr/>
            <p:nvPr/>
          </p:nvSpPr>
          <p:spPr>
            <a:xfrm>
              <a:off x="685799" y="3301492"/>
              <a:ext cx="7772400" cy="1474470"/>
            </a:xfrm>
            <a:custGeom>
              <a:avLst/>
              <a:gdLst/>
              <a:ahLst/>
              <a:cxnLst/>
              <a:rect l="l" t="t" r="r" b="b"/>
              <a:pathLst>
                <a:path w="7772400" h="1474470">
                  <a:moveTo>
                    <a:pt x="0" y="245745"/>
                  </a:moveTo>
                  <a:lnTo>
                    <a:pt x="4991" y="196206"/>
                  </a:lnTo>
                  <a:lnTo>
                    <a:pt x="19308" y="150072"/>
                  </a:lnTo>
                  <a:lnTo>
                    <a:pt x="41963" y="108328"/>
                  </a:lnTo>
                  <a:lnTo>
                    <a:pt x="71966" y="71961"/>
                  </a:lnTo>
                  <a:lnTo>
                    <a:pt x="108330" y="41958"/>
                  </a:lnTo>
                  <a:lnTo>
                    <a:pt x="150066" y="19305"/>
                  </a:lnTo>
                  <a:lnTo>
                    <a:pt x="196188" y="4990"/>
                  </a:lnTo>
                  <a:lnTo>
                    <a:pt x="245706" y="0"/>
                  </a:lnTo>
                  <a:lnTo>
                    <a:pt x="7526655" y="0"/>
                  </a:lnTo>
                  <a:lnTo>
                    <a:pt x="7576193" y="4990"/>
                  </a:lnTo>
                  <a:lnTo>
                    <a:pt x="7622327" y="19305"/>
                  </a:lnTo>
                  <a:lnTo>
                    <a:pt x="7664071" y="41958"/>
                  </a:lnTo>
                  <a:lnTo>
                    <a:pt x="7700438" y="71961"/>
                  </a:lnTo>
                  <a:lnTo>
                    <a:pt x="7730441" y="108328"/>
                  </a:lnTo>
                  <a:lnTo>
                    <a:pt x="7753094" y="150072"/>
                  </a:lnTo>
                  <a:lnTo>
                    <a:pt x="7767409" y="196206"/>
                  </a:lnTo>
                  <a:lnTo>
                    <a:pt x="7772400" y="245745"/>
                  </a:lnTo>
                  <a:lnTo>
                    <a:pt x="7772400" y="1228471"/>
                  </a:lnTo>
                  <a:lnTo>
                    <a:pt x="7767409" y="1278009"/>
                  </a:lnTo>
                  <a:lnTo>
                    <a:pt x="7753094" y="1324143"/>
                  </a:lnTo>
                  <a:lnTo>
                    <a:pt x="7730441" y="1365887"/>
                  </a:lnTo>
                  <a:lnTo>
                    <a:pt x="7700438" y="1402254"/>
                  </a:lnTo>
                  <a:lnTo>
                    <a:pt x="7664071" y="1432257"/>
                  </a:lnTo>
                  <a:lnTo>
                    <a:pt x="7622327" y="1454910"/>
                  </a:lnTo>
                  <a:lnTo>
                    <a:pt x="7576193" y="1469225"/>
                  </a:lnTo>
                  <a:lnTo>
                    <a:pt x="7526655" y="1474216"/>
                  </a:lnTo>
                  <a:lnTo>
                    <a:pt x="245706" y="1474216"/>
                  </a:lnTo>
                  <a:lnTo>
                    <a:pt x="196188" y="1469225"/>
                  </a:lnTo>
                  <a:lnTo>
                    <a:pt x="150066" y="1454910"/>
                  </a:lnTo>
                  <a:lnTo>
                    <a:pt x="108330" y="1432257"/>
                  </a:lnTo>
                  <a:lnTo>
                    <a:pt x="71966" y="1402254"/>
                  </a:lnTo>
                  <a:lnTo>
                    <a:pt x="41963" y="1365887"/>
                  </a:lnTo>
                  <a:lnTo>
                    <a:pt x="19308" y="1324143"/>
                  </a:lnTo>
                  <a:lnTo>
                    <a:pt x="4991" y="1278009"/>
                  </a:lnTo>
                  <a:lnTo>
                    <a:pt x="0" y="1228471"/>
                  </a:lnTo>
                  <a:lnTo>
                    <a:pt x="0" y="245745"/>
                  </a:lnTo>
                  <a:close/>
                </a:path>
              </a:pathLst>
            </a:custGeom>
            <a:ln w="38099">
              <a:solidFill>
                <a:srgbClr val="BE4013"/>
              </a:solidFill>
            </a:ln>
          </p:spPr>
          <p:txBody>
            <a:bodyPr wrap="square" lIns="0" tIns="0" rIns="0" bIns="0" rtlCol="0"/>
            <a:lstStyle/>
            <a:p>
              <a:endParaRPr/>
            </a:p>
          </p:txBody>
        </p:sp>
        <p:sp>
          <p:nvSpPr>
            <p:cNvPr id="13" name="object 13"/>
            <p:cNvSpPr/>
            <p:nvPr/>
          </p:nvSpPr>
          <p:spPr>
            <a:xfrm>
              <a:off x="627887" y="4823460"/>
              <a:ext cx="7888223" cy="159105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21791" y="5071872"/>
              <a:ext cx="7994904" cy="95402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85799" y="4856352"/>
              <a:ext cx="7772400" cy="1474470"/>
            </a:xfrm>
            <a:custGeom>
              <a:avLst/>
              <a:gdLst/>
              <a:ahLst/>
              <a:cxnLst/>
              <a:rect l="l" t="t" r="r" b="b"/>
              <a:pathLst>
                <a:path w="7772400" h="1474470">
                  <a:moveTo>
                    <a:pt x="7526655" y="0"/>
                  </a:moveTo>
                  <a:lnTo>
                    <a:pt x="245706" y="0"/>
                  </a:lnTo>
                  <a:lnTo>
                    <a:pt x="196188" y="4990"/>
                  </a:lnTo>
                  <a:lnTo>
                    <a:pt x="150066" y="19305"/>
                  </a:lnTo>
                  <a:lnTo>
                    <a:pt x="108330" y="41958"/>
                  </a:lnTo>
                  <a:lnTo>
                    <a:pt x="71966" y="71961"/>
                  </a:lnTo>
                  <a:lnTo>
                    <a:pt x="41963" y="108328"/>
                  </a:lnTo>
                  <a:lnTo>
                    <a:pt x="19308" y="150072"/>
                  </a:lnTo>
                  <a:lnTo>
                    <a:pt x="4991" y="196206"/>
                  </a:lnTo>
                  <a:lnTo>
                    <a:pt x="0" y="245745"/>
                  </a:lnTo>
                  <a:lnTo>
                    <a:pt x="0" y="1228483"/>
                  </a:lnTo>
                  <a:lnTo>
                    <a:pt x="4991" y="1278002"/>
                  </a:lnTo>
                  <a:lnTo>
                    <a:pt x="19308" y="1324123"/>
                  </a:lnTo>
                  <a:lnTo>
                    <a:pt x="41963" y="1365860"/>
                  </a:lnTo>
                  <a:lnTo>
                    <a:pt x="71966" y="1402224"/>
                  </a:lnTo>
                  <a:lnTo>
                    <a:pt x="108330" y="1432227"/>
                  </a:lnTo>
                  <a:lnTo>
                    <a:pt x="150066" y="1454881"/>
                  </a:lnTo>
                  <a:lnTo>
                    <a:pt x="196188" y="1469198"/>
                  </a:lnTo>
                  <a:lnTo>
                    <a:pt x="245706" y="1474190"/>
                  </a:lnTo>
                  <a:lnTo>
                    <a:pt x="7526655" y="1474190"/>
                  </a:lnTo>
                  <a:lnTo>
                    <a:pt x="7576193" y="1469198"/>
                  </a:lnTo>
                  <a:lnTo>
                    <a:pt x="7622327" y="1454881"/>
                  </a:lnTo>
                  <a:lnTo>
                    <a:pt x="7664071" y="1432227"/>
                  </a:lnTo>
                  <a:lnTo>
                    <a:pt x="7700438" y="1402224"/>
                  </a:lnTo>
                  <a:lnTo>
                    <a:pt x="7730441" y="1365860"/>
                  </a:lnTo>
                  <a:lnTo>
                    <a:pt x="7753094" y="1324123"/>
                  </a:lnTo>
                  <a:lnTo>
                    <a:pt x="7767409" y="1278002"/>
                  </a:lnTo>
                  <a:lnTo>
                    <a:pt x="7772400" y="1228483"/>
                  </a:lnTo>
                  <a:lnTo>
                    <a:pt x="7772400" y="245745"/>
                  </a:lnTo>
                  <a:lnTo>
                    <a:pt x="7767409" y="196206"/>
                  </a:lnTo>
                  <a:lnTo>
                    <a:pt x="7753094" y="150072"/>
                  </a:lnTo>
                  <a:lnTo>
                    <a:pt x="7730441" y="108328"/>
                  </a:lnTo>
                  <a:lnTo>
                    <a:pt x="7700438" y="71961"/>
                  </a:lnTo>
                  <a:lnTo>
                    <a:pt x="7664071" y="41958"/>
                  </a:lnTo>
                  <a:lnTo>
                    <a:pt x="7622327" y="19305"/>
                  </a:lnTo>
                  <a:lnTo>
                    <a:pt x="7576193" y="4990"/>
                  </a:lnTo>
                  <a:lnTo>
                    <a:pt x="7526655" y="0"/>
                  </a:lnTo>
                  <a:close/>
                </a:path>
              </a:pathLst>
            </a:custGeom>
            <a:solidFill>
              <a:srgbClr val="FFFFFF"/>
            </a:solidFill>
          </p:spPr>
          <p:txBody>
            <a:bodyPr wrap="square" lIns="0" tIns="0" rIns="0" bIns="0" rtlCol="0"/>
            <a:lstStyle/>
            <a:p>
              <a:endParaRPr/>
            </a:p>
          </p:txBody>
        </p:sp>
        <p:sp>
          <p:nvSpPr>
            <p:cNvPr id="16" name="object 16"/>
            <p:cNvSpPr/>
            <p:nvPr/>
          </p:nvSpPr>
          <p:spPr>
            <a:xfrm>
              <a:off x="685799" y="4856352"/>
              <a:ext cx="7772400" cy="1474470"/>
            </a:xfrm>
            <a:custGeom>
              <a:avLst/>
              <a:gdLst/>
              <a:ahLst/>
              <a:cxnLst/>
              <a:rect l="l" t="t" r="r" b="b"/>
              <a:pathLst>
                <a:path w="7772400" h="1474470">
                  <a:moveTo>
                    <a:pt x="0" y="245745"/>
                  </a:moveTo>
                  <a:lnTo>
                    <a:pt x="4991" y="196206"/>
                  </a:lnTo>
                  <a:lnTo>
                    <a:pt x="19308" y="150072"/>
                  </a:lnTo>
                  <a:lnTo>
                    <a:pt x="41963" y="108328"/>
                  </a:lnTo>
                  <a:lnTo>
                    <a:pt x="71966" y="71961"/>
                  </a:lnTo>
                  <a:lnTo>
                    <a:pt x="108330" y="41958"/>
                  </a:lnTo>
                  <a:lnTo>
                    <a:pt x="150066" y="19305"/>
                  </a:lnTo>
                  <a:lnTo>
                    <a:pt x="196188" y="4990"/>
                  </a:lnTo>
                  <a:lnTo>
                    <a:pt x="245706" y="0"/>
                  </a:lnTo>
                  <a:lnTo>
                    <a:pt x="7526655" y="0"/>
                  </a:lnTo>
                  <a:lnTo>
                    <a:pt x="7576193" y="4990"/>
                  </a:lnTo>
                  <a:lnTo>
                    <a:pt x="7622327" y="19305"/>
                  </a:lnTo>
                  <a:lnTo>
                    <a:pt x="7664071" y="41958"/>
                  </a:lnTo>
                  <a:lnTo>
                    <a:pt x="7700438" y="71961"/>
                  </a:lnTo>
                  <a:lnTo>
                    <a:pt x="7730441" y="108328"/>
                  </a:lnTo>
                  <a:lnTo>
                    <a:pt x="7753094" y="150072"/>
                  </a:lnTo>
                  <a:lnTo>
                    <a:pt x="7767409" y="196206"/>
                  </a:lnTo>
                  <a:lnTo>
                    <a:pt x="7772400" y="245745"/>
                  </a:lnTo>
                  <a:lnTo>
                    <a:pt x="7772400" y="1228483"/>
                  </a:lnTo>
                  <a:lnTo>
                    <a:pt x="7767409" y="1278002"/>
                  </a:lnTo>
                  <a:lnTo>
                    <a:pt x="7753094" y="1324123"/>
                  </a:lnTo>
                  <a:lnTo>
                    <a:pt x="7730441" y="1365860"/>
                  </a:lnTo>
                  <a:lnTo>
                    <a:pt x="7700438" y="1402224"/>
                  </a:lnTo>
                  <a:lnTo>
                    <a:pt x="7664071" y="1432227"/>
                  </a:lnTo>
                  <a:lnTo>
                    <a:pt x="7622327" y="1454881"/>
                  </a:lnTo>
                  <a:lnTo>
                    <a:pt x="7576193" y="1469198"/>
                  </a:lnTo>
                  <a:lnTo>
                    <a:pt x="7526655" y="1474190"/>
                  </a:lnTo>
                  <a:lnTo>
                    <a:pt x="245706" y="1474190"/>
                  </a:lnTo>
                  <a:lnTo>
                    <a:pt x="196188" y="1469198"/>
                  </a:lnTo>
                  <a:lnTo>
                    <a:pt x="150066" y="1454881"/>
                  </a:lnTo>
                  <a:lnTo>
                    <a:pt x="108330" y="1432227"/>
                  </a:lnTo>
                  <a:lnTo>
                    <a:pt x="71966" y="1402224"/>
                  </a:lnTo>
                  <a:lnTo>
                    <a:pt x="41963" y="1365860"/>
                  </a:lnTo>
                  <a:lnTo>
                    <a:pt x="19308" y="1324123"/>
                  </a:lnTo>
                  <a:lnTo>
                    <a:pt x="4991" y="1278002"/>
                  </a:lnTo>
                  <a:lnTo>
                    <a:pt x="0" y="1228483"/>
                  </a:lnTo>
                  <a:lnTo>
                    <a:pt x="0" y="245745"/>
                  </a:lnTo>
                  <a:close/>
                </a:path>
              </a:pathLst>
            </a:custGeom>
            <a:ln w="38100">
              <a:solidFill>
                <a:srgbClr val="BE4013"/>
              </a:solidFill>
            </a:ln>
          </p:spPr>
          <p:txBody>
            <a:bodyPr wrap="square" lIns="0" tIns="0" rIns="0" bIns="0" rtlCol="0"/>
            <a:lstStyle/>
            <a:p>
              <a:endParaRPr/>
            </a:p>
          </p:txBody>
        </p:sp>
      </p:grpSp>
      <p:sp>
        <p:nvSpPr>
          <p:cNvPr id="17" name="object 17"/>
          <p:cNvSpPr txBox="1"/>
          <p:nvPr/>
        </p:nvSpPr>
        <p:spPr>
          <a:xfrm>
            <a:off x="852017" y="2225167"/>
            <a:ext cx="7428230" cy="374650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Let G be a graph and m be a </a:t>
            </a:r>
            <a:r>
              <a:rPr sz="2800" dirty="0">
                <a:latin typeface="Arial"/>
                <a:cs typeface="Arial"/>
              </a:rPr>
              <a:t>positive integer</a:t>
            </a:r>
            <a:r>
              <a:rPr sz="2800" spc="-65" dirty="0">
                <a:latin typeface="Arial"/>
                <a:cs typeface="Arial"/>
              </a:rPr>
              <a:t> </a:t>
            </a:r>
            <a:r>
              <a:rPr sz="2800" spc="-5" dirty="0">
                <a:latin typeface="Arial"/>
                <a:cs typeface="Arial"/>
              </a:rPr>
              <a:t>.</a:t>
            </a:r>
            <a:endParaRPr sz="2800">
              <a:latin typeface="Arial"/>
              <a:cs typeface="Arial"/>
            </a:endParaRPr>
          </a:p>
          <a:p>
            <a:pPr>
              <a:lnSpc>
                <a:spcPct val="100000"/>
              </a:lnSpc>
            </a:pPr>
            <a:endParaRPr sz="3100">
              <a:latin typeface="Arial"/>
              <a:cs typeface="Arial"/>
            </a:endParaRPr>
          </a:p>
          <a:p>
            <a:pPr>
              <a:lnSpc>
                <a:spcPct val="100000"/>
              </a:lnSpc>
              <a:spcBef>
                <a:spcPts val="5"/>
              </a:spcBef>
            </a:pPr>
            <a:endParaRPr sz="2500">
              <a:latin typeface="Arial"/>
              <a:cs typeface="Arial"/>
            </a:endParaRPr>
          </a:p>
          <a:p>
            <a:pPr marL="12700" marR="97155">
              <a:lnSpc>
                <a:spcPct val="86300"/>
              </a:lnSpc>
            </a:pPr>
            <a:r>
              <a:rPr sz="2800" spc="-5" dirty="0">
                <a:latin typeface="Arial"/>
                <a:cs typeface="Arial"/>
              </a:rPr>
              <a:t>The problem is to color the </a:t>
            </a:r>
            <a:r>
              <a:rPr sz="2800" dirty="0">
                <a:latin typeface="Arial"/>
                <a:cs typeface="Arial"/>
              </a:rPr>
              <a:t>vertices </a:t>
            </a:r>
            <a:r>
              <a:rPr sz="2800" spc="-5" dirty="0">
                <a:latin typeface="Arial"/>
                <a:cs typeface="Arial"/>
              </a:rPr>
              <a:t>of G using  only m </a:t>
            </a:r>
            <a:r>
              <a:rPr sz="2800" dirty="0">
                <a:latin typeface="Arial"/>
                <a:cs typeface="Arial"/>
              </a:rPr>
              <a:t>colors </a:t>
            </a:r>
            <a:r>
              <a:rPr sz="2800" spc="-5" dirty="0">
                <a:latin typeface="Arial"/>
                <a:cs typeface="Arial"/>
              </a:rPr>
              <a:t>in </a:t>
            </a:r>
            <a:r>
              <a:rPr sz="2800" dirty="0">
                <a:latin typeface="Arial"/>
                <a:cs typeface="Arial"/>
              </a:rPr>
              <a:t>such </a:t>
            </a:r>
            <a:r>
              <a:rPr sz="2800" spc="-5" dirty="0">
                <a:latin typeface="Arial"/>
                <a:cs typeface="Arial"/>
              </a:rPr>
              <a:t>a way </a:t>
            </a:r>
            <a:r>
              <a:rPr sz="2800" dirty="0">
                <a:latin typeface="Arial"/>
                <a:cs typeface="Arial"/>
              </a:rPr>
              <a:t>that </a:t>
            </a:r>
            <a:r>
              <a:rPr sz="2800" spc="-5" dirty="0">
                <a:latin typeface="Arial"/>
                <a:cs typeface="Arial"/>
              </a:rPr>
              <a:t>no two  </a:t>
            </a:r>
            <a:r>
              <a:rPr sz="2800" dirty="0">
                <a:latin typeface="Arial"/>
                <a:cs typeface="Arial"/>
              </a:rPr>
              <a:t>adjacent </a:t>
            </a:r>
            <a:r>
              <a:rPr sz="2800" spc="-5" dirty="0">
                <a:latin typeface="Arial"/>
                <a:cs typeface="Arial"/>
              </a:rPr>
              <a:t>nodes </a:t>
            </a:r>
            <a:r>
              <a:rPr sz="2800" dirty="0">
                <a:latin typeface="Arial"/>
                <a:cs typeface="Arial"/>
              </a:rPr>
              <a:t>/ vertices have </a:t>
            </a:r>
            <a:r>
              <a:rPr sz="2800" spc="-5" dirty="0">
                <a:latin typeface="Arial"/>
                <a:cs typeface="Arial"/>
              </a:rPr>
              <a:t>the same</a:t>
            </a:r>
            <a:r>
              <a:rPr sz="2800" spc="-70" dirty="0">
                <a:latin typeface="Arial"/>
                <a:cs typeface="Arial"/>
              </a:rPr>
              <a:t> </a:t>
            </a:r>
            <a:r>
              <a:rPr sz="2800" spc="-30" dirty="0">
                <a:latin typeface="Arial"/>
                <a:cs typeface="Arial"/>
              </a:rPr>
              <a:t>color.</a:t>
            </a:r>
            <a:endParaRPr sz="2800">
              <a:latin typeface="Arial"/>
              <a:cs typeface="Arial"/>
            </a:endParaRPr>
          </a:p>
          <a:p>
            <a:pPr>
              <a:lnSpc>
                <a:spcPct val="100000"/>
              </a:lnSpc>
              <a:spcBef>
                <a:spcPts val="15"/>
              </a:spcBef>
            </a:pPr>
            <a:endParaRPr sz="4350">
              <a:latin typeface="Arial"/>
              <a:cs typeface="Arial"/>
            </a:endParaRPr>
          </a:p>
          <a:p>
            <a:pPr marL="12700" marR="5080">
              <a:lnSpc>
                <a:spcPts val="2900"/>
              </a:lnSpc>
            </a:pPr>
            <a:r>
              <a:rPr sz="2800" spc="-5" dirty="0">
                <a:latin typeface="Arial"/>
                <a:cs typeface="Arial"/>
              </a:rPr>
              <a:t>It is </a:t>
            </a:r>
            <a:r>
              <a:rPr sz="2800" dirty="0">
                <a:latin typeface="Arial"/>
                <a:cs typeface="Arial"/>
              </a:rPr>
              <a:t>necessary </a:t>
            </a:r>
            <a:r>
              <a:rPr sz="2800" spc="-5" dirty="0">
                <a:latin typeface="Arial"/>
                <a:cs typeface="Arial"/>
              </a:rPr>
              <a:t>to find the smallest </a:t>
            </a:r>
            <a:r>
              <a:rPr sz="2800" dirty="0">
                <a:latin typeface="Arial"/>
                <a:cs typeface="Arial"/>
              </a:rPr>
              <a:t>integer </a:t>
            </a:r>
            <a:r>
              <a:rPr sz="2800" spc="-5" dirty="0">
                <a:latin typeface="Arial"/>
                <a:cs typeface="Arial"/>
              </a:rPr>
              <a:t>m.</a:t>
            </a:r>
            <a:r>
              <a:rPr sz="2800" spc="-65" dirty="0">
                <a:latin typeface="Arial"/>
                <a:cs typeface="Arial"/>
              </a:rPr>
              <a:t> </a:t>
            </a:r>
            <a:r>
              <a:rPr sz="2800" spc="-5" dirty="0">
                <a:latin typeface="Arial"/>
                <a:cs typeface="Arial"/>
              </a:rPr>
              <a:t>m  is </a:t>
            </a:r>
            <a:r>
              <a:rPr sz="2800" dirty="0">
                <a:latin typeface="Arial"/>
                <a:cs typeface="Arial"/>
              </a:rPr>
              <a:t>referred </a:t>
            </a:r>
            <a:r>
              <a:rPr sz="2800" spc="-5" dirty="0">
                <a:latin typeface="Arial"/>
                <a:cs typeface="Arial"/>
              </a:rPr>
              <a:t>to as the chromatic number of</a:t>
            </a:r>
            <a:r>
              <a:rPr sz="2800" spc="-30" dirty="0">
                <a:latin typeface="Arial"/>
                <a:cs typeface="Arial"/>
              </a:rPr>
              <a:t> </a:t>
            </a:r>
            <a:r>
              <a:rPr sz="2800" spc="-10" dirty="0">
                <a:latin typeface="Arial"/>
                <a:cs typeface="Arial"/>
              </a:rPr>
              <a:t>G.</a:t>
            </a:r>
            <a:endParaRPr sz="2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7971" y="442932"/>
            <a:ext cx="7991856" cy="419657"/>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321563" y="2093986"/>
            <a:ext cx="8423275" cy="3874135"/>
            <a:chOff x="321563" y="2093986"/>
            <a:chExt cx="8423275" cy="3874135"/>
          </a:xfrm>
        </p:grpSpPr>
        <p:sp>
          <p:nvSpPr>
            <p:cNvPr id="5" name="object 5"/>
            <p:cNvSpPr/>
            <p:nvPr/>
          </p:nvSpPr>
          <p:spPr>
            <a:xfrm>
              <a:off x="327659" y="2093986"/>
              <a:ext cx="8412480" cy="13136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21563" y="2142744"/>
              <a:ext cx="8351520" cy="109880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80999" y="2117852"/>
              <a:ext cx="8305800" cy="1210945"/>
            </a:xfrm>
            <a:custGeom>
              <a:avLst/>
              <a:gdLst/>
              <a:ahLst/>
              <a:cxnLst/>
              <a:rect l="l" t="t" r="r" b="b"/>
              <a:pathLst>
                <a:path w="8305800" h="1210945">
                  <a:moveTo>
                    <a:pt x="8103997" y="0"/>
                  </a:moveTo>
                  <a:lnTo>
                    <a:pt x="201828" y="0"/>
                  </a:lnTo>
                  <a:lnTo>
                    <a:pt x="155550" y="5326"/>
                  </a:lnTo>
                  <a:lnTo>
                    <a:pt x="113068" y="20502"/>
                  </a:lnTo>
                  <a:lnTo>
                    <a:pt x="75594" y="44317"/>
                  </a:lnTo>
                  <a:lnTo>
                    <a:pt x="44339" y="75563"/>
                  </a:lnTo>
                  <a:lnTo>
                    <a:pt x="20513" y="113031"/>
                  </a:lnTo>
                  <a:lnTo>
                    <a:pt x="5330" y="155514"/>
                  </a:lnTo>
                  <a:lnTo>
                    <a:pt x="0" y="201802"/>
                  </a:lnTo>
                  <a:lnTo>
                    <a:pt x="0" y="1009142"/>
                  </a:lnTo>
                  <a:lnTo>
                    <a:pt x="5330" y="1055390"/>
                  </a:lnTo>
                  <a:lnTo>
                    <a:pt x="20513" y="1097857"/>
                  </a:lnTo>
                  <a:lnTo>
                    <a:pt x="44339" y="1135328"/>
                  </a:lnTo>
                  <a:lnTo>
                    <a:pt x="75594" y="1166587"/>
                  </a:lnTo>
                  <a:lnTo>
                    <a:pt x="113068" y="1190420"/>
                  </a:lnTo>
                  <a:lnTo>
                    <a:pt x="155550" y="1205611"/>
                  </a:lnTo>
                  <a:lnTo>
                    <a:pt x="201828" y="1210945"/>
                  </a:lnTo>
                  <a:lnTo>
                    <a:pt x="8103997" y="1210945"/>
                  </a:lnTo>
                  <a:lnTo>
                    <a:pt x="8150245" y="1205611"/>
                  </a:lnTo>
                  <a:lnTo>
                    <a:pt x="8192712" y="1190420"/>
                  </a:lnTo>
                  <a:lnTo>
                    <a:pt x="8230183" y="1166587"/>
                  </a:lnTo>
                  <a:lnTo>
                    <a:pt x="8261442" y="1135328"/>
                  </a:lnTo>
                  <a:lnTo>
                    <a:pt x="8285275" y="1097857"/>
                  </a:lnTo>
                  <a:lnTo>
                    <a:pt x="8300466" y="1055390"/>
                  </a:lnTo>
                  <a:lnTo>
                    <a:pt x="8305800" y="1009142"/>
                  </a:lnTo>
                  <a:lnTo>
                    <a:pt x="8305800" y="201802"/>
                  </a:lnTo>
                  <a:lnTo>
                    <a:pt x="8300466" y="155514"/>
                  </a:lnTo>
                  <a:lnTo>
                    <a:pt x="8285275" y="113031"/>
                  </a:lnTo>
                  <a:lnTo>
                    <a:pt x="8261442" y="75563"/>
                  </a:lnTo>
                  <a:lnTo>
                    <a:pt x="8230183" y="44317"/>
                  </a:lnTo>
                  <a:lnTo>
                    <a:pt x="8192712" y="20502"/>
                  </a:lnTo>
                  <a:lnTo>
                    <a:pt x="8150245" y="5326"/>
                  </a:lnTo>
                  <a:lnTo>
                    <a:pt x="8103997" y="0"/>
                  </a:lnTo>
                  <a:close/>
                </a:path>
              </a:pathLst>
            </a:custGeom>
            <a:solidFill>
              <a:srgbClr val="FFFFFF"/>
            </a:solidFill>
          </p:spPr>
          <p:txBody>
            <a:bodyPr wrap="square" lIns="0" tIns="0" rIns="0" bIns="0" rtlCol="0"/>
            <a:lstStyle/>
            <a:p>
              <a:endParaRPr/>
            </a:p>
          </p:txBody>
        </p:sp>
        <p:sp>
          <p:nvSpPr>
            <p:cNvPr id="8" name="object 8"/>
            <p:cNvSpPr/>
            <p:nvPr/>
          </p:nvSpPr>
          <p:spPr>
            <a:xfrm>
              <a:off x="380999" y="2117852"/>
              <a:ext cx="8305800" cy="1210945"/>
            </a:xfrm>
            <a:custGeom>
              <a:avLst/>
              <a:gdLst/>
              <a:ahLst/>
              <a:cxnLst/>
              <a:rect l="l" t="t" r="r" b="b"/>
              <a:pathLst>
                <a:path w="8305800" h="1210945">
                  <a:moveTo>
                    <a:pt x="0" y="201802"/>
                  </a:moveTo>
                  <a:lnTo>
                    <a:pt x="5330" y="155514"/>
                  </a:lnTo>
                  <a:lnTo>
                    <a:pt x="20513" y="113031"/>
                  </a:lnTo>
                  <a:lnTo>
                    <a:pt x="44339" y="75563"/>
                  </a:lnTo>
                  <a:lnTo>
                    <a:pt x="75594" y="44317"/>
                  </a:lnTo>
                  <a:lnTo>
                    <a:pt x="113068" y="20502"/>
                  </a:lnTo>
                  <a:lnTo>
                    <a:pt x="155550" y="5326"/>
                  </a:lnTo>
                  <a:lnTo>
                    <a:pt x="201828" y="0"/>
                  </a:lnTo>
                  <a:lnTo>
                    <a:pt x="8103997" y="0"/>
                  </a:lnTo>
                  <a:lnTo>
                    <a:pt x="8150245" y="5326"/>
                  </a:lnTo>
                  <a:lnTo>
                    <a:pt x="8192712" y="20502"/>
                  </a:lnTo>
                  <a:lnTo>
                    <a:pt x="8230183" y="44317"/>
                  </a:lnTo>
                  <a:lnTo>
                    <a:pt x="8261442" y="75563"/>
                  </a:lnTo>
                  <a:lnTo>
                    <a:pt x="8285275" y="113031"/>
                  </a:lnTo>
                  <a:lnTo>
                    <a:pt x="8300466" y="155514"/>
                  </a:lnTo>
                  <a:lnTo>
                    <a:pt x="8305800" y="201802"/>
                  </a:lnTo>
                  <a:lnTo>
                    <a:pt x="8305800" y="1009142"/>
                  </a:lnTo>
                  <a:lnTo>
                    <a:pt x="8300466" y="1055390"/>
                  </a:lnTo>
                  <a:lnTo>
                    <a:pt x="8285275" y="1097857"/>
                  </a:lnTo>
                  <a:lnTo>
                    <a:pt x="8261442" y="1135328"/>
                  </a:lnTo>
                  <a:lnTo>
                    <a:pt x="8230183" y="1166587"/>
                  </a:lnTo>
                  <a:lnTo>
                    <a:pt x="8192712" y="1190420"/>
                  </a:lnTo>
                  <a:lnTo>
                    <a:pt x="8150245" y="1205611"/>
                  </a:lnTo>
                  <a:lnTo>
                    <a:pt x="8103997" y="1210945"/>
                  </a:lnTo>
                  <a:lnTo>
                    <a:pt x="201828" y="1210945"/>
                  </a:lnTo>
                  <a:lnTo>
                    <a:pt x="155550" y="1205611"/>
                  </a:lnTo>
                  <a:lnTo>
                    <a:pt x="113068" y="1190420"/>
                  </a:lnTo>
                  <a:lnTo>
                    <a:pt x="75594" y="1166587"/>
                  </a:lnTo>
                  <a:lnTo>
                    <a:pt x="44339" y="1135328"/>
                  </a:lnTo>
                  <a:lnTo>
                    <a:pt x="20513" y="1097857"/>
                  </a:lnTo>
                  <a:lnTo>
                    <a:pt x="5330" y="1055390"/>
                  </a:lnTo>
                  <a:lnTo>
                    <a:pt x="0" y="1009142"/>
                  </a:lnTo>
                  <a:lnTo>
                    <a:pt x="0" y="201802"/>
                  </a:lnTo>
                  <a:close/>
                </a:path>
              </a:pathLst>
            </a:custGeom>
            <a:ln w="38100">
              <a:solidFill>
                <a:srgbClr val="BE4013"/>
              </a:solidFill>
            </a:ln>
          </p:spPr>
          <p:txBody>
            <a:bodyPr wrap="square" lIns="0" tIns="0" rIns="0" bIns="0" rtlCol="0"/>
            <a:lstStyle/>
            <a:p>
              <a:endParaRPr/>
            </a:p>
          </p:txBody>
        </p:sp>
        <p:sp>
          <p:nvSpPr>
            <p:cNvPr id="9" name="object 9"/>
            <p:cNvSpPr/>
            <p:nvPr/>
          </p:nvSpPr>
          <p:spPr>
            <a:xfrm>
              <a:off x="323087" y="3361944"/>
              <a:ext cx="8421624" cy="1327403"/>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21563" y="3570732"/>
              <a:ext cx="7927848" cy="79705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80999" y="3394963"/>
              <a:ext cx="8305800" cy="1211580"/>
            </a:xfrm>
            <a:custGeom>
              <a:avLst/>
              <a:gdLst/>
              <a:ahLst/>
              <a:cxnLst/>
              <a:rect l="l" t="t" r="r" b="b"/>
              <a:pathLst>
                <a:path w="8305800" h="1211579">
                  <a:moveTo>
                    <a:pt x="8103997" y="0"/>
                  </a:moveTo>
                  <a:lnTo>
                    <a:pt x="201828" y="0"/>
                  </a:lnTo>
                  <a:lnTo>
                    <a:pt x="155550" y="5334"/>
                  </a:lnTo>
                  <a:lnTo>
                    <a:pt x="113068" y="20527"/>
                  </a:lnTo>
                  <a:lnTo>
                    <a:pt x="75594" y="44367"/>
                  </a:lnTo>
                  <a:lnTo>
                    <a:pt x="44339" y="75640"/>
                  </a:lnTo>
                  <a:lnTo>
                    <a:pt x="20513" y="113133"/>
                  </a:lnTo>
                  <a:lnTo>
                    <a:pt x="5330" y="155634"/>
                  </a:lnTo>
                  <a:lnTo>
                    <a:pt x="0" y="201930"/>
                  </a:lnTo>
                  <a:lnTo>
                    <a:pt x="0" y="1009142"/>
                  </a:lnTo>
                  <a:lnTo>
                    <a:pt x="5330" y="1055437"/>
                  </a:lnTo>
                  <a:lnTo>
                    <a:pt x="20513" y="1097938"/>
                  </a:lnTo>
                  <a:lnTo>
                    <a:pt x="44339" y="1135431"/>
                  </a:lnTo>
                  <a:lnTo>
                    <a:pt x="75594" y="1166704"/>
                  </a:lnTo>
                  <a:lnTo>
                    <a:pt x="113068" y="1190544"/>
                  </a:lnTo>
                  <a:lnTo>
                    <a:pt x="155550" y="1205738"/>
                  </a:lnTo>
                  <a:lnTo>
                    <a:pt x="201828" y="1211072"/>
                  </a:lnTo>
                  <a:lnTo>
                    <a:pt x="8103997" y="1211072"/>
                  </a:lnTo>
                  <a:lnTo>
                    <a:pt x="8150245" y="1205738"/>
                  </a:lnTo>
                  <a:lnTo>
                    <a:pt x="8192712" y="1190544"/>
                  </a:lnTo>
                  <a:lnTo>
                    <a:pt x="8230183" y="1166704"/>
                  </a:lnTo>
                  <a:lnTo>
                    <a:pt x="8261442" y="1135431"/>
                  </a:lnTo>
                  <a:lnTo>
                    <a:pt x="8285275" y="1097938"/>
                  </a:lnTo>
                  <a:lnTo>
                    <a:pt x="8300466" y="1055437"/>
                  </a:lnTo>
                  <a:lnTo>
                    <a:pt x="8305800" y="1009142"/>
                  </a:lnTo>
                  <a:lnTo>
                    <a:pt x="8305800" y="201930"/>
                  </a:lnTo>
                  <a:lnTo>
                    <a:pt x="8300466" y="155634"/>
                  </a:lnTo>
                  <a:lnTo>
                    <a:pt x="8285275" y="113133"/>
                  </a:lnTo>
                  <a:lnTo>
                    <a:pt x="8261442" y="75640"/>
                  </a:lnTo>
                  <a:lnTo>
                    <a:pt x="8230183" y="44367"/>
                  </a:lnTo>
                  <a:lnTo>
                    <a:pt x="8192712" y="20527"/>
                  </a:lnTo>
                  <a:lnTo>
                    <a:pt x="8150245" y="5334"/>
                  </a:lnTo>
                  <a:lnTo>
                    <a:pt x="8103997" y="0"/>
                  </a:lnTo>
                  <a:close/>
                </a:path>
              </a:pathLst>
            </a:custGeom>
            <a:solidFill>
              <a:srgbClr val="FFFFFF"/>
            </a:solidFill>
          </p:spPr>
          <p:txBody>
            <a:bodyPr wrap="square" lIns="0" tIns="0" rIns="0" bIns="0" rtlCol="0"/>
            <a:lstStyle/>
            <a:p>
              <a:endParaRPr/>
            </a:p>
          </p:txBody>
        </p:sp>
        <p:sp>
          <p:nvSpPr>
            <p:cNvPr id="12" name="object 12"/>
            <p:cNvSpPr/>
            <p:nvPr/>
          </p:nvSpPr>
          <p:spPr>
            <a:xfrm>
              <a:off x="380999" y="3394963"/>
              <a:ext cx="8305800" cy="1211580"/>
            </a:xfrm>
            <a:custGeom>
              <a:avLst/>
              <a:gdLst/>
              <a:ahLst/>
              <a:cxnLst/>
              <a:rect l="l" t="t" r="r" b="b"/>
              <a:pathLst>
                <a:path w="8305800" h="1211579">
                  <a:moveTo>
                    <a:pt x="0" y="201930"/>
                  </a:moveTo>
                  <a:lnTo>
                    <a:pt x="5330" y="155634"/>
                  </a:lnTo>
                  <a:lnTo>
                    <a:pt x="20513" y="113133"/>
                  </a:lnTo>
                  <a:lnTo>
                    <a:pt x="44339" y="75640"/>
                  </a:lnTo>
                  <a:lnTo>
                    <a:pt x="75594" y="44367"/>
                  </a:lnTo>
                  <a:lnTo>
                    <a:pt x="113068" y="20527"/>
                  </a:lnTo>
                  <a:lnTo>
                    <a:pt x="155550" y="5334"/>
                  </a:lnTo>
                  <a:lnTo>
                    <a:pt x="201828" y="0"/>
                  </a:lnTo>
                  <a:lnTo>
                    <a:pt x="8103997" y="0"/>
                  </a:lnTo>
                  <a:lnTo>
                    <a:pt x="8150245" y="5334"/>
                  </a:lnTo>
                  <a:lnTo>
                    <a:pt x="8192712" y="20527"/>
                  </a:lnTo>
                  <a:lnTo>
                    <a:pt x="8230183" y="44367"/>
                  </a:lnTo>
                  <a:lnTo>
                    <a:pt x="8261442" y="75640"/>
                  </a:lnTo>
                  <a:lnTo>
                    <a:pt x="8285275" y="113133"/>
                  </a:lnTo>
                  <a:lnTo>
                    <a:pt x="8300466" y="155634"/>
                  </a:lnTo>
                  <a:lnTo>
                    <a:pt x="8305800" y="201930"/>
                  </a:lnTo>
                  <a:lnTo>
                    <a:pt x="8305800" y="1009142"/>
                  </a:lnTo>
                  <a:lnTo>
                    <a:pt x="8300466" y="1055437"/>
                  </a:lnTo>
                  <a:lnTo>
                    <a:pt x="8285275" y="1097938"/>
                  </a:lnTo>
                  <a:lnTo>
                    <a:pt x="8261442" y="1135431"/>
                  </a:lnTo>
                  <a:lnTo>
                    <a:pt x="8230183" y="1166704"/>
                  </a:lnTo>
                  <a:lnTo>
                    <a:pt x="8192712" y="1190544"/>
                  </a:lnTo>
                  <a:lnTo>
                    <a:pt x="8150245" y="1205738"/>
                  </a:lnTo>
                  <a:lnTo>
                    <a:pt x="8103997" y="1211072"/>
                  </a:lnTo>
                  <a:lnTo>
                    <a:pt x="201828" y="1211072"/>
                  </a:lnTo>
                  <a:lnTo>
                    <a:pt x="155550" y="1205738"/>
                  </a:lnTo>
                  <a:lnTo>
                    <a:pt x="113068" y="1190544"/>
                  </a:lnTo>
                  <a:lnTo>
                    <a:pt x="75594" y="1166704"/>
                  </a:lnTo>
                  <a:lnTo>
                    <a:pt x="44339" y="1135431"/>
                  </a:lnTo>
                  <a:lnTo>
                    <a:pt x="20513" y="1097938"/>
                  </a:lnTo>
                  <a:lnTo>
                    <a:pt x="5330" y="1055437"/>
                  </a:lnTo>
                  <a:lnTo>
                    <a:pt x="0" y="1009142"/>
                  </a:lnTo>
                  <a:lnTo>
                    <a:pt x="0" y="201930"/>
                  </a:lnTo>
                  <a:close/>
                </a:path>
              </a:pathLst>
            </a:custGeom>
            <a:ln w="38100">
              <a:solidFill>
                <a:srgbClr val="BE4013"/>
              </a:solidFill>
            </a:ln>
          </p:spPr>
          <p:txBody>
            <a:bodyPr wrap="square" lIns="0" tIns="0" rIns="0" bIns="0" rtlCol="0"/>
            <a:lstStyle/>
            <a:p>
              <a:endParaRPr/>
            </a:p>
          </p:txBody>
        </p:sp>
        <p:sp>
          <p:nvSpPr>
            <p:cNvPr id="13" name="object 13"/>
            <p:cNvSpPr/>
            <p:nvPr/>
          </p:nvSpPr>
          <p:spPr>
            <a:xfrm>
              <a:off x="323087" y="4639055"/>
              <a:ext cx="8421624" cy="1328928"/>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21563" y="4847844"/>
              <a:ext cx="8334756" cy="79705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380999" y="4672202"/>
              <a:ext cx="8305800" cy="1211580"/>
            </a:xfrm>
            <a:custGeom>
              <a:avLst/>
              <a:gdLst/>
              <a:ahLst/>
              <a:cxnLst/>
              <a:rect l="l" t="t" r="r" b="b"/>
              <a:pathLst>
                <a:path w="8305800" h="1211579">
                  <a:moveTo>
                    <a:pt x="8103997" y="0"/>
                  </a:moveTo>
                  <a:lnTo>
                    <a:pt x="201828" y="0"/>
                  </a:lnTo>
                  <a:lnTo>
                    <a:pt x="155550" y="5333"/>
                  </a:lnTo>
                  <a:lnTo>
                    <a:pt x="113068" y="20524"/>
                  </a:lnTo>
                  <a:lnTo>
                    <a:pt x="75594" y="44357"/>
                  </a:lnTo>
                  <a:lnTo>
                    <a:pt x="44339" y="75616"/>
                  </a:lnTo>
                  <a:lnTo>
                    <a:pt x="20513" y="113087"/>
                  </a:lnTo>
                  <a:lnTo>
                    <a:pt x="5330" y="155554"/>
                  </a:lnTo>
                  <a:lnTo>
                    <a:pt x="0" y="201803"/>
                  </a:lnTo>
                  <a:lnTo>
                    <a:pt x="0" y="1009129"/>
                  </a:lnTo>
                  <a:lnTo>
                    <a:pt x="5330" y="1055407"/>
                  </a:lnTo>
                  <a:lnTo>
                    <a:pt x="20513" y="1097888"/>
                  </a:lnTo>
                  <a:lnTo>
                    <a:pt x="44339" y="1135363"/>
                  </a:lnTo>
                  <a:lnTo>
                    <a:pt x="75594" y="1166618"/>
                  </a:lnTo>
                  <a:lnTo>
                    <a:pt x="113068" y="1190443"/>
                  </a:lnTo>
                  <a:lnTo>
                    <a:pt x="155550" y="1205627"/>
                  </a:lnTo>
                  <a:lnTo>
                    <a:pt x="201828" y="1210957"/>
                  </a:lnTo>
                  <a:lnTo>
                    <a:pt x="8103997" y="1210957"/>
                  </a:lnTo>
                  <a:lnTo>
                    <a:pt x="8150245" y="1205627"/>
                  </a:lnTo>
                  <a:lnTo>
                    <a:pt x="8192712" y="1190443"/>
                  </a:lnTo>
                  <a:lnTo>
                    <a:pt x="8230183" y="1166618"/>
                  </a:lnTo>
                  <a:lnTo>
                    <a:pt x="8261442" y="1135363"/>
                  </a:lnTo>
                  <a:lnTo>
                    <a:pt x="8285275" y="1097888"/>
                  </a:lnTo>
                  <a:lnTo>
                    <a:pt x="8300466" y="1055407"/>
                  </a:lnTo>
                  <a:lnTo>
                    <a:pt x="8305800" y="1009129"/>
                  </a:lnTo>
                  <a:lnTo>
                    <a:pt x="8305800" y="201803"/>
                  </a:lnTo>
                  <a:lnTo>
                    <a:pt x="8300466" y="155554"/>
                  </a:lnTo>
                  <a:lnTo>
                    <a:pt x="8285275" y="113087"/>
                  </a:lnTo>
                  <a:lnTo>
                    <a:pt x="8261442" y="75616"/>
                  </a:lnTo>
                  <a:lnTo>
                    <a:pt x="8230183" y="44357"/>
                  </a:lnTo>
                  <a:lnTo>
                    <a:pt x="8192712" y="20524"/>
                  </a:lnTo>
                  <a:lnTo>
                    <a:pt x="8150245" y="5333"/>
                  </a:lnTo>
                  <a:lnTo>
                    <a:pt x="8103997" y="0"/>
                  </a:lnTo>
                  <a:close/>
                </a:path>
              </a:pathLst>
            </a:custGeom>
            <a:solidFill>
              <a:srgbClr val="FFFFFF"/>
            </a:solidFill>
          </p:spPr>
          <p:txBody>
            <a:bodyPr wrap="square" lIns="0" tIns="0" rIns="0" bIns="0" rtlCol="0"/>
            <a:lstStyle/>
            <a:p>
              <a:endParaRPr/>
            </a:p>
          </p:txBody>
        </p:sp>
        <p:sp>
          <p:nvSpPr>
            <p:cNvPr id="16" name="object 16"/>
            <p:cNvSpPr/>
            <p:nvPr/>
          </p:nvSpPr>
          <p:spPr>
            <a:xfrm>
              <a:off x="380999" y="4672202"/>
              <a:ext cx="8305800" cy="1211580"/>
            </a:xfrm>
            <a:custGeom>
              <a:avLst/>
              <a:gdLst/>
              <a:ahLst/>
              <a:cxnLst/>
              <a:rect l="l" t="t" r="r" b="b"/>
              <a:pathLst>
                <a:path w="8305800" h="1211579">
                  <a:moveTo>
                    <a:pt x="0" y="201803"/>
                  </a:moveTo>
                  <a:lnTo>
                    <a:pt x="5330" y="155554"/>
                  </a:lnTo>
                  <a:lnTo>
                    <a:pt x="20513" y="113087"/>
                  </a:lnTo>
                  <a:lnTo>
                    <a:pt x="44339" y="75616"/>
                  </a:lnTo>
                  <a:lnTo>
                    <a:pt x="75594" y="44357"/>
                  </a:lnTo>
                  <a:lnTo>
                    <a:pt x="113068" y="20524"/>
                  </a:lnTo>
                  <a:lnTo>
                    <a:pt x="155550" y="5333"/>
                  </a:lnTo>
                  <a:lnTo>
                    <a:pt x="201828" y="0"/>
                  </a:lnTo>
                  <a:lnTo>
                    <a:pt x="8103997" y="0"/>
                  </a:lnTo>
                  <a:lnTo>
                    <a:pt x="8150245" y="5333"/>
                  </a:lnTo>
                  <a:lnTo>
                    <a:pt x="8192712" y="20524"/>
                  </a:lnTo>
                  <a:lnTo>
                    <a:pt x="8230183" y="44357"/>
                  </a:lnTo>
                  <a:lnTo>
                    <a:pt x="8261442" y="75616"/>
                  </a:lnTo>
                  <a:lnTo>
                    <a:pt x="8285275" y="113087"/>
                  </a:lnTo>
                  <a:lnTo>
                    <a:pt x="8300466" y="155554"/>
                  </a:lnTo>
                  <a:lnTo>
                    <a:pt x="8305800" y="201803"/>
                  </a:lnTo>
                  <a:lnTo>
                    <a:pt x="8305800" y="1009129"/>
                  </a:lnTo>
                  <a:lnTo>
                    <a:pt x="8300466" y="1055407"/>
                  </a:lnTo>
                  <a:lnTo>
                    <a:pt x="8285275" y="1097888"/>
                  </a:lnTo>
                  <a:lnTo>
                    <a:pt x="8261442" y="1135363"/>
                  </a:lnTo>
                  <a:lnTo>
                    <a:pt x="8230183" y="1166618"/>
                  </a:lnTo>
                  <a:lnTo>
                    <a:pt x="8192712" y="1190443"/>
                  </a:lnTo>
                  <a:lnTo>
                    <a:pt x="8150245" y="1205627"/>
                  </a:lnTo>
                  <a:lnTo>
                    <a:pt x="8103997" y="1210957"/>
                  </a:lnTo>
                  <a:lnTo>
                    <a:pt x="201828" y="1210957"/>
                  </a:lnTo>
                  <a:lnTo>
                    <a:pt x="155550" y="1205627"/>
                  </a:lnTo>
                  <a:lnTo>
                    <a:pt x="113068" y="1190443"/>
                  </a:lnTo>
                  <a:lnTo>
                    <a:pt x="75594" y="1166618"/>
                  </a:lnTo>
                  <a:lnTo>
                    <a:pt x="44339" y="1135363"/>
                  </a:lnTo>
                  <a:lnTo>
                    <a:pt x="20513" y="1097888"/>
                  </a:lnTo>
                  <a:lnTo>
                    <a:pt x="5330" y="1055407"/>
                  </a:lnTo>
                  <a:lnTo>
                    <a:pt x="0" y="1009129"/>
                  </a:lnTo>
                  <a:lnTo>
                    <a:pt x="0" y="201803"/>
                  </a:lnTo>
                  <a:close/>
                </a:path>
              </a:pathLst>
            </a:custGeom>
            <a:ln w="38100">
              <a:solidFill>
                <a:srgbClr val="BE4013"/>
              </a:solidFill>
            </a:ln>
          </p:spPr>
          <p:txBody>
            <a:bodyPr wrap="square" lIns="0" tIns="0" rIns="0" bIns="0" rtlCol="0"/>
            <a:lstStyle/>
            <a:p>
              <a:endParaRPr/>
            </a:p>
          </p:txBody>
        </p:sp>
      </p:grpSp>
      <p:sp>
        <p:nvSpPr>
          <p:cNvPr id="17" name="object 17"/>
          <p:cNvSpPr txBox="1"/>
          <p:nvPr/>
        </p:nvSpPr>
        <p:spPr>
          <a:xfrm>
            <a:off x="515213" y="2205989"/>
            <a:ext cx="7882255" cy="3384550"/>
          </a:xfrm>
          <a:prstGeom prst="rect">
            <a:avLst/>
          </a:prstGeom>
        </p:spPr>
        <p:txBody>
          <a:bodyPr vert="horz" wrap="square" lIns="0" tIns="63500" rIns="0" bIns="0" rtlCol="0">
            <a:spAutoFit/>
          </a:bodyPr>
          <a:lstStyle/>
          <a:p>
            <a:pPr marL="12700" marR="5080">
              <a:lnSpc>
                <a:spcPts val="2380"/>
              </a:lnSpc>
              <a:spcBef>
                <a:spcPts val="500"/>
              </a:spcBef>
              <a:tabLst>
                <a:tab pos="3484879" algn="l"/>
              </a:tabLst>
            </a:pPr>
            <a:r>
              <a:rPr sz="2300" dirty="0">
                <a:latin typeface="Arial"/>
                <a:cs typeface="Arial"/>
              </a:rPr>
              <a:t>A map can be transformed into a graph by representing</a:t>
            </a:r>
            <a:r>
              <a:rPr sz="2300" spc="-280" dirty="0">
                <a:latin typeface="Arial"/>
                <a:cs typeface="Arial"/>
              </a:rPr>
              <a:t> </a:t>
            </a:r>
            <a:r>
              <a:rPr sz="2300" dirty="0">
                <a:latin typeface="Arial"/>
                <a:cs typeface="Arial"/>
              </a:rPr>
              <a:t>each  region of map into</a:t>
            </a:r>
            <a:r>
              <a:rPr sz="2300" spc="-50" dirty="0">
                <a:latin typeface="Arial"/>
                <a:cs typeface="Arial"/>
              </a:rPr>
              <a:t> </a:t>
            </a:r>
            <a:r>
              <a:rPr sz="2300" dirty="0">
                <a:latin typeface="Arial"/>
                <a:cs typeface="Arial"/>
              </a:rPr>
              <a:t>a</a:t>
            </a:r>
            <a:r>
              <a:rPr sz="2300" spc="5" dirty="0">
                <a:latin typeface="Arial"/>
                <a:cs typeface="Arial"/>
              </a:rPr>
              <a:t> </a:t>
            </a:r>
            <a:r>
              <a:rPr sz="2300" dirty="0">
                <a:latin typeface="Arial"/>
                <a:cs typeface="Arial"/>
              </a:rPr>
              <a:t>node	and if </a:t>
            </a:r>
            <a:r>
              <a:rPr sz="2300" spc="-5" dirty="0">
                <a:latin typeface="Arial"/>
                <a:cs typeface="Arial"/>
              </a:rPr>
              <a:t>two </a:t>
            </a:r>
            <a:r>
              <a:rPr sz="2300" dirty="0">
                <a:latin typeface="Arial"/>
                <a:cs typeface="Arial"/>
              </a:rPr>
              <a:t>regions are adjacent,  then the corresponding nodes are joined by an</a:t>
            </a:r>
            <a:r>
              <a:rPr sz="2300" spc="-150" dirty="0">
                <a:latin typeface="Arial"/>
                <a:cs typeface="Arial"/>
              </a:rPr>
              <a:t> </a:t>
            </a:r>
            <a:r>
              <a:rPr sz="2300" dirty="0">
                <a:latin typeface="Arial"/>
                <a:cs typeface="Arial"/>
              </a:rPr>
              <a:t>edge.</a:t>
            </a:r>
            <a:endParaRPr sz="2300">
              <a:latin typeface="Arial"/>
              <a:cs typeface="Arial"/>
            </a:endParaRPr>
          </a:p>
          <a:p>
            <a:pPr>
              <a:lnSpc>
                <a:spcPct val="100000"/>
              </a:lnSpc>
              <a:spcBef>
                <a:spcPts val="25"/>
              </a:spcBef>
            </a:pPr>
            <a:endParaRPr sz="3550">
              <a:latin typeface="Arial"/>
              <a:cs typeface="Arial"/>
            </a:endParaRPr>
          </a:p>
          <a:p>
            <a:pPr marL="12700" marR="427990">
              <a:lnSpc>
                <a:spcPts val="2380"/>
              </a:lnSpc>
            </a:pPr>
            <a:r>
              <a:rPr sz="2300" dirty="0">
                <a:latin typeface="Arial"/>
                <a:cs typeface="Arial"/>
              </a:rPr>
              <a:t>For many years it was known that 5 colors are required</a:t>
            </a:r>
            <a:r>
              <a:rPr sz="2300" spc="-155" dirty="0">
                <a:latin typeface="Arial"/>
                <a:cs typeface="Arial"/>
              </a:rPr>
              <a:t> </a:t>
            </a:r>
            <a:r>
              <a:rPr sz="2300" dirty="0">
                <a:latin typeface="Arial"/>
                <a:cs typeface="Arial"/>
              </a:rPr>
              <a:t>to  color any</a:t>
            </a:r>
            <a:r>
              <a:rPr sz="2300" spc="-40" dirty="0">
                <a:latin typeface="Arial"/>
                <a:cs typeface="Arial"/>
              </a:rPr>
              <a:t> </a:t>
            </a:r>
            <a:r>
              <a:rPr sz="2300" dirty="0">
                <a:latin typeface="Arial"/>
                <a:cs typeface="Arial"/>
              </a:rPr>
              <a:t>map.</a:t>
            </a:r>
            <a:endParaRPr sz="2300">
              <a:latin typeface="Arial"/>
              <a:cs typeface="Arial"/>
            </a:endParaRPr>
          </a:p>
          <a:p>
            <a:pPr>
              <a:lnSpc>
                <a:spcPct val="100000"/>
              </a:lnSpc>
            </a:pPr>
            <a:endParaRPr sz="2500">
              <a:latin typeface="Arial"/>
              <a:cs typeface="Arial"/>
            </a:endParaRPr>
          </a:p>
          <a:p>
            <a:pPr>
              <a:lnSpc>
                <a:spcPct val="100000"/>
              </a:lnSpc>
              <a:spcBef>
                <a:spcPts val="10"/>
              </a:spcBef>
            </a:pPr>
            <a:endParaRPr sz="2100">
              <a:latin typeface="Arial"/>
              <a:cs typeface="Arial"/>
            </a:endParaRPr>
          </a:p>
          <a:p>
            <a:pPr marL="12700" marR="101600">
              <a:lnSpc>
                <a:spcPts val="2380"/>
              </a:lnSpc>
            </a:pPr>
            <a:r>
              <a:rPr sz="2300" spc="-5" dirty="0">
                <a:latin typeface="Arial"/>
                <a:cs typeface="Arial"/>
              </a:rPr>
              <a:t>After </a:t>
            </a:r>
            <a:r>
              <a:rPr sz="2300" dirty="0">
                <a:latin typeface="Arial"/>
                <a:cs typeface="Arial"/>
              </a:rPr>
              <a:t>a </a:t>
            </a:r>
            <a:r>
              <a:rPr sz="2300" spc="-5" dirty="0">
                <a:latin typeface="Arial"/>
                <a:cs typeface="Arial"/>
              </a:rPr>
              <a:t>several </a:t>
            </a:r>
            <a:r>
              <a:rPr sz="2300" dirty="0">
                <a:latin typeface="Arial"/>
                <a:cs typeface="Arial"/>
              </a:rPr>
              <a:t>hundred years, mathematicians with the</a:t>
            </a:r>
            <a:r>
              <a:rPr sz="2300" spc="-85" dirty="0">
                <a:latin typeface="Arial"/>
                <a:cs typeface="Arial"/>
              </a:rPr>
              <a:t> </a:t>
            </a:r>
            <a:r>
              <a:rPr sz="2300" dirty="0">
                <a:latin typeface="Arial"/>
                <a:cs typeface="Arial"/>
              </a:rPr>
              <a:t>help  of a computer showed that 4 colours are</a:t>
            </a:r>
            <a:r>
              <a:rPr sz="2300" spc="-114" dirty="0">
                <a:latin typeface="Arial"/>
                <a:cs typeface="Arial"/>
              </a:rPr>
              <a:t> </a:t>
            </a:r>
            <a:r>
              <a:rPr sz="2300" spc="-5" dirty="0">
                <a:latin typeface="Arial"/>
                <a:cs typeface="Arial"/>
              </a:rPr>
              <a:t>sufficient.</a:t>
            </a:r>
            <a:endParaRPr sz="23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2578" y="396240"/>
            <a:ext cx="8249920" cy="698500"/>
            <a:chOff x="792578" y="396240"/>
            <a:chExt cx="8249920" cy="698500"/>
          </a:xfrm>
        </p:grpSpPr>
        <p:sp>
          <p:nvSpPr>
            <p:cNvPr id="3" name="object 3"/>
            <p:cNvSpPr/>
            <p:nvPr/>
          </p:nvSpPr>
          <p:spPr>
            <a:xfrm>
              <a:off x="792578" y="638028"/>
              <a:ext cx="3709174" cy="44251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347971" y="396240"/>
              <a:ext cx="2607564" cy="6979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05956" y="396240"/>
              <a:ext cx="2535936" cy="697991"/>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556259" y="1600193"/>
            <a:ext cx="8263255" cy="2120265"/>
            <a:chOff x="556259" y="1600193"/>
            <a:chExt cx="8263255" cy="2120265"/>
          </a:xfrm>
        </p:grpSpPr>
        <p:sp>
          <p:nvSpPr>
            <p:cNvPr id="8" name="object 8"/>
            <p:cNvSpPr/>
            <p:nvPr/>
          </p:nvSpPr>
          <p:spPr>
            <a:xfrm>
              <a:off x="556259" y="1600193"/>
              <a:ext cx="8183880" cy="211989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682496"/>
              <a:ext cx="8253983" cy="180441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609599" y="1624838"/>
              <a:ext cx="8077200" cy="2015489"/>
            </a:xfrm>
            <a:custGeom>
              <a:avLst/>
              <a:gdLst/>
              <a:ahLst/>
              <a:cxnLst/>
              <a:rect l="l" t="t" r="r" b="b"/>
              <a:pathLst>
                <a:path w="8077200" h="2015489">
                  <a:moveTo>
                    <a:pt x="7741284" y="0"/>
                  </a:moveTo>
                  <a:lnTo>
                    <a:pt x="335889" y="0"/>
                  </a:lnTo>
                  <a:lnTo>
                    <a:pt x="286253" y="3641"/>
                  </a:lnTo>
                  <a:lnTo>
                    <a:pt x="238879" y="14220"/>
                  </a:lnTo>
                  <a:lnTo>
                    <a:pt x="194286" y="31216"/>
                  </a:lnTo>
                  <a:lnTo>
                    <a:pt x="152993" y="54111"/>
                  </a:lnTo>
                  <a:lnTo>
                    <a:pt x="115520" y="82385"/>
                  </a:lnTo>
                  <a:lnTo>
                    <a:pt x="82387" y="115519"/>
                  </a:lnTo>
                  <a:lnTo>
                    <a:pt x="54113" y="152994"/>
                  </a:lnTo>
                  <a:lnTo>
                    <a:pt x="31218" y="194290"/>
                  </a:lnTo>
                  <a:lnTo>
                    <a:pt x="14221" y="238888"/>
                  </a:lnTo>
                  <a:lnTo>
                    <a:pt x="3641" y="286270"/>
                  </a:lnTo>
                  <a:lnTo>
                    <a:pt x="0" y="335914"/>
                  </a:lnTo>
                  <a:lnTo>
                    <a:pt x="0" y="1679448"/>
                  </a:lnTo>
                  <a:lnTo>
                    <a:pt x="3641" y="1729092"/>
                  </a:lnTo>
                  <a:lnTo>
                    <a:pt x="14221" y="1776474"/>
                  </a:lnTo>
                  <a:lnTo>
                    <a:pt x="31218" y="1821072"/>
                  </a:lnTo>
                  <a:lnTo>
                    <a:pt x="54113" y="1862368"/>
                  </a:lnTo>
                  <a:lnTo>
                    <a:pt x="82387" y="1899843"/>
                  </a:lnTo>
                  <a:lnTo>
                    <a:pt x="115520" y="1932977"/>
                  </a:lnTo>
                  <a:lnTo>
                    <a:pt x="152993" y="1961251"/>
                  </a:lnTo>
                  <a:lnTo>
                    <a:pt x="194286" y="1984146"/>
                  </a:lnTo>
                  <a:lnTo>
                    <a:pt x="238879" y="2001142"/>
                  </a:lnTo>
                  <a:lnTo>
                    <a:pt x="286253" y="2011721"/>
                  </a:lnTo>
                  <a:lnTo>
                    <a:pt x="335889" y="2015363"/>
                  </a:lnTo>
                  <a:lnTo>
                    <a:pt x="7741284" y="2015363"/>
                  </a:lnTo>
                  <a:lnTo>
                    <a:pt x="7790929" y="2011721"/>
                  </a:lnTo>
                  <a:lnTo>
                    <a:pt x="7838311" y="2001142"/>
                  </a:lnTo>
                  <a:lnTo>
                    <a:pt x="7882909" y="1984146"/>
                  </a:lnTo>
                  <a:lnTo>
                    <a:pt x="7924205" y="1961251"/>
                  </a:lnTo>
                  <a:lnTo>
                    <a:pt x="7961680" y="1932977"/>
                  </a:lnTo>
                  <a:lnTo>
                    <a:pt x="7994814" y="1899843"/>
                  </a:lnTo>
                  <a:lnTo>
                    <a:pt x="8023088" y="1862368"/>
                  </a:lnTo>
                  <a:lnTo>
                    <a:pt x="8045983" y="1821072"/>
                  </a:lnTo>
                  <a:lnTo>
                    <a:pt x="8062979" y="1776474"/>
                  </a:lnTo>
                  <a:lnTo>
                    <a:pt x="8073558" y="1729092"/>
                  </a:lnTo>
                  <a:lnTo>
                    <a:pt x="8077200" y="1679448"/>
                  </a:lnTo>
                  <a:lnTo>
                    <a:pt x="8077200" y="335914"/>
                  </a:lnTo>
                  <a:lnTo>
                    <a:pt x="8073558" y="286270"/>
                  </a:lnTo>
                  <a:lnTo>
                    <a:pt x="8062979" y="238888"/>
                  </a:lnTo>
                  <a:lnTo>
                    <a:pt x="8045983" y="194290"/>
                  </a:lnTo>
                  <a:lnTo>
                    <a:pt x="8023088" y="152994"/>
                  </a:lnTo>
                  <a:lnTo>
                    <a:pt x="7994814" y="115519"/>
                  </a:lnTo>
                  <a:lnTo>
                    <a:pt x="7961680" y="82385"/>
                  </a:lnTo>
                  <a:lnTo>
                    <a:pt x="7924205" y="54111"/>
                  </a:lnTo>
                  <a:lnTo>
                    <a:pt x="7882909" y="31216"/>
                  </a:lnTo>
                  <a:lnTo>
                    <a:pt x="7838311" y="14220"/>
                  </a:lnTo>
                  <a:lnTo>
                    <a:pt x="7790929" y="3641"/>
                  </a:lnTo>
                  <a:lnTo>
                    <a:pt x="7741284" y="0"/>
                  </a:lnTo>
                  <a:close/>
                </a:path>
              </a:pathLst>
            </a:custGeom>
            <a:solidFill>
              <a:srgbClr val="FFFFFF"/>
            </a:solidFill>
          </p:spPr>
          <p:txBody>
            <a:bodyPr wrap="square" lIns="0" tIns="0" rIns="0" bIns="0" rtlCol="0"/>
            <a:lstStyle/>
            <a:p>
              <a:endParaRPr/>
            </a:p>
          </p:txBody>
        </p:sp>
        <p:sp>
          <p:nvSpPr>
            <p:cNvPr id="11" name="object 11"/>
            <p:cNvSpPr/>
            <p:nvPr/>
          </p:nvSpPr>
          <p:spPr>
            <a:xfrm>
              <a:off x="609599" y="1624838"/>
              <a:ext cx="8077200" cy="2015489"/>
            </a:xfrm>
            <a:custGeom>
              <a:avLst/>
              <a:gdLst/>
              <a:ahLst/>
              <a:cxnLst/>
              <a:rect l="l" t="t" r="r" b="b"/>
              <a:pathLst>
                <a:path w="8077200" h="2015489">
                  <a:moveTo>
                    <a:pt x="0" y="335914"/>
                  </a:moveTo>
                  <a:lnTo>
                    <a:pt x="3641" y="286270"/>
                  </a:lnTo>
                  <a:lnTo>
                    <a:pt x="14221" y="238888"/>
                  </a:lnTo>
                  <a:lnTo>
                    <a:pt x="31218" y="194290"/>
                  </a:lnTo>
                  <a:lnTo>
                    <a:pt x="54113" y="152994"/>
                  </a:lnTo>
                  <a:lnTo>
                    <a:pt x="82387" y="115519"/>
                  </a:lnTo>
                  <a:lnTo>
                    <a:pt x="115520" y="82385"/>
                  </a:lnTo>
                  <a:lnTo>
                    <a:pt x="152993" y="54111"/>
                  </a:lnTo>
                  <a:lnTo>
                    <a:pt x="194286" y="31216"/>
                  </a:lnTo>
                  <a:lnTo>
                    <a:pt x="238879" y="14220"/>
                  </a:lnTo>
                  <a:lnTo>
                    <a:pt x="286253" y="3641"/>
                  </a:lnTo>
                  <a:lnTo>
                    <a:pt x="335889" y="0"/>
                  </a:lnTo>
                  <a:lnTo>
                    <a:pt x="7741284" y="0"/>
                  </a:lnTo>
                  <a:lnTo>
                    <a:pt x="7790929" y="3641"/>
                  </a:lnTo>
                  <a:lnTo>
                    <a:pt x="7838311" y="14220"/>
                  </a:lnTo>
                  <a:lnTo>
                    <a:pt x="7882909" y="31216"/>
                  </a:lnTo>
                  <a:lnTo>
                    <a:pt x="7924205" y="54111"/>
                  </a:lnTo>
                  <a:lnTo>
                    <a:pt x="7961680" y="82385"/>
                  </a:lnTo>
                  <a:lnTo>
                    <a:pt x="7994814" y="115519"/>
                  </a:lnTo>
                  <a:lnTo>
                    <a:pt x="8023088" y="152994"/>
                  </a:lnTo>
                  <a:lnTo>
                    <a:pt x="8045983" y="194290"/>
                  </a:lnTo>
                  <a:lnTo>
                    <a:pt x="8062979" y="238888"/>
                  </a:lnTo>
                  <a:lnTo>
                    <a:pt x="8073558" y="286270"/>
                  </a:lnTo>
                  <a:lnTo>
                    <a:pt x="8077200" y="335914"/>
                  </a:lnTo>
                  <a:lnTo>
                    <a:pt x="8077200" y="1679448"/>
                  </a:lnTo>
                  <a:lnTo>
                    <a:pt x="8073558" y="1729092"/>
                  </a:lnTo>
                  <a:lnTo>
                    <a:pt x="8062979" y="1776474"/>
                  </a:lnTo>
                  <a:lnTo>
                    <a:pt x="8045983" y="1821072"/>
                  </a:lnTo>
                  <a:lnTo>
                    <a:pt x="8023088" y="1862368"/>
                  </a:lnTo>
                  <a:lnTo>
                    <a:pt x="7994814" y="1899843"/>
                  </a:lnTo>
                  <a:lnTo>
                    <a:pt x="7961680" y="1932977"/>
                  </a:lnTo>
                  <a:lnTo>
                    <a:pt x="7924205" y="1961251"/>
                  </a:lnTo>
                  <a:lnTo>
                    <a:pt x="7882909" y="1984146"/>
                  </a:lnTo>
                  <a:lnTo>
                    <a:pt x="7838311" y="2001142"/>
                  </a:lnTo>
                  <a:lnTo>
                    <a:pt x="7790929" y="2011721"/>
                  </a:lnTo>
                  <a:lnTo>
                    <a:pt x="7741284" y="2015363"/>
                  </a:lnTo>
                  <a:lnTo>
                    <a:pt x="335889" y="2015363"/>
                  </a:lnTo>
                  <a:lnTo>
                    <a:pt x="286253" y="2011721"/>
                  </a:lnTo>
                  <a:lnTo>
                    <a:pt x="238879" y="2001142"/>
                  </a:lnTo>
                  <a:lnTo>
                    <a:pt x="194286" y="1984146"/>
                  </a:lnTo>
                  <a:lnTo>
                    <a:pt x="152993" y="1961251"/>
                  </a:lnTo>
                  <a:lnTo>
                    <a:pt x="115520" y="1932977"/>
                  </a:lnTo>
                  <a:lnTo>
                    <a:pt x="82387" y="1899843"/>
                  </a:lnTo>
                  <a:lnTo>
                    <a:pt x="54113" y="1862368"/>
                  </a:lnTo>
                  <a:lnTo>
                    <a:pt x="31218" y="1821072"/>
                  </a:lnTo>
                  <a:lnTo>
                    <a:pt x="14221" y="1776474"/>
                  </a:lnTo>
                  <a:lnTo>
                    <a:pt x="3641" y="1729092"/>
                  </a:lnTo>
                  <a:lnTo>
                    <a:pt x="0" y="1679448"/>
                  </a:lnTo>
                  <a:lnTo>
                    <a:pt x="0" y="335914"/>
                  </a:lnTo>
                  <a:close/>
                </a:path>
              </a:pathLst>
            </a:custGeom>
            <a:ln w="38100">
              <a:solidFill>
                <a:srgbClr val="BE4013"/>
              </a:solidFill>
            </a:ln>
          </p:spPr>
          <p:txBody>
            <a:bodyPr wrap="square" lIns="0" tIns="0" rIns="0" bIns="0" rtlCol="0"/>
            <a:lstStyle/>
            <a:p>
              <a:endParaRPr/>
            </a:p>
          </p:txBody>
        </p:sp>
      </p:grpSp>
      <p:grpSp>
        <p:nvGrpSpPr>
          <p:cNvPr id="12" name="object 12"/>
          <p:cNvGrpSpPr/>
          <p:nvPr/>
        </p:nvGrpSpPr>
        <p:grpSpPr>
          <a:xfrm>
            <a:off x="556259" y="3803910"/>
            <a:ext cx="8183880" cy="2118360"/>
            <a:chOff x="556259" y="3803910"/>
            <a:chExt cx="8183880" cy="2118360"/>
          </a:xfrm>
        </p:grpSpPr>
        <p:sp>
          <p:nvSpPr>
            <p:cNvPr id="13" name="object 13"/>
            <p:cNvSpPr/>
            <p:nvPr/>
          </p:nvSpPr>
          <p:spPr>
            <a:xfrm>
              <a:off x="556259" y="3803910"/>
              <a:ext cx="8183880" cy="211835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65403" y="3884675"/>
              <a:ext cx="7946135" cy="1804415"/>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09599" y="3827398"/>
              <a:ext cx="8077200" cy="2015489"/>
            </a:xfrm>
            <a:custGeom>
              <a:avLst/>
              <a:gdLst/>
              <a:ahLst/>
              <a:cxnLst/>
              <a:rect l="l" t="t" r="r" b="b"/>
              <a:pathLst>
                <a:path w="8077200" h="2015489">
                  <a:moveTo>
                    <a:pt x="7741284" y="0"/>
                  </a:moveTo>
                  <a:lnTo>
                    <a:pt x="335889" y="0"/>
                  </a:lnTo>
                  <a:lnTo>
                    <a:pt x="286253" y="3641"/>
                  </a:lnTo>
                  <a:lnTo>
                    <a:pt x="238879" y="14220"/>
                  </a:lnTo>
                  <a:lnTo>
                    <a:pt x="194286" y="31216"/>
                  </a:lnTo>
                  <a:lnTo>
                    <a:pt x="152993" y="54111"/>
                  </a:lnTo>
                  <a:lnTo>
                    <a:pt x="115520" y="82385"/>
                  </a:lnTo>
                  <a:lnTo>
                    <a:pt x="82387" y="115519"/>
                  </a:lnTo>
                  <a:lnTo>
                    <a:pt x="54113" y="152994"/>
                  </a:lnTo>
                  <a:lnTo>
                    <a:pt x="31218" y="194290"/>
                  </a:lnTo>
                  <a:lnTo>
                    <a:pt x="14221" y="238888"/>
                  </a:lnTo>
                  <a:lnTo>
                    <a:pt x="3641" y="286270"/>
                  </a:lnTo>
                  <a:lnTo>
                    <a:pt x="0" y="335914"/>
                  </a:lnTo>
                  <a:lnTo>
                    <a:pt x="0" y="1679448"/>
                  </a:lnTo>
                  <a:lnTo>
                    <a:pt x="3641" y="1729080"/>
                  </a:lnTo>
                  <a:lnTo>
                    <a:pt x="14221" y="1776452"/>
                  </a:lnTo>
                  <a:lnTo>
                    <a:pt x="31218" y="1821043"/>
                  </a:lnTo>
                  <a:lnTo>
                    <a:pt x="54113" y="1862334"/>
                  </a:lnTo>
                  <a:lnTo>
                    <a:pt x="82387" y="1899806"/>
                  </a:lnTo>
                  <a:lnTo>
                    <a:pt x="115520" y="1932938"/>
                  </a:lnTo>
                  <a:lnTo>
                    <a:pt x="152993" y="1961212"/>
                  </a:lnTo>
                  <a:lnTo>
                    <a:pt x="194286" y="1984107"/>
                  </a:lnTo>
                  <a:lnTo>
                    <a:pt x="238879" y="2001103"/>
                  </a:lnTo>
                  <a:lnTo>
                    <a:pt x="286253" y="2011683"/>
                  </a:lnTo>
                  <a:lnTo>
                    <a:pt x="335889" y="2015324"/>
                  </a:lnTo>
                  <a:lnTo>
                    <a:pt x="7741284" y="2015324"/>
                  </a:lnTo>
                  <a:lnTo>
                    <a:pt x="7790929" y="2011683"/>
                  </a:lnTo>
                  <a:lnTo>
                    <a:pt x="7838311" y="2001103"/>
                  </a:lnTo>
                  <a:lnTo>
                    <a:pt x="7882909" y="1984107"/>
                  </a:lnTo>
                  <a:lnTo>
                    <a:pt x="7924205" y="1961212"/>
                  </a:lnTo>
                  <a:lnTo>
                    <a:pt x="7961680" y="1932938"/>
                  </a:lnTo>
                  <a:lnTo>
                    <a:pt x="7994814" y="1899806"/>
                  </a:lnTo>
                  <a:lnTo>
                    <a:pt x="8023088" y="1862334"/>
                  </a:lnTo>
                  <a:lnTo>
                    <a:pt x="8045983" y="1821043"/>
                  </a:lnTo>
                  <a:lnTo>
                    <a:pt x="8062979" y="1776452"/>
                  </a:lnTo>
                  <a:lnTo>
                    <a:pt x="8073558" y="1729080"/>
                  </a:lnTo>
                  <a:lnTo>
                    <a:pt x="8077200" y="1679448"/>
                  </a:lnTo>
                  <a:lnTo>
                    <a:pt x="8077200" y="335914"/>
                  </a:lnTo>
                  <a:lnTo>
                    <a:pt x="8073558" y="286270"/>
                  </a:lnTo>
                  <a:lnTo>
                    <a:pt x="8062979" y="238888"/>
                  </a:lnTo>
                  <a:lnTo>
                    <a:pt x="8045983" y="194290"/>
                  </a:lnTo>
                  <a:lnTo>
                    <a:pt x="8023088" y="152994"/>
                  </a:lnTo>
                  <a:lnTo>
                    <a:pt x="7994814" y="115519"/>
                  </a:lnTo>
                  <a:lnTo>
                    <a:pt x="7961680" y="82385"/>
                  </a:lnTo>
                  <a:lnTo>
                    <a:pt x="7924205" y="54111"/>
                  </a:lnTo>
                  <a:lnTo>
                    <a:pt x="7882909" y="31216"/>
                  </a:lnTo>
                  <a:lnTo>
                    <a:pt x="7838311" y="14220"/>
                  </a:lnTo>
                  <a:lnTo>
                    <a:pt x="7790929" y="3641"/>
                  </a:lnTo>
                  <a:lnTo>
                    <a:pt x="7741284" y="0"/>
                  </a:lnTo>
                  <a:close/>
                </a:path>
              </a:pathLst>
            </a:custGeom>
            <a:solidFill>
              <a:srgbClr val="FFFFFF"/>
            </a:solidFill>
          </p:spPr>
          <p:txBody>
            <a:bodyPr wrap="square" lIns="0" tIns="0" rIns="0" bIns="0" rtlCol="0"/>
            <a:lstStyle/>
            <a:p>
              <a:endParaRPr/>
            </a:p>
          </p:txBody>
        </p:sp>
        <p:sp>
          <p:nvSpPr>
            <p:cNvPr id="16" name="object 16"/>
            <p:cNvSpPr/>
            <p:nvPr/>
          </p:nvSpPr>
          <p:spPr>
            <a:xfrm>
              <a:off x="609599" y="3827398"/>
              <a:ext cx="8077200" cy="2015489"/>
            </a:xfrm>
            <a:custGeom>
              <a:avLst/>
              <a:gdLst/>
              <a:ahLst/>
              <a:cxnLst/>
              <a:rect l="l" t="t" r="r" b="b"/>
              <a:pathLst>
                <a:path w="8077200" h="2015489">
                  <a:moveTo>
                    <a:pt x="0" y="335914"/>
                  </a:moveTo>
                  <a:lnTo>
                    <a:pt x="3641" y="286270"/>
                  </a:lnTo>
                  <a:lnTo>
                    <a:pt x="14221" y="238888"/>
                  </a:lnTo>
                  <a:lnTo>
                    <a:pt x="31218" y="194290"/>
                  </a:lnTo>
                  <a:lnTo>
                    <a:pt x="54113" y="152994"/>
                  </a:lnTo>
                  <a:lnTo>
                    <a:pt x="82387" y="115519"/>
                  </a:lnTo>
                  <a:lnTo>
                    <a:pt x="115520" y="82385"/>
                  </a:lnTo>
                  <a:lnTo>
                    <a:pt x="152993" y="54111"/>
                  </a:lnTo>
                  <a:lnTo>
                    <a:pt x="194286" y="31216"/>
                  </a:lnTo>
                  <a:lnTo>
                    <a:pt x="238879" y="14220"/>
                  </a:lnTo>
                  <a:lnTo>
                    <a:pt x="286253" y="3641"/>
                  </a:lnTo>
                  <a:lnTo>
                    <a:pt x="335889" y="0"/>
                  </a:lnTo>
                  <a:lnTo>
                    <a:pt x="7741284" y="0"/>
                  </a:lnTo>
                  <a:lnTo>
                    <a:pt x="7790929" y="3641"/>
                  </a:lnTo>
                  <a:lnTo>
                    <a:pt x="7838311" y="14220"/>
                  </a:lnTo>
                  <a:lnTo>
                    <a:pt x="7882909" y="31216"/>
                  </a:lnTo>
                  <a:lnTo>
                    <a:pt x="7924205" y="54111"/>
                  </a:lnTo>
                  <a:lnTo>
                    <a:pt x="7961680" y="82385"/>
                  </a:lnTo>
                  <a:lnTo>
                    <a:pt x="7994814" y="115519"/>
                  </a:lnTo>
                  <a:lnTo>
                    <a:pt x="8023088" y="152994"/>
                  </a:lnTo>
                  <a:lnTo>
                    <a:pt x="8045983" y="194290"/>
                  </a:lnTo>
                  <a:lnTo>
                    <a:pt x="8062979" y="238888"/>
                  </a:lnTo>
                  <a:lnTo>
                    <a:pt x="8073558" y="286270"/>
                  </a:lnTo>
                  <a:lnTo>
                    <a:pt x="8077200" y="335914"/>
                  </a:lnTo>
                  <a:lnTo>
                    <a:pt x="8077200" y="1679448"/>
                  </a:lnTo>
                  <a:lnTo>
                    <a:pt x="8073558" y="1729080"/>
                  </a:lnTo>
                  <a:lnTo>
                    <a:pt x="8062979" y="1776452"/>
                  </a:lnTo>
                  <a:lnTo>
                    <a:pt x="8045983" y="1821043"/>
                  </a:lnTo>
                  <a:lnTo>
                    <a:pt x="8023088" y="1862334"/>
                  </a:lnTo>
                  <a:lnTo>
                    <a:pt x="7994814" y="1899806"/>
                  </a:lnTo>
                  <a:lnTo>
                    <a:pt x="7961680" y="1932938"/>
                  </a:lnTo>
                  <a:lnTo>
                    <a:pt x="7924205" y="1961212"/>
                  </a:lnTo>
                  <a:lnTo>
                    <a:pt x="7882909" y="1984107"/>
                  </a:lnTo>
                  <a:lnTo>
                    <a:pt x="7838311" y="2001103"/>
                  </a:lnTo>
                  <a:lnTo>
                    <a:pt x="7790929" y="2011683"/>
                  </a:lnTo>
                  <a:lnTo>
                    <a:pt x="7741284" y="2015324"/>
                  </a:lnTo>
                  <a:lnTo>
                    <a:pt x="335889" y="2015324"/>
                  </a:lnTo>
                  <a:lnTo>
                    <a:pt x="286253" y="2011683"/>
                  </a:lnTo>
                  <a:lnTo>
                    <a:pt x="238879" y="2001103"/>
                  </a:lnTo>
                  <a:lnTo>
                    <a:pt x="194286" y="1984107"/>
                  </a:lnTo>
                  <a:lnTo>
                    <a:pt x="152993" y="1961212"/>
                  </a:lnTo>
                  <a:lnTo>
                    <a:pt x="115520" y="1932938"/>
                  </a:lnTo>
                  <a:lnTo>
                    <a:pt x="82387" y="1899806"/>
                  </a:lnTo>
                  <a:lnTo>
                    <a:pt x="54113" y="1862334"/>
                  </a:lnTo>
                  <a:lnTo>
                    <a:pt x="31218" y="1821043"/>
                  </a:lnTo>
                  <a:lnTo>
                    <a:pt x="14221" y="1776452"/>
                  </a:lnTo>
                  <a:lnTo>
                    <a:pt x="3641" y="1729080"/>
                  </a:lnTo>
                  <a:lnTo>
                    <a:pt x="0" y="1679448"/>
                  </a:lnTo>
                  <a:lnTo>
                    <a:pt x="0" y="335914"/>
                  </a:lnTo>
                  <a:close/>
                </a:path>
              </a:pathLst>
            </a:custGeom>
            <a:ln w="38100">
              <a:solidFill>
                <a:srgbClr val="BE4013"/>
              </a:solidFill>
            </a:ln>
          </p:spPr>
          <p:txBody>
            <a:bodyPr wrap="square" lIns="0" tIns="0" rIns="0" bIns="0" rtlCol="0"/>
            <a:lstStyle/>
            <a:p>
              <a:endParaRPr/>
            </a:p>
          </p:txBody>
        </p:sp>
      </p:grpSp>
      <p:sp>
        <p:nvSpPr>
          <p:cNvPr id="17" name="object 17"/>
          <p:cNvSpPr txBox="1"/>
          <p:nvPr/>
        </p:nvSpPr>
        <p:spPr>
          <a:xfrm>
            <a:off x="809650" y="1764538"/>
            <a:ext cx="7660005" cy="3869054"/>
          </a:xfrm>
          <a:prstGeom prst="rect">
            <a:avLst/>
          </a:prstGeom>
        </p:spPr>
        <p:txBody>
          <a:bodyPr vert="horz" wrap="square" lIns="0" tIns="75565" rIns="0" bIns="0" rtlCol="0">
            <a:spAutoFit/>
          </a:bodyPr>
          <a:lstStyle/>
          <a:p>
            <a:pPr marL="12700" marR="5080">
              <a:lnSpc>
                <a:spcPct val="86200"/>
              </a:lnSpc>
              <a:spcBef>
                <a:spcPts val="595"/>
              </a:spcBef>
              <a:tabLst>
                <a:tab pos="1176020" algn="l"/>
                <a:tab pos="4713605" algn="l"/>
              </a:tabLst>
            </a:pPr>
            <a:r>
              <a:rPr sz="3000" spc="-5" dirty="0">
                <a:latin typeface="Arial"/>
                <a:cs typeface="Arial"/>
              </a:rPr>
              <a:t>The graph is represented by </a:t>
            </a:r>
            <a:r>
              <a:rPr sz="3000" dirty="0">
                <a:latin typeface="Arial"/>
                <a:cs typeface="Arial"/>
              </a:rPr>
              <a:t>its </a:t>
            </a:r>
            <a:r>
              <a:rPr sz="3000" spc="-5" dirty="0">
                <a:latin typeface="Arial"/>
                <a:cs typeface="Arial"/>
              </a:rPr>
              <a:t>adjacency  matrix Graph (1:n,1:n) </a:t>
            </a:r>
            <a:r>
              <a:rPr sz="3000" dirty="0">
                <a:latin typeface="Arial"/>
                <a:cs typeface="Arial"/>
              </a:rPr>
              <a:t>where GRAPH (i,j) =  </a:t>
            </a:r>
            <a:r>
              <a:rPr sz="3000" spc="-5" dirty="0">
                <a:latin typeface="Arial"/>
                <a:cs typeface="Arial"/>
              </a:rPr>
              <a:t>true</a:t>
            </a:r>
            <a:r>
              <a:rPr sz="3000" dirty="0">
                <a:latin typeface="Arial"/>
                <a:cs typeface="Arial"/>
              </a:rPr>
              <a:t> if	</a:t>
            </a:r>
            <a:r>
              <a:rPr sz="3000" spc="-5" dirty="0">
                <a:latin typeface="Arial"/>
                <a:cs typeface="Arial"/>
              </a:rPr>
              <a:t>&lt;i,j&gt; is an</a:t>
            </a:r>
            <a:r>
              <a:rPr sz="3000" spc="50" dirty="0">
                <a:latin typeface="Arial"/>
                <a:cs typeface="Arial"/>
              </a:rPr>
              <a:t> </a:t>
            </a:r>
            <a:r>
              <a:rPr sz="3000" spc="-5" dirty="0">
                <a:latin typeface="Arial"/>
                <a:cs typeface="Arial"/>
              </a:rPr>
              <a:t>edge</a:t>
            </a:r>
            <a:r>
              <a:rPr sz="3000" spc="10" dirty="0">
                <a:latin typeface="Arial"/>
                <a:cs typeface="Arial"/>
              </a:rPr>
              <a:t> </a:t>
            </a:r>
            <a:r>
              <a:rPr sz="3000" spc="-5" dirty="0">
                <a:latin typeface="Arial"/>
                <a:cs typeface="Arial"/>
              </a:rPr>
              <a:t>and	Graph </a:t>
            </a:r>
            <a:r>
              <a:rPr sz="3000" dirty="0">
                <a:latin typeface="Arial"/>
                <a:cs typeface="Arial"/>
              </a:rPr>
              <a:t>(i,j) =</a:t>
            </a:r>
            <a:r>
              <a:rPr sz="3000" spc="-55" dirty="0">
                <a:latin typeface="Arial"/>
                <a:cs typeface="Arial"/>
              </a:rPr>
              <a:t> </a:t>
            </a:r>
            <a:r>
              <a:rPr sz="3000" spc="-5" dirty="0">
                <a:latin typeface="Arial"/>
                <a:cs typeface="Arial"/>
              </a:rPr>
              <a:t>false  otherwise.</a:t>
            </a:r>
            <a:endParaRPr sz="3000">
              <a:latin typeface="Arial"/>
              <a:cs typeface="Arial"/>
            </a:endParaRPr>
          </a:p>
          <a:p>
            <a:pPr>
              <a:lnSpc>
                <a:spcPct val="100000"/>
              </a:lnSpc>
              <a:spcBef>
                <a:spcPts val="40"/>
              </a:spcBef>
            </a:pPr>
            <a:endParaRPr sz="4250">
              <a:latin typeface="Arial"/>
              <a:cs typeface="Arial"/>
            </a:endParaRPr>
          </a:p>
          <a:p>
            <a:pPr marL="12700" marR="207010">
              <a:lnSpc>
                <a:spcPct val="86200"/>
              </a:lnSpc>
              <a:spcBef>
                <a:spcPts val="5"/>
              </a:spcBef>
              <a:tabLst>
                <a:tab pos="1049020" algn="l"/>
                <a:tab pos="6594475" algn="l"/>
              </a:tabLst>
            </a:pPr>
            <a:r>
              <a:rPr sz="3000" spc="-5" dirty="0">
                <a:latin typeface="Arial"/>
                <a:cs typeface="Arial"/>
              </a:rPr>
              <a:t>The colours </a:t>
            </a:r>
            <a:r>
              <a:rPr sz="3000" dirty="0">
                <a:latin typeface="Arial"/>
                <a:cs typeface="Arial"/>
              </a:rPr>
              <a:t>will </a:t>
            </a:r>
            <a:r>
              <a:rPr sz="3000" spc="-5" dirty="0">
                <a:latin typeface="Arial"/>
                <a:cs typeface="Arial"/>
              </a:rPr>
              <a:t>be represented by </a:t>
            </a:r>
            <a:r>
              <a:rPr sz="3000" spc="-10" dirty="0">
                <a:latin typeface="Arial"/>
                <a:cs typeface="Arial"/>
              </a:rPr>
              <a:t>the  </a:t>
            </a:r>
            <a:r>
              <a:rPr sz="3000" spc="-5" dirty="0">
                <a:latin typeface="Arial"/>
                <a:cs typeface="Arial"/>
              </a:rPr>
              <a:t>integers </a:t>
            </a:r>
            <a:r>
              <a:rPr sz="3000" spc="-10" dirty="0">
                <a:latin typeface="Arial"/>
                <a:cs typeface="Arial"/>
              </a:rPr>
              <a:t>1,2….m </a:t>
            </a:r>
            <a:r>
              <a:rPr sz="3000" spc="-5" dirty="0">
                <a:latin typeface="Arial"/>
                <a:cs typeface="Arial"/>
              </a:rPr>
              <a:t>and </a:t>
            </a:r>
            <a:r>
              <a:rPr sz="3000" spc="-10" dirty="0">
                <a:latin typeface="Arial"/>
                <a:cs typeface="Arial"/>
              </a:rPr>
              <a:t>the</a:t>
            </a:r>
            <a:r>
              <a:rPr sz="3000" spc="50" dirty="0">
                <a:latin typeface="Arial"/>
                <a:cs typeface="Arial"/>
              </a:rPr>
              <a:t> </a:t>
            </a:r>
            <a:r>
              <a:rPr sz="3000" spc="-5" dirty="0">
                <a:latin typeface="Arial"/>
                <a:cs typeface="Arial"/>
              </a:rPr>
              <a:t>solution</a:t>
            </a:r>
            <a:r>
              <a:rPr sz="3000" spc="5" dirty="0">
                <a:latin typeface="Arial"/>
                <a:cs typeface="Arial"/>
              </a:rPr>
              <a:t> </a:t>
            </a:r>
            <a:r>
              <a:rPr sz="3000" spc="-5" dirty="0">
                <a:latin typeface="Arial"/>
                <a:cs typeface="Arial"/>
              </a:rPr>
              <a:t>with	</a:t>
            </a:r>
            <a:r>
              <a:rPr sz="3000" spc="15" dirty="0">
                <a:latin typeface="Arial"/>
                <a:cs typeface="Arial"/>
              </a:rPr>
              <a:t>n–  </a:t>
            </a:r>
            <a:r>
              <a:rPr sz="3000" spc="-5" dirty="0">
                <a:latin typeface="Arial"/>
                <a:cs typeface="Arial"/>
              </a:rPr>
              <a:t>tuple	(X(1),….X(n)), where </a:t>
            </a:r>
            <a:r>
              <a:rPr sz="3000" dirty="0">
                <a:latin typeface="Arial"/>
                <a:cs typeface="Arial"/>
              </a:rPr>
              <a:t>X(i) </a:t>
            </a:r>
            <a:r>
              <a:rPr sz="3000" spc="-5" dirty="0">
                <a:latin typeface="Arial"/>
                <a:cs typeface="Arial"/>
              </a:rPr>
              <a:t>is </a:t>
            </a:r>
            <a:r>
              <a:rPr sz="3000" spc="-10" dirty="0">
                <a:latin typeface="Arial"/>
                <a:cs typeface="Arial"/>
              </a:rPr>
              <a:t>the </a:t>
            </a:r>
            <a:r>
              <a:rPr sz="3000" spc="-5" dirty="0">
                <a:latin typeface="Arial"/>
                <a:cs typeface="Arial"/>
              </a:rPr>
              <a:t>colour  </a:t>
            </a:r>
            <a:r>
              <a:rPr sz="3000" dirty="0">
                <a:latin typeface="Arial"/>
                <a:cs typeface="Arial"/>
              </a:rPr>
              <a:t>of node</a:t>
            </a:r>
            <a:r>
              <a:rPr sz="3000" spc="-20" dirty="0">
                <a:latin typeface="Arial"/>
                <a:cs typeface="Arial"/>
              </a:rPr>
              <a:t> </a:t>
            </a:r>
            <a:r>
              <a:rPr sz="3000" dirty="0">
                <a:latin typeface="Arial"/>
                <a:cs typeface="Arial"/>
              </a:rPr>
              <a:t>i.</a:t>
            </a:r>
            <a:endParaRPr sz="3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6491" y="109881"/>
            <a:ext cx="8136890" cy="1149350"/>
            <a:chOff x="448055" y="220979"/>
            <a:chExt cx="8136890" cy="1149350"/>
          </a:xfrm>
        </p:grpSpPr>
        <p:sp>
          <p:nvSpPr>
            <p:cNvPr id="3" name="object 3"/>
            <p:cNvSpPr/>
            <p:nvPr/>
          </p:nvSpPr>
          <p:spPr>
            <a:xfrm>
              <a:off x="713134" y="449054"/>
              <a:ext cx="3491724" cy="41965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053840" y="220979"/>
              <a:ext cx="2459736" cy="6614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082284" y="220979"/>
              <a:ext cx="2502408" cy="66141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48055" y="708660"/>
              <a:ext cx="2211324" cy="661415"/>
            </a:xfrm>
            <a:prstGeom prst="rect">
              <a:avLst/>
            </a:prstGeom>
            <a:blipFill>
              <a:blip r:embed="rId5" cstate="print"/>
              <a:stretch>
                <a:fillRect/>
              </a:stretch>
            </a:blipFill>
          </p:spPr>
          <p:txBody>
            <a:bodyPr wrap="square" lIns="0" tIns="0" rIns="0" bIns="0" rtlCol="0"/>
            <a:lstStyle/>
            <a:p>
              <a:endParaRPr/>
            </a:p>
          </p:txBody>
        </p:sp>
      </p:grpSp>
      <p:grpSp>
        <p:nvGrpSpPr>
          <p:cNvPr id="8" name="object 8"/>
          <p:cNvGrpSpPr/>
          <p:nvPr/>
        </p:nvGrpSpPr>
        <p:grpSpPr>
          <a:xfrm>
            <a:off x="621791" y="1786136"/>
            <a:ext cx="7894320" cy="4564380"/>
            <a:chOff x="621791" y="1786136"/>
            <a:chExt cx="7894320" cy="4564380"/>
          </a:xfrm>
        </p:grpSpPr>
        <p:sp>
          <p:nvSpPr>
            <p:cNvPr id="9" name="object 9"/>
            <p:cNvSpPr/>
            <p:nvPr/>
          </p:nvSpPr>
          <p:spPr>
            <a:xfrm>
              <a:off x="632460" y="1786136"/>
              <a:ext cx="7879078" cy="153770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621791" y="2023871"/>
              <a:ext cx="7065264" cy="92354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85799" y="1810765"/>
              <a:ext cx="7772400" cy="1433830"/>
            </a:xfrm>
            <a:custGeom>
              <a:avLst/>
              <a:gdLst/>
              <a:ahLst/>
              <a:cxnLst/>
              <a:rect l="l" t="t" r="r" b="b"/>
              <a:pathLst>
                <a:path w="7772400" h="1433830">
                  <a:moveTo>
                    <a:pt x="7533513" y="0"/>
                  </a:moveTo>
                  <a:lnTo>
                    <a:pt x="238899" y="0"/>
                  </a:lnTo>
                  <a:lnTo>
                    <a:pt x="190753" y="4852"/>
                  </a:lnTo>
                  <a:lnTo>
                    <a:pt x="145909" y="18770"/>
                  </a:lnTo>
                  <a:lnTo>
                    <a:pt x="105328" y="40793"/>
                  </a:lnTo>
                  <a:lnTo>
                    <a:pt x="69972" y="69961"/>
                  </a:lnTo>
                  <a:lnTo>
                    <a:pt x="40800" y="105314"/>
                  </a:lnTo>
                  <a:lnTo>
                    <a:pt x="18773" y="145893"/>
                  </a:lnTo>
                  <a:lnTo>
                    <a:pt x="4853" y="190737"/>
                  </a:lnTo>
                  <a:lnTo>
                    <a:pt x="0" y="238887"/>
                  </a:lnTo>
                  <a:lnTo>
                    <a:pt x="0" y="1194435"/>
                  </a:lnTo>
                  <a:lnTo>
                    <a:pt x="4853" y="1242584"/>
                  </a:lnTo>
                  <a:lnTo>
                    <a:pt x="18773" y="1287428"/>
                  </a:lnTo>
                  <a:lnTo>
                    <a:pt x="40800" y="1328007"/>
                  </a:lnTo>
                  <a:lnTo>
                    <a:pt x="69972" y="1363360"/>
                  </a:lnTo>
                  <a:lnTo>
                    <a:pt x="105328" y="1392528"/>
                  </a:lnTo>
                  <a:lnTo>
                    <a:pt x="145909" y="1414551"/>
                  </a:lnTo>
                  <a:lnTo>
                    <a:pt x="190753" y="1428469"/>
                  </a:lnTo>
                  <a:lnTo>
                    <a:pt x="238899" y="1433322"/>
                  </a:lnTo>
                  <a:lnTo>
                    <a:pt x="7533513" y="1433322"/>
                  </a:lnTo>
                  <a:lnTo>
                    <a:pt x="7581662" y="1428469"/>
                  </a:lnTo>
                  <a:lnTo>
                    <a:pt x="7626506" y="1414551"/>
                  </a:lnTo>
                  <a:lnTo>
                    <a:pt x="7667085" y="1392528"/>
                  </a:lnTo>
                  <a:lnTo>
                    <a:pt x="7702438" y="1363360"/>
                  </a:lnTo>
                  <a:lnTo>
                    <a:pt x="7731606" y="1328007"/>
                  </a:lnTo>
                  <a:lnTo>
                    <a:pt x="7753629" y="1287428"/>
                  </a:lnTo>
                  <a:lnTo>
                    <a:pt x="7767547" y="1242584"/>
                  </a:lnTo>
                  <a:lnTo>
                    <a:pt x="7772400" y="1194435"/>
                  </a:lnTo>
                  <a:lnTo>
                    <a:pt x="7772400" y="238887"/>
                  </a:lnTo>
                  <a:lnTo>
                    <a:pt x="7767547" y="190737"/>
                  </a:lnTo>
                  <a:lnTo>
                    <a:pt x="7753629" y="145893"/>
                  </a:lnTo>
                  <a:lnTo>
                    <a:pt x="7731606" y="105314"/>
                  </a:lnTo>
                  <a:lnTo>
                    <a:pt x="7702438" y="69961"/>
                  </a:lnTo>
                  <a:lnTo>
                    <a:pt x="7667085" y="40793"/>
                  </a:lnTo>
                  <a:lnTo>
                    <a:pt x="7626506" y="18770"/>
                  </a:lnTo>
                  <a:lnTo>
                    <a:pt x="7581662" y="4852"/>
                  </a:lnTo>
                  <a:lnTo>
                    <a:pt x="7533513" y="0"/>
                  </a:lnTo>
                  <a:close/>
                </a:path>
              </a:pathLst>
            </a:custGeom>
            <a:solidFill>
              <a:srgbClr val="FFFFFF"/>
            </a:solidFill>
          </p:spPr>
          <p:txBody>
            <a:bodyPr wrap="square" lIns="0" tIns="0" rIns="0" bIns="0" rtlCol="0"/>
            <a:lstStyle/>
            <a:p>
              <a:endParaRPr/>
            </a:p>
          </p:txBody>
        </p:sp>
        <p:sp>
          <p:nvSpPr>
            <p:cNvPr id="12" name="object 12"/>
            <p:cNvSpPr/>
            <p:nvPr/>
          </p:nvSpPr>
          <p:spPr>
            <a:xfrm>
              <a:off x="685799" y="1810765"/>
              <a:ext cx="7772400" cy="1433830"/>
            </a:xfrm>
            <a:custGeom>
              <a:avLst/>
              <a:gdLst/>
              <a:ahLst/>
              <a:cxnLst/>
              <a:rect l="l" t="t" r="r" b="b"/>
              <a:pathLst>
                <a:path w="7772400" h="1433830">
                  <a:moveTo>
                    <a:pt x="0" y="238887"/>
                  </a:moveTo>
                  <a:lnTo>
                    <a:pt x="4853" y="190737"/>
                  </a:lnTo>
                  <a:lnTo>
                    <a:pt x="18773" y="145893"/>
                  </a:lnTo>
                  <a:lnTo>
                    <a:pt x="40800" y="105314"/>
                  </a:lnTo>
                  <a:lnTo>
                    <a:pt x="69972" y="69961"/>
                  </a:lnTo>
                  <a:lnTo>
                    <a:pt x="105328" y="40793"/>
                  </a:lnTo>
                  <a:lnTo>
                    <a:pt x="145909" y="18770"/>
                  </a:lnTo>
                  <a:lnTo>
                    <a:pt x="190753" y="4852"/>
                  </a:lnTo>
                  <a:lnTo>
                    <a:pt x="238899" y="0"/>
                  </a:lnTo>
                  <a:lnTo>
                    <a:pt x="7533513" y="0"/>
                  </a:lnTo>
                  <a:lnTo>
                    <a:pt x="7581662" y="4852"/>
                  </a:lnTo>
                  <a:lnTo>
                    <a:pt x="7626506" y="18770"/>
                  </a:lnTo>
                  <a:lnTo>
                    <a:pt x="7667085" y="40793"/>
                  </a:lnTo>
                  <a:lnTo>
                    <a:pt x="7702438" y="69961"/>
                  </a:lnTo>
                  <a:lnTo>
                    <a:pt x="7731606" y="105314"/>
                  </a:lnTo>
                  <a:lnTo>
                    <a:pt x="7753629" y="145893"/>
                  </a:lnTo>
                  <a:lnTo>
                    <a:pt x="7767547" y="190737"/>
                  </a:lnTo>
                  <a:lnTo>
                    <a:pt x="7772400" y="238887"/>
                  </a:lnTo>
                  <a:lnTo>
                    <a:pt x="7772400" y="1194435"/>
                  </a:lnTo>
                  <a:lnTo>
                    <a:pt x="7767547" y="1242584"/>
                  </a:lnTo>
                  <a:lnTo>
                    <a:pt x="7753629" y="1287428"/>
                  </a:lnTo>
                  <a:lnTo>
                    <a:pt x="7731606" y="1328007"/>
                  </a:lnTo>
                  <a:lnTo>
                    <a:pt x="7702438" y="1363360"/>
                  </a:lnTo>
                  <a:lnTo>
                    <a:pt x="7667085" y="1392528"/>
                  </a:lnTo>
                  <a:lnTo>
                    <a:pt x="7626506" y="1414551"/>
                  </a:lnTo>
                  <a:lnTo>
                    <a:pt x="7581662" y="1428469"/>
                  </a:lnTo>
                  <a:lnTo>
                    <a:pt x="7533513" y="1433322"/>
                  </a:lnTo>
                  <a:lnTo>
                    <a:pt x="238899" y="1433322"/>
                  </a:lnTo>
                  <a:lnTo>
                    <a:pt x="190753" y="1428469"/>
                  </a:lnTo>
                  <a:lnTo>
                    <a:pt x="145909" y="1414551"/>
                  </a:lnTo>
                  <a:lnTo>
                    <a:pt x="105328" y="1392528"/>
                  </a:lnTo>
                  <a:lnTo>
                    <a:pt x="69972" y="1363360"/>
                  </a:lnTo>
                  <a:lnTo>
                    <a:pt x="40800" y="1328007"/>
                  </a:lnTo>
                  <a:lnTo>
                    <a:pt x="18773" y="1287428"/>
                  </a:lnTo>
                  <a:lnTo>
                    <a:pt x="4853" y="1242584"/>
                  </a:lnTo>
                  <a:lnTo>
                    <a:pt x="0" y="1194435"/>
                  </a:lnTo>
                  <a:lnTo>
                    <a:pt x="0" y="238887"/>
                  </a:lnTo>
                  <a:close/>
                </a:path>
              </a:pathLst>
            </a:custGeom>
            <a:ln w="38100">
              <a:solidFill>
                <a:srgbClr val="BE4013"/>
              </a:solidFill>
            </a:ln>
          </p:spPr>
          <p:txBody>
            <a:bodyPr wrap="square" lIns="0" tIns="0" rIns="0" bIns="0" rtlCol="0"/>
            <a:lstStyle/>
            <a:p>
              <a:endParaRPr/>
            </a:p>
          </p:txBody>
        </p:sp>
        <p:sp>
          <p:nvSpPr>
            <p:cNvPr id="13" name="object 13"/>
            <p:cNvSpPr/>
            <p:nvPr/>
          </p:nvSpPr>
          <p:spPr>
            <a:xfrm>
              <a:off x="627887" y="3288791"/>
              <a:ext cx="7888223" cy="1549908"/>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621791" y="3357371"/>
              <a:ext cx="7883652" cy="1278635"/>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685799" y="3321938"/>
              <a:ext cx="7772400" cy="1433830"/>
            </a:xfrm>
            <a:custGeom>
              <a:avLst/>
              <a:gdLst/>
              <a:ahLst/>
              <a:cxnLst/>
              <a:rect l="l" t="t" r="r" b="b"/>
              <a:pathLst>
                <a:path w="7772400" h="1433829">
                  <a:moveTo>
                    <a:pt x="7533513" y="0"/>
                  </a:moveTo>
                  <a:lnTo>
                    <a:pt x="238899" y="0"/>
                  </a:lnTo>
                  <a:lnTo>
                    <a:pt x="190753" y="4852"/>
                  </a:lnTo>
                  <a:lnTo>
                    <a:pt x="145909" y="18770"/>
                  </a:lnTo>
                  <a:lnTo>
                    <a:pt x="105328" y="40793"/>
                  </a:lnTo>
                  <a:lnTo>
                    <a:pt x="69972" y="69961"/>
                  </a:lnTo>
                  <a:lnTo>
                    <a:pt x="40800" y="105314"/>
                  </a:lnTo>
                  <a:lnTo>
                    <a:pt x="18773" y="145893"/>
                  </a:lnTo>
                  <a:lnTo>
                    <a:pt x="4853" y="190737"/>
                  </a:lnTo>
                  <a:lnTo>
                    <a:pt x="0" y="238887"/>
                  </a:lnTo>
                  <a:lnTo>
                    <a:pt x="0" y="1194435"/>
                  </a:lnTo>
                  <a:lnTo>
                    <a:pt x="4853" y="1242584"/>
                  </a:lnTo>
                  <a:lnTo>
                    <a:pt x="18773" y="1287428"/>
                  </a:lnTo>
                  <a:lnTo>
                    <a:pt x="40800" y="1328007"/>
                  </a:lnTo>
                  <a:lnTo>
                    <a:pt x="69972" y="1363360"/>
                  </a:lnTo>
                  <a:lnTo>
                    <a:pt x="105328" y="1392528"/>
                  </a:lnTo>
                  <a:lnTo>
                    <a:pt x="145909" y="1414551"/>
                  </a:lnTo>
                  <a:lnTo>
                    <a:pt x="190753" y="1428469"/>
                  </a:lnTo>
                  <a:lnTo>
                    <a:pt x="238899" y="1433322"/>
                  </a:lnTo>
                  <a:lnTo>
                    <a:pt x="7533513" y="1433322"/>
                  </a:lnTo>
                  <a:lnTo>
                    <a:pt x="7581662" y="1428469"/>
                  </a:lnTo>
                  <a:lnTo>
                    <a:pt x="7626506" y="1414551"/>
                  </a:lnTo>
                  <a:lnTo>
                    <a:pt x="7667085" y="1392528"/>
                  </a:lnTo>
                  <a:lnTo>
                    <a:pt x="7702438" y="1363360"/>
                  </a:lnTo>
                  <a:lnTo>
                    <a:pt x="7731606" y="1328007"/>
                  </a:lnTo>
                  <a:lnTo>
                    <a:pt x="7753629" y="1287428"/>
                  </a:lnTo>
                  <a:lnTo>
                    <a:pt x="7767547" y="1242584"/>
                  </a:lnTo>
                  <a:lnTo>
                    <a:pt x="7772400" y="1194435"/>
                  </a:lnTo>
                  <a:lnTo>
                    <a:pt x="7772400" y="238887"/>
                  </a:lnTo>
                  <a:lnTo>
                    <a:pt x="7767547" y="190737"/>
                  </a:lnTo>
                  <a:lnTo>
                    <a:pt x="7753629" y="145893"/>
                  </a:lnTo>
                  <a:lnTo>
                    <a:pt x="7731606" y="105314"/>
                  </a:lnTo>
                  <a:lnTo>
                    <a:pt x="7702438" y="69961"/>
                  </a:lnTo>
                  <a:lnTo>
                    <a:pt x="7667085" y="40793"/>
                  </a:lnTo>
                  <a:lnTo>
                    <a:pt x="7626506" y="18770"/>
                  </a:lnTo>
                  <a:lnTo>
                    <a:pt x="7581662" y="4852"/>
                  </a:lnTo>
                  <a:lnTo>
                    <a:pt x="7533513" y="0"/>
                  </a:lnTo>
                  <a:close/>
                </a:path>
              </a:pathLst>
            </a:custGeom>
            <a:solidFill>
              <a:srgbClr val="FFFFFF"/>
            </a:solidFill>
          </p:spPr>
          <p:txBody>
            <a:bodyPr wrap="square" lIns="0" tIns="0" rIns="0" bIns="0" rtlCol="0"/>
            <a:lstStyle/>
            <a:p>
              <a:endParaRPr/>
            </a:p>
          </p:txBody>
        </p:sp>
        <p:sp>
          <p:nvSpPr>
            <p:cNvPr id="16" name="object 16"/>
            <p:cNvSpPr/>
            <p:nvPr/>
          </p:nvSpPr>
          <p:spPr>
            <a:xfrm>
              <a:off x="685799" y="3321938"/>
              <a:ext cx="7772400" cy="1433830"/>
            </a:xfrm>
            <a:custGeom>
              <a:avLst/>
              <a:gdLst/>
              <a:ahLst/>
              <a:cxnLst/>
              <a:rect l="l" t="t" r="r" b="b"/>
              <a:pathLst>
                <a:path w="7772400" h="1433829">
                  <a:moveTo>
                    <a:pt x="0" y="238887"/>
                  </a:moveTo>
                  <a:lnTo>
                    <a:pt x="4853" y="190737"/>
                  </a:lnTo>
                  <a:lnTo>
                    <a:pt x="18773" y="145893"/>
                  </a:lnTo>
                  <a:lnTo>
                    <a:pt x="40800" y="105314"/>
                  </a:lnTo>
                  <a:lnTo>
                    <a:pt x="69972" y="69961"/>
                  </a:lnTo>
                  <a:lnTo>
                    <a:pt x="105328" y="40793"/>
                  </a:lnTo>
                  <a:lnTo>
                    <a:pt x="145909" y="18770"/>
                  </a:lnTo>
                  <a:lnTo>
                    <a:pt x="190753" y="4852"/>
                  </a:lnTo>
                  <a:lnTo>
                    <a:pt x="238899" y="0"/>
                  </a:lnTo>
                  <a:lnTo>
                    <a:pt x="7533513" y="0"/>
                  </a:lnTo>
                  <a:lnTo>
                    <a:pt x="7581662" y="4852"/>
                  </a:lnTo>
                  <a:lnTo>
                    <a:pt x="7626506" y="18770"/>
                  </a:lnTo>
                  <a:lnTo>
                    <a:pt x="7667085" y="40793"/>
                  </a:lnTo>
                  <a:lnTo>
                    <a:pt x="7702438" y="69961"/>
                  </a:lnTo>
                  <a:lnTo>
                    <a:pt x="7731606" y="105314"/>
                  </a:lnTo>
                  <a:lnTo>
                    <a:pt x="7753629" y="145893"/>
                  </a:lnTo>
                  <a:lnTo>
                    <a:pt x="7767547" y="190737"/>
                  </a:lnTo>
                  <a:lnTo>
                    <a:pt x="7772400" y="238887"/>
                  </a:lnTo>
                  <a:lnTo>
                    <a:pt x="7772400" y="1194435"/>
                  </a:lnTo>
                  <a:lnTo>
                    <a:pt x="7767547" y="1242584"/>
                  </a:lnTo>
                  <a:lnTo>
                    <a:pt x="7753629" y="1287428"/>
                  </a:lnTo>
                  <a:lnTo>
                    <a:pt x="7731606" y="1328007"/>
                  </a:lnTo>
                  <a:lnTo>
                    <a:pt x="7702438" y="1363360"/>
                  </a:lnTo>
                  <a:lnTo>
                    <a:pt x="7667085" y="1392528"/>
                  </a:lnTo>
                  <a:lnTo>
                    <a:pt x="7626506" y="1414551"/>
                  </a:lnTo>
                  <a:lnTo>
                    <a:pt x="7581662" y="1428469"/>
                  </a:lnTo>
                  <a:lnTo>
                    <a:pt x="7533513" y="1433322"/>
                  </a:lnTo>
                  <a:lnTo>
                    <a:pt x="238899" y="1433322"/>
                  </a:lnTo>
                  <a:lnTo>
                    <a:pt x="190753" y="1428469"/>
                  </a:lnTo>
                  <a:lnTo>
                    <a:pt x="145909" y="1414551"/>
                  </a:lnTo>
                  <a:lnTo>
                    <a:pt x="105328" y="1392528"/>
                  </a:lnTo>
                  <a:lnTo>
                    <a:pt x="69972" y="1363360"/>
                  </a:lnTo>
                  <a:lnTo>
                    <a:pt x="40800" y="1328007"/>
                  </a:lnTo>
                  <a:lnTo>
                    <a:pt x="18773" y="1287428"/>
                  </a:lnTo>
                  <a:lnTo>
                    <a:pt x="4853" y="1242584"/>
                  </a:lnTo>
                  <a:lnTo>
                    <a:pt x="0" y="1194435"/>
                  </a:lnTo>
                  <a:lnTo>
                    <a:pt x="0" y="238887"/>
                  </a:lnTo>
                  <a:close/>
                </a:path>
              </a:pathLst>
            </a:custGeom>
            <a:ln w="38100">
              <a:solidFill>
                <a:srgbClr val="BE4013"/>
              </a:solidFill>
            </a:ln>
          </p:spPr>
          <p:txBody>
            <a:bodyPr wrap="square" lIns="0" tIns="0" rIns="0" bIns="0" rtlCol="0"/>
            <a:lstStyle/>
            <a:p>
              <a:endParaRPr/>
            </a:p>
          </p:txBody>
        </p:sp>
        <p:sp>
          <p:nvSpPr>
            <p:cNvPr id="17" name="object 17"/>
            <p:cNvSpPr/>
            <p:nvPr/>
          </p:nvSpPr>
          <p:spPr>
            <a:xfrm>
              <a:off x="627887" y="4799075"/>
              <a:ext cx="7888223" cy="1551432"/>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621791" y="5045963"/>
              <a:ext cx="7888224" cy="923544"/>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685799" y="4833111"/>
              <a:ext cx="7772400" cy="1433830"/>
            </a:xfrm>
            <a:custGeom>
              <a:avLst/>
              <a:gdLst/>
              <a:ahLst/>
              <a:cxnLst/>
              <a:rect l="l" t="t" r="r" b="b"/>
              <a:pathLst>
                <a:path w="7772400" h="1433829">
                  <a:moveTo>
                    <a:pt x="7533513" y="0"/>
                  </a:moveTo>
                  <a:lnTo>
                    <a:pt x="238899" y="0"/>
                  </a:lnTo>
                  <a:lnTo>
                    <a:pt x="190753" y="4852"/>
                  </a:lnTo>
                  <a:lnTo>
                    <a:pt x="145909" y="18770"/>
                  </a:lnTo>
                  <a:lnTo>
                    <a:pt x="105328" y="40793"/>
                  </a:lnTo>
                  <a:lnTo>
                    <a:pt x="69972" y="69961"/>
                  </a:lnTo>
                  <a:lnTo>
                    <a:pt x="40800" y="105314"/>
                  </a:lnTo>
                  <a:lnTo>
                    <a:pt x="18773" y="145893"/>
                  </a:lnTo>
                  <a:lnTo>
                    <a:pt x="4853" y="190737"/>
                  </a:lnTo>
                  <a:lnTo>
                    <a:pt x="0" y="238887"/>
                  </a:lnTo>
                  <a:lnTo>
                    <a:pt x="0" y="1194435"/>
                  </a:lnTo>
                  <a:lnTo>
                    <a:pt x="4853" y="1242582"/>
                  </a:lnTo>
                  <a:lnTo>
                    <a:pt x="18773" y="1287427"/>
                  </a:lnTo>
                  <a:lnTo>
                    <a:pt x="40800" y="1328009"/>
                  </a:lnTo>
                  <a:lnTo>
                    <a:pt x="69972" y="1363368"/>
                  </a:lnTo>
                  <a:lnTo>
                    <a:pt x="105328" y="1392542"/>
                  </a:lnTo>
                  <a:lnTo>
                    <a:pt x="145909" y="1414571"/>
                  </a:lnTo>
                  <a:lnTo>
                    <a:pt x="190753" y="1428493"/>
                  </a:lnTo>
                  <a:lnTo>
                    <a:pt x="238899" y="1433347"/>
                  </a:lnTo>
                  <a:lnTo>
                    <a:pt x="7533513" y="1433347"/>
                  </a:lnTo>
                  <a:lnTo>
                    <a:pt x="7581662" y="1428493"/>
                  </a:lnTo>
                  <a:lnTo>
                    <a:pt x="7626506" y="1414571"/>
                  </a:lnTo>
                  <a:lnTo>
                    <a:pt x="7667085" y="1392542"/>
                  </a:lnTo>
                  <a:lnTo>
                    <a:pt x="7702438" y="1363368"/>
                  </a:lnTo>
                  <a:lnTo>
                    <a:pt x="7731606" y="1328009"/>
                  </a:lnTo>
                  <a:lnTo>
                    <a:pt x="7753629" y="1287427"/>
                  </a:lnTo>
                  <a:lnTo>
                    <a:pt x="7767547" y="1242582"/>
                  </a:lnTo>
                  <a:lnTo>
                    <a:pt x="7772400" y="1194435"/>
                  </a:lnTo>
                  <a:lnTo>
                    <a:pt x="7772400" y="238887"/>
                  </a:lnTo>
                  <a:lnTo>
                    <a:pt x="7767547" y="190737"/>
                  </a:lnTo>
                  <a:lnTo>
                    <a:pt x="7753629" y="145893"/>
                  </a:lnTo>
                  <a:lnTo>
                    <a:pt x="7731606" y="105314"/>
                  </a:lnTo>
                  <a:lnTo>
                    <a:pt x="7702438" y="69961"/>
                  </a:lnTo>
                  <a:lnTo>
                    <a:pt x="7667085" y="40793"/>
                  </a:lnTo>
                  <a:lnTo>
                    <a:pt x="7626506" y="18770"/>
                  </a:lnTo>
                  <a:lnTo>
                    <a:pt x="7581662" y="4852"/>
                  </a:lnTo>
                  <a:lnTo>
                    <a:pt x="7533513" y="0"/>
                  </a:lnTo>
                  <a:close/>
                </a:path>
              </a:pathLst>
            </a:custGeom>
            <a:solidFill>
              <a:srgbClr val="FFFFFF"/>
            </a:solidFill>
          </p:spPr>
          <p:txBody>
            <a:bodyPr wrap="square" lIns="0" tIns="0" rIns="0" bIns="0" rtlCol="0"/>
            <a:lstStyle/>
            <a:p>
              <a:endParaRPr/>
            </a:p>
          </p:txBody>
        </p:sp>
        <p:sp>
          <p:nvSpPr>
            <p:cNvPr id="20" name="object 20"/>
            <p:cNvSpPr/>
            <p:nvPr/>
          </p:nvSpPr>
          <p:spPr>
            <a:xfrm>
              <a:off x="685799" y="4833111"/>
              <a:ext cx="7772400" cy="1433830"/>
            </a:xfrm>
            <a:custGeom>
              <a:avLst/>
              <a:gdLst/>
              <a:ahLst/>
              <a:cxnLst/>
              <a:rect l="l" t="t" r="r" b="b"/>
              <a:pathLst>
                <a:path w="7772400" h="1433829">
                  <a:moveTo>
                    <a:pt x="0" y="238887"/>
                  </a:moveTo>
                  <a:lnTo>
                    <a:pt x="4853" y="190737"/>
                  </a:lnTo>
                  <a:lnTo>
                    <a:pt x="18773" y="145893"/>
                  </a:lnTo>
                  <a:lnTo>
                    <a:pt x="40800" y="105314"/>
                  </a:lnTo>
                  <a:lnTo>
                    <a:pt x="69972" y="69961"/>
                  </a:lnTo>
                  <a:lnTo>
                    <a:pt x="105328" y="40793"/>
                  </a:lnTo>
                  <a:lnTo>
                    <a:pt x="145909" y="18770"/>
                  </a:lnTo>
                  <a:lnTo>
                    <a:pt x="190753" y="4852"/>
                  </a:lnTo>
                  <a:lnTo>
                    <a:pt x="238899" y="0"/>
                  </a:lnTo>
                  <a:lnTo>
                    <a:pt x="7533513" y="0"/>
                  </a:lnTo>
                  <a:lnTo>
                    <a:pt x="7581662" y="4852"/>
                  </a:lnTo>
                  <a:lnTo>
                    <a:pt x="7626506" y="18770"/>
                  </a:lnTo>
                  <a:lnTo>
                    <a:pt x="7667085" y="40793"/>
                  </a:lnTo>
                  <a:lnTo>
                    <a:pt x="7702438" y="69961"/>
                  </a:lnTo>
                  <a:lnTo>
                    <a:pt x="7731606" y="105314"/>
                  </a:lnTo>
                  <a:lnTo>
                    <a:pt x="7753629" y="145893"/>
                  </a:lnTo>
                  <a:lnTo>
                    <a:pt x="7767547" y="190737"/>
                  </a:lnTo>
                  <a:lnTo>
                    <a:pt x="7772400" y="238887"/>
                  </a:lnTo>
                  <a:lnTo>
                    <a:pt x="7772400" y="1194435"/>
                  </a:lnTo>
                  <a:lnTo>
                    <a:pt x="7767547" y="1242582"/>
                  </a:lnTo>
                  <a:lnTo>
                    <a:pt x="7753629" y="1287427"/>
                  </a:lnTo>
                  <a:lnTo>
                    <a:pt x="7731606" y="1328009"/>
                  </a:lnTo>
                  <a:lnTo>
                    <a:pt x="7702438" y="1363368"/>
                  </a:lnTo>
                  <a:lnTo>
                    <a:pt x="7667085" y="1392542"/>
                  </a:lnTo>
                  <a:lnTo>
                    <a:pt x="7626506" y="1414571"/>
                  </a:lnTo>
                  <a:lnTo>
                    <a:pt x="7581662" y="1428493"/>
                  </a:lnTo>
                  <a:lnTo>
                    <a:pt x="7533513" y="1433347"/>
                  </a:lnTo>
                  <a:lnTo>
                    <a:pt x="238899" y="1433347"/>
                  </a:lnTo>
                  <a:lnTo>
                    <a:pt x="190753" y="1428493"/>
                  </a:lnTo>
                  <a:lnTo>
                    <a:pt x="145909" y="1414571"/>
                  </a:lnTo>
                  <a:lnTo>
                    <a:pt x="105328" y="1392542"/>
                  </a:lnTo>
                  <a:lnTo>
                    <a:pt x="69972" y="1363368"/>
                  </a:lnTo>
                  <a:lnTo>
                    <a:pt x="40800" y="1328009"/>
                  </a:lnTo>
                  <a:lnTo>
                    <a:pt x="18773" y="1287427"/>
                  </a:lnTo>
                  <a:lnTo>
                    <a:pt x="4853" y="1242582"/>
                  </a:lnTo>
                  <a:lnTo>
                    <a:pt x="0" y="1194435"/>
                  </a:lnTo>
                  <a:lnTo>
                    <a:pt x="0" y="238887"/>
                  </a:lnTo>
                  <a:close/>
                </a:path>
              </a:pathLst>
            </a:custGeom>
            <a:ln w="38100">
              <a:solidFill>
                <a:srgbClr val="BE4013"/>
              </a:solidFill>
            </a:ln>
          </p:spPr>
          <p:txBody>
            <a:bodyPr wrap="square" lIns="0" tIns="0" rIns="0" bIns="0" rtlCol="0"/>
            <a:lstStyle/>
            <a:p>
              <a:endParaRPr/>
            </a:p>
          </p:txBody>
        </p:sp>
      </p:grpSp>
      <p:sp>
        <p:nvSpPr>
          <p:cNvPr id="21" name="object 21"/>
          <p:cNvSpPr txBox="1"/>
          <p:nvPr/>
        </p:nvSpPr>
        <p:spPr>
          <a:xfrm>
            <a:off x="846226" y="2099259"/>
            <a:ext cx="7346315" cy="3815079"/>
          </a:xfrm>
          <a:prstGeom prst="rect">
            <a:avLst/>
          </a:prstGeom>
        </p:spPr>
        <p:txBody>
          <a:bodyPr vert="horz" wrap="square" lIns="0" tIns="71120" rIns="0" bIns="0" rtlCol="0">
            <a:spAutoFit/>
          </a:bodyPr>
          <a:lstStyle/>
          <a:p>
            <a:pPr marL="12700" marR="826135">
              <a:lnSpc>
                <a:spcPts val="2800"/>
              </a:lnSpc>
              <a:spcBef>
                <a:spcPts val="560"/>
              </a:spcBef>
            </a:pPr>
            <a:r>
              <a:rPr sz="2700" spc="-5" dirty="0">
                <a:latin typeface="Arial"/>
                <a:cs typeface="Arial"/>
              </a:rPr>
              <a:t>The </a:t>
            </a:r>
            <a:r>
              <a:rPr sz="2700" dirty="0">
                <a:latin typeface="Arial"/>
                <a:cs typeface="Arial"/>
              </a:rPr>
              <a:t>solution can be represented </a:t>
            </a:r>
            <a:r>
              <a:rPr sz="2700" spc="-10" dirty="0">
                <a:latin typeface="Arial"/>
                <a:cs typeface="Arial"/>
              </a:rPr>
              <a:t>as </a:t>
            </a:r>
            <a:r>
              <a:rPr sz="2700" dirty="0">
                <a:latin typeface="Arial"/>
                <a:cs typeface="Arial"/>
              </a:rPr>
              <a:t>a</a:t>
            </a:r>
            <a:r>
              <a:rPr sz="2700" spc="-90" dirty="0">
                <a:latin typeface="Arial"/>
                <a:cs typeface="Arial"/>
              </a:rPr>
              <a:t> </a:t>
            </a:r>
            <a:r>
              <a:rPr sz="2700" dirty="0">
                <a:latin typeface="Arial"/>
                <a:cs typeface="Arial"/>
              </a:rPr>
              <a:t>state  space</a:t>
            </a:r>
            <a:r>
              <a:rPr sz="2700" spc="-25" dirty="0">
                <a:latin typeface="Arial"/>
                <a:cs typeface="Arial"/>
              </a:rPr>
              <a:t> </a:t>
            </a:r>
            <a:r>
              <a:rPr sz="2700" dirty="0">
                <a:latin typeface="Arial"/>
                <a:cs typeface="Arial"/>
              </a:rPr>
              <a:t>tree.</a:t>
            </a:r>
            <a:endParaRPr sz="2700">
              <a:latin typeface="Arial"/>
              <a:cs typeface="Arial"/>
            </a:endParaRPr>
          </a:p>
          <a:p>
            <a:pPr>
              <a:lnSpc>
                <a:spcPct val="100000"/>
              </a:lnSpc>
            </a:pPr>
            <a:endParaRPr sz="4250">
              <a:latin typeface="Arial"/>
              <a:cs typeface="Arial"/>
            </a:endParaRPr>
          </a:p>
          <a:p>
            <a:pPr marL="12700" marR="7620">
              <a:lnSpc>
                <a:spcPct val="86300"/>
              </a:lnSpc>
            </a:pPr>
            <a:r>
              <a:rPr sz="2700" spc="-5" dirty="0">
                <a:latin typeface="Arial"/>
                <a:cs typeface="Arial"/>
              </a:rPr>
              <a:t>Each node </a:t>
            </a:r>
            <a:r>
              <a:rPr sz="2700" dirty="0">
                <a:latin typeface="Arial"/>
                <a:cs typeface="Arial"/>
              </a:rPr>
              <a:t>at </a:t>
            </a:r>
            <a:r>
              <a:rPr sz="2700" spc="-5" dirty="0">
                <a:latin typeface="Arial"/>
                <a:cs typeface="Arial"/>
              </a:rPr>
              <a:t>level i has </a:t>
            </a:r>
            <a:r>
              <a:rPr sz="2700" dirty="0">
                <a:latin typeface="Arial"/>
                <a:cs typeface="Arial"/>
              </a:rPr>
              <a:t>m children  corresponding to m possible </a:t>
            </a:r>
            <a:r>
              <a:rPr sz="2700" spc="-5" dirty="0">
                <a:latin typeface="Arial"/>
                <a:cs typeface="Arial"/>
              </a:rPr>
              <a:t>assignments </a:t>
            </a:r>
            <a:r>
              <a:rPr sz="2700" dirty="0">
                <a:latin typeface="Arial"/>
                <a:cs typeface="Arial"/>
              </a:rPr>
              <a:t>to</a:t>
            </a:r>
            <a:r>
              <a:rPr sz="2700" spc="-70" dirty="0">
                <a:latin typeface="Arial"/>
                <a:cs typeface="Arial"/>
              </a:rPr>
              <a:t> </a:t>
            </a:r>
            <a:r>
              <a:rPr sz="2700" dirty="0">
                <a:latin typeface="Arial"/>
                <a:cs typeface="Arial"/>
              </a:rPr>
              <a:t>X(i)  </a:t>
            </a:r>
            <a:r>
              <a:rPr sz="2700" spc="-10" dirty="0">
                <a:latin typeface="Arial"/>
                <a:cs typeface="Arial"/>
              </a:rPr>
              <a:t>1≤i≤m.</a:t>
            </a:r>
            <a:endParaRPr sz="2700">
              <a:latin typeface="Arial"/>
              <a:cs typeface="Arial"/>
            </a:endParaRPr>
          </a:p>
          <a:p>
            <a:pPr>
              <a:lnSpc>
                <a:spcPct val="100000"/>
              </a:lnSpc>
              <a:spcBef>
                <a:spcPts val="35"/>
              </a:spcBef>
            </a:pPr>
            <a:endParaRPr sz="4250">
              <a:latin typeface="Arial"/>
              <a:cs typeface="Arial"/>
            </a:endParaRPr>
          </a:p>
          <a:p>
            <a:pPr marL="12700" marR="5080">
              <a:lnSpc>
                <a:spcPts val="2800"/>
              </a:lnSpc>
            </a:pPr>
            <a:r>
              <a:rPr sz="2700" spc="-5" dirty="0">
                <a:latin typeface="Arial"/>
                <a:cs typeface="Arial"/>
              </a:rPr>
              <a:t>Nodes </a:t>
            </a:r>
            <a:r>
              <a:rPr sz="2700" dirty="0">
                <a:latin typeface="Arial"/>
                <a:cs typeface="Arial"/>
              </a:rPr>
              <a:t>at </a:t>
            </a:r>
            <a:r>
              <a:rPr sz="2700" spc="-5" dirty="0">
                <a:latin typeface="Arial"/>
                <a:cs typeface="Arial"/>
              </a:rPr>
              <a:t>level n+1, are leaf nodes. </a:t>
            </a:r>
            <a:r>
              <a:rPr sz="2700" dirty="0">
                <a:latin typeface="Arial"/>
                <a:cs typeface="Arial"/>
              </a:rPr>
              <a:t>The tree </a:t>
            </a:r>
            <a:r>
              <a:rPr sz="2700" spc="-5" dirty="0">
                <a:latin typeface="Arial"/>
                <a:cs typeface="Arial"/>
              </a:rPr>
              <a:t>has  degree </a:t>
            </a:r>
            <a:r>
              <a:rPr sz="2700" dirty="0">
                <a:latin typeface="Arial"/>
                <a:cs typeface="Arial"/>
              </a:rPr>
              <a:t>m </a:t>
            </a:r>
            <a:r>
              <a:rPr sz="2700" spc="-5" dirty="0">
                <a:latin typeface="Arial"/>
                <a:cs typeface="Arial"/>
              </a:rPr>
              <a:t>with height</a:t>
            </a:r>
            <a:r>
              <a:rPr sz="2700" spc="-10" dirty="0">
                <a:latin typeface="Arial"/>
                <a:cs typeface="Arial"/>
              </a:rPr>
              <a:t> </a:t>
            </a:r>
            <a:r>
              <a:rPr sz="2700" dirty="0">
                <a:latin typeface="Arial"/>
                <a:cs typeface="Arial"/>
              </a:rPr>
              <a:t>n+1.</a:t>
            </a:r>
            <a:endParaRPr sz="27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9186" y="6222491"/>
            <a:ext cx="189410" cy="369424"/>
          </a:xfrm>
          <a:prstGeom prst="rect">
            <a:avLst/>
          </a:prstGeom>
        </p:spPr>
        <p:txBody>
          <a:bodyPr vert="horz" wrap="square" lIns="0" tIns="26126" rIns="0" bIns="0" rtlCol="0">
            <a:spAutoFit/>
          </a:bodyPr>
          <a:lstStyle/>
          <a:p>
            <a:pPr marL="21772">
              <a:spcBef>
                <a:spcPts val="206"/>
              </a:spcBef>
            </a:pPr>
            <a:r>
              <a:rPr sz="2229" spc="17" dirty="0">
                <a:latin typeface="Calibri"/>
                <a:cs typeface="Calibri"/>
              </a:rPr>
              <a:t>4</a:t>
            </a:r>
            <a:endParaRPr sz="2229">
              <a:latin typeface="Calibri"/>
              <a:cs typeface="Calibri"/>
            </a:endParaRPr>
          </a:p>
        </p:txBody>
      </p:sp>
      <p:sp>
        <p:nvSpPr>
          <p:cNvPr id="3" name="object 3"/>
          <p:cNvSpPr/>
          <p:nvPr/>
        </p:nvSpPr>
        <p:spPr>
          <a:xfrm>
            <a:off x="1175657" y="793841"/>
            <a:ext cx="7130143" cy="4921159"/>
          </a:xfrm>
          <a:prstGeom prst="rect">
            <a:avLst/>
          </a:prstGeom>
          <a:blipFill>
            <a:blip r:embed="rId2" cstate="print"/>
            <a:stretch>
              <a:fillRect/>
            </a:stretch>
          </a:blipFill>
        </p:spPr>
        <p:txBody>
          <a:bodyPr wrap="square" lIns="0" tIns="0" rIns="0" bIns="0" rtlCol="0"/>
          <a:lstStyle/>
          <a:p>
            <a:endParaRPr sz="3086"/>
          </a:p>
        </p:txBody>
      </p:sp>
      <p:sp>
        <p:nvSpPr>
          <p:cNvPr id="4" name="object 4"/>
          <p:cNvSpPr txBox="1"/>
          <p:nvPr/>
        </p:nvSpPr>
        <p:spPr>
          <a:xfrm>
            <a:off x="2386584" y="804017"/>
            <a:ext cx="3568337" cy="274893"/>
          </a:xfrm>
          <a:prstGeom prst="rect">
            <a:avLst/>
          </a:prstGeom>
        </p:spPr>
        <p:txBody>
          <a:bodyPr vert="horz" wrap="square" lIns="0" tIns="23949" rIns="0" bIns="0" rtlCol="0">
            <a:spAutoFit/>
          </a:bodyPr>
          <a:lstStyle/>
          <a:p>
            <a:pPr marL="21772">
              <a:spcBef>
                <a:spcPts val="189"/>
              </a:spcBef>
            </a:pPr>
            <a:r>
              <a:rPr sz="1629" dirty="0">
                <a:latin typeface="Constantia"/>
                <a:cs typeface="Constantia"/>
              </a:rPr>
              <a:t>Map and </a:t>
            </a:r>
            <a:r>
              <a:rPr sz="1629" spc="-9" dirty="0">
                <a:latin typeface="Constantia"/>
                <a:cs typeface="Constantia"/>
              </a:rPr>
              <a:t>Planner Graph</a:t>
            </a:r>
            <a:r>
              <a:rPr sz="1629" spc="34" dirty="0">
                <a:latin typeface="Constantia"/>
                <a:cs typeface="Constantia"/>
              </a:rPr>
              <a:t> </a:t>
            </a:r>
            <a:r>
              <a:rPr sz="1629" spc="-9" dirty="0">
                <a:latin typeface="Constantia"/>
                <a:cs typeface="Constantia"/>
              </a:rPr>
              <a:t>representation</a:t>
            </a:r>
            <a:endParaRPr sz="1629">
              <a:latin typeface="Constantia"/>
              <a:cs typeface="Constantia"/>
            </a:endParaRPr>
          </a:p>
        </p:txBody>
      </p:sp>
      <p:sp>
        <p:nvSpPr>
          <p:cNvPr id="5" name="object 5"/>
          <p:cNvSpPr/>
          <p:nvPr/>
        </p:nvSpPr>
        <p:spPr>
          <a:xfrm>
            <a:off x="2518084" y="3809348"/>
            <a:ext cx="225334" cy="1515290"/>
          </a:xfrm>
          <a:custGeom>
            <a:avLst/>
            <a:gdLst/>
            <a:ahLst/>
            <a:cxnLst/>
            <a:rect l="l" t="t" r="r" b="b"/>
            <a:pathLst>
              <a:path w="131444" h="883919">
                <a:moveTo>
                  <a:pt x="131064" y="880872"/>
                </a:moveTo>
                <a:lnTo>
                  <a:pt x="39624" y="880872"/>
                </a:lnTo>
                <a:lnTo>
                  <a:pt x="57912" y="883919"/>
                </a:lnTo>
                <a:lnTo>
                  <a:pt x="131064" y="883919"/>
                </a:lnTo>
                <a:lnTo>
                  <a:pt x="131064" y="880872"/>
                </a:lnTo>
                <a:close/>
              </a:path>
              <a:path w="131444" h="883919">
                <a:moveTo>
                  <a:pt x="57912" y="877824"/>
                </a:moveTo>
                <a:lnTo>
                  <a:pt x="12192" y="877824"/>
                </a:lnTo>
                <a:lnTo>
                  <a:pt x="24384" y="880872"/>
                </a:lnTo>
                <a:lnTo>
                  <a:pt x="82296" y="880872"/>
                </a:lnTo>
                <a:lnTo>
                  <a:pt x="57912" y="877824"/>
                </a:lnTo>
                <a:close/>
              </a:path>
              <a:path w="131444" h="883919">
                <a:moveTo>
                  <a:pt x="24384" y="874776"/>
                </a:moveTo>
                <a:lnTo>
                  <a:pt x="3048" y="874776"/>
                </a:lnTo>
                <a:lnTo>
                  <a:pt x="6096" y="877824"/>
                </a:lnTo>
                <a:lnTo>
                  <a:pt x="39624" y="877824"/>
                </a:lnTo>
                <a:lnTo>
                  <a:pt x="24384" y="874776"/>
                </a:lnTo>
                <a:close/>
              </a:path>
              <a:path w="131444" h="883919">
                <a:moveTo>
                  <a:pt x="24384" y="9143"/>
                </a:moveTo>
                <a:lnTo>
                  <a:pt x="3048" y="9143"/>
                </a:lnTo>
                <a:lnTo>
                  <a:pt x="0" y="12192"/>
                </a:lnTo>
                <a:lnTo>
                  <a:pt x="0" y="874776"/>
                </a:lnTo>
                <a:lnTo>
                  <a:pt x="6096" y="874776"/>
                </a:lnTo>
                <a:lnTo>
                  <a:pt x="3048" y="871728"/>
                </a:lnTo>
                <a:lnTo>
                  <a:pt x="3048" y="15239"/>
                </a:lnTo>
                <a:lnTo>
                  <a:pt x="6096" y="15239"/>
                </a:lnTo>
                <a:lnTo>
                  <a:pt x="9144" y="12192"/>
                </a:lnTo>
                <a:lnTo>
                  <a:pt x="12192" y="12192"/>
                </a:lnTo>
                <a:lnTo>
                  <a:pt x="24384" y="9143"/>
                </a:lnTo>
                <a:close/>
              </a:path>
              <a:path w="131444" h="883919">
                <a:moveTo>
                  <a:pt x="57912" y="6095"/>
                </a:moveTo>
                <a:lnTo>
                  <a:pt x="24384" y="6095"/>
                </a:lnTo>
                <a:lnTo>
                  <a:pt x="12192" y="9143"/>
                </a:lnTo>
                <a:lnTo>
                  <a:pt x="39624" y="9143"/>
                </a:lnTo>
                <a:lnTo>
                  <a:pt x="57912" y="6095"/>
                </a:lnTo>
                <a:close/>
              </a:path>
              <a:path w="131444" h="883919">
                <a:moveTo>
                  <a:pt x="131064" y="0"/>
                </a:moveTo>
                <a:lnTo>
                  <a:pt x="106679" y="3060"/>
                </a:lnTo>
                <a:lnTo>
                  <a:pt x="57912" y="3060"/>
                </a:lnTo>
                <a:lnTo>
                  <a:pt x="39624" y="6095"/>
                </a:lnTo>
                <a:lnTo>
                  <a:pt x="131064" y="6095"/>
                </a:lnTo>
                <a:lnTo>
                  <a:pt x="131064" y="0"/>
                </a:lnTo>
                <a:close/>
              </a:path>
            </a:pathLst>
          </a:custGeom>
          <a:solidFill>
            <a:srgbClr val="000000"/>
          </a:solidFill>
        </p:spPr>
        <p:txBody>
          <a:bodyPr wrap="square" lIns="0" tIns="0" rIns="0" bIns="0" rtlCol="0"/>
          <a:lstStyle/>
          <a:p>
            <a:endParaRPr sz="3086"/>
          </a:p>
        </p:txBody>
      </p:sp>
      <p:sp>
        <p:nvSpPr>
          <p:cNvPr id="6" name="object 6"/>
          <p:cNvSpPr/>
          <p:nvPr/>
        </p:nvSpPr>
        <p:spPr>
          <a:xfrm>
            <a:off x="5433714" y="3809348"/>
            <a:ext cx="225334" cy="1515290"/>
          </a:xfrm>
          <a:custGeom>
            <a:avLst/>
            <a:gdLst/>
            <a:ahLst/>
            <a:cxnLst/>
            <a:rect l="l" t="t" r="r" b="b"/>
            <a:pathLst>
              <a:path w="131445" h="883919">
                <a:moveTo>
                  <a:pt x="91439" y="880872"/>
                </a:moveTo>
                <a:lnTo>
                  <a:pt x="0" y="880872"/>
                </a:lnTo>
                <a:lnTo>
                  <a:pt x="0" y="883919"/>
                </a:lnTo>
                <a:lnTo>
                  <a:pt x="73151" y="883919"/>
                </a:lnTo>
                <a:lnTo>
                  <a:pt x="91439" y="880872"/>
                </a:lnTo>
                <a:close/>
              </a:path>
              <a:path w="131445" h="883919">
                <a:moveTo>
                  <a:pt x="118872" y="877824"/>
                </a:moveTo>
                <a:lnTo>
                  <a:pt x="73151" y="877824"/>
                </a:lnTo>
                <a:lnTo>
                  <a:pt x="48767" y="880872"/>
                </a:lnTo>
                <a:lnTo>
                  <a:pt x="106679" y="880872"/>
                </a:lnTo>
                <a:lnTo>
                  <a:pt x="118872" y="877824"/>
                </a:lnTo>
                <a:close/>
              </a:path>
              <a:path w="131445" h="883919">
                <a:moveTo>
                  <a:pt x="128015" y="874776"/>
                </a:moveTo>
                <a:lnTo>
                  <a:pt x="106679" y="874776"/>
                </a:lnTo>
                <a:lnTo>
                  <a:pt x="91439" y="877824"/>
                </a:lnTo>
                <a:lnTo>
                  <a:pt x="124967" y="877824"/>
                </a:lnTo>
                <a:lnTo>
                  <a:pt x="128015" y="874776"/>
                </a:lnTo>
                <a:close/>
              </a:path>
              <a:path w="131445" h="883919">
                <a:moveTo>
                  <a:pt x="128015" y="9143"/>
                </a:moveTo>
                <a:lnTo>
                  <a:pt x="106679" y="9143"/>
                </a:lnTo>
                <a:lnTo>
                  <a:pt x="118872" y="12192"/>
                </a:lnTo>
                <a:lnTo>
                  <a:pt x="121919" y="12192"/>
                </a:lnTo>
                <a:lnTo>
                  <a:pt x="124967" y="15239"/>
                </a:lnTo>
                <a:lnTo>
                  <a:pt x="128015" y="15239"/>
                </a:lnTo>
                <a:lnTo>
                  <a:pt x="128015" y="871728"/>
                </a:lnTo>
                <a:lnTo>
                  <a:pt x="124967" y="871728"/>
                </a:lnTo>
                <a:lnTo>
                  <a:pt x="121919" y="874776"/>
                </a:lnTo>
                <a:lnTo>
                  <a:pt x="131063" y="874776"/>
                </a:lnTo>
                <a:lnTo>
                  <a:pt x="131063" y="12192"/>
                </a:lnTo>
                <a:lnTo>
                  <a:pt x="128015" y="9143"/>
                </a:lnTo>
                <a:close/>
              </a:path>
              <a:path w="131445" h="883919">
                <a:moveTo>
                  <a:pt x="106679" y="6095"/>
                </a:moveTo>
                <a:lnTo>
                  <a:pt x="73151" y="6095"/>
                </a:lnTo>
                <a:lnTo>
                  <a:pt x="91439" y="9143"/>
                </a:lnTo>
                <a:lnTo>
                  <a:pt x="118872" y="9143"/>
                </a:lnTo>
                <a:lnTo>
                  <a:pt x="106679" y="6095"/>
                </a:lnTo>
                <a:close/>
              </a:path>
              <a:path w="131445" h="883919">
                <a:moveTo>
                  <a:pt x="0" y="0"/>
                </a:moveTo>
                <a:lnTo>
                  <a:pt x="0" y="6095"/>
                </a:lnTo>
                <a:lnTo>
                  <a:pt x="91439" y="6095"/>
                </a:lnTo>
                <a:lnTo>
                  <a:pt x="73151" y="3060"/>
                </a:lnTo>
                <a:lnTo>
                  <a:pt x="24383" y="3060"/>
                </a:lnTo>
                <a:lnTo>
                  <a:pt x="0" y="0"/>
                </a:lnTo>
                <a:close/>
              </a:path>
            </a:pathLst>
          </a:custGeom>
          <a:solidFill>
            <a:srgbClr val="000000"/>
          </a:solidFill>
        </p:spPr>
        <p:txBody>
          <a:bodyPr wrap="square" lIns="0" tIns="0" rIns="0" bIns="0" rtlCol="0"/>
          <a:lstStyle/>
          <a:p>
            <a:endParaRPr sz="3086"/>
          </a:p>
        </p:txBody>
      </p:sp>
      <p:graphicFrame>
        <p:nvGraphicFramePr>
          <p:cNvPr id="7" name="object 7"/>
          <p:cNvGraphicFramePr>
            <a:graphicFrameLocks noGrp="1"/>
          </p:cNvGraphicFramePr>
          <p:nvPr/>
        </p:nvGraphicFramePr>
        <p:xfrm>
          <a:off x="2244200" y="3566041"/>
          <a:ext cx="3115485" cy="1654384"/>
        </p:xfrm>
        <a:graphic>
          <a:graphicData uri="http://schemas.openxmlformats.org/drawingml/2006/table">
            <a:tbl>
              <a:tblPr firstRow="1" bandRow="1">
                <a:tableStyleId>{2D5ABB26-0587-4C30-8999-92F81FD0307C}</a:tableStyleId>
              </a:tblPr>
              <a:tblGrid>
                <a:gridCol w="281940">
                  <a:extLst>
                    <a:ext uri="{9D8B030D-6E8A-4147-A177-3AD203B41FA5}">
                      <a16:colId xmlns:a16="http://schemas.microsoft.com/office/drawing/2014/main" val="20000"/>
                    </a:ext>
                  </a:extLst>
                </a:gridCol>
                <a:gridCol w="512717">
                  <a:extLst>
                    <a:ext uri="{9D8B030D-6E8A-4147-A177-3AD203B41FA5}">
                      <a16:colId xmlns:a16="http://schemas.microsoft.com/office/drawing/2014/main" val="20001"/>
                    </a:ext>
                  </a:extLst>
                </a:gridCol>
                <a:gridCol w="632458">
                  <a:extLst>
                    <a:ext uri="{9D8B030D-6E8A-4147-A177-3AD203B41FA5}">
                      <a16:colId xmlns:a16="http://schemas.microsoft.com/office/drawing/2014/main" val="20002"/>
                    </a:ext>
                  </a:extLst>
                </a:gridCol>
                <a:gridCol w="632458">
                  <a:extLst>
                    <a:ext uri="{9D8B030D-6E8A-4147-A177-3AD203B41FA5}">
                      <a16:colId xmlns:a16="http://schemas.microsoft.com/office/drawing/2014/main" val="20003"/>
                    </a:ext>
                  </a:extLst>
                </a:gridCol>
                <a:gridCol w="632458">
                  <a:extLst>
                    <a:ext uri="{9D8B030D-6E8A-4147-A177-3AD203B41FA5}">
                      <a16:colId xmlns:a16="http://schemas.microsoft.com/office/drawing/2014/main" val="20004"/>
                    </a:ext>
                  </a:extLst>
                </a:gridCol>
                <a:gridCol w="423454">
                  <a:extLst>
                    <a:ext uri="{9D8B030D-6E8A-4147-A177-3AD203B41FA5}">
                      <a16:colId xmlns:a16="http://schemas.microsoft.com/office/drawing/2014/main" val="20005"/>
                    </a:ext>
                  </a:extLst>
                </a:gridCol>
              </a:tblGrid>
              <a:tr h="252429">
                <a:tc>
                  <a:txBody>
                    <a:bodyPr/>
                    <a:lstStyle/>
                    <a:p>
                      <a:pPr>
                        <a:lnSpc>
                          <a:spcPct val="100000"/>
                        </a:lnSpc>
                      </a:pPr>
                      <a:endParaRPr sz="1400">
                        <a:latin typeface="Times New Roman"/>
                        <a:cs typeface="Times New Roman"/>
                      </a:endParaRPr>
                    </a:p>
                  </a:txBody>
                  <a:tcPr marL="0" marR="0" marT="0" marB="0"/>
                </a:tc>
                <a:tc>
                  <a:txBody>
                    <a:bodyPr/>
                    <a:lstStyle/>
                    <a:p>
                      <a:pPr marL="83820">
                        <a:lnSpc>
                          <a:spcPts val="825"/>
                        </a:lnSpc>
                      </a:pPr>
                      <a:r>
                        <a:rPr sz="1200" dirty="0">
                          <a:latin typeface="Constantia"/>
                          <a:cs typeface="Constantia"/>
                        </a:rPr>
                        <a:t>1</a:t>
                      </a:r>
                      <a:endParaRPr sz="1200">
                        <a:latin typeface="Constantia"/>
                        <a:cs typeface="Constantia"/>
                      </a:endParaRPr>
                    </a:p>
                  </a:txBody>
                  <a:tcPr marL="0" marR="0" marT="0" marB="0"/>
                </a:tc>
                <a:tc>
                  <a:txBody>
                    <a:bodyPr/>
                    <a:lstStyle/>
                    <a:p>
                      <a:pPr marR="9525" algn="ctr">
                        <a:lnSpc>
                          <a:spcPts val="825"/>
                        </a:lnSpc>
                      </a:pPr>
                      <a:r>
                        <a:rPr sz="1200" dirty="0">
                          <a:latin typeface="Constantia"/>
                          <a:cs typeface="Constantia"/>
                        </a:rPr>
                        <a:t>2</a:t>
                      </a:r>
                      <a:endParaRPr sz="1200">
                        <a:latin typeface="Constantia"/>
                        <a:cs typeface="Constantia"/>
                      </a:endParaRPr>
                    </a:p>
                  </a:txBody>
                  <a:tcPr marL="0" marR="0" marT="0" marB="0"/>
                </a:tc>
                <a:tc>
                  <a:txBody>
                    <a:bodyPr/>
                    <a:lstStyle/>
                    <a:p>
                      <a:pPr marR="12065" algn="ctr">
                        <a:lnSpc>
                          <a:spcPts val="825"/>
                        </a:lnSpc>
                      </a:pPr>
                      <a:r>
                        <a:rPr sz="1200" dirty="0">
                          <a:latin typeface="Constantia"/>
                          <a:cs typeface="Constantia"/>
                        </a:rPr>
                        <a:t>3</a:t>
                      </a:r>
                      <a:endParaRPr sz="1200">
                        <a:latin typeface="Constantia"/>
                        <a:cs typeface="Constantia"/>
                      </a:endParaRPr>
                    </a:p>
                  </a:txBody>
                  <a:tcPr marL="0" marR="0" marT="0" marB="0"/>
                </a:tc>
                <a:tc>
                  <a:txBody>
                    <a:bodyPr/>
                    <a:lstStyle/>
                    <a:p>
                      <a:pPr marL="153670">
                        <a:lnSpc>
                          <a:spcPts val="825"/>
                        </a:lnSpc>
                      </a:pPr>
                      <a:r>
                        <a:rPr sz="1200" dirty="0">
                          <a:latin typeface="Constantia"/>
                          <a:cs typeface="Constantia"/>
                        </a:rPr>
                        <a:t>4</a:t>
                      </a:r>
                      <a:endParaRPr sz="1200">
                        <a:latin typeface="Constantia"/>
                        <a:cs typeface="Constantia"/>
                      </a:endParaRPr>
                    </a:p>
                  </a:txBody>
                  <a:tcPr marL="0" marR="0" marT="0" marB="0"/>
                </a:tc>
                <a:tc>
                  <a:txBody>
                    <a:bodyPr/>
                    <a:lstStyle/>
                    <a:p>
                      <a:pPr marR="41910" algn="r">
                        <a:lnSpc>
                          <a:spcPts val="825"/>
                        </a:lnSpc>
                      </a:pPr>
                      <a:r>
                        <a:rPr sz="1200" dirty="0">
                          <a:latin typeface="Constantia"/>
                          <a:cs typeface="Constantia"/>
                        </a:rPr>
                        <a:t>5</a:t>
                      </a:r>
                      <a:endParaRPr sz="1200">
                        <a:latin typeface="Constantia"/>
                        <a:cs typeface="Constantia"/>
                      </a:endParaRPr>
                    </a:p>
                  </a:txBody>
                  <a:tcPr marL="0" marR="0" marT="0" marB="0"/>
                </a:tc>
                <a:extLst>
                  <a:ext uri="{0D108BD9-81ED-4DB2-BD59-A6C34878D82A}">
                    <a16:rowId xmlns:a16="http://schemas.microsoft.com/office/drawing/2014/main" val="10000"/>
                  </a:ext>
                </a:extLst>
              </a:tr>
              <a:tr h="305669">
                <a:tc>
                  <a:txBody>
                    <a:bodyPr/>
                    <a:lstStyle/>
                    <a:p>
                      <a:pPr marL="31750">
                        <a:lnSpc>
                          <a:spcPct val="100000"/>
                        </a:lnSpc>
                        <a:spcBef>
                          <a:spcPts val="265"/>
                        </a:spcBef>
                      </a:pPr>
                      <a:r>
                        <a:rPr sz="1200" dirty="0">
                          <a:latin typeface="Constantia"/>
                          <a:cs typeface="Constantia"/>
                        </a:rPr>
                        <a:t>1</a:t>
                      </a:r>
                      <a:endParaRPr sz="1200">
                        <a:latin typeface="Constantia"/>
                        <a:cs typeface="Constantia"/>
                      </a:endParaRPr>
                    </a:p>
                  </a:txBody>
                  <a:tcPr marL="0" marR="0" marT="57694" marB="0"/>
                </a:tc>
                <a:tc>
                  <a:txBody>
                    <a:bodyPr/>
                    <a:lstStyle/>
                    <a:p>
                      <a:pPr marL="95885">
                        <a:lnSpc>
                          <a:spcPct val="100000"/>
                        </a:lnSpc>
                        <a:spcBef>
                          <a:spcPts val="360"/>
                        </a:spcBef>
                      </a:pPr>
                      <a:r>
                        <a:rPr sz="1200" dirty="0">
                          <a:latin typeface="Constantia"/>
                          <a:cs typeface="Constantia"/>
                        </a:rPr>
                        <a:t>0</a:t>
                      </a:r>
                      <a:endParaRPr sz="1200">
                        <a:latin typeface="Constantia"/>
                        <a:cs typeface="Constantia"/>
                      </a:endParaRPr>
                    </a:p>
                  </a:txBody>
                  <a:tcPr marL="0" marR="0" marT="78377" marB="0"/>
                </a:tc>
                <a:tc>
                  <a:txBody>
                    <a:bodyPr/>
                    <a:lstStyle/>
                    <a:p>
                      <a:pPr marR="635" algn="ctr">
                        <a:lnSpc>
                          <a:spcPct val="100000"/>
                        </a:lnSpc>
                        <a:spcBef>
                          <a:spcPts val="360"/>
                        </a:spcBef>
                      </a:pPr>
                      <a:r>
                        <a:rPr sz="1200" dirty="0">
                          <a:latin typeface="Constantia"/>
                          <a:cs typeface="Constantia"/>
                        </a:rPr>
                        <a:t>1</a:t>
                      </a:r>
                      <a:endParaRPr sz="1200">
                        <a:latin typeface="Constantia"/>
                        <a:cs typeface="Constantia"/>
                      </a:endParaRPr>
                    </a:p>
                  </a:txBody>
                  <a:tcPr marL="0" marR="0" marT="78377" marB="0"/>
                </a:tc>
                <a:tc>
                  <a:txBody>
                    <a:bodyPr/>
                    <a:lstStyle/>
                    <a:p>
                      <a:pPr marR="635" algn="ctr">
                        <a:lnSpc>
                          <a:spcPct val="100000"/>
                        </a:lnSpc>
                        <a:spcBef>
                          <a:spcPts val="360"/>
                        </a:spcBef>
                      </a:pPr>
                      <a:r>
                        <a:rPr sz="1200" dirty="0">
                          <a:latin typeface="Constantia"/>
                          <a:cs typeface="Constantia"/>
                        </a:rPr>
                        <a:t>1</a:t>
                      </a:r>
                      <a:endParaRPr sz="1200">
                        <a:latin typeface="Constantia"/>
                        <a:cs typeface="Constantia"/>
                      </a:endParaRPr>
                    </a:p>
                  </a:txBody>
                  <a:tcPr marL="0" marR="0" marT="78377" marB="0"/>
                </a:tc>
                <a:tc>
                  <a:txBody>
                    <a:bodyPr/>
                    <a:lstStyle/>
                    <a:p>
                      <a:pPr marL="165735">
                        <a:lnSpc>
                          <a:spcPct val="100000"/>
                        </a:lnSpc>
                        <a:spcBef>
                          <a:spcPts val="360"/>
                        </a:spcBef>
                      </a:pPr>
                      <a:r>
                        <a:rPr sz="1200" dirty="0">
                          <a:latin typeface="Constantia"/>
                          <a:cs typeface="Constantia"/>
                        </a:rPr>
                        <a:t>1</a:t>
                      </a:r>
                      <a:endParaRPr sz="1200">
                        <a:latin typeface="Constantia"/>
                        <a:cs typeface="Constantia"/>
                      </a:endParaRPr>
                    </a:p>
                  </a:txBody>
                  <a:tcPr marL="0" marR="0" marT="78377" marB="0"/>
                </a:tc>
                <a:tc>
                  <a:txBody>
                    <a:bodyPr/>
                    <a:lstStyle/>
                    <a:p>
                      <a:pPr marR="24130" algn="r">
                        <a:lnSpc>
                          <a:spcPct val="100000"/>
                        </a:lnSpc>
                        <a:spcBef>
                          <a:spcPts val="360"/>
                        </a:spcBef>
                      </a:pPr>
                      <a:r>
                        <a:rPr sz="1200" dirty="0">
                          <a:latin typeface="Constantia"/>
                          <a:cs typeface="Constantia"/>
                        </a:rPr>
                        <a:t>0</a:t>
                      </a:r>
                      <a:endParaRPr sz="1200">
                        <a:latin typeface="Constantia"/>
                        <a:cs typeface="Constantia"/>
                      </a:endParaRPr>
                    </a:p>
                  </a:txBody>
                  <a:tcPr marL="0" marR="0" marT="78377" marB="0"/>
                </a:tc>
                <a:extLst>
                  <a:ext uri="{0D108BD9-81ED-4DB2-BD59-A6C34878D82A}">
                    <a16:rowId xmlns:a16="http://schemas.microsoft.com/office/drawing/2014/main" val="10001"/>
                  </a:ext>
                </a:extLst>
              </a:tr>
              <a:tr h="284769">
                <a:tc>
                  <a:txBody>
                    <a:bodyPr/>
                    <a:lstStyle/>
                    <a:p>
                      <a:pPr marL="31750">
                        <a:lnSpc>
                          <a:spcPct val="100000"/>
                        </a:lnSpc>
                        <a:spcBef>
                          <a:spcPts val="135"/>
                        </a:spcBef>
                      </a:pPr>
                      <a:r>
                        <a:rPr sz="1200" dirty="0">
                          <a:latin typeface="Constantia"/>
                          <a:cs typeface="Constantia"/>
                        </a:rPr>
                        <a:t>2</a:t>
                      </a:r>
                      <a:endParaRPr sz="1200">
                        <a:latin typeface="Constantia"/>
                        <a:cs typeface="Constantia"/>
                      </a:endParaRPr>
                    </a:p>
                  </a:txBody>
                  <a:tcPr marL="0" marR="0" marT="29391" marB="0"/>
                </a:tc>
                <a:tc>
                  <a:txBody>
                    <a:bodyPr/>
                    <a:lstStyle/>
                    <a:p>
                      <a:pPr marL="95885">
                        <a:lnSpc>
                          <a:spcPct val="100000"/>
                        </a:lnSpc>
                        <a:spcBef>
                          <a:spcPts val="275"/>
                        </a:spcBef>
                      </a:pPr>
                      <a:r>
                        <a:rPr sz="1200" dirty="0">
                          <a:latin typeface="Constantia"/>
                          <a:cs typeface="Constantia"/>
                        </a:rPr>
                        <a:t>1</a:t>
                      </a:r>
                      <a:endParaRPr sz="1200">
                        <a:latin typeface="Constantia"/>
                        <a:cs typeface="Constantia"/>
                      </a:endParaRPr>
                    </a:p>
                  </a:txBody>
                  <a:tcPr marL="0" marR="0" marT="59871" marB="0"/>
                </a:tc>
                <a:tc>
                  <a:txBody>
                    <a:bodyPr/>
                    <a:lstStyle/>
                    <a:p>
                      <a:pPr marL="12065" algn="ctr">
                        <a:lnSpc>
                          <a:spcPct val="100000"/>
                        </a:lnSpc>
                        <a:spcBef>
                          <a:spcPts val="275"/>
                        </a:spcBef>
                      </a:pPr>
                      <a:r>
                        <a:rPr sz="1200" dirty="0">
                          <a:latin typeface="Constantia"/>
                          <a:cs typeface="Constantia"/>
                        </a:rPr>
                        <a:t>0</a:t>
                      </a:r>
                      <a:endParaRPr sz="1200">
                        <a:latin typeface="Constantia"/>
                        <a:cs typeface="Constantia"/>
                      </a:endParaRPr>
                    </a:p>
                  </a:txBody>
                  <a:tcPr marL="0" marR="0" marT="59871" marB="0"/>
                </a:tc>
                <a:tc>
                  <a:txBody>
                    <a:bodyPr/>
                    <a:lstStyle/>
                    <a:p>
                      <a:pPr marR="635" algn="ctr">
                        <a:lnSpc>
                          <a:spcPct val="100000"/>
                        </a:lnSpc>
                        <a:spcBef>
                          <a:spcPts val="275"/>
                        </a:spcBef>
                      </a:pPr>
                      <a:r>
                        <a:rPr sz="1200" dirty="0">
                          <a:latin typeface="Constantia"/>
                          <a:cs typeface="Constantia"/>
                        </a:rPr>
                        <a:t>1</a:t>
                      </a:r>
                      <a:endParaRPr sz="1200">
                        <a:latin typeface="Constantia"/>
                        <a:cs typeface="Constantia"/>
                      </a:endParaRPr>
                    </a:p>
                  </a:txBody>
                  <a:tcPr marL="0" marR="0" marT="59871" marB="0"/>
                </a:tc>
                <a:tc>
                  <a:txBody>
                    <a:bodyPr/>
                    <a:lstStyle/>
                    <a:p>
                      <a:pPr marL="165735">
                        <a:lnSpc>
                          <a:spcPct val="100000"/>
                        </a:lnSpc>
                        <a:spcBef>
                          <a:spcPts val="275"/>
                        </a:spcBef>
                      </a:pPr>
                      <a:r>
                        <a:rPr sz="1200" dirty="0">
                          <a:latin typeface="Constantia"/>
                          <a:cs typeface="Constantia"/>
                        </a:rPr>
                        <a:t>1</a:t>
                      </a:r>
                      <a:endParaRPr sz="1200">
                        <a:latin typeface="Constantia"/>
                        <a:cs typeface="Constantia"/>
                      </a:endParaRPr>
                    </a:p>
                  </a:txBody>
                  <a:tcPr marL="0" marR="0" marT="59871" marB="0"/>
                </a:tc>
                <a:tc>
                  <a:txBody>
                    <a:bodyPr/>
                    <a:lstStyle/>
                    <a:p>
                      <a:pPr marR="44450" algn="r">
                        <a:lnSpc>
                          <a:spcPct val="100000"/>
                        </a:lnSpc>
                        <a:spcBef>
                          <a:spcPts val="275"/>
                        </a:spcBef>
                      </a:pPr>
                      <a:r>
                        <a:rPr sz="1200" dirty="0">
                          <a:latin typeface="Constantia"/>
                          <a:cs typeface="Constantia"/>
                        </a:rPr>
                        <a:t>1</a:t>
                      </a:r>
                      <a:endParaRPr sz="1200">
                        <a:latin typeface="Constantia"/>
                        <a:cs typeface="Constantia"/>
                      </a:endParaRPr>
                    </a:p>
                  </a:txBody>
                  <a:tcPr marL="0" marR="0" marT="59871" marB="0"/>
                </a:tc>
                <a:extLst>
                  <a:ext uri="{0D108BD9-81ED-4DB2-BD59-A6C34878D82A}">
                    <a16:rowId xmlns:a16="http://schemas.microsoft.com/office/drawing/2014/main" val="10002"/>
                  </a:ext>
                </a:extLst>
              </a:tr>
              <a:tr h="284770">
                <a:tc>
                  <a:txBody>
                    <a:bodyPr/>
                    <a:lstStyle/>
                    <a:p>
                      <a:pPr marL="31750">
                        <a:lnSpc>
                          <a:spcPct val="100000"/>
                        </a:lnSpc>
                        <a:spcBef>
                          <a:spcPts val="120"/>
                        </a:spcBef>
                      </a:pPr>
                      <a:r>
                        <a:rPr sz="1200" dirty="0">
                          <a:latin typeface="Constantia"/>
                          <a:cs typeface="Constantia"/>
                        </a:rPr>
                        <a:t>3</a:t>
                      </a:r>
                      <a:endParaRPr sz="1200">
                        <a:latin typeface="Constantia"/>
                        <a:cs typeface="Constantia"/>
                      </a:endParaRPr>
                    </a:p>
                  </a:txBody>
                  <a:tcPr marL="0" marR="0" marT="26126" marB="0"/>
                </a:tc>
                <a:tc>
                  <a:txBody>
                    <a:bodyPr/>
                    <a:lstStyle/>
                    <a:p>
                      <a:pPr marL="95885">
                        <a:lnSpc>
                          <a:spcPct val="100000"/>
                        </a:lnSpc>
                        <a:spcBef>
                          <a:spcPts val="265"/>
                        </a:spcBef>
                      </a:pPr>
                      <a:r>
                        <a:rPr sz="1200" dirty="0">
                          <a:latin typeface="Constantia"/>
                          <a:cs typeface="Constantia"/>
                        </a:rPr>
                        <a:t>1</a:t>
                      </a:r>
                      <a:endParaRPr sz="1200">
                        <a:latin typeface="Constantia"/>
                        <a:cs typeface="Constantia"/>
                      </a:endParaRPr>
                    </a:p>
                  </a:txBody>
                  <a:tcPr marL="0" marR="0" marT="57694" marB="0"/>
                </a:tc>
                <a:tc>
                  <a:txBody>
                    <a:bodyPr/>
                    <a:lstStyle/>
                    <a:p>
                      <a:pPr marR="635" algn="ctr">
                        <a:lnSpc>
                          <a:spcPct val="100000"/>
                        </a:lnSpc>
                        <a:spcBef>
                          <a:spcPts val="265"/>
                        </a:spcBef>
                      </a:pPr>
                      <a:r>
                        <a:rPr sz="1200" dirty="0">
                          <a:latin typeface="Constantia"/>
                          <a:cs typeface="Constantia"/>
                        </a:rPr>
                        <a:t>1</a:t>
                      </a:r>
                      <a:endParaRPr sz="1200">
                        <a:latin typeface="Constantia"/>
                        <a:cs typeface="Constantia"/>
                      </a:endParaRPr>
                    </a:p>
                  </a:txBody>
                  <a:tcPr marL="0" marR="0" marT="57694" marB="0"/>
                </a:tc>
                <a:tc>
                  <a:txBody>
                    <a:bodyPr/>
                    <a:lstStyle/>
                    <a:p>
                      <a:pPr marL="12065" algn="ctr">
                        <a:lnSpc>
                          <a:spcPct val="100000"/>
                        </a:lnSpc>
                        <a:spcBef>
                          <a:spcPts val="265"/>
                        </a:spcBef>
                      </a:pPr>
                      <a:r>
                        <a:rPr sz="1200" dirty="0">
                          <a:latin typeface="Constantia"/>
                          <a:cs typeface="Constantia"/>
                        </a:rPr>
                        <a:t>0</a:t>
                      </a:r>
                      <a:endParaRPr sz="1200">
                        <a:latin typeface="Constantia"/>
                        <a:cs typeface="Constantia"/>
                      </a:endParaRPr>
                    </a:p>
                  </a:txBody>
                  <a:tcPr marL="0" marR="0" marT="57694" marB="0"/>
                </a:tc>
                <a:tc>
                  <a:txBody>
                    <a:bodyPr/>
                    <a:lstStyle/>
                    <a:p>
                      <a:pPr marL="165735">
                        <a:lnSpc>
                          <a:spcPct val="100000"/>
                        </a:lnSpc>
                        <a:spcBef>
                          <a:spcPts val="265"/>
                        </a:spcBef>
                      </a:pPr>
                      <a:r>
                        <a:rPr sz="1200" dirty="0">
                          <a:latin typeface="Constantia"/>
                          <a:cs typeface="Constantia"/>
                        </a:rPr>
                        <a:t>1</a:t>
                      </a:r>
                      <a:endParaRPr sz="1200">
                        <a:latin typeface="Constantia"/>
                        <a:cs typeface="Constantia"/>
                      </a:endParaRPr>
                    </a:p>
                  </a:txBody>
                  <a:tcPr marL="0" marR="0" marT="57694" marB="0"/>
                </a:tc>
                <a:tc>
                  <a:txBody>
                    <a:bodyPr/>
                    <a:lstStyle/>
                    <a:p>
                      <a:pPr marR="24130" algn="r">
                        <a:lnSpc>
                          <a:spcPct val="100000"/>
                        </a:lnSpc>
                        <a:spcBef>
                          <a:spcPts val="265"/>
                        </a:spcBef>
                      </a:pPr>
                      <a:r>
                        <a:rPr sz="1200" dirty="0">
                          <a:latin typeface="Constantia"/>
                          <a:cs typeface="Constantia"/>
                        </a:rPr>
                        <a:t>0</a:t>
                      </a:r>
                      <a:endParaRPr sz="1200">
                        <a:latin typeface="Constantia"/>
                        <a:cs typeface="Constantia"/>
                      </a:endParaRPr>
                    </a:p>
                  </a:txBody>
                  <a:tcPr marL="0" marR="0" marT="57694" marB="0"/>
                </a:tc>
                <a:extLst>
                  <a:ext uri="{0D108BD9-81ED-4DB2-BD59-A6C34878D82A}">
                    <a16:rowId xmlns:a16="http://schemas.microsoft.com/office/drawing/2014/main" val="10003"/>
                  </a:ext>
                </a:extLst>
              </a:tr>
              <a:tr h="274318">
                <a:tc>
                  <a:txBody>
                    <a:bodyPr/>
                    <a:lstStyle/>
                    <a:p>
                      <a:pPr marL="31750">
                        <a:lnSpc>
                          <a:spcPct val="100000"/>
                        </a:lnSpc>
                        <a:spcBef>
                          <a:spcPts val="135"/>
                        </a:spcBef>
                      </a:pPr>
                      <a:r>
                        <a:rPr sz="1200" dirty="0">
                          <a:latin typeface="Constantia"/>
                          <a:cs typeface="Constantia"/>
                        </a:rPr>
                        <a:t>4</a:t>
                      </a:r>
                      <a:endParaRPr sz="1200">
                        <a:latin typeface="Constantia"/>
                        <a:cs typeface="Constantia"/>
                      </a:endParaRPr>
                    </a:p>
                  </a:txBody>
                  <a:tcPr marL="0" marR="0" marT="29391" marB="0"/>
                </a:tc>
                <a:tc>
                  <a:txBody>
                    <a:bodyPr/>
                    <a:lstStyle/>
                    <a:p>
                      <a:pPr marL="95885">
                        <a:lnSpc>
                          <a:spcPct val="100000"/>
                        </a:lnSpc>
                        <a:spcBef>
                          <a:spcPts val="229"/>
                        </a:spcBef>
                      </a:pPr>
                      <a:r>
                        <a:rPr sz="1200" dirty="0">
                          <a:latin typeface="Constantia"/>
                          <a:cs typeface="Constantia"/>
                        </a:rPr>
                        <a:t>1</a:t>
                      </a:r>
                      <a:endParaRPr sz="1200">
                        <a:latin typeface="Constantia"/>
                        <a:cs typeface="Constantia"/>
                      </a:endParaRPr>
                    </a:p>
                  </a:txBody>
                  <a:tcPr marL="0" marR="0" marT="50073" marB="0"/>
                </a:tc>
                <a:tc>
                  <a:txBody>
                    <a:bodyPr/>
                    <a:lstStyle/>
                    <a:p>
                      <a:pPr marR="635" algn="ctr">
                        <a:lnSpc>
                          <a:spcPct val="100000"/>
                        </a:lnSpc>
                        <a:spcBef>
                          <a:spcPts val="229"/>
                        </a:spcBef>
                      </a:pPr>
                      <a:r>
                        <a:rPr sz="1200" dirty="0">
                          <a:latin typeface="Constantia"/>
                          <a:cs typeface="Constantia"/>
                        </a:rPr>
                        <a:t>1</a:t>
                      </a:r>
                      <a:endParaRPr sz="1200">
                        <a:latin typeface="Constantia"/>
                        <a:cs typeface="Constantia"/>
                      </a:endParaRPr>
                    </a:p>
                  </a:txBody>
                  <a:tcPr marL="0" marR="0" marT="50073" marB="0"/>
                </a:tc>
                <a:tc>
                  <a:txBody>
                    <a:bodyPr/>
                    <a:lstStyle/>
                    <a:p>
                      <a:pPr marR="635" algn="ctr">
                        <a:lnSpc>
                          <a:spcPct val="100000"/>
                        </a:lnSpc>
                        <a:spcBef>
                          <a:spcPts val="229"/>
                        </a:spcBef>
                      </a:pPr>
                      <a:r>
                        <a:rPr sz="1200" dirty="0">
                          <a:latin typeface="Constantia"/>
                          <a:cs typeface="Constantia"/>
                        </a:rPr>
                        <a:t>1</a:t>
                      </a:r>
                      <a:endParaRPr sz="1200">
                        <a:latin typeface="Constantia"/>
                        <a:cs typeface="Constantia"/>
                      </a:endParaRPr>
                    </a:p>
                  </a:txBody>
                  <a:tcPr marL="0" marR="0" marT="50073" marB="0"/>
                </a:tc>
                <a:tc>
                  <a:txBody>
                    <a:bodyPr/>
                    <a:lstStyle/>
                    <a:p>
                      <a:pPr marL="165735">
                        <a:lnSpc>
                          <a:spcPct val="100000"/>
                        </a:lnSpc>
                        <a:spcBef>
                          <a:spcPts val="229"/>
                        </a:spcBef>
                      </a:pPr>
                      <a:r>
                        <a:rPr sz="1200" dirty="0">
                          <a:latin typeface="Constantia"/>
                          <a:cs typeface="Constantia"/>
                        </a:rPr>
                        <a:t>0</a:t>
                      </a:r>
                      <a:endParaRPr sz="1200">
                        <a:latin typeface="Constantia"/>
                        <a:cs typeface="Constantia"/>
                      </a:endParaRPr>
                    </a:p>
                  </a:txBody>
                  <a:tcPr marL="0" marR="0" marT="50073" marB="0"/>
                </a:tc>
                <a:tc>
                  <a:txBody>
                    <a:bodyPr/>
                    <a:lstStyle/>
                    <a:p>
                      <a:pPr marR="44450" algn="r">
                        <a:lnSpc>
                          <a:spcPct val="100000"/>
                        </a:lnSpc>
                        <a:spcBef>
                          <a:spcPts val="229"/>
                        </a:spcBef>
                      </a:pPr>
                      <a:r>
                        <a:rPr sz="1200" dirty="0">
                          <a:latin typeface="Constantia"/>
                          <a:cs typeface="Constantia"/>
                        </a:rPr>
                        <a:t>1</a:t>
                      </a:r>
                      <a:endParaRPr sz="1200">
                        <a:latin typeface="Constantia"/>
                        <a:cs typeface="Constantia"/>
                      </a:endParaRPr>
                    </a:p>
                  </a:txBody>
                  <a:tcPr marL="0" marR="0" marT="50073" marB="0"/>
                </a:tc>
                <a:extLst>
                  <a:ext uri="{0D108BD9-81ED-4DB2-BD59-A6C34878D82A}">
                    <a16:rowId xmlns:a16="http://schemas.microsoft.com/office/drawing/2014/main" val="10004"/>
                  </a:ext>
                </a:extLst>
              </a:tr>
              <a:tr h="252429">
                <a:tc>
                  <a:txBody>
                    <a:bodyPr/>
                    <a:lstStyle/>
                    <a:p>
                      <a:pPr marL="31750">
                        <a:lnSpc>
                          <a:spcPct val="100000"/>
                        </a:lnSpc>
                        <a:spcBef>
                          <a:spcPts val="120"/>
                        </a:spcBef>
                      </a:pPr>
                      <a:r>
                        <a:rPr sz="1200" dirty="0">
                          <a:latin typeface="Constantia"/>
                          <a:cs typeface="Constantia"/>
                        </a:rPr>
                        <a:t>5</a:t>
                      </a:r>
                      <a:endParaRPr sz="1200">
                        <a:latin typeface="Constantia"/>
                        <a:cs typeface="Constantia"/>
                      </a:endParaRPr>
                    </a:p>
                  </a:txBody>
                  <a:tcPr marL="0" marR="0" marT="26126" marB="0"/>
                </a:tc>
                <a:tc>
                  <a:txBody>
                    <a:bodyPr/>
                    <a:lstStyle/>
                    <a:p>
                      <a:pPr marL="95885">
                        <a:lnSpc>
                          <a:spcPts val="795"/>
                        </a:lnSpc>
                        <a:spcBef>
                          <a:spcPts val="265"/>
                        </a:spcBef>
                      </a:pPr>
                      <a:r>
                        <a:rPr sz="1200" dirty="0">
                          <a:latin typeface="Constantia"/>
                          <a:cs typeface="Constantia"/>
                        </a:rPr>
                        <a:t>0</a:t>
                      </a:r>
                      <a:endParaRPr sz="1200">
                        <a:latin typeface="Constantia"/>
                        <a:cs typeface="Constantia"/>
                      </a:endParaRPr>
                    </a:p>
                  </a:txBody>
                  <a:tcPr marL="0" marR="0" marT="57694" marB="0"/>
                </a:tc>
                <a:tc>
                  <a:txBody>
                    <a:bodyPr/>
                    <a:lstStyle/>
                    <a:p>
                      <a:pPr marR="635" algn="ctr">
                        <a:lnSpc>
                          <a:spcPts val="795"/>
                        </a:lnSpc>
                        <a:spcBef>
                          <a:spcPts val="265"/>
                        </a:spcBef>
                      </a:pPr>
                      <a:r>
                        <a:rPr sz="1200" dirty="0">
                          <a:latin typeface="Constantia"/>
                          <a:cs typeface="Constantia"/>
                        </a:rPr>
                        <a:t>1</a:t>
                      </a:r>
                      <a:endParaRPr sz="1200">
                        <a:latin typeface="Constantia"/>
                        <a:cs typeface="Constantia"/>
                      </a:endParaRPr>
                    </a:p>
                  </a:txBody>
                  <a:tcPr marL="0" marR="0" marT="57694" marB="0"/>
                </a:tc>
                <a:tc>
                  <a:txBody>
                    <a:bodyPr/>
                    <a:lstStyle/>
                    <a:p>
                      <a:pPr marL="12065" algn="ctr">
                        <a:lnSpc>
                          <a:spcPts val="795"/>
                        </a:lnSpc>
                        <a:spcBef>
                          <a:spcPts val="265"/>
                        </a:spcBef>
                      </a:pPr>
                      <a:r>
                        <a:rPr sz="1200" dirty="0">
                          <a:latin typeface="Constantia"/>
                          <a:cs typeface="Constantia"/>
                        </a:rPr>
                        <a:t>0</a:t>
                      </a:r>
                      <a:endParaRPr sz="1200">
                        <a:latin typeface="Constantia"/>
                        <a:cs typeface="Constantia"/>
                      </a:endParaRPr>
                    </a:p>
                  </a:txBody>
                  <a:tcPr marL="0" marR="0" marT="57694" marB="0"/>
                </a:tc>
                <a:tc>
                  <a:txBody>
                    <a:bodyPr/>
                    <a:lstStyle/>
                    <a:p>
                      <a:pPr marL="165735">
                        <a:lnSpc>
                          <a:spcPts val="795"/>
                        </a:lnSpc>
                        <a:spcBef>
                          <a:spcPts val="265"/>
                        </a:spcBef>
                      </a:pPr>
                      <a:r>
                        <a:rPr sz="1200" dirty="0">
                          <a:latin typeface="Constantia"/>
                          <a:cs typeface="Constantia"/>
                        </a:rPr>
                        <a:t>1</a:t>
                      </a:r>
                    </a:p>
                  </a:txBody>
                  <a:tcPr marL="0" marR="0" marT="57694" marB="0"/>
                </a:tc>
                <a:tc>
                  <a:txBody>
                    <a:bodyPr/>
                    <a:lstStyle/>
                    <a:p>
                      <a:pPr marR="24130" algn="r">
                        <a:lnSpc>
                          <a:spcPts val="795"/>
                        </a:lnSpc>
                        <a:spcBef>
                          <a:spcPts val="265"/>
                        </a:spcBef>
                      </a:pPr>
                      <a:r>
                        <a:rPr sz="1200" dirty="0">
                          <a:latin typeface="Constantia"/>
                          <a:cs typeface="Constantia"/>
                        </a:rPr>
                        <a:t>0</a:t>
                      </a:r>
                    </a:p>
                  </a:txBody>
                  <a:tcPr marL="0" marR="0" marT="57694"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1966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CAE987-CEB4-4177-8382-5EEB481D7302}"/>
              </a:ext>
            </a:extLst>
          </p:cNvPr>
          <p:cNvPicPr>
            <a:picLocks noChangeAspect="1"/>
          </p:cNvPicPr>
          <p:nvPr/>
        </p:nvPicPr>
        <p:blipFill rotWithShape="1">
          <a:blip r:embed="rId2"/>
          <a:srcRect t="10666"/>
          <a:stretch/>
        </p:blipFill>
        <p:spPr>
          <a:xfrm>
            <a:off x="1066800" y="1306397"/>
            <a:ext cx="7467600" cy="4731719"/>
          </a:xfrm>
          <a:prstGeom prst="rect">
            <a:avLst/>
          </a:prstGeom>
        </p:spPr>
      </p:pic>
      <p:sp>
        <p:nvSpPr>
          <p:cNvPr id="3" name="object 3">
            <a:extLst>
              <a:ext uri="{FF2B5EF4-FFF2-40B4-BE49-F238E27FC236}">
                <a16:creationId xmlns:a16="http://schemas.microsoft.com/office/drawing/2014/main" id="{251A13A5-5865-4B22-9A37-861DB915BEE8}"/>
              </a:ext>
            </a:extLst>
          </p:cNvPr>
          <p:cNvSpPr txBox="1"/>
          <p:nvPr/>
        </p:nvSpPr>
        <p:spPr>
          <a:xfrm>
            <a:off x="762000" y="500962"/>
            <a:ext cx="5257800" cy="971731"/>
          </a:xfrm>
          <a:prstGeom prst="rect">
            <a:avLst/>
          </a:prstGeom>
        </p:spPr>
        <p:txBody>
          <a:bodyPr vert="horz" wrap="square" lIns="0" tIns="21771" rIns="0" bIns="0" rtlCol="0">
            <a:spAutoFit/>
          </a:bodyPr>
          <a:lstStyle/>
          <a:p>
            <a:pPr marL="21772">
              <a:spcBef>
                <a:spcPts val="171"/>
              </a:spcBef>
            </a:pPr>
            <a:r>
              <a:rPr sz="3086" b="1" spc="-9" dirty="0">
                <a:latin typeface="Calibri"/>
                <a:cs typeface="Calibri"/>
              </a:rPr>
              <a:t>Ex:</a:t>
            </a:r>
            <a:r>
              <a:rPr lang="en-GB" sz="3086" b="1" spc="-9" dirty="0">
                <a:latin typeface="Calibri"/>
                <a:cs typeface="Calibri"/>
              </a:rPr>
              <a:t> Sate space tree for</a:t>
            </a:r>
            <a:endParaRPr sz="3086" dirty="0">
              <a:latin typeface="Calibri"/>
              <a:cs typeface="Calibri"/>
            </a:endParaRPr>
          </a:p>
          <a:p>
            <a:pPr marL="104504">
              <a:spcBef>
                <a:spcPts val="34"/>
              </a:spcBef>
            </a:pPr>
            <a:r>
              <a:rPr sz="3086" b="1" spc="-9" dirty="0">
                <a:latin typeface="Calibri"/>
                <a:cs typeface="Calibri"/>
              </a:rPr>
              <a:t>n=</a:t>
            </a:r>
            <a:r>
              <a:rPr lang="en-GB" sz="3086" b="1" spc="-9" dirty="0">
                <a:latin typeface="Calibri"/>
                <a:cs typeface="Calibri"/>
              </a:rPr>
              <a:t>5</a:t>
            </a:r>
            <a:r>
              <a:rPr sz="3086" b="1" spc="-9" dirty="0">
                <a:latin typeface="Calibri"/>
                <a:cs typeface="Calibri"/>
              </a:rPr>
              <a:t>,</a:t>
            </a:r>
            <a:r>
              <a:rPr sz="3086" b="1" spc="-69" dirty="0">
                <a:latin typeface="Calibri"/>
                <a:cs typeface="Calibri"/>
              </a:rPr>
              <a:t> </a:t>
            </a:r>
            <a:r>
              <a:rPr sz="3086" b="1" spc="-9" dirty="0">
                <a:latin typeface="Calibri"/>
                <a:cs typeface="Calibri"/>
              </a:rPr>
              <a:t>m=</a:t>
            </a:r>
            <a:r>
              <a:rPr lang="en-GB" sz="3086" b="1" spc="-9" dirty="0">
                <a:latin typeface="Calibri"/>
                <a:cs typeface="Calibri"/>
              </a:rPr>
              <a:t>4</a:t>
            </a:r>
            <a:endParaRPr sz="3086" dirty="0">
              <a:latin typeface="Calibri"/>
              <a:cs typeface="Calibri"/>
            </a:endParaRPr>
          </a:p>
        </p:txBody>
      </p:sp>
      <p:pic>
        <p:nvPicPr>
          <p:cNvPr id="4" name="Picture 3">
            <a:extLst>
              <a:ext uri="{FF2B5EF4-FFF2-40B4-BE49-F238E27FC236}">
                <a16:creationId xmlns:a16="http://schemas.microsoft.com/office/drawing/2014/main" id="{BFF14434-BF8B-40C1-924F-035140F0DBEC}"/>
              </a:ext>
            </a:extLst>
          </p:cNvPr>
          <p:cNvPicPr>
            <a:picLocks noChangeAspect="1"/>
          </p:cNvPicPr>
          <p:nvPr/>
        </p:nvPicPr>
        <p:blipFill>
          <a:blip r:embed="rId3"/>
          <a:stretch>
            <a:fillRect/>
          </a:stretch>
        </p:blipFill>
        <p:spPr>
          <a:xfrm>
            <a:off x="599661" y="5791200"/>
            <a:ext cx="5553075" cy="923925"/>
          </a:xfrm>
          <a:prstGeom prst="rect">
            <a:avLst/>
          </a:prstGeom>
        </p:spPr>
      </p:pic>
    </p:spTree>
    <p:extLst>
      <p:ext uri="{BB962C8B-B14F-4D97-AF65-F5344CB8AC3E}">
        <p14:creationId xmlns:p14="http://schemas.microsoft.com/office/powerpoint/2010/main" val="2134981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D3424F-65B0-422D-B319-EE1BAFE023FA}"/>
              </a:ext>
            </a:extLst>
          </p:cNvPr>
          <p:cNvPicPr>
            <a:picLocks noChangeAspect="1"/>
          </p:cNvPicPr>
          <p:nvPr/>
        </p:nvPicPr>
        <p:blipFill>
          <a:blip r:embed="rId2"/>
          <a:stretch>
            <a:fillRect/>
          </a:stretch>
        </p:blipFill>
        <p:spPr>
          <a:xfrm>
            <a:off x="1066800" y="990600"/>
            <a:ext cx="7239000" cy="5105399"/>
          </a:xfrm>
          <a:prstGeom prst="rect">
            <a:avLst/>
          </a:prstGeom>
        </p:spPr>
      </p:pic>
      <p:sp>
        <p:nvSpPr>
          <p:cNvPr id="5" name="object 3">
            <a:extLst>
              <a:ext uri="{FF2B5EF4-FFF2-40B4-BE49-F238E27FC236}">
                <a16:creationId xmlns:a16="http://schemas.microsoft.com/office/drawing/2014/main" id="{16621063-5C93-44C7-B952-08F3E52B1F1E}"/>
              </a:ext>
            </a:extLst>
          </p:cNvPr>
          <p:cNvSpPr txBox="1"/>
          <p:nvPr/>
        </p:nvSpPr>
        <p:spPr>
          <a:xfrm>
            <a:off x="762000" y="500962"/>
            <a:ext cx="5257800" cy="971731"/>
          </a:xfrm>
          <a:prstGeom prst="rect">
            <a:avLst/>
          </a:prstGeom>
        </p:spPr>
        <p:txBody>
          <a:bodyPr vert="horz" wrap="square" lIns="0" tIns="21771" rIns="0" bIns="0" rtlCol="0">
            <a:spAutoFit/>
          </a:bodyPr>
          <a:lstStyle/>
          <a:p>
            <a:pPr marL="21772">
              <a:spcBef>
                <a:spcPts val="171"/>
              </a:spcBef>
            </a:pPr>
            <a:r>
              <a:rPr sz="3086" b="1" spc="-9" dirty="0">
                <a:latin typeface="Calibri"/>
                <a:cs typeface="Calibri"/>
              </a:rPr>
              <a:t>Ex:</a:t>
            </a:r>
            <a:r>
              <a:rPr lang="en-GB" sz="3086" b="1" spc="-9" dirty="0">
                <a:latin typeface="Calibri"/>
                <a:cs typeface="Calibri"/>
              </a:rPr>
              <a:t> Sate space tree for</a:t>
            </a:r>
            <a:endParaRPr sz="3086" dirty="0">
              <a:latin typeface="Calibri"/>
              <a:cs typeface="Calibri"/>
            </a:endParaRPr>
          </a:p>
          <a:p>
            <a:pPr marL="104504">
              <a:spcBef>
                <a:spcPts val="34"/>
              </a:spcBef>
            </a:pPr>
            <a:r>
              <a:rPr sz="3086" b="1" spc="-9" dirty="0">
                <a:latin typeface="Calibri"/>
                <a:cs typeface="Calibri"/>
              </a:rPr>
              <a:t>n=</a:t>
            </a:r>
            <a:r>
              <a:rPr lang="en-GB" sz="3086" b="1" spc="-9" dirty="0">
                <a:latin typeface="Calibri"/>
                <a:cs typeface="Calibri"/>
              </a:rPr>
              <a:t>3</a:t>
            </a:r>
            <a:r>
              <a:rPr sz="3086" b="1" spc="-9" dirty="0">
                <a:latin typeface="Calibri"/>
                <a:cs typeface="Calibri"/>
              </a:rPr>
              <a:t>,</a:t>
            </a:r>
            <a:r>
              <a:rPr sz="3086" b="1" spc="-69" dirty="0">
                <a:latin typeface="Calibri"/>
                <a:cs typeface="Calibri"/>
              </a:rPr>
              <a:t> </a:t>
            </a:r>
            <a:r>
              <a:rPr sz="3086" b="1" spc="-9" dirty="0">
                <a:latin typeface="Calibri"/>
                <a:cs typeface="Calibri"/>
              </a:rPr>
              <a:t>m=3</a:t>
            </a:r>
            <a:endParaRPr sz="3086" dirty="0">
              <a:latin typeface="Calibri"/>
              <a:cs typeface="Calibri"/>
            </a:endParaRPr>
          </a:p>
        </p:txBody>
      </p:sp>
    </p:spTree>
    <p:extLst>
      <p:ext uri="{BB962C8B-B14F-4D97-AF65-F5344CB8AC3E}">
        <p14:creationId xmlns:p14="http://schemas.microsoft.com/office/powerpoint/2010/main" val="2975964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87BECE-143B-42C9-A8D9-A34A4619905A}"/>
              </a:ext>
            </a:extLst>
          </p:cNvPr>
          <p:cNvPicPr>
            <a:picLocks noChangeAspect="1"/>
          </p:cNvPicPr>
          <p:nvPr/>
        </p:nvPicPr>
        <p:blipFill>
          <a:blip r:embed="rId2"/>
          <a:stretch>
            <a:fillRect/>
          </a:stretch>
        </p:blipFill>
        <p:spPr>
          <a:xfrm>
            <a:off x="914401" y="1524000"/>
            <a:ext cx="7162800" cy="4648199"/>
          </a:xfrm>
          <a:prstGeom prst="rect">
            <a:avLst/>
          </a:prstGeom>
        </p:spPr>
      </p:pic>
      <p:sp>
        <p:nvSpPr>
          <p:cNvPr id="5" name="object 3">
            <a:extLst>
              <a:ext uri="{FF2B5EF4-FFF2-40B4-BE49-F238E27FC236}">
                <a16:creationId xmlns:a16="http://schemas.microsoft.com/office/drawing/2014/main" id="{99CE12E4-CADA-474C-8F88-5A0560A6451D}"/>
              </a:ext>
            </a:extLst>
          </p:cNvPr>
          <p:cNvSpPr txBox="1"/>
          <p:nvPr/>
        </p:nvSpPr>
        <p:spPr>
          <a:xfrm>
            <a:off x="762000" y="500962"/>
            <a:ext cx="5257800" cy="971731"/>
          </a:xfrm>
          <a:prstGeom prst="rect">
            <a:avLst/>
          </a:prstGeom>
        </p:spPr>
        <p:txBody>
          <a:bodyPr vert="horz" wrap="square" lIns="0" tIns="21771" rIns="0" bIns="0" rtlCol="0">
            <a:spAutoFit/>
          </a:bodyPr>
          <a:lstStyle/>
          <a:p>
            <a:pPr marL="21772">
              <a:spcBef>
                <a:spcPts val="171"/>
              </a:spcBef>
            </a:pPr>
            <a:r>
              <a:rPr sz="3086" b="1" spc="-9" dirty="0">
                <a:latin typeface="Calibri"/>
                <a:cs typeface="Calibri"/>
              </a:rPr>
              <a:t>Ex:</a:t>
            </a:r>
            <a:r>
              <a:rPr lang="en-GB" sz="3086" b="1" spc="-9" dirty="0">
                <a:latin typeface="Calibri"/>
                <a:cs typeface="Calibri"/>
              </a:rPr>
              <a:t> Sate space tree for</a:t>
            </a:r>
            <a:endParaRPr sz="3086" dirty="0">
              <a:latin typeface="Calibri"/>
              <a:cs typeface="Calibri"/>
            </a:endParaRPr>
          </a:p>
          <a:p>
            <a:pPr marL="104504">
              <a:spcBef>
                <a:spcPts val="34"/>
              </a:spcBef>
            </a:pPr>
            <a:r>
              <a:rPr sz="3086" b="1" spc="-9" dirty="0">
                <a:latin typeface="Calibri"/>
                <a:cs typeface="Calibri"/>
              </a:rPr>
              <a:t>n=4,</a:t>
            </a:r>
            <a:r>
              <a:rPr sz="3086" b="1" spc="-69" dirty="0">
                <a:latin typeface="Calibri"/>
                <a:cs typeface="Calibri"/>
              </a:rPr>
              <a:t> </a:t>
            </a:r>
            <a:r>
              <a:rPr sz="3086" b="1" spc="-9" dirty="0">
                <a:latin typeface="Calibri"/>
                <a:cs typeface="Calibri"/>
              </a:rPr>
              <a:t>m=3</a:t>
            </a:r>
            <a:endParaRPr sz="3086" dirty="0">
              <a:latin typeface="Calibri"/>
              <a:cs typeface="Calibri"/>
            </a:endParaRPr>
          </a:p>
        </p:txBody>
      </p:sp>
    </p:spTree>
    <p:extLst>
      <p:ext uri="{BB962C8B-B14F-4D97-AF65-F5344CB8AC3E}">
        <p14:creationId xmlns:p14="http://schemas.microsoft.com/office/powerpoint/2010/main" val="35794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415493"/>
            <a:ext cx="416814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000000"/>
                </a:solidFill>
              </a:rPr>
              <a:t>BACKTRACKI</a:t>
            </a:r>
            <a:r>
              <a:rPr sz="4000" b="1" spc="10" dirty="0">
                <a:solidFill>
                  <a:srgbClr val="000000"/>
                </a:solidFill>
              </a:rPr>
              <a:t>N</a:t>
            </a:r>
            <a:r>
              <a:rPr sz="4000" b="1" spc="-5" dirty="0">
                <a:solidFill>
                  <a:srgbClr val="000000"/>
                </a:solidFill>
              </a:rPr>
              <a:t>G</a:t>
            </a:r>
            <a:endParaRPr sz="4000" b="1" dirty="0"/>
          </a:p>
        </p:txBody>
      </p:sp>
      <p:sp>
        <p:nvSpPr>
          <p:cNvPr id="4" name="object 4"/>
          <p:cNvSpPr txBox="1"/>
          <p:nvPr/>
        </p:nvSpPr>
        <p:spPr>
          <a:xfrm>
            <a:off x="764540" y="1219200"/>
            <a:ext cx="7794625" cy="3704860"/>
          </a:xfrm>
          <a:prstGeom prst="rect">
            <a:avLst/>
          </a:prstGeom>
        </p:spPr>
        <p:txBody>
          <a:bodyPr vert="horz" wrap="square" lIns="0" tIns="102870" rIns="0" bIns="0" rtlCol="0">
            <a:spAutoFit/>
          </a:bodyPr>
          <a:lstStyle/>
          <a:p>
            <a:pPr marL="63500">
              <a:lnSpc>
                <a:spcPct val="100000"/>
              </a:lnSpc>
              <a:spcBef>
                <a:spcPts val="810"/>
              </a:spcBef>
            </a:pPr>
            <a:r>
              <a:rPr sz="2800" dirty="0">
                <a:latin typeface="Arial"/>
                <a:cs typeface="Arial"/>
              </a:rPr>
              <a:t>Problems searching </a:t>
            </a:r>
            <a:r>
              <a:rPr sz="2800" spc="-5" dirty="0">
                <a:latin typeface="Arial"/>
                <a:cs typeface="Arial"/>
              </a:rPr>
              <a:t>for a set of solutions or  which </a:t>
            </a:r>
            <a:r>
              <a:rPr sz="2800" dirty="0">
                <a:latin typeface="Arial"/>
                <a:cs typeface="Arial"/>
              </a:rPr>
              <a:t>require </a:t>
            </a:r>
            <a:r>
              <a:rPr sz="2800" spc="-5" dirty="0">
                <a:latin typeface="Arial"/>
                <a:cs typeface="Arial"/>
              </a:rPr>
              <a:t>an </a:t>
            </a:r>
            <a:r>
              <a:rPr sz="2800" dirty="0">
                <a:latin typeface="Arial"/>
                <a:cs typeface="Arial"/>
              </a:rPr>
              <a:t>optimal </a:t>
            </a:r>
            <a:r>
              <a:rPr sz="2800" spc="-5" dirty="0">
                <a:latin typeface="Arial"/>
                <a:cs typeface="Arial"/>
              </a:rPr>
              <a:t>solution </a:t>
            </a:r>
            <a:r>
              <a:rPr sz="2800" dirty="0">
                <a:latin typeface="Arial"/>
                <a:cs typeface="Arial"/>
              </a:rPr>
              <a:t>can </a:t>
            </a:r>
            <a:r>
              <a:rPr sz="2800" spc="-15" dirty="0">
                <a:latin typeface="Arial"/>
                <a:cs typeface="Arial"/>
              </a:rPr>
              <a:t>be  </a:t>
            </a:r>
            <a:r>
              <a:rPr sz="2800" spc="-5" dirty="0">
                <a:latin typeface="Arial"/>
                <a:cs typeface="Arial"/>
              </a:rPr>
              <a:t>solved using the </a:t>
            </a:r>
            <a:r>
              <a:rPr sz="2800" dirty="0">
                <a:latin typeface="Arial"/>
                <a:cs typeface="Arial"/>
              </a:rPr>
              <a:t>backtracking </a:t>
            </a:r>
            <a:r>
              <a:rPr sz="2800" spc="-5" dirty="0">
                <a:latin typeface="Arial"/>
                <a:cs typeface="Arial"/>
              </a:rPr>
              <a:t>method</a:t>
            </a:r>
            <a:r>
              <a:rPr sz="2800" spc="65" dirty="0">
                <a:latin typeface="Arial"/>
                <a:cs typeface="Arial"/>
              </a:rPr>
              <a:t> </a:t>
            </a:r>
            <a:r>
              <a:rPr sz="2800" spc="-5" dirty="0">
                <a:latin typeface="Arial"/>
                <a:cs typeface="Arial"/>
              </a:rPr>
              <a:t>.</a:t>
            </a:r>
            <a:endParaRPr sz="2800" dirty="0">
              <a:latin typeface="Arial"/>
              <a:cs typeface="Arial"/>
            </a:endParaRPr>
          </a:p>
          <a:p>
            <a:pPr marL="337820" marR="55880" indent="-274955" algn="just">
              <a:lnSpc>
                <a:spcPct val="100000"/>
              </a:lnSpc>
              <a:spcBef>
                <a:spcPts val="600"/>
              </a:spcBef>
              <a:buClr>
                <a:srgbClr val="D24717"/>
              </a:buClr>
              <a:buSzPct val="83928"/>
              <a:buFont typeface="Wingdings 2"/>
              <a:buChar char=""/>
              <a:tabLst>
                <a:tab pos="338455" algn="l"/>
              </a:tabLst>
            </a:pPr>
            <a:r>
              <a:rPr sz="2800" spc="-165" dirty="0">
                <a:latin typeface="Arial"/>
                <a:cs typeface="Arial"/>
              </a:rPr>
              <a:t>To </a:t>
            </a:r>
            <a:r>
              <a:rPr sz="2800" spc="-5" dirty="0">
                <a:latin typeface="Arial"/>
                <a:cs typeface="Arial"/>
              </a:rPr>
              <a:t>apply the backtrack method, the solution  </a:t>
            </a:r>
            <a:r>
              <a:rPr sz="2800" dirty="0">
                <a:latin typeface="Arial"/>
                <a:cs typeface="Arial"/>
              </a:rPr>
              <a:t>must </a:t>
            </a:r>
            <a:r>
              <a:rPr sz="2800" spc="-5" dirty="0">
                <a:latin typeface="Arial"/>
                <a:cs typeface="Arial"/>
              </a:rPr>
              <a:t>be </a:t>
            </a:r>
            <a:r>
              <a:rPr sz="2800" dirty="0">
                <a:latin typeface="Arial"/>
                <a:cs typeface="Arial"/>
              </a:rPr>
              <a:t>expressible as </a:t>
            </a:r>
            <a:r>
              <a:rPr sz="2800" spc="-10" dirty="0">
                <a:latin typeface="Arial"/>
                <a:cs typeface="Arial"/>
              </a:rPr>
              <a:t>an </a:t>
            </a:r>
            <a:r>
              <a:rPr sz="2800" dirty="0">
                <a:latin typeface="Arial"/>
                <a:cs typeface="Arial"/>
              </a:rPr>
              <a:t>n-tuple(x</a:t>
            </a:r>
            <a:r>
              <a:rPr sz="2775" baseline="-21021" dirty="0">
                <a:latin typeface="Arial"/>
                <a:cs typeface="Arial"/>
              </a:rPr>
              <a:t>1</a:t>
            </a:r>
            <a:r>
              <a:rPr sz="2800" dirty="0">
                <a:latin typeface="Arial"/>
                <a:cs typeface="Arial"/>
              </a:rPr>
              <a:t>,…,x</a:t>
            </a:r>
            <a:r>
              <a:rPr sz="2775" baseline="-21021" dirty="0">
                <a:latin typeface="Arial"/>
                <a:cs typeface="Arial"/>
              </a:rPr>
              <a:t>n</a:t>
            </a:r>
            <a:r>
              <a:rPr sz="2800" dirty="0">
                <a:latin typeface="Arial"/>
                <a:cs typeface="Arial"/>
              </a:rPr>
              <a:t>),  </a:t>
            </a:r>
            <a:r>
              <a:rPr sz="2800" spc="-5" dirty="0">
                <a:latin typeface="Arial"/>
                <a:cs typeface="Arial"/>
              </a:rPr>
              <a:t>where the </a:t>
            </a:r>
            <a:r>
              <a:rPr sz="2800" dirty="0">
                <a:latin typeface="Arial"/>
                <a:cs typeface="Arial"/>
              </a:rPr>
              <a:t>x</a:t>
            </a:r>
            <a:r>
              <a:rPr sz="2775" baseline="-21021" dirty="0">
                <a:latin typeface="Arial"/>
                <a:cs typeface="Arial"/>
              </a:rPr>
              <a:t>i </a:t>
            </a:r>
            <a:r>
              <a:rPr sz="2800" dirty="0">
                <a:latin typeface="Arial"/>
                <a:cs typeface="Arial"/>
              </a:rPr>
              <a:t>are chosen from </a:t>
            </a:r>
            <a:r>
              <a:rPr sz="2800" spc="-5" dirty="0">
                <a:latin typeface="Arial"/>
                <a:cs typeface="Arial"/>
              </a:rPr>
              <a:t>some finite </a:t>
            </a:r>
            <a:r>
              <a:rPr sz="2800" dirty="0">
                <a:latin typeface="Arial"/>
                <a:cs typeface="Arial"/>
              </a:rPr>
              <a:t>set</a:t>
            </a:r>
            <a:r>
              <a:rPr sz="2800" spc="45" dirty="0">
                <a:latin typeface="Arial"/>
                <a:cs typeface="Arial"/>
              </a:rPr>
              <a:t> </a:t>
            </a:r>
            <a:r>
              <a:rPr sz="2800" dirty="0">
                <a:latin typeface="Arial"/>
                <a:cs typeface="Arial"/>
              </a:rPr>
              <a:t>s</a:t>
            </a:r>
            <a:r>
              <a:rPr sz="2775" baseline="-21021" dirty="0">
                <a:latin typeface="Arial"/>
                <a:cs typeface="Arial"/>
              </a:rPr>
              <a:t>i</a:t>
            </a:r>
          </a:p>
          <a:p>
            <a:pPr marL="337820" marR="59055" indent="-274955" algn="just">
              <a:lnSpc>
                <a:spcPct val="100000"/>
              </a:lnSpc>
              <a:spcBef>
                <a:spcPts val="605"/>
              </a:spcBef>
              <a:buClr>
                <a:srgbClr val="D24717"/>
              </a:buClr>
              <a:buSzPct val="83928"/>
              <a:buFont typeface="Wingdings 2"/>
              <a:buChar char=""/>
              <a:tabLst>
                <a:tab pos="338455" algn="l"/>
              </a:tabLst>
            </a:pPr>
            <a:r>
              <a:rPr sz="2800" spc="-5" dirty="0">
                <a:latin typeface="Arial"/>
                <a:cs typeface="Arial"/>
              </a:rPr>
              <a:t>The </a:t>
            </a:r>
            <a:r>
              <a:rPr sz="2800" dirty="0">
                <a:latin typeface="Arial"/>
                <a:cs typeface="Arial"/>
              </a:rPr>
              <a:t>solution </a:t>
            </a:r>
            <a:r>
              <a:rPr sz="2800" spc="-5" dirty="0">
                <a:latin typeface="Arial"/>
                <a:cs typeface="Arial"/>
              </a:rPr>
              <a:t>vector </a:t>
            </a:r>
            <a:r>
              <a:rPr sz="2800" dirty="0">
                <a:latin typeface="Arial"/>
                <a:cs typeface="Arial"/>
              </a:rPr>
              <a:t>must </a:t>
            </a:r>
            <a:r>
              <a:rPr sz="2800" spc="-5" dirty="0">
                <a:latin typeface="Arial"/>
                <a:cs typeface="Arial"/>
              </a:rPr>
              <a:t>satisfy the </a:t>
            </a:r>
            <a:r>
              <a:rPr sz="2800" dirty="0">
                <a:latin typeface="Arial"/>
                <a:cs typeface="Arial"/>
              </a:rPr>
              <a:t>criterion  function P(x</a:t>
            </a:r>
            <a:r>
              <a:rPr sz="2775" baseline="-21021" dirty="0">
                <a:latin typeface="Arial"/>
                <a:cs typeface="Arial"/>
              </a:rPr>
              <a:t>1 </a:t>
            </a:r>
            <a:r>
              <a:rPr sz="2800" dirty="0">
                <a:latin typeface="Arial"/>
                <a:cs typeface="Arial"/>
              </a:rPr>
              <a:t>, </a:t>
            </a:r>
            <a:r>
              <a:rPr sz="2800" spc="-5" dirty="0">
                <a:latin typeface="Arial"/>
                <a:cs typeface="Arial"/>
              </a:rPr>
              <a:t>….. </a:t>
            </a:r>
            <a:r>
              <a:rPr sz="2800" dirty="0">
                <a:latin typeface="Arial"/>
                <a:cs typeface="Arial"/>
              </a:rPr>
              <a:t>,</a:t>
            </a:r>
            <a:r>
              <a:rPr sz="2800" spc="-295" dirty="0">
                <a:latin typeface="Arial"/>
                <a:cs typeface="Arial"/>
              </a:rPr>
              <a:t> </a:t>
            </a:r>
            <a:r>
              <a:rPr sz="2800" dirty="0">
                <a:latin typeface="Arial"/>
                <a:cs typeface="Arial"/>
              </a:rPr>
              <a:t>x</a:t>
            </a:r>
            <a:r>
              <a:rPr sz="2775" baseline="-21021" dirty="0">
                <a:latin typeface="Arial"/>
                <a:cs typeface="Arial"/>
              </a:rPr>
              <a:t>n</a:t>
            </a:r>
            <a:r>
              <a:rPr sz="2800" dirty="0">
                <a:latin typeface="Arial"/>
                <a:cs typeface="Aria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D1C0D-7F7F-49A6-8A4F-89B4C8B2A932}"/>
              </a:ext>
            </a:extLst>
          </p:cNvPr>
          <p:cNvPicPr>
            <a:picLocks noChangeAspect="1"/>
          </p:cNvPicPr>
          <p:nvPr/>
        </p:nvPicPr>
        <p:blipFill>
          <a:blip r:embed="rId2"/>
          <a:stretch>
            <a:fillRect/>
          </a:stretch>
        </p:blipFill>
        <p:spPr>
          <a:xfrm>
            <a:off x="914400" y="609600"/>
            <a:ext cx="7391399" cy="5943599"/>
          </a:xfrm>
          <a:prstGeom prst="rect">
            <a:avLst/>
          </a:prstGeom>
        </p:spPr>
      </p:pic>
    </p:spTree>
    <p:extLst>
      <p:ext uri="{BB962C8B-B14F-4D97-AF65-F5344CB8AC3E}">
        <p14:creationId xmlns:p14="http://schemas.microsoft.com/office/powerpoint/2010/main" val="210759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C2055-7EA2-4C55-B0EC-C74C8D0DF90F}"/>
              </a:ext>
            </a:extLst>
          </p:cNvPr>
          <p:cNvPicPr>
            <a:picLocks noChangeAspect="1"/>
          </p:cNvPicPr>
          <p:nvPr/>
        </p:nvPicPr>
        <p:blipFill>
          <a:blip r:embed="rId2"/>
          <a:stretch>
            <a:fillRect/>
          </a:stretch>
        </p:blipFill>
        <p:spPr>
          <a:xfrm>
            <a:off x="762000" y="685800"/>
            <a:ext cx="7543800" cy="4800600"/>
          </a:xfrm>
          <a:prstGeom prst="rect">
            <a:avLst/>
          </a:prstGeom>
        </p:spPr>
      </p:pic>
      <p:sp>
        <p:nvSpPr>
          <p:cNvPr id="3" name="object 4">
            <a:extLst>
              <a:ext uri="{FF2B5EF4-FFF2-40B4-BE49-F238E27FC236}">
                <a16:creationId xmlns:a16="http://schemas.microsoft.com/office/drawing/2014/main" id="{080E8C41-2022-44BA-8417-EFAF5E23326E}"/>
              </a:ext>
            </a:extLst>
          </p:cNvPr>
          <p:cNvSpPr txBox="1"/>
          <p:nvPr/>
        </p:nvSpPr>
        <p:spPr>
          <a:xfrm>
            <a:off x="1524000" y="5638800"/>
            <a:ext cx="6281057" cy="276999"/>
          </a:xfrm>
          <a:prstGeom prst="rect">
            <a:avLst/>
          </a:prstGeom>
          <a:ln w="12179">
            <a:solidFill>
              <a:srgbClr val="000000"/>
            </a:solidFill>
          </a:ln>
        </p:spPr>
        <p:txBody>
          <a:bodyPr vert="horz" wrap="square" lIns="0" tIns="0" rIns="0" bIns="0" rtlCol="0">
            <a:spAutoFit/>
          </a:bodyPr>
          <a:lstStyle/>
          <a:p>
            <a:pPr marL="1525101"/>
            <a:r>
              <a:rPr spc="-9" dirty="0">
                <a:latin typeface="Constantia"/>
                <a:cs typeface="Constantia"/>
              </a:rPr>
              <a:t>Time Complexity </a:t>
            </a:r>
            <a:r>
              <a:rPr spc="-17" dirty="0">
                <a:latin typeface="Constantia"/>
                <a:cs typeface="Constantia"/>
              </a:rPr>
              <a:t>is</a:t>
            </a:r>
            <a:r>
              <a:rPr spc="-240" dirty="0">
                <a:latin typeface="Constantia"/>
                <a:cs typeface="Constantia"/>
              </a:rPr>
              <a:t> </a:t>
            </a:r>
            <a:r>
              <a:rPr spc="-9" dirty="0">
                <a:latin typeface="Constantia"/>
                <a:cs typeface="Constantia"/>
              </a:rPr>
              <a:t>O(n.m</a:t>
            </a:r>
            <a:r>
              <a:rPr spc="-12" baseline="23809" dirty="0">
                <a:latin typeface="Constantia"/>
                <a:cs typeface="Constantia"/>
              </a:rPr>
              <a:t>n </a:t>
            </a:r>
            <a:r>
              <a:rPr dirty="0">
                <a:latin typeface="Constantia"/>
                <a:cs typeface="Constantia"/>
              </a:rPr>
              <a:t>)</a:t>
            </a:r>
          </a:p>
        </p:txBody>
      </p:sp>
    </p:spTree>
    <p:extLst>
      <p:ext uri="{BB962C8B-B14F-4D97-AF65-F5344CB8AC3E}">
        <p14:creationId xmlns:p14="http://schemas.microsoft.com/office/powerpoint/2010/main" val="294256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5313" y="69722"/>
              <a:ext cx="9013825" cy="6692265"/>
            </a:xfrm>
            <a:custGeom>
              <a:avLst/>
              <a:gdLst/>
              <a:ahLst/>
              <a:cxnLst/>
              <a:rect l="l" t="t" r="r" b="b"/>
              <a:pathLst>
                <a:path w="9013825" h="6692265">
                  <a:moveTo>
                    <a:pt x="0" y="329946"/>
                  </a:moveTo>
                  <a:lnTo>
                    <a:pt x="3576" y="281184"/>
                  </a:lnTo>
                  <a:lnTo>
                    <a:pt x="13965" y="234645"/>
                  </a:lnTo>
                  <a:lnTo>
                    <a:pt x="30657" y="190840"/>
                  </a:lnTo>
                  <a:lnTo>
                    <a:pt x="53141" y="150277"/>
                  </a:lnTo>
                  <a:lnTo>
                    <a:pt x="80907" y="113468"/>
                  </a:lnTo>
                  <a:lnTo>
                    <a:pt x="113445" y="80923"/>
                  </a:lnTo>
                  <a:lnTo>
                    <a:pt x="150245" y="53151"/>
                  </a:lnTo>
                  <a:lnTo>
                    <a:pt x="190796" y="30662"/>
                  </a:lnTo>
                  <a:lnTo>
                    <a:pt x="234589" y="13967"/>
                  </a:lnTo>
                  <a:lnTo>
                    <a:pt x="281114" y="3576"/>
                  </a:lnTo>
                  <a:lnTo>
                    <a:pt x="329859" y="0"/>
                  </a:lnTo>
                  <a:lnTo>
                    <a:pt x="8683462" y="0"/>
                  </a:lnTo>
                  <a:lnTo>
                    <a:pt x="8732224" y="3576"/>
                  </a:lnTo>
                  <a:lnTo>
                    <a:pt x="8778762" y="13967"/>
                  </a:lnTo>
                  <a:lnTo>
                    <a:pt x="8822568" y="30662"/>
                  </a:lnTo>
                  <a:lnTo>
                    <a:pt x="8863130" y="53151"/>
                  </a:lnTo>
                  <a:lnTo>
                    <a:pt x="8899939" y="80923"/>
                  </a:lnTo>
                  <a:lnTo>
                    <a:pt x="8932485" y="113468"/>
                  </a:lnTo>
                  <a:lnTo>
                    <a:pt x="8960257" y="150277"/>
                  </a:lnTo>
                  <a:lnTo>
                    <a:pt x="8982745" y="190840"/>
                  </a:lnTo>
                  <a:lnTo>
                    <a:pt x="8999440" y="234645"/>
                  </a:lnTo>
                  <a:lnTo>
                    <a:pt x="9009831" y="281184"/>
                  </a:lnTo>
                  <a:lnTo>
                    <a:pt x="9013408" y="329946"/>
                  </a:lnTo>
                  <a:lnTo>
                    <a:pt x="9013408" y="6362369"/>
                  </a:lnTo>
                  <a:lnTo>
                    <a:pt x="9009831" y="6411115"/>
                  </a:lnTo>
                  <a:lnTo>
                    <a:pt x="8999440" y="6457639"/>
                  </a:lnTo>
                  <a:lnTo>
                    <a:pt x="8982745" y="6501432"/>
                  </a:lnTo>
                  <a:lnTo>
                    <a:pt x="8960257" y="6541984"/>
                  </a:lnTo>
                  <a:lnTo>
                    <a:pt x="8932485" y="6578785"/>
                  </a:lnTo>
                  <a:lnTo>
                    <a:pt x="8899939" y="6611323"/>
                  </a:lnTo>
                  <a:lnTo>
                    <a:pt x="8863130" y="6639090"/>
                  </a:lnTo>
                  <a:lnTo>
                    <a:pt x="8822568" y="6661574"/>
                  </a:lnTo>
                  <a:lnTo>
                    <a:pt x="8778762" y="6678266"/>
                  </a:lnTo>
                  <a:lnTo>
                    <a:pt x="8732224" y="6688655"/>
                  </a:lnTo>
                  <a:lnTo>
                    <a:pt x="8683462" y="6692231"/>
                  </a:lnTo>
                  <a:lnTo>
                    <a:pt x="329859" y="6692231"/>
                  </a:lnTo>
                  <a:lnTo>
                    <a:pt x="281114" y="6688655"/>
                  </a:lnTo>
                  <a:lnTo>
                    <a:pt x="234589" y="6678266"/>
                  </a:lnTo>
                  <a:lnTo>
                    <a:pt x="190796" y="6661574"/>
                  </a:lnTo>
                  <a:lnTo>
                    <a:pt x="150245" y="6639090"/>
                  </a:lnTo>
                  <a:lnTo>
                    <a:pt x="113445" y="6611323"/>
                  </a:lnTo>
                  <a:lnTo>
                    <a:pt x="80907" y="6578785"/>
                  </a:lnTo>
                  <a:lnTo>
                    <a:pt x="53141" y="6541984"/>
                  </a:lnTo>
                  <a:lnTo>
                    <a:pt x="30657" y="6501432"/>
                  </a:lnTo>
                  <a:lnTo>
                    <a:pt x="13965" y="6457639"/>
                  </a:lnTo>
                  <a:lnTo>
                    <a:pt x="3576" y="6411115"/>
                  </a:lnTo>
                  <a:lnTo>
                    <a:pt x="0" y="6362369"/>
                  </a:lnTo>
                  <a:lnTo>
                    <a:pt x="0" y="329946"/>
                  </a:lnTo>
                  <a:close/>
                </a:path>
              </a:pathLst>
            </a:custGeom>
            <a:ln w="12700">
              <a:solidFill>
                <a:srgbClr val="000000"/>
              </a:solidFill>
            </a:ln>
          </p:spPr>
          <p:txBody>
            <a:bodyPr wrap="square" lIns="0" tIns="0" rIns="0" bIns="0" rtlCol="0"/>
            <a:lstStyle/>
            <a:p>
              <a:endParaRPr/>
            </a:p>
          </p:txBody>
        </p:sp>
        <p:sp>
          <p:nvSpPr>
            <p:cNvPr id="5" name="object 5"/>
            <p:cNvSpPr/>
            <p:nvPr/>
          </p:nvSpPr>
          <p:spPr>
            <a:xfrm>
              <a:off x="62931" y="1396688"/>
              <a:ext cx="9022080" cy="120650"/>
            </a:xfrm>
            <a:custGeom>
              <a:avLst/>
              <a:gdLst/>
              <a:ahLst/>
              <a:cxnLst/>
              <a:rect l="l" t="t" r="r" b="b"/>
              <a:pathLst>
                <a:path w="9022080" h="120650">
                  <a:moveTo>
                    <a:pt x="9021572" y="0"/>
                  </a:moveTo>
                  <a:lnTo>
                    <a:pt x="0" y="0"/>
                  </a:lnTo>
                  <a:lnTo>
                    <a:pt x="0" y="120580"/>
                  </a:lnTo>
                  <a:lnTo>
                    <a:pt x="9021572" y="120580"/>
                  </a:lnTo>
                  <a:lnTo>
                    <a:pt x="9021572" y="0"/>
                  </a:lnTo>
                  <a:close/>
                </a:path>
              </a:pathLst>
            </a:custGeom>
            <a:solidFill>
              <a:srgbClr val="E6B0AB"/>
            </a:solidFill>
          </p:spPr>
          <p:txBody>
            <a:bodyPr wrap="square" lIns="0" tIns="0" rIns="0" bIns="0" rtlCol="0"/>
            <a:lstStyle/>
            <a:p>
              <a:endParaRPr/>
            </a:p>
          </p:txBody>
        </p:sp>
        <p:sp>
          <p:nvSpPr>
            <p:cNvPr id="6" name="object 6"/>
            <p:cNvSpPr/>
            <p:nvPr/>
          </p:nvSpPr>
          <p:spPr>
            <a:xfrm>
              <a:off x="62931" y="2976711"/>
              <a:ext cx="9022080" cy="111125"/>
            </a:xfrm>
            <a:custGeom>
              <a:avLst/>
              <a:gdLst/>
              <a:ahLst/>
              <a:cxnLst/>
              <a:rect l="l" t="t" r="r" b="b"/>
              <a:pathLst>
                <a:path w="9022080" h="111125">
                  <a:moveTo>
                    <a:pt x="9021572" y="0"/>
                  </a:moveTo>
                  <a:lnTo>
                    <a:pt x="0" y="0"/>
                  </a:lnTo>
                  <a:lnTo>
                    <a:pt x="0" y="110531"/>
                  </a:lnTo>
                  <a:lnTo>
                    <a:pt x="9021572" y="110531"/>
                  </a:lnTo>
                  <a:lnTo>
                    <a:pt x="9021572" y="0"/>
                  </a:lnTo>
                  <a:close/>
                </a:path>
              </a:pathLst>
            </a:custGeom>
            <a:solidFill>
              <a:srgbClr val="918485"/>
            </a:solidFill>
          </p:spPr>
          <p:txBody>
            <a:bodyPr wrap="square" lIns="0" tIns="0" rIns="0" bIns="0" rtlCol="0"/>
            <a:lstStyle/>
            <a:p>
              <a:endParaRPr/>
            </a:p>
          </p:txBody>
        </p:sp>
      </p:grpSp>
      <p:sp>
        <p:nvSpPr>
          <p:cNvPr id="7" name="object 7"/>
          <p:cNvSpPr txBox="1"/>
          <p:nvPr/>
        </p:nvSpPr>
        <p:spPr>
          <a:xfrm>
            <a:off x="62931" y="1517269"/>
            <a:ext cx="9022080" cy="1459865"/>
          </a:xfrm>
          <a:prstGeom prst="rect">
            <a:avLst/>
          </a:prstGeom>
          <a:solidFill>
            <a:srgbClr val="D24717"/>
          </a:solidFill>
        </p:spPr>
        <p:txBody>
          <a:bodyPr vert="horz" wrap="square" lIns="0" tIns="77470" rIns="0" bIns="0" rtlCol="0">
            <a:spAutoFit/>
          </a:bodyPr>
          <a:lstStyle/>
          <a:p>
            <a:pPr algn="ctr">
              <a:lnSpc>
                <a:spcPct val="100000"/>
              </a:lnSpc>
              <a:spcBef>
                <a:spcPts val="610"/>
              </a:spcBef>
            </a:pPr>
            <a:r>
              <a:rPr sz="4000" b="1" spc="-5" dirty="0">
                <a:solidFill>
                  <a:srgbClr val="FFFFFF"/>
                </a:solidFill>
                <a:latin typeface="Arial"/>
                <a:cs typeface="Arial"/>
              </a:rPr>
              <a:t>Sum of Subset</a:t>
            </a:r>
            <a:r>
              <a:rPr sz="4000" b="1" dirty="0">
                <a:solidFill>
                  <a:srgbClr val="FFFFFF"/>
                </a:solidFill>
                <a:latin typeface="Arial"/>
                <a:cs typeface="Arial"/>
              </a:rPr>
              <a:t> </a:t>
            </a:r>
            <a:r>
              <a:rPr sz="4000" b="1" spc="-5" dirty="0">
                <a:solidFill>
                  <a:srgbClr val="FFFFFF"/>
                </a:solidFill>
                <a:latin typeface="Arial"/>
                <a:cs typeface="Arial"/>
              </a:rPr>
              <a:t>Problem</a:t>
            </a:r>
            <a:endParaRPr sz="4000">
              <a:latin typeface="Arial"/>
              <a:cs typeface="Arial"/>
            </a:endParaRPr>
          </a:p>
          <a:p>
            <a:pPr marL="137795" algn="ctr">
              <a:lnSpc>
                <a:spcPct val="100000"/>
              </a:lnSpc>
            </a:pPr>
            <a:r>
              <a:rPr sz="4000" spc="-5" dirty="0">
                <a:solidFill>
                  <a:srgbClr val="FFFFFF"/>
                </a:solidFill>
                <a:latin typeface="Arial"/>
                <a:cs typeface="Arial"/>
              </a:rPr>
              <a:t>using</a:t>
            </a:r>
            <a:r>
              <a:rPr sz="4000" spc="5" dirty="0">
                <a:solidFill>
                  <a:srgbClr val="FFFFFF"/>
                </a:solidFill>
                <a:latin typeface="Arial"/>
                <a:cs typeface="Arial"/>
              </a:rPr>
              <a:t> </a:t>
            </a:r>
            <a:r>
              <a:rPr sz="4000" spc="-5" dirty="0">
                <a:solidFill>
                  <a:srgbClr val="FFFFFF"/>
                </a:solidFill>
                <a:latin typeface="Arial"/>
                <a:cs typeface="Arial"/>
              </a:rPr>
              <a:t>Backtracking</a:t>
            </a:r>
            <a:endParaRPr sz="4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49256" y="356615"/>
            <a:ext cx="6369050" cy="820419"/>
            <a:chOff x="1649256" y="356615"/>
            <a:chExt cx="6369050" cy="820419"/>
          </a:xfrm>
        </p:grpSpPr>
        <p:sp>
          <p:nvSpPr>
            <p:cNvPr id="3" name="object 3"/>
            <p:cNvSpPr/>
            <p:nvPr/>
          </p:nvSpPr>
          <p:spPr>
            <a:xfrm>
              <a:off x="1649256" y="640607"/>
              <a:ext cx="1089075" cy="42140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14016" y="356615"/>
              <a:ext cx="836676" cy="8199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83180" y="356615"/>
              <a:ext cx="1146047" cy="81991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061716" y="356615"/>
              <a:ext cx="836676" cy="81991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230880" y="356615"/>
              <a:ext cx="4786884" cy="819912"/>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p:nvPr/>
        </p:nvSpPr>
        <p:spPr>
          <a:xfrm>
            <a:off x="612140" y="1473453"/>
            <a:ext cx="7871459" cy="4751705"/>
          </a:xfrm>
          <a:prstGeom prst="rect">
            <a:avLst/>
          </a:prstGeom>
        </p:spPr>
        <p:txBody>
          <a:bodyPr vert="horz" wrap="square" lIns="0" tIns="13335" rIns="0" bIns="0" rtlCol="0">
            <a:spAutoFit/>
          </a:bodyPr>
          <a:lstStyle/>
          <a:p>
            <a:pPr marL="286385" marR="42545" indent="-274320">
              <a:lnSpc>
                <a:spcPct val="100000"/>
              </a:lnSpc>
              <a:spcBef>
                <a:spcPts val="105"/>
              </a:spcBef>
              <a:buClr>
                <a:srgbClr val="D24717"/>
              </a:buClr>
              <a:buSzPct val="85000"/>
              <a:buFont typeface="Wingdings 2"/>
              <a:buChar char=""/>
              <a:tabLst>
                <a:tab pos="286385" algn="l"/>
                <a:tab pos="287020" algn="l"/>
              </a:tabLst>
            </a:pPr>
            <a:r>
              <a:rPr sz="2000" dirty="0">
                <a:latin typeface="Arial"/>
                <a:cs typeface="Arial"/>
              </a:rPr>
              <a:t>In this problem, we are given a vector of N values, called weights.  The weights are usually given in </a:t>
            </a:r>
            <a:r>
              <a:rPr sz="2000" b="1" dirty="0">
                <a:latin typeface="Arial"/>
                <a:cs typeface="Arial"/>
              </a:rPr>
              <a:t>ascending order </a:t>
            </a:r>
            <a:r>
              <a:rPr sz="2000" dirty="0">
                <a:latin typeface="Arial"/>
                <a:cs typeface="Arial"/>
              </a:rPr>
              <a:t>of magnitude</a:t>
            </a:r>
            <a:r>
              <a:rPr sz="2000" spc="-190" dirty="0">
                <a:latin typeface="Arial"/>
                <a:cs typeface="Arial"/>
              </a:rPr>
              <a:t> </a:t>
            </a:r>
            <a:r>
              <a:rPr sz="2000" dirty="0">
                <a:latin typeface="Arial"/>
                <a:cs typeface="Arial"/>
              </a:rPr>
              <a:t>and  are</a:t>
            </a:r>
            <a:r>
              <a:rPr sz="2000" spc="-40" dirty="0">
                <a:latin typeface="Arial"/>
                <a:cs typeface="Arial"/>
              </a:rPr>
              <a:t> </a:t>
            </a:r>
            <a:r>
              <a:rPr sz="2000" dirty="0">
                <a:latin typeface="Arial"/>
                <a:cs typeface="Arial"/>
              </a:rPr>
              <a:t>unique.</a:t>
            </a:r>
          </a:p>
          <a:p>
            <a:pPr marL="286385" marR="113664" indent="-274320">
              <a:lnSpc>
                <a:spcPct val="100000"/>
              </a:lnSpc>
              <a:spcBef>
                <a:spcPts val="600"/>
              </a:spcBef>
              <a:buClr>
                <a:srgbClr val="D24717"/>
              </a:buClr>
              <a:buSzPct val="85000"/>
              <a:buFont typeface="Wingdings 2"/>
              <a:buChar char=""/>
              <a:tabLst>
                <a:tab pos="354965" algn="l"/>
                <a:tab pos="355600" algn="l"/>
              </a:tabLst>
            </a:pPr>
            <a:r>
              <a:rPr dirty="0"/>
              <a:t>	</a:t>
            </a:r>
            <a:r>
              <a:rPr sz="2000" b="1" dirty="0">
                <a:latin typeface="Arial"/>
                <a:cs typeface="Arial"/>
              </a:rPr>
              <a:t>For example, W= (2, 4, 6, 8, 10) is a </a:t>
            </a:r>
            <a:r>
              <a:rPr sz="2000" b="1" spc="5" dirty="0">
                <a:latin typeface="Arial"/>
                <a:cs typeface="Arial"/>
              </a:rPr>
              <a:t>weight </a:t>
            </a:r>
            <a:r>
              <a:rPr sz="2000" b="1" spc="-20" dirty="0">
                <a:latin typeface="Arial"/>
                <a:cs typeface="Arial"/>
              </a:rPr>
              <a:t>vector. </a:t>
            </a:r>
            <a:r>
              <a:rPr sz="2000" b="1" spc="-15" dirty="0">
                <a:latin typeface="Arial"/>
                <a:cs typeface="Arial"/>
              </a:rPr>
              <a:t>We </a:t>
            </a:r>
            <a:r>
              <a:rPr sz="2000" b="1" dirty="0">
                <a:latin typeface="Arial"/>
                <a:cs typeface="Arial"/>
              </a:rPr>
              <a:t>are</a:t>
            </a:r>
            <a:r>
              <a:rPr sz="2000" b="1" spc="-290" dirty="0">
                <a:latin typeface="Arial"/>
                <a:cs typeface="Arial"/>
              </a:rPr>
              <a:t> </a:t>
            </a:r>
            <a:r>
              <a:rPr sz="2000" b="1" dirty="0">
                <a:latin typeface="Arial"/>
                <a:cs typeface="Arial"/>
              </a:rPr>
              <a:t>also  </a:t>
            </a:r>
            <a:r>
              <a:rPr sz="2000" b="1" spc="-5" dirty="0">
                <a:latin typeface="Arial"/>
                <a:cs typeface="Arial"/>
              </a:rPr>
              <a:t>given </a:t>
            </a:r>
            <a:r>
              <a:rPr sz="2000" b="1" dirty="0">
                <a:latin typeface="Arial"/>
                <a:cs typeface="Arial"/>
              </a:rPr>
              <a:t>a </a:t>
            </a:r>
            <a:r>
              <a:rPr sz="2000" b="1" spc="-5" dirty="0">
                <a:latin typeface="Arial"/>
                <a:cs typeface="Arial"/>
              </a:rPr>
              <a:t>value </a:t>
            </a:r>
            <a:r>
              <a:rPr sz="2000" b="1" dirty="0">
                <a:latin typeface="Arial"/>
                <a:cs typeface="Arial"/>
              </a:rPr>
              <a:t>M, for example</a:t>
            </a:r>
            <a:r>
              <a:rPr sz="2000" b="1" spc="-80" dirty="0">
                <a:latin typeface="Arial"/>
                <a:cs typeface="Arial"/>
              </a:rPr>
              <a:t> </a:t>
            </a:r>
            <a:r>
              <a:rPr sz="2000" b="1" dirty="0">
                <a:latin typeface="Arial"/>
                <a:cs typeface="Arial"/>
              </a:rPr>
              <a:t>20.</a:t>
            </a:r>
            <a:endParaRPr sz="2000" dirty="0">
              <a:latin typeface="Arial"/>
              <a:cs typeface="Arial"/>
            </a:endParaRPr>
          </a:p>
          <a:p>
            <a:pPr marL="286385" marR="257810" indent="-274320">
              <a:lnSpc>
                <a:spcPct val="100000"/>
              </a:lnSpc>
              <a:spcBef>
                <a:spcPts val="600"/>
              </a:spcBef>
              <a:buClr>
                <a:srgbClr val="D24717"/>
              </a:buClr>
              <a:buSzPct val="85000"/>
              <a:buFont typeface="Wingdings 2"/>
              <a:buChar char=""/>
              <a:tabLst>
                <a:tab pos="286385" algn="l"/>
                <a:tab pos="287020" algn="l"/>
              </a:tabLst>
            </a:pPr>
            <a:r>
              <a:rPr sz="2000" dirty="0">
                <a:latin typeface="Arial"/>
                <a:cs typeface="Arial"/>
              </a:rPr>
              <a:t>The problem is to find all combinations of the weights that</a:t>
            </a:r>
            <a:r>
              <a:rPr sz="2000" spc="-200" dirty="0">
                <a:latin typeface="Arial"/>
                <a:cs typeface="Arial"/>
              </a:rPr>
              <a:t> </a:t>
            </a:r>
            <a:r>
              <a:rPr sz="2000" dirty="0">
                <a:latin typeface="Arial"/>
                <a:cs typeface="Arial"/>
              </a:rPr>
              <a:t>exactly  add to</a:t>
            </a:r>
            <a:r>
              <a:rPr sz="2000" spc="-50" dirty="0">
                <a:latin typeface="Arial"/>
                <a:cs typeface="Arial"/>
              </a:rPr>
              <a:t> </a:t>
            </a:r>
            <a:r>
              <a:rPr sz="2000" dirty="0">
                <a:latin typeface="Arial"/>
                <a:cs typeface="Arial"/>
              </a:rPr>
              <a:t>M.</a:t>
            </a:r>
          </a:p>
          <a:p>
            <a:pPr marL="287020" indent="-274320">
              <a:lnSpc>
                <a:spcPct val="100000"/>
              </a:lnSpc>
              <a:spcBef>
                <a:spcPts val="605"/>
              </a:spcBef>
              <a:buClr>
                <a:srgbClr val="D24717"/>
              </a:buClr>
              <a:buSzPct val="85000"/>
              <a:buFont typeface="Wingdings 2"/>
              <a:buChar char=""/>
              <a:tabLst>
                <a:tab pos="286385" algn="l"/>
                <a:tab pos="287020" algn="l"/>
              </a:tabLst>
            </a:pPr>
            <a:r>
              <a:rPr sz="2000" b="1" dirty="0">
                <a:latin typeface="Arial"/>
                <a:cs typeface="Arial"/>
              </a:rPr>
              <a:t>In this example, the weights that add to 20</a:t>
            </a:r>
            <a:r>
              <a:rPr sz="2000" b="1" spc="-229" dirty="0">
                <a:latin typeface="Arial"/>
                <a:cs typeface="Arial"/>
              </a:rPr>
              <a:t> </a:t>
            </a:r>
            <a:r>
              <a:rPr sz="2000" b="1" dirty="0">
                <a:latin typeface="Arial"/>
                <a:cs typeface="Arial"/>
              </a:rPr>
              <a:t>are:</a:t>
            </a:r>
            <a:endParaRPr sz="2000" dirty="0">
              <a:latin typeface="Arial"/>
              <a:cs typeface="Arial"/>
            </a:endParaRPr>
          </a:p>
          <a:p>
            <a:pPr marL="289560">
              <a:lnSpc>
                <a:spcPct val="100000"/>
              </a:lnSpc>
              <a:spcBef>
                <a:spcPts val="600"/>
              </a:spcBef>
            </a:pPr>
            <a:r>
              <a:rPr sz="2000" b="1" dirty="0">
                <a:latin typeface="Arial"/>
                <a:cs typeface="Arial"/>
              </a:rPr>
              <a:t>(2, 4, 6, 8); (2, 8, 10); and (4, 6,</a:t>
            </a:r>
            <a:r>
              <a:rPr sz="2000" b="1" spc="-210" dirty="0">
                <a:latin typeface="Arial"/>
                <a:cs typeface="Arial"/>
              </a:rPr>
              <a:t> </a:t>
            </a:r>
            <a:r>
              <a:rPr sz="2000" b="1" dirty="0">
                <a:latin typeface="Arial"/>
                <a:cs typeface="Arial"/>
              </a:rPr>
              <a:t>10).</a:t>
            </a:r>
            <a:endParaRPr sz="2000" dirty="0">
              <a:latin typeface="Arial"/>
              <a:cs typeface="Arial"/>
            </a:endParaRPr>
          </a:p>
          <a:p>
            <a:pPr marL="286385" marR="5080" indent="-274320">
              <a:lnSpc>
                <a:spcPct val="100000"/>
              </a:lnSpc>
              <a:spcBef>
                <a:spcPts val="600"/>
              </a:spcBef>
              <a:buClr>
                <a:srgbClr val="D24717"/>
              </a:buClr>
              <a:buSzPct val="85000"/>
              <a:buFont typeface="Wingdings 2"/>
              <a:buChar char=""/>
              <a:tabLst>
                <a:tab pos="425450" algn="l"/>
                <a:tab pos="426084" algn="l"/>
                <a:tab pos="6885305" algn="l"/>
              </a:tabLst>
            </a:pPr>
            <a:r>
              <a:rPr dirty="0"/>
              <a:t>	</a:t>
            </a:r>
            <a:r>
              <a:rPr sz="2000" dirty="0">
                <a:latin typeface="Arial"/>
                <a:cs typeface="Arial"/>
              </a:rPr>
              <a:t>Solutions to this problem are </a:t>
            </a:r>
            <a:r>
              <a:rPr sz="2000" spc="-5" dirty="0">
                <a:latin typeface="Arial"/>
                <a:cs typeface="Arial"/>
              </a:rPr>
              <a:t>often </a:t>
            </a:r>
            <a:r>
              <a:rPr sz="2000" dirty="0">
                <a:latin typeface="Arial"/>
                <a:cs typeface="Arial"/>
              </a:rPr>
              <a:t>expressed by an </a:t>
            </a:r>
            <a:r>
              <a:rPr sz="2000" spc="5" dirty="0">
                <a:latin typeface="Arial"/>
                <a:cs typeface="Arial"/>
              </a:rPr>
              <a:t>N-bit </a:t>
            </a:r>
            <a:r>
              <a:rPr sz="2000" dirty="0">
                <a:latin typeface="Arial"/>
                <a:cs typeface="Arial"/>
              </a:rPr>
              <a:t>binary  solution </a:t>
            </a:r>
            <a:r>
              <a:rPr sz="2000" spc="-15" dirty="0">
                <a:latin typeface="Arial"/>
                <a:cs typeface="Arial"/>
              </a:rPr>
              <a:t>vector, </a:t>
            </a:r>
            <a:r>
              <a:rPr sz="2000" dirty="0">
                <a:latin typeface="Arial"/>
                <a:cs typeface="Arial"/>
              </a:rPr>
              <a:t>X, where a 1 in position i indicates</a:t>
            </a:r>
            <a:r>
              <a:rPr sz="2000" spc="-75" dirty="0">
                <a:latin typeface="Arial"/>
                <a:cs typeface="Arial"/>
              </a:rPr>
              <a:t> </a:t>
            </a:r>
            <a:r>
              <a:rPr sz="2000" dirty="0">
                <a:latin typeface="Arial"/>
                <a:cs typeface="Arial"/>
              </a:rPr>
              <a:t>that</a:t>
            </a:r>
            <a:r>
              <a:rPr sz="2000" spc="-10" dirty="0">
                <a:latin typeface="Arial"/>
                <a:cs typeface="Arial"/>
              </a:rPr>
              <a:t> </a:t>
            </a:r>
            <a:r>
              <a:rPr sz="2000" dirty="0">
                <a:latin typeface="Arial"/>
                <a:cs typeface="Arial"/>
              </a:rPr>
              <a:t>Wi	is part</a:t>
            </a:r>
            <a:r>
              <a:rPr sz="2000" spc="-114" dirty="0">
                <a:latin typeface="Arial"/>
                <a:cs typeface="Arial"/>
              </a:rPr>
              <a:t> </a:t>
            </a:r>
            <a:r>
              <a:rPr sz="2000" dirty="0">
                <a:latin typeface="Arial"/>
                <a:cs typeface="Arial"/>
              </a:rPr>
              <a:t>of  the solution and a 0 indicates it </a:t>
            </a:r>
            <a:r>
              <a:rPr sz="2000" spc="-5" dirty="0">
                <a:latin typeface="Arial"/>
                <a:cs typeface="Arial"/>
              </a:rPr>
              <a:t>is</a:t>
            </a:r>
            <a:r>
              <a:rPr sz="2000" spc="-130" dirty="0">
                <a:latin typeface="Arial"/>
                <a:cs typeface="Arial"/>
              </a:rPr>
              <a:t> </a:t>
            </a:r>
            <a:r>
              <a:rPr sz="2000" dirty="0">
                <a:latin typeface="Arial"/>
                <a:cs typeface="Arial"/>
              </a:rPr>
              <a:t>not.</a:t>
            </a:r>
          </a:p>
          <a:p>
            <a:pPr marL="286385" marR="186690" indent="-274320">
              <a:lnSpc>
                <a:spcPct val="100000"/>
              </a:lnSpc>
              <a:spcBef>
                <a:spcPts val="600"/>
              </a:spcBef>
              <a:buClr>
                <a:srgbClr val="D24717"/>
              </a:buClr>
              <a:buSzPct val="85000"/>
              <a:buFont typeface="Wingdings 2"/>
              <a:buChar char=""/>
              <a:tabLst>
                <a:tab pos="354965" algn="l"/>
                <a:tab pos="355600" algn="l"/>
              </a:tabLst>
            </a:pPr>
            <a:r>
              <a:rPr dirty="0"/>
              <a:t>	</a:t>
            </a:r>
            <a:r>
              <a:rPr sz="2000" b="1" dirty="0">
                <a:latin typeface="Arial"/>
                <a:cs typeface="Arial"/>
              </a:rPr>
              <a:t>In this manner the three solutions </a:t>
            </a:r>
            <a:r>
              <a:rPr sz="2000" b="1" spc="-5" dirty="0">
                <a:latin typeface="Arial"/>
                <a:cs typeface="Arial"/>
              </a:rPr>
              <a:t>above </a:t>
            </a:r>
            <a:r>
              <a:rPr sz="2000" b="1" dirty="0">
                <a:latin typeface="Arial"/>
                <a:cs typeface="Arial"/>
              </a:rPr>
              <a:t>could be</a:t>
            </a:r>
            <a:r>
              <a:rPr sz="2000" b="1" spc="-145" dirty="0">
                <a:latin typeface="Arial"/>
                <a:cs typeface="Arial"/>
              </a:rPr>
              <a:t> </a:t>
            </a:r>
            <a:r>
              <a:rPr sz="2000" b="1" dirty="0">
                <a:latin typeface="Arial"/>
                <a:cs typeface="Arial"/>
              </a:rPr>
              <a:t>expressed  as: </a:t>
            </a:r>
            <a:r>
              <a:rPr sz="2000" b="1" spc="-5" dirty="0">
                <a:latin typeface="Arial"/>
                <a:cs typeface="Arial"/>
              </a:rPr>
              <a:t>(1,1,1,1,0); (1,0,0,1,1);</a:t>
            </a:r>
            <a:r>
              <a:rPr sz="2000" b="1" spc="-145" dirty="0">
                <a:latin typeface="Arial"/>
                <a:cs typeface="Arial"/>
              </a:rPr>
              <a:t> </a:t>
            </a:r>
            <a:r>
              <a:rPr sz="2000" b="1" spc="-5" dirty="0">
                <a:latin typeface="Arial"/>
                <a:cs typeface="Arial"/>
              </a:rPr>
              <a:t>(0,1,1,0,1)</a:t>
            </a:r>
            <a:endParaRPr sz="20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2337" y="7823"/>
            <a:ext cx="5735320" cy="739140"/>
            <a:chOff x="1622771" y="358140"/>
            <a:chExt cx="5735320" cy="739140"/>
          </a:xfrm>
        </p:grpSpPr>
        <p:sp>
          <p:nvSpPr>
            <p:cNvPr id="3" name="object 3"/>
            <p:cNvSpPr/>
            <p:nvPr/>
          </p:nvSpPr>
          <p:spPr>
            <a:xfrm>
              <a:off x="1622771" y="613645"/>
              <a:ext cx="982041" cy="3786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11908" y="358140"/>
              <a:ext cx="755904" cy="7391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64308" y="358140"/>
              <a:ext cx="1034795" cy="7391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95600" y="358140"/>
              <a:ext cx="755903" cy="7391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48000" y="358140"/>
              <a:ext cx="4309872" cy="739139"/>
            </a:xfrm>
            <a:prstGeom prst="rect">
              <a:avLst/>
            </a:prstGeom>
            <a:blipFill>
              <a:blip r:embed="rId5" cstate="print"/>
              <a:stretch>
                <a:fillRect/>
              </a:stretch>
            </a:blipFill>
          </p:spPr>
          <p:txBody>
            <a:bodyPr wrap="square" lIns="0" tIns="0" rIns="0" bIns="0" rtlCol="0"/>
            <a:lstStyle/>
            <a:p>
              <a:endParaRPr/>
            </a:p>
          </p:txBody>
        </p:sp>
      </p:grpSp>
      <p:grpSp>
        <p:nvGrpSpPr>
          <p:cNvPr id="9" name="object 9"/>
          <p:cNvGrpSpPr/>
          <p:nvPr/>
        </p:nvGrpSpPr>
        <p:grpSpPr>
          <a:xfrm>
            <a:off x="473963" y="1336540"/>
            <a:ext cx="8194675" cy="5311775"/>
            <a:chOff x="473963" y="1336540"/>
            <a:chExt cx="8194675" cy="5311775"/>
          </a:xfrm>
        </p:grpSpPr>
        <p:sp>
          <p:nvSpPr>
            <p:cNvPr id="10" name="object 10"/>
            <p:cNvSpPr/>
            <p:nvPr/>
          </p:nvSpPr>
          <p:spPr>
            <a:xfrm>
              <a:off x="483109" y="1336540"/>
              <a:ext cx="8180829" cy="178614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92251" y="1409700"/>
              <a:ext cx="7975092" cy="1517903"/>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33399" y="1360678"/>
              <a:ext cx="8077200" cy="1686560"/>
            </a:xfrm>
            <a:custGeom>
              <a:avLst/>
              <a:gdLst/>
              <a:ahLst/>
              <a:cxnLst/>
              <a:rect l="l" t="t" r="r" b="b"/>
              <a:pathLst>
                <a:path w="8077200" h="1686560">
                  <a:moveTo>
                    <a:pt x="7796149" y="0"/>
                  </a:moveTo>
                  <a:lnTo>
                    <a:pt x="281076" y="0"/>
                  </a:lnTo>
                  <a:lnTo>
                    <a:pt x="235484" y="3679"/>
                  </a:lnTo>
                  <a:lnTo>
                    <a:pt x="192235" y="14331"/>
                  </a:lnTo>
                  <a:lnTo>
                    <a:pt x="151906" y="31378"/>
                  </a:lnTo>
                  <a:lnTo>
                    <a:pt x="115077" y="54242"/>
                  </a:lnTo>
                  <a:lnTo>
                    <a:pt x="82326" y="82343"/>
                  </a:lnTo>
                  <a:lnTo>
                    <a:pt x="54232" y="115104"/>
                  </a:lnTo>
                  <a:lnTo>
                    <a:pt x="31373" y="151946"/>
                  </a:lnTo>
                  <a:lnTo>
                    <a:pt x="14329" y="192292"/>
                  </a:lnTo>
                  <a:lnTo>
                    <a:pt x="3678" y="235562"/>
                  </a:lnTo>
                  <a:lnTo>
                    <a:pt x="0" y="281177"/>
                  </a:lnTo>
                  <a:lnTo>
                    <a:pt x="0" y="1405382"/>
                  </a:lnTo>
                  <a:lnTo>
                    <a:pt x="3678" y="1450997"/>
                  </a:lnTo>
                  <a:lnTo>
                    <a:pt x="14329" y="1494267"/>
                  </a:lnTo>
                  <a:lnTo>
                    <a:pt x="31373" y="1534613"/>
                  </a:lnTo>
                  <a:lnTo>
                    <a:pt x="54232" y="1571455"/>
                  </a:lnTo>
                  <a:lnTo>
                    <a:pt x="82326" y="1604216"/>
                  </a:lnTo>
                  <a:lnTo>
                    <a:pt x="115077" y="1632317"/>
                  </a:lnTo>
                  <a:lnTo>
                    <a:pt x="151906" y="1655181"/>
                  </a:lnTo>
                  <a:lnTo>
                    <a:pt x="192235" y="1672228"/>
                  </a:lnTo>
                  <a:lnTo>
                    <a:pt x="235484" y="1682880"/>
                  </a:lnTo>
                  <a:lnTo>
                    <a:pt x="281076" y="1686560"/>
                  </a:lnTo>
                  <a:lnTo>
                    <a:pt x="7796149" y="1686560"/>
                  </a:lnTo>
                  <a:lnTo>
                    <a:pt x="7841730" y="1682880"/>
                  </a:lnTo>
                  <a:lnTo>
                    <a:pt x="7884972" y="1672228"/>
                  </a:lnTo>
                  <a:lnTo>
                    <a:pt x="7925296" y="1655181"/>
                  </a:lnTo>
                  <a:lnTo>
                    <a:pt x="7962122" y="1632317"/>
                  </a:lnTo>
                  <a:lnTo>
                    <a:pt x="7994872" y="1604216"/>
                  </a:lnTo>
                  <a:lnTo>
                    <a:pt x="8022965" y="1571455"/>
                  </a:lnTo>
                  <a:lnTo>
                    <a:pt x="8045824" y="1534613"/>
                  </a:lnTo>
                  <a:lnTo>
                    <a:pt x="8062869" y="1494267"/>
                  </a:lnTo>
                  <a:lnTo>
                    <a:pt x="8073520" y="1450997"/>
                  </a:lnTo>
                  <a:lnTo>
                    <a:pt x="8077200" y="1405382"/>
                  </a:lnTo>
                  <a:lnTo>
                    <a:pt x="8077200" y="281177"/>
                  </a:lnTo>
                  <a:lnTo>
                    <a:pt x="8073520" y="235562"/>
                  </a:lnTo>
                  <a:lnTo>
                    <a:pt x="8062869" y="192292"/>
                  </a:lnTo>
                  <a:lnTo>
                    <a:pt x="8045824" y="151946"/>
                  </a:lnTo>
                  <a:lnTo>
                    <a:pt x="8022965" y="115104"/>
                  </a:lnTo>
                  <a:lnTo>
                    <a:pt x="7994872" y="82343"/>
                  </a:lnTo>
                  <a:lnTo>
                    <a:pt x="7962122" y="54242"/>
                  </a:lnTo>
                  <a:lnTo>
                    <a:pt x="7925296" y="31378"/>
                  </a:lnTo>
                  <a:lnTo>
                    <a:pt x="7884972" y="14331"/>
                  </a:lnTo>
                  <a:lnTo>
                    <a:pt x="7841730" y="3679"/>
                  </a:lnTo>
                  <a:lnTo>
                    <a:pt x="7796149" y="0"/>
                  </a:lnTo>
                  <a:close/>
                </a:path>
              </a:pathLst>
            </a:custGeom>
            <a:solidFill>
              <a:srgbClr val="FFFFFF"/>
            </a:solidFill>
          </p:spPr>
          <p:txBody>
            <a:bodyPr wrap="square" lIns="0" tIns="0" rIns="0" bIns="0" rtlCol="0"/>
            <a:lstStyle/>
            <a:p>
              <a:endParaRPr/>
            </a:p>
          </p:txBody>
        </p:sp>
        <p:sp>
          <p:nvSpPr>
            <p:cNvPr id="13" name="object 13"/>
            <p:cNvSpPr/>
            <p:nvPr/>
          </p:nvSpPr>
          <p:spPr>
            <a:xfrm>
              <a:off x="533399" y="1360678"/>
              <a:ext cx="8077200" cy="1686560"/>
            </a:xfrm>
            <a:custGeom>
              <a:avLst/>
              <a:gdLst/>
              <a:ahLst/>
              <a:cxnLst/>
              <a:rect l="l" t="t" r="r" b="b"/>
              <a:pathLst>
                <a:path w="8077200" h="1686560">
                  <a:moveTo>
                    <a:pt x="0" y="281177"/>
                  </a:moveTo>
                  <a:lnTo>
                    <a:pt x="3678" y="235562"/>
                  </a:lnTo>
                  <a:lnTo>
                    <a:pt x="14329" y="192292"/>
                  </a:lnTo>
                  <a:lnTo>
                    <a:pt x="31373" y="151946"/>
                  </a:lnTo>
                  <a:lnTo>
                    <a:pt x="54232" y="115104"/>
                  </a:lnTo>
                  <a:lnTo>
                    <a:pt x="82326" y="82343"/>
                  </a:lnTo>
                  <a:lnTo>
                    <a:pt x="115077" y="54242"/>
                  </a:lnTo>
                  <a:lnTo>
                    <a:pt x="151906" y="31378"/>
                  </a:lnTo>
                  <a:lnTo>
                    <a:pt x="192235" y="14331"/>
                  </a:lnTo>
                  <a:lnTo>
                    <a:pt x="235484" y="3679"/>
                  </a:lnTo>
                  <a:lnTo>
                    <a:pt x="281076" y="0"/>
                  </a:lnTo>
                  <a:lnTo>
                    <a:pt x="7796149" y="0"/>
                  </a:lnTo>
                  <a:lnTo>
                    <a:pt x="7841730" y="3679"/>
                  </a:lnTo>
                  <a:lnTo>
                    <a:pt x="7884972" y="14331"/>
                  </a:lnTo>
                  <a:lnTo>
                    <a:pt x="7925296" y="31378"/>
                  </a:lnTo>
                  <a:lnTo>
                    <a:pt x="7962122" y="54242"/>
                  </a:lnTo>
                  <a:lnTo>
                    <a:pt x="7994872" y="82343"/>
                  </a:lnTo>
                  <a:lnTo>
                    <a:pt x="8022965" y="115104"/>
                  </a:lnTo>
                  <a:lnTo>
                    <a:pt x="8045824" y="151946"/>
                  </a:lnTo>
                  <a:lnTo>
                    <a:pt x="8062869" y="192292"/>
                  </a:lnTo>
                  <a:lnTo>
                    <a:pt x="8073520" y="235562"/>
                  </a:lnTo>
                  <a:lnTo>
                    <a:pt x="8077200" y="281177"/>
                  </a:lnTo>
                  <a:lnTo>
                    <a:pt x="8077200" y="1405382"/>
                  </a:lnTo>
                  <a:lnTo>
                    <a:pt x="8073520" y="1450997"/>
                  </a:lnTo>
                  <a:lnTo>
                    <a:pt x="8062869" y="1494267"/>
                  </a:lnTo>
                  <a:lnTo>
                    <a:pt x="8045824" y="1534613"/>
                  </a:lnTo>
                  <a:lnTo>
                    <a:pt x="8022965" y="1571455"/>
                  </a:lnTo>
                  <a:lnTo>
                    <a:pt x="7994872" y="1604216"/>
                  </a:lnTo>
                  <a:lnTo>
                    <a:pt x="7962122" y="1632317"/>
                  </a:lnTo>
                  <a:lnTo>
                    <a:pt x="7925296" y="1655181"/>
                  </a:lnTo>
                  <a:lnTo>
                    <a:pt x="7884972" y="1672228"/>
                  </a:lnTo>
                  <a:lnTo>
                    <a:pt x="7841730" y="1682880"/>
                  </a:lnTo>
                  <a:lnTo>
                    <a:pt x="7796149" y="1686560"/>
                  </a:lnTo>
                  <a:lnTo>
                    <a:pt x="281076" y="1686560"/>
                  </a:lnTo>
                  <a:lnTo>
                    <a:pt x="235484" y="1682880"/>
                  </a:lnTo>
                  <a:lnTo>
                    <a:pt x="192235" y="1672228"/>
                  </a:lnTo>
                  <a:lnTo>
                    <a:pt x="151906" y="1655181"/>
                  </a:lnTo>
                  <a:lnTo>
                    <a:pt x="115077" y="1632317"/>
                  </a:lnTo>
                  <a:lnTo>
                    <a:pt x="82326" y="1604216"/>
                  </a:lnTo>
                  <a:lnTo>
                    <a:pt x="54232" y="1571455"/>
                  </a:lnTo>
                  <a:lnTo>
                    <a:pt x="31373" y="1534613"/>
                  </a:lnTo>
                  <a:lnTo>
                    <a:pt x="14329" y="1494267"/>
                  </a:lnTo>
                  <a:lnTo>
                    <a:pt x="3678" y="1450997"/>
                  </a:lnTo>
                  <a:lnTo>
                    <a:pt x="0" y="1405382"/>
                  </a:lnTo>
                  <a:lnTo>
                    <a:pt x="0" y="281177"/>
                  </a:lnTo>
                  <a:close/>
                </a:path>
              </a:pathLst>
            </a:custGeom>
            <a:ln w="38100">
              <a:solidFill>
                <a:srgbClr val="BE4013"/>
              </a:solidFill>
            </a:ln>
          </p:spPr>
          <p:txBody>
            <a:bodyPr wrap="square" lIns="0" tIns="0" rIns="0" bIns="0" rtlCol="0"/>
            <a:lstStyle/>
            <a:p>
              <a:endParaRPr/>
            </a:p>
          </p:txBody>
        </p:sp>
        <p:sp>
          <p:nvSpPr>
            <p:cNvPr id="14" name="object 14"/>
            <p:cNvSpPr/>
            <p:nvPr/>
          </p:nvSpPr>
          <p:spPr>
            <a:xfrm>
              <a:off x="473963" y="3086100"/>
              <a:ext cx="8194548" cy="180289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92251" y="3166872"/>
              <a:ext cx="8115300" cy="1517903"/>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533399" y="3119120"/>
              <a:ext cx="8077200" cy="1686560"/>
            </a:xfrm>
            <a:custGeom>
              <a:avLst/>
              <a:gdLst/>
              <a:ahLst/>
              <a:cxnLst/>
              <a:rect l="l" t="t" r="r" b="b"/>
              <a:pathLst>
                <a:path w="8077200" h="1686560">
                  <a:moveTo>
                    <a:pt x="7796149" y="0"/>
                  </a:moveTo>
                  <a:lnTo>
                    <a:pt x="281076" y="0"/>
                  </a:lnTo>
                  <a:lnTo>
                    <a:pt x="235484" y="3679"/>
                  </a:lnTo>
                  <a:lnTo>
                    <a:pt x="192235" y="14331"/>
                  </a:lnTo>
                  <a:lnTo>
                    <a:pt x="151906" y="31378"/>
                  </a:lnTo>
                  <a:lnTo>
                    <a:pt x="115077" y="54242"/>
                  </a:lnTo>
                  <a:lnTo>
                    <a:pt x="82326" y="82343"/>
                  </a:lnTo>
                  <a:lnTo>
                    <a:pt x="54232" y="115104"/>
                  </a:lnTo>
                  <a:lnTo>
                    <a:pt x="31373" y="151946"/>
                  </a:lnTo>
                  <a:lnTo>
                    <a:pt x="14329" y="192292"/>
                  </a:lnTo>
                  <a:lnTo>
                    <a:pt x="3678" y="235562"/>
                  </a:lnTo>
                  <a:lnTo>
                    <a:pt x="0" y="281177"/>
                  </a:lnTo>
                  <a:lnTo>
                    <a:pt x="0" y="1405381"/>
                  </a:lnTo>
                  <a:lnTo>
                    <a:pt x="3678" y="1450997"/>
                  </a:lnTo>
                  <a:lnTo>
                    <a:pt x="14329" y="1494267"/>
                  </a:lnTo>
                  <a:lnTo>
                    <a:pt x="31373" y="1534613"/>
                  </a:lnTo>
                  <a:lnTo>
                    <a:pt x="54232" y="1571455"/>
                  </a:lnTo>
                  <a:lnTo>
                    <a:pt x="82326" y="1604216"/>
                  </a:lnTo>
                  <a:lnTo>
                    <a:pt x="115077" y="1632317"/>
                  </a:lnTo>
                  <a:lnTo>
                    <a:pt x="151906" y="1655181"/>
                  </a:lnTo>
                  <a:lnTo>
                    <a:pt x="192235" y="1672228"/>
                  </a:lnTo>
                  <a:lnTo>
                    <a:pt x="235484" y="1682880"/>
                  </a:lnTo>
                  <a:lnTo>
                    <a:pt x="281076" y="1686559"/>
                  </a:lnTo>
                  <a:lnTo>
                    <a:pt x="7796149" y="1686559"/>
                  </a:lnTo>
                  <a:lnTo>
                    <a:pt x="7841730" y="1682880"/>
                  </a:lnTo>
                  <a:lnTo>
                    <a:pt x="7884972" y="1672228"/>
                  </a:lnTo>
                  <a:lnTo>
                    <a:pt x="7925296" y="1655181"/>
                  </a:lnTo>
                  <a:lnTo>
                    <a:pt x="7962122" y="1632317"/>
                  </a:lnTo>
                  <a:lnTo>
                    <a:pt x="7994872" y="1604216"/>
                  </a:lnTo>
                  <a:lnTo>
                    <a:pt x="8022965" y="1571455"/>
                  </a:lnTo>
                  <a:lnTo>
                    <a:pt x="8045824" y="1534613"/>
                  </a:lnTo>
                  <a:lnTo>
                    <a:pt x="8062869" y="1494267"/>
                  </a:lnTo>
                  <a:lnTo>
                    <a:pt x="8073520" y="1450997"/>
                  </a:lnTo>
                  <a:lnTo>
                    <a:pt x="8077200" y="1405381"/>
                  </a:lnTo>
                  <a:lnTo>
                    <a:pt x="8077200" y="281177"/>
                  </a:lnTo>
                  <a:lnTo>
                    <a:pt x="8073520" y="235562"/>
                  </a:lnTo>
                  <a:lnTo>
                    <a:pt x="8062869" y="192292"/>
                  </a:lnTo>
                  <a:lnTo>
                    <a:pt x="8045824" y="151946"/>
                  </a:lnTo>
                  <a:lnTo>
                    <a:pt x="8022965" y="115104"/>
                  </a:lnTo>
                  <a:lnTo>
                    <a:pt x="7994872" y="82343"/>
                  </a:lnTo>
                  <a:lnTo>
                    <a:pt x="7962122" y="54242"/>
                  </a:lnTo>
                  <a:lnTo>
                    <a:pt x="7925296" y="31378"/>
                  </a:lnTo>
                  <a:lnTo>
                    <a:pt x="7884972" y="14331"/>
                  </a:lnTo>
                  <a:lnTo>
                    <a:pt x="7841730" y="3679"/>
                  </a:lnTo>
                  <a:lnTo>
                    <a:pt x="7796149" y="0"/>
                  </a:lnTo>
                  <a:close/>
                </a:path>
              </a:pathLst>
            </a:custGeom>
            <a:solidFill>
              <a:srgbClr val="FFFFFF"/>
            </a:solidFill>
          </p:spPr>
          <p:txBody>
            <a:bodyPr wrap="square" lIns="0" tIns="0" rIns="0" bIns="0" rtlCol="0"/>
            <a:lstStyle/>
            <a:p>
              <a:endParaRPr/>
            </a:p>
          </p:txBody>
        </p:sp>
        <p:sp>
          <p:nvSpPr>
            <p:cNvPr id="17" name="object 17"/>
            <p:cNvSpPr/>
            <p:nvPr/>
          </p:nvSpPr>
          <p:spPr>
            <a:xfrm>
              <a:off x="533399" y="3119120"/>
              <a:ext cx="8077200" cy="1686560"/>
            </a:xfrm>
            <a:custGeom>
              <a:avLst/>
              <a:gdLst/>
              <a:ahLst/>
              <a:cxnLst/>
              <a:rect l="l" t="t" r="r" b="b"/>
              <a:pathLst>
                <a:path w="8077200" h="1686560">
                  <a:moveTo>
                    <a:pt x="0" y="281177"/>
                  </a:moveTo>
                  <a:lnTo>
                    <a:pt x="3678" y="235562"/>
                  </a:lnTo>
                  <a:lnTo>
                    <a:pt x="14329" y="192292"/>
                  </a:lnTo>
                  <a:lnTo>
                    <a:pt x="31373" y="151946"/>
                  </a:lnTo>
                  <a:lnTo>
                    <a:pt x="54232" y="115104"/>
                  </a:lnTo>
                  <a:lnTo>
                    <a:pt x="82326" y="82343"/>
                  </a:lnTo>
                  <a:lnTo>
                    <a:pt x="115077" y="54242"/>
                  </a:lnTo>
                  <a:lnTo>
                    <a:pt x="151906" y="31378"/>
                  </a:lnTo>
                  <a:lnTo>
                    <a:pt x="192235" y="14331"/>
                  </a:lnTo>
                  <a:lnTo>
                    <a:pt x="235484" y="3679"/>
                  </a:lnTo>
                  <a:lnTo>
                    <a:pt x="281076" y="0"/>
                  </a:lnTo>
                  <a:lnTo>
                    <a:pt x="7796149" y="0"/>
                  </a:lnTo>
                  <a:lnTo>
                    <a:pt x="7841730" y="3679"/>
                  </a:lnTo>
                  <a:lnTo>
                    <a:pt x="7884972" y="14331"/>
                  </a:lnTo>
                  <a:lnTo>
                    <a:pt x="7925296" y="31378"/>
                  </a:lnTo>
                  <a:lnTo>
                    <a:pt x="7962122" y="54242"/>
                  </a:lnTo>
                  <a:lnTo>
                    <a:pt x="7994872" y="82343"/>
                  </a:lnTo>
                  <a:lnTo>
                    <a:pt x="8022965" y="115104"/>
                  </a:lnTo>
                  <a:lnTo>
                    <a:pt x="8045824" y="151946"/>
                  </a:lnTo>
                  <a:lnTo>
                    <a:pt x="8062869" y="192292"/>
                  </a:lnTo>
                  <a:lnTo>
                    <a:pt x="8073520" y="235562"/>
                  </a:lnTo>
                  <a:lnTo>
                    <a:pt x="8077200" y="281177"/>
                  </a:lnTo>
                  <a:lnTo>
                    <a:pt x="8077200" y="1405381"/>
                  </a:lnTo>
                  <a:lnTo>
                    <a:pt x="8073520" y="1450997"/>
                  </a:lnTo>
                  <a:lnTo>
                    <a:pt x="8062869" y="1494267"/>
                  </a:lnTo>
                  <a:lnTo>
                    <a:pt x="8045824" y="1534613"/>
                  </a:lnTo>
                  <a:lnTo>
                    <a:pt x="8022965" y="1571455"/>
                  </a:lnTo>
                  <a:lnTo>
                    <a:pt x="7994872" y="1604216"/>
                  </a:lnTo>
                  <a:lnTo>
                    <a:pt x="7962122" y="1632317"/>
                  </a:lnTo>
                  <a:lnTo>
                    <a:pt x="7925296" y="1655181"/>
                  </a:lnTo>
                  <a:lnTo>
                    <a:pt x="7884972" y="1672228"/>
                  </a:lnTo>
                  <a:lnTo>
                    <a:pt x="7841730" y="1682880"/>
                  </a:lnTo>
                  <a:lnTo>
                    <a:pt x="7796149" y="1686559"/>
                  </a:lnTo>
                  <a:lnTo>
                    <a:pt x="281076" y="1686559"/>
                  </a:lnTo>
                  <a:lnTo>
                    <a:pt x="235484" y="1682880"/>
                  </a:lnTo>
                  <a:lnTo>
                    <a:pt x="192235" y="1672228"/>
                  </a:lnTo>
                  <a:lnTo>
                    <a:pt x="151906" y="1655181"/>
                  </a:lnTo>
                  <a:lnTo>
                    <a:pt x="115077" y="1632317"/>
                  </a:lnTo>
                  <a:lnTo>
                    <a:pt x="82326" y="1604216"/>
                  </a:lnTo>
                  <a:lnTo>
                    <a:pt x="54232" y="1571455"/>
                  </a:lnTo>
                  <a:lnTo>
                    <a:pt x="31373" y="1534613"/>
                  </a:lnTo>
                  <a:lnTo>
                    <a:pt x="14329" y="1494267"/>
                  </a:lnTo>
                  <a:lnTo>
                    <a:pt x="3678" y="1450997"/>
                  </a:lnTo>
                  <a:lnTo>
                    <a:pt x="0" y="1405381"/>
                  </a:lnTo>
                  <a:lnTo>
                    <a:pt x="0" y="281177"/>
                  </a:lnTo>
                  <a:close/>
                </a:path>
              </a:pathLst>
            </a:custGeom>
            <a:ln w="38100">
              <a:solidFill>
                <a:srgbClr val="BE4013"/>
              </a:solidFill>
            </a:ln>
          </p:spPr>
          <p:txBody>
            <a:bodyPr wrap="square" lIns="0" tIns="0" rIns="0" bIns="0" rtlCol="0"/>
            <a:lstStyle/>
            <a:p>
              <a:endParaRPr/>
            </a:p>
          </p:txBody>
        </p:sp>
        <p:sp>
          <p:nvSpPr>
            <p:cNvPr id="18" name="object 18"/>
            <p:cNvSpPr/>
            <p:nvPr/>
          </p:nvSpPr>
          <p:spPr>
            <a:xfrm>
              <a:off x="473963" y="4844795"/>
              <a:ext cx="8194548" cy="1802892"/>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492251" y="5090160"/>
              <a:ext cx="8036052" cy="1188720"/>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33399" y="4877562"/>
              <a:ext cx="8077200" cy="1686560"/>
            </a:xfrm>
            <a:custGeom>
              <a:avLst/>
              <a:gdLst/>
              <a:ahLst/>
              <a:cxnLst/>
              <a:rect l="l" t="t" r="r" b="b"/>
              <a:pathLst>
                <a:path w="8077200" h="1686559">
                  <a:moveTo>
                    <a:pt x="7796149" y="0"/>
                  </a:moveTo>
                  <a:lnTo>
                    <a:pt x="281076" y="0"/>
                  </a:lnTo>
                  <a:lnTo>
                    <a:pt x="235484" y="3679"/>
                  </a:lnTo>
                  <a:lnTo>
                    <a:pt x="192235" y="14331"/>
                  </a:lnTo>
                  <a:lnTo>
                    <a:pt x="151906" y="31378"/>
                  </a:lnTo>
                  <a:lnTo>
                    <a:pt x="115077" y="54242"/>
                  </a:lnTo>
                  <a:lnTo>
                    <a:pt x="82326" y="82343"/>
                  </a:lnTo>
                  <a:lnTo>
                    <a:pt x="54232" y="115104"/>
                  </a:lnTo>
                  <a:lnTo>
                    <a:pt x="31373" y="151946"/>
                  </a:lnTo>
                  <a:lnTo>
                    <a:pt x="14329" y="192292"/>
                  </a:lnTo>
                  <a:lnTo>
                    <a:pt x="3678" y="235562"/>
                  </a:lnTo>
                  <a:lnTo>
                    <a:pt x="0" y="281177"/>
                  </a:lnTo>
                  <a:lnTo>
                    <a:pt x="0" y="1405420"/>
                  </a:lnTo>
                  <a:lnTo>
                    <a:pt x="3678" y="1451015"/>
                  </a:lnTo>
                  <a:lnTo>
                    <a:pt x="14329" y="1494267"/>
                  </a:lnTo>
                  <a:lnTo>
                    <a:pt x="31373" y="1534598"/>
                  </a:lnTo>
                  <a:lnTo>
                    <a:pt x="54232" y="1571429"/>
                  </a:lnTo>
                  <a:lnTo>
                    <a:pt x="82326" y="1604181"/>
                  </a:lnTo>
                  <a:lnTo>
                    <a:pt x="115077" y="1632276"/>
                  </a:lnTo>
                  <a:lnTo>
                    <a:pt x="151906" y="1655135"/>
                  </a:lnTo>
                  <a:lnTo>
                    <a:pt x="192235" y="1672179"/>
                  </a:lnTo>
                  <a:lnTo>
                    <a:pt x="235484" y="1682830"/>
                  </a:lnTo>
                  <a:lnTo>
                    <a:pt x="281076" y="1686509"/>
                  </a:lnTo>
                  <a:lnTo>
                    <a:pt x="7796149" y="1686509"/>
                  </a:lnTo>
                  <a:lnTo>
                    <a:pt x="7841730" y="1682830"/>
                  </a:lnTo>
                  <a:lnTo>
                    <a:pt x="7884972" y="1672179"/>
                  </a:lnTo>
                  <a:lnTo>
                    <a:pt x="7925296" y="1655135"/>
                  </a:lnTo>
                  <a:lnTo>
                    <a:pt x="7962122" y="1632276"/>
                  </a:lnTo>
                  <a:lnTo>
                    <a:pt x="7994872" y="1604181"/>
                  </a:lnTo>
                  <a:lnTo>
                    <a:pt x="8022965" y="1571429"/>
                  </a:lnTo>
                  <a:lnTo>
                    <a:pt x="8045824" y="1534598"/>
                  </a:lnTo>
                  <a:lnTo>
                    <a:pt x="8062869" y="1494267"/>
                  </a:lnTo>
                  <a:lnTo>
                    <a:pt x="8073520" y="1451015"/>
                  </a:lnTo>
                  <a:lnTo>
                    <a:pt x="8077200" y="1405420"/>
                  </a:lnTo>
                  <a:lnTo>
                    <a:pt x="8077200" y="281177"/>
                  </a:lnTo>
                  <a:lnTo>
                    <a:pt x="8073520" y="235562"/>
                  </a:lnTo>
                  <a:lnTo>
                    <a:pt x="8062869" y="192292"/>
                  </a:lnTo>
                  <a:lnTo>
                    <a:pt x="8045824" y="151946"/>
                  </a:lnTo>
                  <a:lnTo>
                    <a:pt x="8022965" y="115104"/>
                  </a:lnTo>
                  <a:lnTo>
                    <a:pt x="7994872" y="82343"/>
                  </a:lnTo>
                  <a:lnTo>
                    <a:pt x="7962122" y="54242"/>
                  </a:lnTo>
                  <a:lnTo>
                    <a:pt x="7925296" y="31378"/>
                  </a:lnTo>
                  <a:lnTo>
                    <a:pt x="7884972" y="14331"/>
                  </a:lnTo>
                  <a:lnTo>
                    <a:pt x="7841730" y="3679"/>
                  </a:lnTo>
                  <a:lnTo>
                    <a:pt x="7796149" y="0"/>
                  </a:lnTo>
                  <a:close/>
                </a:path>
              </a:pathLst>
            </a:custGeom>
            <a:solidFill>
              <a:srgbClr val="FFFFFF"/>
            </a:solidFill>
          </p:spPr>
          <p:txBody>
            <a:bodyPr wrap="square" lIns="0" tIns="0" rIns="0" bIns="0" rtlCol="0"/>
            <a:lstStyle/>
            <a:p>
              <a:endParaRPr/>
            </a:p>
          </p:txBody>
        </p:sp>
        <p:sp>
          <p:nvSpPr>
            <p:cNvPr id="21" name="object 21"/>
            <p:cNvSpPr/>
            <p:nvPr/>
          </p:nvSpPr>
          <p:spPr>
            <a:xfrm>
              <a:off x="533399" y="4877562"/>
              <a:ext cx="8077200" cy="1686560"/>
            </a:xfrm>
            <a:custGeom>
              <a:avLst/>
              <a:gdLst/>
              <a:ahLst/>
              <a:cxnLst/>
              <a:rect l="l" t="t" r="r" b="b"/>
              <a:pathLst>
                <a:path w="8077200" h="1686559">
                  <a:moveTo>
                    <a:pt x="0" y="281177"/>
                  </a:moveTo>
                  <a:lnTo>
                    <a:pt x="3678" y="235562"/>
                  </a:lnTo>
                  <a:lnTo>
                    <a:pt x="14329" y="192292"/>
                  </a:lnTo>
                  <a:lnTo>
                    <a:pt x="31373" y="151946"/>
                  </a:lnTo>
                  <a:lnTo>
                    <a:pt x="54232" y="115104"/>
                  </a:lnTo>
                  <a:lnTo>
                    <a:pt x="82326" y="82343"/>
                  </a:lnTo>
                  <a:lnTo>
                    <a:pt x="115077" y="54242"/>
                  </a:lnTo>
                  <a:lnTo>
                    <a:pt x="151906" y="31378"/>
                  </a:lnTo>
                  <a:lnTo>
                    <a:pt x="192235" y="14331"/>
                  </a:lnTo>
                  <a:lnTo>
                    <a:pt x="235484" y="3679"/>
                  </a:lnTo>
                  <a:lnTo>
                    <a:pt x="281076" y="0"/>
                  </a:lnTo>
                  <a:lnTo>
                    <a:pt x="7796149" y="0"/>
                  </a:lnTo>
                  <a:lnTo>
                    <a:pt x="7841730" y="3679"/>
                  </a:lnTo>
                  <a:lnTo>
                    <a:pt x="7884972" y="14331"/>
                  </a:lnTo>
                  <a:lnTo>
                    <a:pt x="7925296" y="31378"/>
                  </a:lnTo>
                  <a:lnTo>
                    <a:pt x="7962122" y="54242"/>
                  </a:lnTo>
                  <a:lnTo>
                    <a:pt x="7994872" y="82343"/>
                  </a:lnTo>
                  <a:lnTo>
                    <a:pt x="8022965" y="115104"/>
                  </a:lnTo>
                  <a:lnTo>
                    <a:pt x="8045824" y="151946"/>
                  </a:lnTo>
                  <a:lnTo>
                    <a:pt x="8062869" y="192292"/>
                  </a:lnTo>
                  <a:lnTo>
                    <a:pt x="8073520" y="235562"/>
                  </a:lnTo>
                  <a:lnTo>
                    <a:pt x="8077200" y="281177"/>
                  </a:lnTo>
                  <a:lnTo>
                    <a:pt x="8077200" y="1405420"/>
                  </a:lnTo>
                  <a:lnTo>
                    <a:pt x="8073520" y="1451015"/>
                  </a:lnTo>
                  <a:lnTo>
                    <a:pt x="8062869" y="1494267"/>
                  </a:lnTo>
                  <a:lnTo>
                    <a:pt x="8045824" y="1534598"/>
                  </a:lnTo>
                  <a:lnTo>
                    <a:pt x="8022965" y="1571429"/>
                  </a:lnTo>
                  <a:lnTo>
                    <a:pt x="7994872" y="1604181"/>
                  </a:lnTo>
                  <a:lnTo>
                    <a:pt x="7962122" y="1632276"/>
                  </a:lnTo>
                  <a:lnTo>
                    <a:pt x="7925296" y="1655135"/>
                  </a:lnTo>
                  <a:lnTo>
                    <a:pt x="7884972" y="1672179"/>
                  </a:lnTo>
                  <a:lnTo>
                    <a:pt x="7841730" y="1682830"/>
                  </a:lnTo>
                  <a:lnTo>
                    <a:pt x="7796149" y="1686509"/>
                  </a:lnTo>
                  <a:lnTo>
                    <a:pt x="281076" y="1686509"/>
                  </a:lnTo>
                  <a:lnTo>
                    <a:pt x="235484" y="1682830"/>
                  </a:lnTo>
                  <a:lnTo>
                    <a:pt x="192235" y="1672179"/>
                  </a:lnTo>
                  <a:lnTo>
                    <a:pt x="151906" y="1655135"/>
                  </a:lnTo>
                  <a:lnTo>
                    <a:pt x="115077" y="1632276"/>
                  </a:lnTo>
                  <a:lnTo>
                    <a:pt x="82326" y="1604181"/>
                  </a:lnTo>
                  <a:lnTo>
                    <a:pt x="54232" y="1571429"/>
                  </a:lnTo>
                  <a:lnTo>
                    <a:pt x="31373" y="1534598"/>
                  </a:lnTo>
                  <a:lnTo>
                    <a:pt x="14329" y="1494267"/>
                  </a:lnTo>
                  <a:lnTo>
                    <a:pt x="3678" y="1451015"/>
                  </a:lnTo>
                  <a:lnTo>
                    <a:pt x="0" y="1405420"/>
                  </a:lnTo>
                  <a:lnTo>
                    <a:pt x="0" y="281177"/>
                  </a:lnTo>
                  <a:close/>
                </a:path>
              </a:pathLst>
            </a:custGeom>
            <a:ln w="38100">
              <a:solidFill>
                <a:srgbClr val="BE4013"/>
              </a:solidFill>
            </a:ln>
          </p:spPr>
          <p:txBody>
            <a:bodyPr wrap="square" lIns="0" tIns="0" rIns="0" bIns="0" rtlCol="0"/>
            <a:lstStyle/>
            <a:p>
              <a:endParaRPr/>
            </a:p>
          </p:txBody>
        </p:sp>
      </p:grpSp>
      <p:sp>
        <p:nvSpPr>
          <p:cNvPr id="22" name="object 22"/>
          <p:cNvSpPr txBox="1"/>
          <p:nvPr/>
        </p:nvSpPr>
        <p:spPr>
          <a:xfrm>
            <a:off x="698398" y="1478025"/>
            <a:ext cx="7610475" cy="4746625"/>
          </a:xfrm>
          <a:prstGeom prst="rect">
            <a:avLst/>
          </a:prstGeom>
        </p:spPr>
        <p:txBody>
          <a:bodyPr vert="horz" wrap="square" lIns="0" tIns="64135" rIns="0" bIns="0" rtlCol="0">
            <a:spAutoFit/>
          </a:bodyPr>
          <a:lstStyle/>
          <a:p>
            <a:pPr marL="12700" marR="147955">
              <a:lnSpc>
                <a:spcPct val="86300"/>
              </a:lnSpc>
              <a:spcBef>
                <a:spcPts val="505"/>
              </a:spcBef>
            </a:pPr>
            <a:r>
              <a:rPr sz="2500" spc="-35" dirty="0">
                <a:latin typeface="Arial"/>
                <a:cs typeface="Arial"/>
              </a:rPr>
              <a:t>We </a:t>
            </a:r>
            <a:r>
              <a:rPr sz="2500" spc="-5" dirty="0">
                <a:latin typeface="Arial"/>
                <a:cs typeface="Arial"/>
              </a:rPr>
              <a:t>are given ‘n’ positive numbers called weights </a:t>
            </a:r>
            <a:r>
              <a:rPr sz="2500" spc="-10" dirty="0">
                <a:latin typeface="Arial"/>
                <a:cs typeface="Arial"/>
              </a:rPr>
              <a:t>and  </a:t>
            </a:r>
            <a:r>
              <a:rPr sz="2500" spc="-5" dirty="0">
                <a:latin typeface="Arial"/>
                <a:cs typeface="Arial"/>
              </a:rPr>
              <a:t>we have </a:t>
            </a:r>
            <a:r>
              <a:rPr sz="2500" dirty="0">
                <a:latin typeface="Arial"/>
                <a:cs typeface="Arial"/>
              </a:rPr>
              <a:t>to </a:t>
            </a:r>
            <a:r>
              <a:rPr sz="2500" spc="-5" dirty="0">
                <a:latin typeface="Arial"/>
                <a:cs typeface="Arial"/>
              </a:rPr>
              <a:t>find all combinations of these numbers  whose sum is M. this is called sum </a:t>
            </a:r>
            <a:r>
              <a:rPr sz="2500" dirty="0">
                <a:latin typeface="Arial"/>
                <a:cs typeface="Arial"/>
              </a:rPr>
              <a:t>of </a:t>
            </a:r>
            <a:r>
              <a:rPr sz="2500" spc="-5" dirty="0">
                <a:latin typeface="Arial"/>
                <a:cs typeface="Arial"/>
              </a:rPr>
              <a:t>subsets  problem.</a:t>
            </a:r>
            <a:endParaRPr sz="2500">
              <a:latin typeface="Arial"/>
              <a:cs typeface="Arial"/>
            </a:endParaRPr>
          </a:p>
          <a:p>
            <a:pPr>
              <a:lnSpc>
                <a:spcPct val="100000"/>
              </a:lnSpc>
              <a:spcBef>
                <a:spcPts val="45"/>
              </a:spcBef>
            </a:pPr>
            <a:endParaRPr sz="3000">
              <a:latin typeface="Arial"/>
              <a:cs typeface="Arial"/>
            </a:endParaRPr>
          </a:p>
          <a:p>
            <a:pPr marL="12700" marR="5080">
              <a:lnSpc>
                <a:spcPct val="86300"/>
              </a:lnSpc>
            </a:pPr>
            <a:r>
              <a:rPr sz="2500" spc="-5" dirty="0">
                <a:latin typeface="Arial"/>
                <a:cs typeface="Arial"/>
              </a:rPr>
              <a:t>If </a:t>
            </a:r>
            <a:r>
              <a:rPr sz="2500" spc="-10" dirty="0">
                <a:latin typeface="Arial"/>
                <a:cs typeface="Arial"/>
              </a:rPr>
              <a:t>we </a:t>
            </a:r>
            <a:r>
              <a:rPr sz="2500" spc="-5" dirty="0">
                <a:latin typeface="Arial"/>
                <a:cs typeface="Arial"/>
              </a:rPr>
              <a:t>consider backtracking procedure using </a:t>
            </a:r>
            <a:r>
              <a:rPr sz="2500" spc="-10" dirty="0">
                <a:latin typeface="Arial"/>
                <a:cs typeface="Arial"/>
              </a:rPr>
              <a:t>fixed  </a:t>
            </a:r>
            <a:r>
              <a:rPr sz="2500" spc="-5" dirty="0">
                <a:latin typeface="Arial"/>
                <a:cs typeface="Arial"/>
              </a:rPr>
              <a:t>tuple strategy , the elements X(i) of the solution vector  is either 1 or 0 depending on if </a:t>
            </a:r>
            <a:r>
              <a:rPr sz="2500" dirty="0">
                <a:latin typeface="Arial"/>
                <a:cs typeface="Arial"/>
              </a:rPr>
              <a:t>the </a:t>
            </a:r>
            <a:r>
              <a:rPr sz="2500" spc="-5" dirty="0">
                <a:latin typeface="Arial"/>
                <a:cs typeface="Arial"/>
              </a:rPr>
              <a:t>weight W(i) is  included or</a:t>
            </a:r>
            <a:r>
              <a:rPr sz="2500" spc="-15" dirty="0">
                <a:latin typeface="Arial"/>
                <a:cs typeface="Arial"/>
              </a:rPr>
              <a:t> </a:t>
            </a:r>
            <a:r>
              <a:rPr sz="2500" dirty="0">
                <a:latin typeface="Arial"/>
                <a:cs typeface="Arial"/>
              </a:rPr>
              <a:t>not.</a:t>
            </a:r>
            <a:endParaRPr sz="2500">
              <a:latin typeface="Arial"/>
              <a:cs typeface="Arial"/>
            </a:endParaRPr>
          </a:p>
          <a:p>
            <a:pPr>
              <a:lnSpc>
                <a:spcPct val="100000"/>
              </a:lnSpc>
              <a:spcBef>
                <a:spcPts val="35"/>
              </a:spcBef>
            </a:pPr>
            <a:endParaRPr sz="4150">
              <a:latin typeface="Arial"/>
              <a:cs typeface="Arial"/>
            </a:endParaRPr>
          </a:p>
          <a:p>
            <a:pPr marL="12700" marR="82550">
              <a:lnSpc>
                <a:spcPts val="2590"/>
              </a:lnSpc>
            </a:pPr>
            <a:r>
              <a:rPr sz="2500" dirty="0">
                <a:latin typeface="Arial"/>
                <a:cs typeface="Arial"/>
              </a:rPr>
              <a:t>If </a:t>
            </a:r>
            <a:r>
              <a:rPr sz="2500" spc="-5" dirty="0">
                <a:latin typeface="Arial"/>
                <a:cs typeface="Arial"/>
              </a:rPr>
              <a:t>the state space tree of the solution, for a </a:t>
            </a:r>
            <a:r>
              <a:rPr sz="2500" dirty="0">
                <a:latin typeface="Arial"/>
                <a:cs typeface="Arial"/>
              </a:rPr>
              <a:t>node </a:t>
            </a:r>
            <a:r>
              <a:rPr sz="2500" spc="-5" dirty="0">
                <a:latin typeface="Arial"/>
                <a:cs typeface="Arial"/>
              </a:rPr>
              <a:t>at  level I, the left child corresponds to X(i)=1 and right to  </a:t>
            </a:r>
            <a:r>
              <a:rPr sz="2500" spc="-10" dirty="0">
                <a:latin typeface="Arial"/>
                <a:cs typeface="Arial"/>
              </a:rPr>
              <a:t>X(i)=0.</a:t>
            </a:r>
            <a:endParaRPr sz="25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9878" y="0"/>
            <a:ext cx="7633970" cy="1074653"/>
          </a:xfrm>
          <a:prstGeom prst="rect">
            <a:avLst/>
          </a:prstGeom>
        </p:spPr>
        <p:txBody>
          <a:bodyPr vert="horz" wrap="square" lIns="0" tIns="101600" rIns="0" bIns="0" rtlCol="0">
            <a:spAutoFit/>
          </a:bodyPr>
          <a:lstStyle/>
          <a:p>
            <a:pPr marL="12700">
              <a:lnSpc>
                <a:spcPct val="100000"/>
              </a:lnSpc>
              <a:spcBef>
                <a:spcPts val="800"/>
              </a:spcBef>
            </a:pPr>
            <a:r>
              <a:rPr lang="en-GB" b="1" spc="-5" dirty="0"/>
              <a:t>Example 1: </a:t>
            </a:r>
            <a:r>
              <a:rPr spc="-5" dirty="0"/>
              <a:t>Sum of Subsets State </a:t>
            </a:r>
            <a:r>
              <a:rPr dirty="0"/>
              <a:t>Space</a:t>
            </a:r>
            <a:r>
              <a:rPr spc="5" dirty="0"/>
              <a:t> </a:t>
            </a:r>
            <a:r>
              <a:rPr spc="-55" dirty="0"/>
              <a:t>Tree</a:t>
            </a:r>
          </a:p>
          <a:p>
            <a:pPr marL="698500" indent="-381635">
              <a:lnSpc>
                <a:spcPct val="100000"/>
              </a:lnSpc>
              <a:spcBef>
                <a:spcPts val="509"/>
              </a:spcBef>
              <a:buClr>
                <a:srgbClr val="D24717"/>
              </a:buClr>
              <a:buSzPct val="84615"/>
              <a:buFont typeface="Wingdings 2"/>
              <a:buChar char=""/>
              <a:tabLst>
                <a:tab pos="698500" algn="l"/>
                <a:tab pos="699135" algn="l"/>
              </a:tabLst>
            </a:pPr>
            <a:r>
              <a:rPr sz="2600" b="0" dirty="0">
                <a:solidFill>
                  <a:srgbClr val="000000"/>
                </a:solidFill>
                <a:latin typeface="Arial"/>
                <a:cs typeface="Arial"/>
              </a:rPr>
              <a:t>Example </a:t>
            </a:r>
            <a:r>
              <a:rPr sz="2600" b="0" spc="5" dirty="0">
                <a:solidFill>
                  <a:srgbClr val="000000"/>
                </a:solidFill>
                <a:latin typeface="Arial"/>
                <a:cs typeface="Arial"/>
              </a:rPr>
              <a:t>n=6, </a:t>
            </a:r>
            <a:r>
              <a:rPr sz="2600" b="0" dirty="0">
                <a:solidFill>
                  <a:srgbClr val="000000"/>
                </a:solidFill>
                <a:latin typeface="Arial"/>
                <a:cs typeface="Arial"/>
              </a:rPr>
              <a:t>w[1:6]={5,10,12,13,15,18},</a:t>
            </a:r>
            <a:r>
              <a:rPr sz="2600" b="0" spc="-65" dirty="0">
                <a:solidFill>
                  <a:srgbClr val="000000"/>
                </a:solidFill>
                <a:latin typeface="Arial"/>
                <a:cs typeface="Arial"/>
              </a:rPr>
              <a:t> </a:t>
            </a:r>
            <a:r>
              <a:rPr sz="2600" b="0" dirty="0">
                <a:solidFill>
                  <a:srgbClr val="000000"/>
                </a:solidFill>
                <a:latin typeface="Arial"/>
                <a:cs typeface="Arial"/>
              </a:rPr>
              <a:t>m=30</a:t>
            </a:r>
            <a:endParaRPr sz="2600" dirty="0">
              <a:latin typeface="Arial"/>
              <a:cs typeface="Arial"/>
            </a:endParaRPr>
          </a:p>
        </p:txBody>
      </p:sp>
      <p:sp>
        <p:nvSpPr>
          <p:cNvPr id="7" name="object 7"/>
          <p:cNvSpPr/>
          <p:nvPr/>
        </p:nvSpPr>
        <p:spPr>
          <a:xfrm>
            <a:off x="876300" y="1720853"/>
            <a:ext cx="7391400" cy="5137147"/>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2D1ABDC3-E986-46EF-A73C-BCDE40B5BEA7}"/>
              </a:ext>
            </a:extLst>
          </p:cNvPr>
          <p:cNvPicPr>
            <a:picLocks noChangeAspect="1"/>
          </p:cNvPicPr>
          <p:nvPr/>
        </p:nvPicPr>
        <p:blipFill rotWithShape="1">
          <a:blip r:embed="rId3"/>
          <a:srcRect b="2252"/>
          <a:stretch/>
        </p:blipFill>
        <p:spPr>
          <a:xfrm>
            <a:off x="371475" y="6019800"/>
            <a:ext cx="4200525" cy="754147"/>
          </a:xfrm>
          <a:prstGeom prst="rect">
            <a:avLst/>
          </a:prstGeom>
        </p:spPr>
      </p:pic>
    </p:spTree>
    <p:extLst>
      <p:ext uri="{BB962C8B-B14F-4D97-AF65-F5344CB8AC3E}">
        <p14:creationId xmlns:p14="http://schemas.microsoft.com/office/powerpoint/2010/main" val="239835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6D-8EF2-4D43-9998-27B21719CA2C}"/>
              </a:ext>
            </a:extLst>
          </p:cNvPr>
          <p:cNvSpPr>
            <a:spLocks noGrp="1"/>
          </p:cNvSpPr>
          <p:nvPr>
            <p:ph type="title"/>
          </p:nvPr>
        </p:nvSpPr>
        <p:spPr>
          <a:xfrm>
            <a:off x="9939" y="36443"/>
            <a:ext cx="2428461" cy="725557"/>
          </a:xfrm>
        </p:spPr>
        <p:txBody>
          <a:bodyPr/>
          <a:lstStyle/>
          <a:p>
            <a:r>
              <a:rPr lang="en-GB" dirty="0"/>
              <a:t>Example 2</a:t>
            </a:r>
            <a:endParaRPr lang="en-US" dirty="0"/>
          </a:p>
        </p:txBody>
      </p:sp>
      <p:pic>
        <p:nvPicPr>
          <p:cNvPr id="3" name="Picture 2">
            <a:extLst>
              <a:ext uri="{FF2B5EF4-FFF2-40B4-BE49-F238E27FC236}">
                <a16:creationId xmlns:a16="http://schemas.microsoft.com/office/drawing/2014/main" id="{0EDC4360-229A-4DB9-A0D9-0BC9AC1499AD}"/>
              </a:ext>
            </a:extLst>
          </p:cNvPr>
          <p:cNvPicPr>
            <a:picLocks noChangeAspect="1"/>
          </p:cNvPicPr>
          <p:nvPr/>
        </p:nvPicPr>
        <p:blipFill rotWithShape="1">
          <a:blip r:embed="rId2"/>
          <a:srcRect b="8333"/>
          <a:stretch/>
        </p:blipFill>
        <p:spPr>
          <a:xfrm>
            <a:off x="1219200" y="990600"/>
            <a:ext cx="7162799" cy="5029200"/>
          </a:xfrm>
          <a:prstGeom prst="rect">
            <a:avLst/>
          </a:prstGeom>
        </p:spPr>
      </p:pic>
    </p:spTree>
    <p:extLst>
      <p:ext uri="{BB962C8B-B14F-4D97-AF65-F5344CB8AC3E}">
        <p14:creationId xmlns:p14="http://schemas.microsoft.com/office/powerpoint/2010/main" val="155621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19200" y="1447800"/>
            <a:ext cx="6934200" cy="4648200"/>
          </a:xfrm>
          <a:prstGeom prst="rect">
            <a:avLst/>
          </a:prstGeom>
          <a:blipFill>
            <a:blip r:embed="rId2" cstate="print"/>
            <a:stretch>
              <a:fillRect/>
            </a:stretch>
          </a:blipFill>
        </p:spPr>
        <p:txBody>
          <a:bodyPr wrap="square" lIns="0" tIns="0" rIns="0" bIns="0" rtlCol="0"/>
          <a:lstStyle/>
          <a:p>
            <a:endParaRPr sz="3086"/>
          </a:p>
        </p:txBody>
      </p:sp>
      <p:sp>
        <p:nvSpPr>
          <p:cNvPr id="4" name="object 4"/>
          <p:cNvSpPr txBox="1"/>
          <p:nvPr/>
        </p:nvSpPr>
        <p:spPr>
          <a:xfrm>
            <a:off x="0" y="228600"/>
            <a:ext cx="6281057" cy="923330"/>
          </a:xfrm>
          <a:prstGeom prst="rect">
            <a:avLst/>
          </a:prstGeom>
          <a:ln w="12179">
            <a:solidFill>
              <a:srgbClr val="000000"/>
            </a:solidFill>
          </a:ln>
        </p:spPr>
        <p:txBody>
          <a:bodyPr vert="horz" wrap="square" lIns="0" tIns="182880" rIns="0" bIns="0" rtlCol="0">
            <a:spAutoFit/>
          </a:bodyPr>
          <a:lstStyle/>
          <a:p>
            <a:pPr marL="474621">
              <a:spcBef>
                <a:spcPts val="1440"/>
              </a:spcBef>
            </a:pPr>
            <a:r>
              <a:rPr sz="3000" b="1" spc="9" dirty="0">
                <a:latin typeface="Calibri"/>
                <a:cs typeface="Calibri"/>
              </a:rPr>
              <a:t>Algorithm</a:t>
            </a:r>
            <a:endParaRPr sz="3514" dirty="0">
              <a:latin typeface="Times New Roman"/>
              <a:cs typeface="Times New Roman"/>
            </a:endParaRPr>
          </a:p>
          <a:p>
            <a:pPr marL="1525101"/>
            <a:r>
              <a:rPr spc="-9" dirty="0">
                <a:latin typeface="Constantia"/>
                <a:cs typeface="Constantia"/>
              </a:rPr>
              <a:t>Time Complexity </a:t>
            </a:r>
            <a:r>
              <a:rPr spc="-17" dirty="0">
                <a:latin typeface="Constantia"/>
                <a:cs typeface="Constantia"/>
              </a:rPr>
              <a:t>is</a:t>
            </a:r>
            <a:r>
              <a:rPr spc="-240" dirty="0">
                <a:latin typeface="Constantia"/>
                <a:cs typeface="Constantia"/>
              </a:rPr>
              <a:t> </a:t>
            </a:r>
            <a:r>
              <a:rPr spc="-9" dirty="0">
                <a:latin typeface="Constantia"/>
                <a:cs typeface="Constantia"/>
              </a:rPr>
              <a:t>O(n.2</a:t>
            </a:r>
            <a:r>
              <a:rPr spc="-12" baseline="23809" dirty="0">
                <a:latin typeface="Constantia"/>
                <a:cs typeface="Constantia"/>
              </a:rPr>
              <a:t>n </a:t>
            </a:r>
            <a:r>
              <a:rPr dirty="0">
                <a:latin typeface="Constantia"/>
                <a:cs typeface="Constantia"/>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6395085"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00000"/>
                </a:solidFill>
              </a:rPr>
              <a:t>BACKTRACKING</a:t>
            </a:r>
            <a:r>
              <a:rPr sz="4000" spc="35" dirty="0">
                <a:solidFill>
                  <a:srgbClr val="000000"/>
                </a:solidFill>
              </a:rPr>
              <a:t> </a:t>
            </a:r>
            <a:r>
              <a:rPr sz="4000" spc="-10" dirty="0">
                <a:solidFill>
                  <a:srgbClr val="000000"/>
                </a:solidFill>
              </a:rPr>
              <a:t>(Contd..)</a:t>
            </a:r>
            <a:endParaRPr sz="4000"/>
          </a:p>
        </p:txBody>
      </p:sp>
      <p:sp>
        <p:nvSpPr>
          <p:cNvPr id="3" name="object 3"/>
          <p:cNvSpPr txBox="1"/>
          <p:nvPr/>
        </p:nvSpPr>
        <p:spPr>
          <a:xfrm>
            <a:off x="929944" y="1432306"/>
            <a:ext cx="7753350" cy="2715260"/>
          </a:xfrm>
          <a:prstGeom prst="rect">
            <a:avLst/>
          </a:prstGeom>
        </p:spPr>
        <p:txBody>
          <a:bodyPr vert="horz" wrap="square" lIns="0" tIns="57785" rIns="0" bIns="0" rtlCol="0">
            <a:spAutoFit/>
          </a:bodyPr>
          <a:lstStyle/>
          <a:p>
            <a:pPr marL="349885" marR="79375" indent="-274320" algn="just">
              <a:lnSpc>
                <a:spcPts val="2810"/>
              </a:lnSpc>
              <a:spcBef>
                <a:spcPts val="455"/>
              </a:spcBef>
              <a:buClr>
                <a:srgbClr val="D24717"/>
              </a:buClr>
              <a:buSzPct val="84615"/>
              <a:buFont typeface="Wingdings 2"/>
              <a:buChar char=""/>
              <a:tabLst>
                <a:tab pos="350520" algn="l"/>
              </a:tabLst>
            </a:pPr>
            <a:r>
              <a:rPr sz="2600" dirty="0">
                <a:latin typeface="Arial"/>
                <a:cs typeface="Arial"/>
              </a:rPr>
              <a:t>Suppose there are m n-tuples </a:t>
            </a:r>
            <a:r>
              <a:rPr sz="2600" spc="-5" dirty="0">
                <a:latin typeface="Arial"/>
                <a:cs typeface="Arial"/>
              </a:rPr>
              <a:t>which are </a:t>
            </a:r>
            <a:r>
              <a:rPr sz="2600" dirty="0">
                <a:latin typeface="Arial"/>
                <a:cs typeface="Arial"/>
              </a:rPr>
              <a:t>possible  candidates for satisfying the function</a:t>
            </a:r>
            <a:r>
              <a:rPr sz="2600" spc="-20" dirty="0">
                <a:latin typeface="Arial"/>
                <a:cs typeface="Arial"/>
              </a:rPr>
              <a:t> </a:t>
            </a:r>
            <a:r>
              <a:rPr sz="2600" spc="-170" dirty="0">
                <a:latin typeface="Arial"/>
                <a:cs typeface="Arial"/>
              </a:rPr>
              <a:t>P.</a:t>
            </a:r>
            <a:endParaRPr sz="2600">
              <a:latin typeface="Arial"/>
              <a:cs typeface="Arial"/>
            </a:endParaRPr>
          </a:p>
          <a:p>
            <a:pPr marL="349885" marR="81280" indent="-274320" algn="just">
              <a:lnSpc>
                <a:spcPts val="2810"/>
              </a:lnSpc>
              <a:spcBef>
                <a:spcPts val="600"/>
              </a:spcBef>
              <a:buClr>
                <a:srgbClr val="D24717"/>
              </a:buClr>
              <a:buSzPct val="84615"/>
              <a:buFont typeface="Wingdings 2"/>
              <a:buChar char=""/>
              <a:tabLst>
                <a:tab pos="350520" algn="l"/>
              </a:tabLst>
            </a:pPr>
            <a:r>
              <a:rPr sz="2600" dirty="0">
                <a:latin typeface="Arial"/>
                <a:cs typeface="Arial"/>
              </a:rPr>
              <a:t>Then </a:t>
            </a:r>
            <a:r>
              <a:rPr sz="2600" spc="-5" dirty="0">
                <a:latin typeface="Arial"/>
                <a:cs typeface="Arial"/>
              </a:rPr>
              <a:t>m= </a:t>
            </a:r>
            <a:r>
              <a:rPr sz="2600" spc="5" dirty="0">
                <a:latin typeface="Arial"/>
                <a:cs typeface="Arial"/>
              </a:rPr>
              <a:t>m</a:t>
            </a:r>
            <a:r>
              <a:rPr sz="2550" spc="7" baseline="-21241" dirty="0">
                <a:latin typeface="Arial"/>
                <a:cs typeface="Arial"/>
              </a:rPr>
              <a:t>1</a:t>
            </a:r>
            <a:r>
              <a:rPr sz="2600" spc="5" dirty="0">
                <a:latin typeface="Arial"/>
                <a:cs typeface="Arial"/>
              </a:rPr>
              <a:t>, m</a:t>
            </a:r>
            <a:r>
              <a:rPr sz="2550" spc="7" baseline="-21241" dirty="0">
                <a:latin typeface="Arial"/>
                <a:cs typeface="Arial"/>
              </a:rPr>
              <a:t>2</a:t>
            </a:r>
            <a:r>
              <a:rPr sz="2600" spc="5" dirty="0">
                <a:latin typeface="Arial"/>
                <a:cs typeface="Arial"/>
              </a:rPr>
              <a:t>…..m</a:t>
            </a:r>
            <a:r>
              <a:rPr sz="2550" spc="7" baseline="-21241" dirty="0">
                <a:latin typeface="Arial"/>
                <a:cs typeface="Arial"/>
              </a:rPr>
              <a:t>n </a:t>
            </a:r>
            <a:r>
              <a:rPr sz="2600" dirty="0">
                <a:latin typeface="Arial"/>
                <a:cs typeface="Arial"/>
              </a:rPr>
              <a:t>where </a:t>
            </a:r>
            <a:r>
              <a:rPr sz="2600" spc="5" dirty="0">
                <a:latin typeface="Arial"/>
                <a:cs typeface="Arial"/>
              </a:rPr>
              <a:t>m</a:t>
            </a:r>
            <a:r>
              <a:rPr sz="2550" spc="7" baseline="-21241" dirty="0">
                <a:latin typeface="Arial"/>
                <a:cs typeface="Arial"/>
              </a:rPr>
              <a:t>i </a:t>
            </a:r>
            <a:r>
              <a:rPr sz="2600" spc="-5" dirty="0">
                <a:latin typeface="Arial"/>
                <a:cs typeface="Arial"/>
              </a:rPr>
              <a:t>is </a:t>
            </a:r>
            <a:r>
              <a:rPr sz="2600" dirty="0">
                <a:latin typeface="Arial"/>
                <a:cs typeface="Arial"/>
              </a:rPr>
              <a:t>size of set s</a:t>
            </a:r>
            <a:r>
              <a:rPr sz="2550" baseline="-21241" dirty="0">
                <a:latin typeface="Arial"/>
                <a:cs typeface="Arial"/>
              </a:rPr>
              <a:t>i </a:t>
            </a:r>
            <a:r>
              <a:rPr sz="1700" dirty="0">
                <a:latin typeface="Arial"/>
                <a:cs typeface="Arial"/>
              </a:rPr>
              <a:t> </a:t>
            </a:r>
            <a:r>
              <a:rPr sz="2600" dirty="0">
                <a:latin typeface="Arial"/>
                <a:cs typeface="Arial"/>
              </a:rPr>
              <a:t>1&lt;=i&lt;=n.</a:t>
            </a:r>
            <a:endParaRPr sz="2600">
              <a:latin typeface="Arial"/>
              <a:cs typeface="Arial"/>
            </a:endParaRPr>
          </a:p>
          <a:p>
            <a:pPr marL="349885" marR="77470" indent="-274320" algn="just">
              <a:lnSpc>
                <a:spcPct val="90000"/>
              </a:lnSpc>
              <a:spcBef>
                <a:spcPts val="555"/>
              </a:spcBef>
              <a:buClr>
                <a:srgbClr val="D24717"/>
              </a:buClr>
              <a:buSzPct val="84615"/>
              <a:buFont typeface="Wingdings 2"/>
              <a:buChar char=""/>
              <a:tabLst>
                <a:tab pos="350520" algn="l"/>
              </a:tabLst>
            </a:pPr>
            <a:r>
              <a:rPr sz="2600" spc="5" dirty="0">
                <a:latin typeface="Arial"/>
                <a:cs typeface="Arial"/>
              </a:rPr>
              <a:t>The </a:t>
            </a:r>
            <a:r>
              <a:rPr sz="2600" dirty="0">
                <a:latin typeface="Arial"/>
                <a:cs typeface="Arial"/>
              </a:rPr>
              <a:t>brute force approach would be </a:t>
            </a:r>
            <a:r>
              <a:rPr sz="2600" spc="-5" dirty="0">
                <a:latin typeface="Arial"/>
                <a:cs typeface="Arial"/>
              </a:rPr>
              <a:t>to </a:t>
            </a:r>
            <a:r>
              <a:rPr sz="2600" dirty="0">
                <a:latin typeface="Arial"/>
                <a:cs typeface="Arial"/>
              </a:rPr>
              <a:t>form all of  these </a:t>
            </a:r>
            <a:r>
              <a:rPr sz="2600" spc="-5" dirty="0">
                <a:latin typeface="Arial"/>
                <a:cs typeface="Arial"/>
              </a:rPr>
              <a:t>n-tuples and </a:t>
            </a:r>
            <a:r>
              <a:rPr sz="2600" dirty="0">
                <a:latin typeface="Arial"/>
                <a:cs typeface="Arial"/>
              </a:rPr>
              <a:t>evaluate each </a:t>
            </a:r>
            <a:r>
              <a:rPr sz="2600" spc="-5" dirty="0">
                <a:latin typeface="Arial"/>
                <a:cs typeface="Arial"/>
              </a:rPr>
              <a:t>one </a:t>
            </a:r>
            <a:r>
              <a:rPr sz="2600" dirty="0">
                <a:latin typeface="Arial"/>
                <a:cs typeface="Arial"/>
              </a:rPr>
              <a:t>with </a:t>
            </a:r>
            <a:r>
              <a:rPr sz="2600" spc="-335" dirty="0">
                <a:latin typeface="Arial"/>
                <a:cs typeface="Arial"/>
              </a:rPr>
              <a:t>P,  </a:t>
            </a:r>
            <a:r>
              <a:rPr sz="2600" dirty="0">
                <a:latin typeface="Arial"/>
                <a:cs typeface="Arial"/>
              </a:rPr>
              <a:t>saving the</a:t>
            </a:r>
            <a:r>
              <a:rPr sz="2600" spc="-30" dirty="0">
                <a:latin typeface="Arial"/>
                <a:cs typeface="Arial"/>
              </a:rPr>
              <a:t> </a:t>
            </a:r>
            <a:r>
              <a:rPr sz="2600" dirty="0">
                <a:latin typeface="Arial"/>
                <a:cs typeface="Arial"/>
              </a:rPr>
              <a:t>optimum.</a:t>
            </a:r>
            <a:endParaRPr sz="2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6395085" cy="635000"/>
          </a:xfrm>
          <a:prstGeom prst="rect">
            <a:avLst/>
          </a:prstGeom>
        </p:spPr>
        <p:txBody>
          <a:bodyPr vert="horz" wrap="square" lIns="0" tIns="12065" rIns="0" bIns="0" rtlCol="0">
            <a:spAutoFit/>
          </a:bodyPr>
          <a:lstStyle/>
          <a:p>
            <a:pPr marL="12700">
              <a:lnSpc>
                <a:spcPct val="100000"/>
              </a:lnSpc>
              <a:spcBef>
                <a:spcPts val="95"/>
              </a:spcBef>
            </a:pPr>
            <a:r>
              <a:rPr sz="4000" b="1" spc="-15" dirty="0">
                <a:solidFill>
                  <a:srgbClr val="000000"/>
                </a:solidFill>
              </a:rPr>
              <a:t>BACKTRACKING</a:t>
            </a:r>
            <a:r>
              <a:rPr sz="4000" b="1" spc="35" dirty="0">
                <a:solidFill>
                  <a:srgbClr val="000000"/>
                </a:solidFill>
              </a:rPr>
              <a:t> </a:t>
            </a:r>
            <a:r>
              <a:rPr sz="4000" b="1" spc="-10" dirty="0">
                <a:solidFill>
                  <a:srgbClr val="000000"/>
                </a:solidFill>
              </a:rPr>
              <a:t>(Contd..)</a:t>
            </a:r>
            <a:endParaRPr sz="4000" b="1" dirty="0"/>
          </a:p>
        </p:txBody>
      </p:sp>
      <p:sp>
        <p:nvSpPr>
          <p:cNvPr id="3" name="object 3"/>
          <p:cNvSpPr txBox="1"/>
          <p:nvPr/>
        </p:nvSpPr>
        <p:spPr>
          <a:xfrm>
            <a:off x="661987" y="1600200"/>
            <a:ext cx="7820025" cy="4218305"/>
          </a:xfrm>
          <a:prstGeom prst="rect">
            <a:avLst/>
          </a:prstGeom>
        </p:spPr>
        <p:txBody>
          <a:bodyPr vert="horz" wrap="square" lIns="0" tIns="13335" rIns="0" bIns="0" rtlCol="0">
            <a:spAutoFit/>
          </a:bodyPr>
          <a:lstStyle/>
          <a:p>
            <a:pPr marL="363220" marR="55880" indent="-274955" algn="just">
              <a:lnSpc>
                <a:spcPct val="100000"/>
              </a:lnSpc>
              <a:spcBef>
                <a:spcPts val="105"/>
              </a:spcBef>
              <a:buClr>
                <a:srgbClr val="D24717"/>
              </a:buClr>
              <a:buSzPct val="84615"/>
              <a:buFont typeface="Wingdings 2"/>
              <a:buChar char=""/>
              <a:tabLst>
                <a:tab pos="363855" algn="l"/>
              </a:tabLst>
            </a:pPr>
            <a:r>
              <a:rPr sz="2600" spc="5" dirty="0">
                <a:latin typeface="Arial"/>
                <a:cs typeface="Arial"/>
              </a:rPr>
              <a:t>The </a:t>
            </a:r>
            <a:r>
              <a:rPr sz="2600" dirty="0">
                <a:latin typeface="Arial"/>
                <a:cs typeface="Arial"/>
              </a:rPr>
              <a:t>backtracking </a:t>
            </a:r>
            <a:r>
              <a:rPr sz="2600" spc="-5" dirty="0">
                <a:latin typeface="Arial"/>
                <a:cs typeface="Arial"/>
              </a:rPr>
              <a:t>algorithm </a:t>
            </a:r>
            <a:r>
              <a:rPr sz="2600" dirty="0">
                <a:latin typeface="Arial"/>
                <a:cs typeface="Arial"/>
              </a:rPr>
              <a:t>has the ability to </a:t>
            </a:r>
            <a:r>
              <a:rPr sz="2600" spc="-5" dirty="0">
                <a:latin typeface="Arial"/>
                <a:cs typeface="Arial"/>
              </a:rPr>
              <a:t>yield  </a:t>
            </a:r>
            <a:r>
              <a:rPr sz="2600" dirty="0">
                <a:latin typeface="Arial"/>
                <a:cs typeface="Arial"/>
              </a:rPr>
              <a:t>the </a:t>
            </a:r>
            <a:r>
              <a:rPr sz="2600" spc="5" dirty="0">
                <a:latin typeface="Arial"/>
                <a:cs typeface="Arial"/>
              </a:rPr>
              <a:t>same answer </a:t>
            </a:r>
            <a:r>
              <a:rPr sz="2600" dirty="0">
                <a:latin typeface="Arial"/>
                <a:cs typeface="Arial"/>
              </a:rPr>
              <a:t>with far fewer than</a:t>
            </a:r>
            <a:r>
              <a:rPr sz="2600" spc="-100" dirty="0">
                <a:latin typeface="Arial"/>
                <a:cs typeface="Arial"/>
              </a:rPr>
              <a:t> </a:t>
            </a:r>
            <a:r>
              <a:rPr sz="2600" dirty="0">
                <a:latin typeface="Arial"/>
                <a:cs typeface="Arial"/>
              </a:rPr>
              <a:t>m-trials.</a:t>
            </a:r>
          </a:p>
          <a:p>
            <a:pPr marL="363220" marR="56515" indent="-274955" algn="just">
              <a:lnSpc>
                <a:spcPct val="100000"/>
              </a:lnSpc>
              <a:spcBef>
                <a:spcPts val="600"/>
              </a:spcBef>
              <a:buClr>
                <a:srgbClr val="D24717"/>
              </a:buClr>
              <a:buSzPct val="84615"/>
              <a:buFont typeface="Wingdings 2"/>
              <a:buChar char=""/>
              <a:tabLst>
                <a:tab pos="363855" algn="l"/>
              </a:tabLst>
            </a:pPr>
            <a:r>
              <a:rPr sz="2600" spc="-5" dirty="0">
                <a:latin typeface="Arial"/>
                <a:cs typeface="Arial"/>
              </a:rPr>
              <a:t>In </a:t>
            </a:r>
            <a:r>
              <a:rPr sz="2600" dirty="0">
                <a:latin typeface="Arial"/>
                <a:cs typeface="Arial"/>
              </a:rPr>
              <a:t>backtracking, the solution </a:t>
            </a:r>
            <a:r>
              <a:rPr sz="2600" spc="-5" dirty="0">
                <a:latin typeface="Arial"/>
                <a:cs typeface="Arial"/>
              </a:rPr>
              <a:t>is </a:t>
            </a:r>
            <a:r>
              <a:rPr sz="2600" dirty="0">
                <a:latin typeface="Arial"/>
                <a:cs typeface="Arial"/>
              </a:rPr>
              <a:t>built </a:t>
            </a:r>
            <a:r>
              <a:rPr sz="2600" spc="5" dirty="0">
                <a:latin typeface="Arial"/>
                <a:cs typeface="Arial"/>
              </a:rPr>
              <a:t>one  component </a:t>
            </a:r>
            <a:r>
              <a:rPr sz="2600" dirty="0">
                <a:latin typeface="Arial"/>
                <a:cs typeface="Arial"/>
              </a:rPr>
              <a:t>at a</a:t>
            </a:r>
            <a:r>
              <a:rPr sz="2600" spc="-55" dirty="0">
                <a:latin typeface="Arial"/>
                <a:cs typeface="Arial"/>
              </a:rPr>
              <a:t> </a:t>
            </a:r>
            <a:r>
              <a:rPr sz="2600" dirty="0">
                <a:latin typeface="Arial"/>
                <a:cs typeface="Arial"/>
              </a:rPr>
              <a:t>time.</a:t>
            </a:r>
          </a:p>
          <a:p>
            <a:pPr marL="363220" marR="55880" indent="-274955" algn="just">
              <a:lnSpc>
                <a:spcPct val="100000"/>
              </a:lnSpc>
              <a:spcBef>
                <a:spcPts val="600"/>
              </a:spcBef>
              <a:buClr>
                <a:srgbClr val="D24717"/>
              </a:buClr>
              <a:buSzPct val="84615"/>
              <a:buFont typeface="Wingdings 2"/>
              <a:buChar char=""/>
              <a:tabLst>
                <a:tab pos="363855" algn="l"/>
              </a:tabLst>
            </a:pPr>
            <a:r>
              <a:rPr sz="2600" dirty="0">
                <a:latin typeface="Arial"/>
                <a:cs typeface="Arial"/>
              </a:rPr>
              <a:t>Modified criterion functions </a:t>
            </a:r>
            <a:r>
              <a:rPr sz="2600" spc="5" dirty="0">
                <a:latin typeface="Arial"/>
                <a:cs typeface="Arial"/>
              </a:rPr>
              <a:t>P</a:t>
            </a:r>
            <a:r>
              <a:rPr sz="2550" spc="7" baseline="-21241" dirty="0">
                <a:latin typeface="Arial"/>
                <a:cs typeface="Arial"/>
              </a:rPr>
              <a:t>i </a:t>
            </a:r>
            <a:r>
              <a:rPr sz="2600" dirty="0">
                <a:latin typeface="Arial"/>
                <a:cs typeface="Arial"/>
              </a:rPr>
              <a:t>(x</a:t>
            </a:r>
            <a:r>
              <a:rPr sz="2550" baseline="-21241" dirty="0">
                <a:latin typeface="Arial"/>
                <a:cs typeface="Arial"/>
              </a:rPr>
              <a:t>1</a:t>
            </a:r>
            <a:r>
              <a:rPr sz="2600" dirty="0">
                <a:latin typeface="Arial"/>
                <a:cs typeface="Arial"/>
              </a:rPr>
              <a:t>...x</a:t>
            </a:r>
            <a:r>
              <a:rPr sz="2550" baseline="-21241" dirty="0">
                <a:latin typeface="Arial"/>
                <a:cs typeface="Arial"/>
              </a:rPr>
              <a:t>n</a:t>
            </a:r>
            <a:r>
              <a:rPr sz="2600" dirty="0">
                <a:latin typeface="Arial"/>
                <a:cs typeface="Arial"/>
              </a:rPr>
              <a:t>) called  bounding functions are used </a:t>
            </a:r>
            <a:r>
              <a:rPr sz="2600" spc="-5" dirty="0">
                <a:latin typeface="Arial"/>
                <a:cs typeface="Arial"/>
              </a:rPr>
              <a:t>to </a:t>
            </a:r>
            <a:r>
              <a:rPr sz="2600" dirty="0">
                <a:latin typeface="Arial"/>
                <a:cs typeface="Arial"/>
              </a:rPr>
              <a:t>test whether the  partial vector (x</a:t>
            </a:r>
            <a:r>
              <a:rPr sz="2550" baseline="-21241" dirty="0">
                <a:latin typeface="Arial"/>
                <a:cs typeface="Arial"/>
              </a:rPr>
              <a:t>1</a:t>
            </a:r>
            <a:r>
              <a:rPr sz="2600" dirty="0">
                <a:latin typeface="Arial"/>
                <a:cs typeface="Arial"/>
              </a:rPr>
              <a:t>,x</a:t>
            </a:r>
            <a:r>
              <a:rPr sz="2550" baseline="-21241" dirty="0">
                <a:latin typeface="Arial"/>
                <a:cs typeface="Arial"/>
              </a:rPr>
              <a:t>2</a:t>
            </a:r>
            <a:r>
              <a:rPr sz="2600" dirty="0">
                <a:latin typeface="Arial"/>
                <a:cs typeface="Arial"/>
              </a:rPr>
              <a:t>,......,x</a:t>
            </a:r>
            <a:r>
              <a:rPr sz="2550" baseline="-21241" dirty="0">
                <a:latin typeface="Arial"/>
                <a:cs typeface="Arial"/>
              </a:rPr>
              <a:t>i</a:t>
            </a:r>
            <a:r>
              <a:rPr sz="2600" dirty="0">
                <a:latin typeface="Arial"/>
                <a:cs typeface="Arial"/>
              </a:rPr>
              <a:t>) can lead </a:t>
            </a:r>
            <a:r>
              <a:rPr sz="2600" spc="-5" dirty="0">
                <a:latin typeface="Arial"/>
                <a:cs typeface="Arial"/>
              </a:rPr>
              <a:t>to </a:t>
            </a:r>
            <a:r>
              <a:rPr sz="2600" spc="5" dirty="0">
                <a:latin typeface="Arial"/>
                <a:cs typeface="Arial"/>
              </a:rPr>
              <a:t>an </a:t>
            </a:r>
            <a:r>
              <a:rPr sz="2600" dirty="0">
                <a:latin typeface="Arial"/>
                <a:cs typeface="Arial"/>
              </a:rPr>
              <a:t>optimal  solution.</a:t>
            </a:r>
          </a:p>
          <a:p>
            <a:pPr marL="363220" marR="57150" indent="-274955" algn="just">
              <a:lnSpc>
                <a:spcPct val="100000"/>
              </a:lnSpc>
              <a:spcBef>
                <a:spcPts val="605"/>
              </a:spcBef>
              <a:buClr>
                <a:srgbClr val="D24717"/>
              </a:buClr>
              <a:buSzPct val="84615"/>
              <a:buFont typeface="Wingdings 2"/>
              <a:buChar char=""/>
              <a:tabLst>
                <a:tab pos="363855" algn="l"/>
              </a:tabLst>
            </a:pPr>
            <a:r>
              <a:rPr sz="2600" spc="-5" dirty="0">
                <a:latin typeface="Arial"/>
                <a:cs typeface="Arial"/>
              </a:rPr>
              <a:t>If </a:t>
            </a:r>
            <a:r>
              <a:rPr sz="2600" dirty="0">
                <a:latin typeface="Arial"/>
                <a:cs typeface="Arial"/>
              </a:rPr>
              <a:t>(x</a:t>
            </a:r>
            <a:r>
              <a:rPr sz="2550" baseline="-21241" dirty="0">
                <a:latin typeface="Arial"/>
                <a:cs typeface="Arial"/>
              </a:rPr>
              <a:t>1</a:t>
            </a:r>
            <a:r>
              <a:rPr sz="2600" dirty="0">
                <a:latin typeface="Arial"/>
                <a:cs typeface="Arial"/>
              </a:rPr>
              <a:t>,...x</a:t>
            </a:r>
            <a:r>
              <a:rPr sz="2550" baseline="-21241" dirty="0">
                <a:latin typeface="Arial"/>
                <a:cs typeface="Arial"/>
              </a:rPr>
              <a:t>i</a:t>
            </a:r>
            <a:r>
              <a:rPr sz="2600" dirty="0">
                <a:latin typeface="Arial"/>
                <a:cs typeface="Arial"/>
              </a:rPr>
              <a:t>) </a:t>
            </a:r>
            <a:r>
              <a:rPr sz="2600" spc="-5" dirty="0">
                <a:latin typeface="Arial"/>
                <a:cs typeface="Arial"/>
              </a:rPr>
              <a:t>is </a:t>
            </a:r>
            <a:r>
              <a:rPr sz="2600" spc="5" dirty="0">
                <a:latin typeface="Arial"/>
                <a:cs typeface="Arial"/>
              </a:rPr>
              <a:t>not </a:t>
            </a:r>
            <a:r>
              <a:rPr sz="2600" dirty="0">
                <a:latin typeface="Arial"/>
                <a:cs typeface="Arial"/>
              </a:rPr>
              <a:t>leading to a solution, </a:t>
            </a:r>
            <a:r>
              <a:rPr sz="2600" spc="5" dirty="0">
                <a:latin typeface="Arial"/>
                <a:cs typeface="Arial"/>
              </a:rPr>
              <a:t>m</a:t>
            </a:r>
            <a:r>
              <a:rPr sz="2550" spc="7" baseline="-21241" dirty="0">
                <a:latin typeface="Arial"/>
                <a:cs typeface="Arial"/>
              </a:rPr>
              <a:t>i+1</a:t>
            </a:r>
            <a:r>
              <a:rPr sz="2600" spc="5" dirty="0">
                <a:latin typeface="Arial"/>
                <a:cs typeface="Arial"/>
              </a:rPr>
              <a:t>,....,m</a:t>
            </a:r>
            <a:r>
              <a:rPr sz="2550" spc="7" baseline="-21241" dirty="0">
                <a:latin typeface="Arial"/>
                <a:cs typeface="Arial"/>
              </a:rPr>
              <a:t>n </a:t>
            </a:r>
            <a:r>
              <a:rPr sz="1700" spc="5" dirty="0">
                <a:latin typeface="Arial"/>
                <a:cs typeface="Arial"/>
              </a:rPr>
              <a:t> </a:t>
            </a:r>
            <a:r>
              <a:rPr sz="2600" dirty="0">
                <a:latin typeface="Arial"/>
                <a:cs typeface="Arial"/>
              </a:rPr>
              <a:t>possible test vectors </a:t>
            </a:r>
            <a:r>
              <a:rPr sz="2600" spc="5" dirty="0">
                <a:latin typeface="Arial"/>
                <a:cs typeface="Arial"/>
              </a:rPr>
              <a:t>may </a:t>
            </a:r>
            <a:r>
              <a:rPr sz="2600" dirty="0">
                <a:latin typeface="Arial"/>
                <a:cs typeface="Arial"/>
              </a:rPr>
              <a:t>be</a:t>
            </a:r>
            <a:r>
              <a:rPr sz="2600" spc="-85" dirty="0">
                <a:latin typeface="Arial"/>
                <a:cs typeface="Arial"/>
              </a:rPr>
              <a:t> </a:t>
            </a:r>
            <a:r>
              <a:rPr sz="2600" dirty="0">
                <a:latin typeface="Arial"/>
                <a:cs typeface="Arial"/>
              </a:rPr>
              <a:t>ignored.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7553959"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00000"/>
                </a:solidFill>
              </a:rPr>
              <a:t>BACKTRACKING </a:t>
            </a:r>
            <a:r>
              <a:rPr sz="4000" spc="-5" dirty="0">
                <a:solidFill>
                  <a:srgbClr val="000000"/>
                </a:solidFill>
              </a:rPr>
              <a:t>–</a:t>
            </a:r>
            <a:r>
              <a:rPr sz="4000" spc="40" dirty="0">
                <a:solidFill>
                  <a:srgbClr val="000000"/>
                </a:solidFill>
              </a:rPr>
              <a:t> </a:t>
            </a:r>
            <a:r>
              <a:rPr sz="4000" spc="-5" dirty="0"/>
              <a:t>Constraints</a:t>
            </a:r>
            <a:endParaRPr sz="4000"/>
          </a:p>
        </p:txBody>
      </p:sp>
      <p:grpSp>
        <p:nvGrpSpPr>
          <p:cNvPr id="3" name="object 3"/>
          <p:cNvGrpSpPr/>
          <p:nvPr/>
        </p:nvGrpSpPr>
        <p:grpSpPr>
          <a:xfrm>
            <a:off x="673608" y="1616963"/>
            <a:ext cx="7920355" cy="4674235"/>
            <a:chOff x="673608" y="1616963"/>
            <a:chExt cx="7920355" cy="4674235"/>
          </a:xfrm>
        </p:grpSpPr>
        <p:sp>
          <p:nvSpPr>
            <p:cNvPr id="4" name="object 4"/>
            <p:cNvSpPr/>
            <p:nvPr/>
          </p:nvSpPr>
          <p:spPr>
            <a:xfrm>
              <a:off x="708660" y="1616963"/>
              <a:ext cx="7879078" cy="118414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73608" y="1647443"/>
              <a:ext cx="7545324" cy="9677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62000" y="1641220"/>
              <a:ext cx="7772400" cy="1081405"/>
            </a:xfrm>
            <a:custGeom>
              <a:avLst/>
              <a:gdLst/>
              <a:ahLst/>
              <a:cxnLst/>
              <a:rect l="l" t="t" r="r" b="b"/>
              <a:pathLst>
                <a:path w="7772400" h="1081405">
                  <a:moveTo>
                    <a:pt x="7592186" y="0"/>
                  </a:moveTo>
                  <a:lnTo>
                    <a:pt x="180187" y="0"/>
                  </a:lnTo>
                  <a:lnTo>
                    <a:pt x="132285" y="6434"/>
                  </a:lnTo>
                  <a:lnTo>
                    <a:pt x="89242" y="24590"/>
                  </a:lnTo>
                  <a:lnTo>
                    <a:pt x="52774" y="52752"/>
                  </a:lnTo>
                  <a:lnTo>
                    <a:pt x="24600" y="89201"/>
                  </a:lnTo>
                  <a:lnTo>
                    <a:pt x="6436" y="132218"/>
                  </a:lnTo>
                  <a:lnTo>
                    <a:pt x="0" y="180086"/>
                  </a:lnTo>
                  <a:lnTo>
                    <a:pt x="0" y="900811"/>
                  </a:lnTo>
                  <a:lnTo>
                    <a:pt x="6436" y="948732"/>
                  </a:lnTo>
                  <a:lnTo>
                    <a:pt x="24600" y="991785"/>
                  </a:lnTo>
                  <a:lnTo>
                    <a:pt x="52774" y="1028255"/>
                  </a:lnTo>
                  <a:lnTo>
                    <a:pt x="89242" y="1056428"/>
                  </a:lnTo>
                  <a:lnTo>
                    <a:pt x="132285" y="1074589"/>
                  </a:lnTo>
                  <a:lnTo>
                    <a:pt x="180187" y="1081024"/>
                  </a:lnTo>
                  <a:lnTo>
                    <a:pt x="7592186" y="1081024"/>
                  </a:lnTo>
                  <a:lnTo>
                    <a:pt x="7640108" y="1074589"/>
                  </a:lnTo>
                  <a:lnTo>
                    <a:pt x="7683161" y="1056428"/>
                  </a:lnTo>
                  <a:lnTo>
                    <a:pt x="7719631" y="1028255"/>
                  </a:lnTo>
                  <a:lnTo>
                    <a:pt x="7747804" y="991785"/>
                  </a:lnTo>
                  <a:lnTo>
                    <a:pt x="7765965" y="948732"/>
                  </a:lnTo>
                  <a:lnTo>
                    <a:pt x="7772400" y="900811"/>
                  </a:lnTo>
                  <a:lnTo>
                    <a:pt x="7772400" y="180086"/>
                  </a:lnTo>
                  <a:lnTo>
                    <a:pt x="7765965" y="132218"/>
                  </a:lnTo>
                  <a:lnTo>
                    <a:pt x="7747804" y="89201"/>
                  </a:lnTo>
                  <a:lnTo>
                    <a:pt x="7719631" y="52752"/>
                  </a:lnTo>
                  <a:lnTo>
                    <a:pt x="7683161" y="24590"/>
                  </a:lnTo>
                  <a:lnTo>
                    <a:pt x="7640108" y="6434"/>
                  </a:lnTo>
                  <a:lnTo>
                    <a:pt x="7592186" y="0"/>
                  </a:lnTo>
                  <a:close/>
                </a:path>
              </a:pathLst>
            </a:custGeom>
            <a:solidFill>
              <a:srgbClr val="FFFFFF"/>
            </a:solidFill>
          </p:spPr>
          <p:txBody>
            <a:bodyPr wrap="square" lIns="0" tIns="0" rIns="0" bIns="0" rtlCol="0"/>
            <a:lstStyle/>
            <a:p>
              <a:endParaRPr/>
            </a:p>
          </p:txBody>
        </p:sp>
        <p:sp>
          <p:nvSpPr>
            <p:cNvPr id="7" name="object 7"/>
            <p:cNvSpPr/>
            <p:nvPr/>
          </p:nvSpPr>
          <p:spPr>
            <a:xfrm>
              <a:off x="762000" y="1641220"/>
              <a:ext cx="7772400" cy="1081405"/>
            </a:xfrm>
            <a:custGeom>
              <a:avLst/>
              <a:gdLst/>
              <a:ahLst/>
              <a:cxnLst/>
              <a:rect l="l" t="t" r="r" b="b"/>
              <a:pathLst>
                <a:path w="7772400" h="1081405">
                  <a:moveTo>
                    <a:pt x="0" y="180086"/>
                  </a:moveTo>
                  <a:lnTo>
                    <a:pt x="6436" y="132218"/>
                  </a:lnTo>
                  <a:lnTo>
                    <a:pt x="24600" y="89201"/>
                  </a:lnTo>
                  <a:lnTo>
                    <a:pt x="52774" y="52752"/>
                  </a:lnTo>
                  <a:lnTo>
                    <a:pt x="89242" y="24590"/>
                  </a:lnTo>
                  <a:lnTo>
                    <a:pt x="132285" y="6434"/>
                  </a:lnTo>
                  <a:lnTo>
                    <a:pt x="180187" y="0"/>
                  </a:lnTo>
                  <a:lnTo>
                    <a:pt x="7592186" y="0"/>
                  </a:lnTo>
                  <a:lnTo>
                    <a:pt x="7640108" y="6434"/>
                  </a:lnTo>
                  <a:lnTo>
                    <a:pt x="7683161" y="24590"/>
                  </a:lnTo>
                  <a:lnTo>
                    <a:pt x="7719631" y="52752"/>
                  </a:lnTo>
                  <a:lnTo>
                    <a:pt x="7747804" y="89201"/>
                  </a:lnTo>
                  <a:lnTo>
                    <a:pt x="7765965" y="132218"/>
                  </a:lnTo>
                  <a:lnTo>
                    <a:pt x="7772400" y="180086"/>
                  </a:lnTo>
                  <a:lnTo>
                    <a:pt x="7772400" y="900811"/>
                  </a:lnTo>
                  <a:lnTo>
                    <a:pt x="7765965" y="948732"/>
                  </a:lnTo>
                  <a:lnTo>
                    <a:pt x="7747804" y="991785"/>
                  </a:lnTo>
                  <a:lnTo>
                    <a:pt x="7719631" y="1028255"/>
                  </a:lnTo>
                  <a:lnTo>
                    <a:pt x="7683161" y="1056428"/>
                  </a:lnTo>
                  <a:lnTo>
                    <a:pt x="7640108" y="1074589"/>
                  </a:lnTo>
                  <a:lnTo>
                    <a:pt x="7592186" y="1081024"/>
                  </a:lnTo>
                  <a:lnTo>
                    <a:pt x="180187" y="1081024"/>
                  </a:lnTo>
                  <a:lnTo>
                    <a:pt x="132285" y="1074589"/>
                  </a:lnTo>
                  <a:lnTo>
                    <a:pt x="89242" y="1056428"/>
                  </a:lnTo>
                  <a:lnTo>
                    <a:pt x="52774" y="1028255"/>
                  </a:lnTo>
                  <a:lnTo>
                    <a:pt x="24600" y="991785"/>
                  </a:lnTo>
                  <a:lnTo>
                    <a:pt x="6436" y="948732"/>
                  </a:lnTo>
                  <a:lnTo>
                    <a:pt x="0" y="900811"/>
                  </a:lnTo>
                  <a:lnTo>
                    <a:pt x="0" y="180086"/>
                  </a:lnTo>
                  <a:close/>
                </a:path>
              </a:pathLst>
            </a:custGeom>
            <a:ln w="38099">
              <a:solidFill>
                <a:srgbClr val="BE4013"/>
              </a:solidFill>
            </a:ln>
          </p:spPr>
          <p:txBody>
            <a:bodyPr wrap="square" lIns="0" tIns="0" rIns="0" bIns="0" rtlCol="0"/>
            <a:lstStyle/>
            <a:p>
              <a:endParaRPr/>
            </a:p>
          </p:txBody>
        </p:sp>
        <p:sp>
          <p:nvSpPr>
            <p:cNvPr id="8" name="object 8"/>
            <p:cNvSpPr/>
            <p:nvPr/>
          </p:nvSpPr>
          <p:spPr>
            <a:xfrm>
              <a:off x="704088" y="2769108"/>
              <a:ext cx="7888223" cy="11993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79704" y="2982467"/>
              <a:ext cx="7016496" cy="62179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62000" y="2802889"/>
              <a:ext cx="7772400" cy="1081405"/>
            </a:xfrm>
            <a:custGeom>
              <a:avLst/>
              <a:gdLst/>
              <a:ahLst/>
              <a:cxnLst/>
              <a:rect l="l" t="t" r="r" b="b"/>
              <a:pathLst>
                <a:path w="7772400" h="1081404">
                  <a:moveTo>
                    <a:pt x="7592186" y="0"/>
                  </a:moveTo>
                  <a:lnTo>
                    <a:pt x="180187" y="0"/>
                  </a:lnTo>
                  <a:lnTo>
                    <a:pt x="132285" y="6434"/>
                  </a:lnTo>
                  <a:lnTo>
                    <a:pt x="89242" y="24595"/>
                  </a:lnTo>
                  <a:lnTo>
                    <a:pt x="52774" y="52768"/>
                  </a:lnTo>
                  <a:lnTo>
                    <a:pt x="24600" y="89238"/>
                  </a:lnTo>
                  <a:lnTo>
                    <a:pt x="6436" y="132291"/>
                  </a:lnTo>
                  <a:lnTo>
                    <a:pt x="0" y="180212"/>
                  </a:lnTo>
                  <a:lnTo>
                    <a:pt x="0" y="900938"/>
                  </a:lnTo>
                  <a:lnTo>
                    <a:pt x="6436" y="948815"/>
                  </a:lnTo>
                  <a:lnTo>
                    <a:pt x="24600" y="991855"/>
                  </a:lnTo>
                  <a:lnTo>
                    <a:pt x="52774" y="1028334"/>
                  </a:lnTo>
                  <a:lnTo>
                    <a:pt x="89242" y="1056527"/>
                  </a:lnTo>
                  <a:lnTo>
                    <a:pt x="132285" y="1074707"/>
                  </a:lnTo>
                  <a:lnTo>
                    <a:pt x="180187" y="1081151"/>
                  </a:lnTo>
                  <a:lnTo>
                    <a:pt x="7592186" y="1081151"/>
                  </a:lnTo>
                  <a:lnTo>
                    <a:pt x="7640108" y="1074707"/>
                  </a:lnTo>
                  <a:lnTo>
                    <a:pt x="7683161" y="1056527"/>
                  </a:lnTo>
                  <a:lnTo>
                    <a:pt x="7719631" y="1028334"/>
                  </a:lnTo>
                  <a:lnTo>
                    <a:pt x="7747804" y="991855"/>
                  </a:lnTo>
                  <a:lnTo>
                    <a:pt x="7765965" y="948815"/>
                  </a:lnTo>
                  <a:lnTo>
                    <a:pt x="7772400" y="900938"/>
                  </a:lnTo>
                  <a:lnTo>
                    <a:pt x="7772400" y="180212"/>
                  </a:lnTo>
                  <a:lnTo>
                    <a:pt x="7765965" y="132291"/>
                  </a:lnTo>
                  <a:lnTo>
                    <a:pt x="7747804" y="89238"/>
                  </a:lnTo>
                  <a:lnTo>
                    <a:pt x="7719631" y="52768"/>
                  </a:lnTo>
                  <a:lnTo>
                    <a:pt x="7683161" y="24595"/>
                  </a:lnTo>
                  <a:lnTo>
                    <a:pt x="7640108" y="6434"/>
                  </a:lnTo>
                  <a:lnTo>
                    <a:pt x="7592186" y="0"/>
                  </a:lnTo>
                  <a:close/>
                </a:path>
              </a:pathLst>
            </a:custGeom>
            <a:solidFill>
              <a:srgbClr val="FFFFFF"/>
            </a:solidFill>
          </p:spPr>
          <p:txBody>
            <a:bodyPr wrap="square" lIns="0" tIns="0" rIns="0" bIns="0" rtlCol="0"/>
            <a:lstStyle/>
            <a:p>
              <a:endParaRPr/>
            </a:p>
          </p:txBody>
        </p:sp>
        <p:sp>
          <p:nvSpPr>
            <p:cNvPr id="11" name="object 11"/>
            <p:cNvSpPr/>
            <p:nvPr/>
          </p:nvSpPr>
          <p:spPr>
            <a:xfrm>
              <a:off x="762000" y="2802889"/>
              <a:ext cx="7772400" cy="1081405"/>
            </a:xfrm>
            <a:custGeom>
              <a:avLst/>
              <a:gdLst/>
              <a:ahLst/>
              <a:cxnLst/>
              <a:rect l="l" t="t" r="r" b="b"/>
              <a:pathLst>
                <a:path w="7772400" h="1081404">
                  <a:moveTo>
                    <a:pt x="0" y="180212"/>
                  </a:moveTo>
                  <a:lnTo>
                    <a:pt x="6436" y="132291"/>
                  </a:lnTo>
                  <a:lnTo>
                    <a:pt x="24600" y="89238"/>
                  </a:lnTo>
                  <a:lnTo>
                    <a:pt x="52774" y="52768"/>
                  </a:lnTo>
                  <a:lnTo>
                    <a:pt x="89242" y="24595"/>
                  </a:lnTo>
                  <a:lnTo>
                    <a:pt x="132285" y="6434"/>
                  </a:lnTo>
                  <a:lnTo>
                    <a:pt x="180187" y="0"/>
                  </a:lnTo>
                  <a:lnTo>
                    <a:pt x="7592186" y="0"/>
                  </a:lnTo>
                  <a:lnTo>
                    <a:pt x="7640108" y="6434"/>
                  </a:lnTo>
                  <a:lnTo>
                    <a:pt x="7683161" y="24595"/>
                  </a:lnTo>
                  <a:lnTo>
                    <a:pt x="7719631" y="52768"/>
                  </a:lnTo>
                  <a:lnTo>
                    <a:pt x="7747804" y="89238"/>
                  </a:lnTo>
                  <a:lnTo>
                    <a:pt x="7765965" y="132291"/>
                  </a:lnTo>
                  <a:lnTo>
                    <a:pt x="7772400" y="180212"/>
                  </a:lnTo>
                  <a:lnTo>
                    <a:pt x="7772400" y="900938"/>
                  </a:lnTo>
                  <a:lnTo>
                    <a:pt x="7765965" y="948815"/>
                  </a:lnTo>
                  <a:lnTo>
                    <a:pt x="7747804" y="991855"/>
                  </a:lnTo>
                  <a:lnTo>
                    <a:pt x="7719631" y="1028334"/>
                  </a:lnTo>
                  <a:lnTo>
                    <a:pt x="7683161" y="1056527"/>
                  </a:lnTo>
                  <a:lnTo>
                    <a:pt x="7640108" y="1074707"/>
                  </a:lnTo>
                  <a:lnTo>
                    <a:pt x="7592186" y="1081151"/>
                  </a:lnTo>
                  <a:lnTo>
                    <a:pt x="180187" y="1081151"/>
                  </a:lnTo>
                  <a:lnTo>
                    <a:pt x="132285" y="1074707"/>
                  </a:lnTo>
                  <a:lnTo>
                    <a:pt x="89242" y="1056527"/>
                  </a:lnTo>
                  <a:lnTo>
                    <a:pt x="52774" y="1028334"/>
                  </a:lnTo>
                  <a:lnTo>
                    <a:pt x="24600" y="991855"/>
                  </a:lnTo>
                  <a:lnTo>
                    <a:pt x="6436" y="948815"/>
                  </a:lnTo>
                  <a:lnTo>
                    <a:pt x="0" y="900938"/>
                  </a:lnTo>
                  <a:lnTo>
                    <a:pt x="0" y="180212"/>
                  </a:lnTo>
                  <a:close/>
                </a:path>
              </a:pathLst>
            </a:custGeom>
            <a:ln w="38100">
              <a:solidFill>
                <a:srgbClr val="BE4013"/>
              </a:solidFill>
            </a:ln>
          </p:spPr>
          <p:txBody>
            <a:bodyPr wrap="square" lIns="0" tIns="0" rIns="0" bIns="0" rtlCol="0"/>
            <a:lstStyle/>
            <a:p>
              <a:endParaRPr/>
            </a:p>
          </p:txBody>
        </p:sp>
        <p:sp>
          <p:nvSpPr>
            <p:cNvPr id="12" name="object 12"/>
            <p:cNvSpPr/>
            <p:nvPr/>
          </p:nvSpPr>
          <p:spPr>
            <a:xfrm>
              <a:off x="704088" y="3931919"/>
              <a:ext cx="7888223" cy="119786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673608" y="3970019"/>
              <a:ext cx="7920228" cy="96773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2000" y="3964559"/>
              <a:ext cx="7772400" cy="1081405"/>
            </a:xfrm>
            <a:custGeom>
              <a:avLst/>
              <a:gdLst/>
              <a:ahLst/>
              <a:cxnLst/>
              <a:rect l="l" t="t" r="r" b="b"/>
              <a:pathLst>
                <a:path w="7772400" h="1081404">
                  <a:moveTo>
                    <a:pt x="7592186" y="0"/>
                  </a:moveTo>
                  <a:lnTo>
                    <a:pt x="180187" y="0"/>
                  </a:lnTo>
                  <a:lnTo>
                    <a:pt x="132285" y="6443"/>
                  </a:lnTo>
                  <a:lnTo>
                    <a:pt x="89242" y="24623"/>
                  </a:lnTo>
                  <a:lnTo>
                    <a:pt x="52774" y="52816"/>
                  </a:lnTo>
                  <a:lnTo>
                    <a:pt x="24600" y="89295"/>
                  </a:lnTo>
                  <a:lnTo>
                    <a:pt x="6436" y="132335"/>
                  </a:lnTo>
                  <a:lnTo>
                    <a:pt x="0" y="180213"/>
                  </a:lnTo>
                  <a:lnTo>
                    <a:pt x="0" y="900938"/>
                  </a:lnTo>
                  <a:lnTo>
                    <a:pt x="6436" y="948859"/>
                  </a:lnTo>
                  <a:lnTo>
                    <a:pt x="24600" y="991912"/>
                  </a:lnTo>
                  <a:lnTo>
                    <a:pt x="52774" y="1028382"/>
                  </a:lnTo>
                  <a:lnTo>
                    <a:pt x="89242" y="1056555"/>
                  </a:lnTo>
                  <a:lnTo>
                    <a:pt x="132285" y="1074716"/>
                  </a:lnTo>
                  <a:lnTo>
                    <a:pt x="180187" y="1081151"/>
                  </a:lnTo>
                  <a:lnTo>
                    <a:pt x="7592186" y="1081151"/>
                  </a:lnTo>
                  <a:lnTo>
                    <a:pt x="7640108" y="1074716"/>
                  </a:lnTo>
                  <a:lnTo>
                    <a:pt x="7683161" y="1056555"/>
                  </a:lnTo>
                  <a:lnTo>
                    <a:pt x="7719631" y="1028382"/>
                  </a:lnTo>
                  <a:lnTo>
                    <a:pt x="7747804" y="991912"/>
                  </a:lnTo>
                  <a:lnTo>
                    <a:pt x="7765965" y="948859"/>
                  </a:lnTo>
                  <a:lnTo>
                    <a:pt x="7772400" y="900938"/>
                  </a:lnTo>
                  <a:lnTo>
                    <a:pt x="7772400" y="180213"/>
                  </a:lnTo>
                  <a:lnTo>
                    <a:pt x="7765965" y="132335"/>
                  </a:lnTo>
                  <a:lnTo>
                    <a:pt x="7747804" y="89295"/>
                  </a:lnTo>
                  <a:lnTo>
                    <a:pt x="7719631" y="52816"/>
                  </a:lnTo>
                  <a:lnTo>
                    <a:pt x="7683161" y="24623"/>
                  </a:lnTo>
                  <a:lnTo>
                    <a:pt x="7640108" y="6443"/>
                  </a:lnTo>
                  <a:lnTo>
                    <a:pt x="7592186" y="0"/>
                  </a:lnTo>
                  <a:close/>
                </a:path>
              </a:pathLst>
            </a:custGeom>
            <a:solidFill>
              <a:srgbClr val="FFFFFF"/>
            </a:solidFill>
          </p:spPr>
          <p:txBody>
            <a:bodyPr wrap="square" lIns="0" tIns="0" rIns="0" bIns="0" rtlCol="0"/>
            <a:lstStyle/>
            <a:p>
              <a:endParaRPr/>
            </a:p>
          </p:txBody>
        </p:sp>
        <p:sp>
          <p:nvSpPr>
            <p:cNvPr id="15" name="object 15"/>
            <p:cNvSpPr/>
            <p:nvPr/>
          </p:nvSpPr>
          <p:spPr>
            <a:xfrm>
              <a:off x="762000" y="3964559"/>
              <a:ext cx="7772400" cy="1081405"/>
            </a:xfrm>
            <a:custGeom>
              <a:avLst/>
              <a:gdLst/>
              <a:ahLst/>
              <a:cxnLst/>
              <a:rect l="l" t="t" r="r" b="b"/>
              <a:pathLst>
                <a:path w="7772400" h="1081404">
                  <a:moveTo>
                    <a:pt x="0" y="180213"/>
                  </a:moveTo>
                  <a:lnTo>
                    <a:pt x="6436" y="132335"/>
                  </a:lnTo>
                  <a:lnTo>
                    <a:pt x="24600" y="89295"/>
                  </a:lnTo>
                  <a:lnTo>
                    <a:pt x="52774" y="52816"/>
                  </a:lnTo>
                  <a:lnTo>
                    <a:pt x="89242" y="24623"/>
                  </a:lnTo>
                  <a:lnTo>
                    <a:pt x="132285" y="6443"/>
                  </a:lnTo>
                  <a:lnTo>
                    <a:pt x="180187" y="0"/>
                  </a:lnTo>
                  <a:lnTo>
                    <a:pt x="7592186" y="0"/>
                  </a:lnTo>
                  <a:lnTo>
                    <a:pt x="7640108" y="6443"/>
                  </a:lnTo>
                  <a:lnTo>
                    <a:pt x="7683161" y="24623"/>
                  </a:lnTo>
                  <a:lnTo>
                    <a:pt x="7719631" y="52816"/>
                  </a:lnTo>
                  <a:lnTo>
                    <a:pt x="7747804" y="89295"/>
                  </a:lnTo>
                  <a:lnTo>
                    <a:pt x="7765965" y="132335"/>
                  </a:lnTo>
                  <a:lnTo>
                    <a:pt x="7772400" y="180213"/>
                  </a:lnTo>
                  <a:lnTo>
                    <a:pt x="7772400" y="900938"/>
                  </a:lnTo>
                  <a:lnTo>
                    <a:pt x="7765965" y="948859"/>
                  </a:lnTo>
                  <a:lnTo>
                    <a:pt x="7747804" y="991912"/>
                  </a:lnTo>
                  <a:lnTo>
                    <a:pt x="7719631" y="1028382"/>
                  </a:lnTo>
                  <a:lnTo>
                    <a:pt x="7683161" y="1056555"/>
                  </a:lnTo>
                  <a:lnTo>
                    <a:pt x="7640108" y="1074716"/>
                  </a:lnTo>
                  <a:lnTo>
                    <a:pt x="7592186" y="1081151"/>
                  </a:lnTo>
                  <a:lnTo>
                    <a:pt x="180187" y="1081151"/>
                  </a:lnTo>
                  <a:lnTo>
                    <a:pt x="132285" y="1074716"/>
                  </a:lnTo>
                  <a:lnTo>
                    <a:pt x="89242" y="1056555"/>
                  </a:lnTo>
                  <a:lnTo>
                    <a:pt x="52774" y="1028382"/>
                  </a:lnTo>
                  <a:lnTo>
                    <a:pt x="24600" y="991912"/>
                  </a:lnTo>
                  <a:lnTo>
                    <a:pt x="6436" y="948859"/>
                  </a:lnTo>
                  <a:lnTo>
                    <a:pt x="0" y="900938"/>
                  </a:lnTo>
                  <a:lnTo>
                    <a:pt x="0" y="180213"/>
                  </a:lnTo>
                  <a:close/>
                </a:path>
              </a:pathLst>
            </a:custGeom>
            <a:ln w="38100">
              <a:solidFill>
                <a:srgbClr val="BE4013"/>
              </a:solidFill>
            </a:ln>
          </p:spPr>
          <p:txBody>
            <a:bodyPr wrap="square" lIns="0" tIns="0" rIns="0" bIns="0" rtlCol="0"/>
            <a:lstStyle/>
            <a:p>
              <a:endParaRPr/>
            </a:p>
          </p:txBody>
        </p:sp>
        <p:sp>
          <p:nvSpPr>
            <p:cNvPr id="16" name="object 16"/>
            <p:cNvSpPr/>
            <p:nvPr/>
          </p:nvSpPr>
          <p:spPr>
            <a:xfrm>
              <a:off x="704088" y="5093208"/>
              <a:ext cx="7888223" cy="1197863"/>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679704" y="5329428"/>
              <a:ext cx="5111496" cy="58674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762000" y="5126354"/>
              <a:ext cx="7772400" cy="1081405"/>
            </a:xfrm>
            <a:custGeom>
              <a:avLst/>
              <a:gdLst/>
              <a:ahLst/>
              <a:cxnLst/>
              <a:rect l="l" t="t" r="r" b="b"/>
              <a:pathLst>
                <a:path w="7772400" h="1081404">
                  <a:moveTo>
                    <a:pt x="7592186" y="0"/>
                  </a:moveTo>
                  <a:lnTo>
                    <a:pt x="180187" y="0"/>
                  </a:lnTo>
                  <a:lnTo>
                    <a:pt x="132285" y="6434"/>
                  </a:lnTo>
                  <a:lnTo>
                    <a:pt x="89242" y="24595"/>
                  </a:lnTo>
                  <a:lnTo>
                    <a:pt x="52774" y="52768"/>
                  </a:lnTo>
                  <a:lnTo>
                    <a:pt x="24600" y="89238"/>
                  </a:lnTo>
                  <a:lnTo>
                    <a:pt x="6436" y="132291"/>
                  </a:lnTo>
                  <a:lnTo>
                    <a:pt x="0" y="180213"/>
                  </a:lnTo>
                  <a:lnTo>
                    <a:pt x="0" y="900874"/>
                  </a:lnTo>
                  <a:lnTo>
                    <a:pt x="6436" y="948776"/>
                  </a:lnTo>
                  <a:lnTo>
                    <a:pt x="24600" y="991819"/>
                  </a:lnTo>
                  <a:lnTo>
                    <a:pt x="52774" y="1028287"/>
                  </a:lnTo>
                  <a:lnTo>
                    <a:pt x="89242" y="1056461"/>
                  </a:lnTo>
                  <a:lnTo>
                    <a:pt x="132285" y="1074625"/>
                  </a:lnTo>
                  <a:lnTo>
                    <a:pt x="180187" y="1081062"/>
                  </a:lnTo>
                  <a:lnTo>
                    <a:pt x="7592186" y="1081062"/>
                  </a:lnTo>
                  <a:lnTo>
                    <a:pt x="7640108" y="1074625"/>
                  </a:lnTo>
                  <a:lnTo>
                    <a:pt x="7683161" y="1056461"/>
                  </a:lnTo>
                  <a:lnTo>
                    <a:pt x="7719631" y="1028287"/>
                  </a:lnTo>
                  <a:lnTo>
                    <a:pt x="7747804" y="991819"/>
                  </a:lnTo>
                  <a:lnTo>
                    <a:pt x="7765965" y="948776"/>
                  </a:lnTo>
                  <a:lnTo>
                    <a:pt x="7772400" y="900874"/>
                  </a:lnTo>
                  <a:lnTo>
                    <a:pt x="7772400" y="180213"/>
                  </a:lnTo>
                  <a:lnTo>
                    <a:pt x="7765965" y="132291"/>
                  </a:lnTo>
                  <a:lnTo>
                    <a:pt x="7747804" y="89238"/>
                  </a:lnTo>
                  <a:lnTo>
                    <a:pt x="7719631" y="52768"/>
                  </a:lnTo>
                  <a:lnTo>
                    <a:pt x="7683161" y="24595"/>
                  </a:lnTo>
                  <a:lnTo>
                    <a:pt x="7640108" y="6434"/>
                  </a:lnTo>
                  <a:lnTo>
                    <a:pt x="7592186" y="0"/>
                  </a:lnTo>
                  <a:close/>
                </a:path>
              </a:pathLst>
            </a:custGeom>
            <a:solidFill>
              <a:srgbClr val="FFFFFF"/>
            </a:solidFill>
          </p:spPr>
          <p:txBody>
            <a:bodyPr wrap="square" lIns="0" tIns="0" rIns="0" bIns="0" rtlCol="0"/>
            <a:lstStyle/>
            <a:p>
              <a:endParaRPr/>
            </a:p>
          </p:txBody>
        </p:sp>
        <p:sp>
          <p:nvSpPr>
            <p:cNvPr id="19" name="object 19"/>
            <p:cNvSpPr/>
            <p:nvPr/>
          </p:nvSpPr>
          <p:spPr>
            <a:xfrm>
              <a:off x="762000" y="5126354"/>
              <a:ext cx="7772400" cy="1081405"/>
            </a:xfrm>
            <a:custGeom>
              <a:avLst/>
              <a:gdLst/>
              <a:ahLst/>
              <a:cxnLst/>
              <a:rect l="l" t="t" r="r" b="b"/>
              <a:pathLst>
                <a:path w="7772400" h="1081404">
                  <a:moveTo>
                    <a:pt x="0" y="180213"/>
                  </a:moveTo>
                  <a:lnTo>
                    <a:pt x="6436" y="132291"/>
                  </a:lnTo>
                  <a:lnTo>
                    <a:pt x="24600" y="89238"/>
                  </a:lnTo>
                  <a:lnTo>
                    <a:pt x="52774" y="52768"/>
                  </a:lnTo>
                  <a:lnTo>
                    <a:pt x="89242" y="24595"/>
                  </a:lnTo>
                  <a:lnTo>
                    <a:pt x="132285" y="6434"/>
                  </a:lnTo>
                  <a:lnTo>
                    <a:pt x="180187" y="0"/>
                  </a:lnTo>
                  <a:lnTo>
                    <a:pt x="7592186" y="0"/>
                  </a:lnTo>
                  <a:lnTo>
                    <a:pt x="7640108" y="6434"/>
                  </a:lnTo>
                  <a:lnTo>
                    <a:pt x="7683161" y="24595"/>
                  </a:lnTo>
                  <a:lnTo>
                    <a:pt x="7719631" y="52768"/>
                  </a:lnTo>
                  <a:lnTo>
                    <a:pt x="7747804" y="89238"/>
                  </a:lnTo>
                  <a:lnTo>
                    <a:pt x="7765965" y="132291"/>
                  </a:lnTo>
                  <a:lnTo>
                    <a:pt x="7772400" y="180213"/>
                  </a:lnTo>
                  <a:lnTo>
                    <a:pt x="7772400" y="900874"/>
                  </a:lnTo>
                  <a:lnTo>
                    <a:pt x="7765965" y="948776"/>
                  </a:lnTo>
                  <a:lnTo>
                    <a:pt x="7747804" y="991819"/>
                  </a:lnTo>
                  <a:lnTo>
                    <a:pt x="7719631" y="1028287"/>
                  </a:lnTo>
                  <a:lnTo>
                    <a:pt x="7683161" y="1056461"/>
                  </a:lnTo>
                  <a:lnTo>
                    <a:pt x="7640108" y="1074625"/>
                  </a:lnTo>
                  <a:lnTo>
                    <a:pt x="7592186" y="1081062"/>
                  </a:lnTo>
                  <a:lnTo>
                    <a:pt x="180187" y="1081062"/>
                  </a:lnTo>
                  <a:lnTo>
                    <a:pt x="132285" y="1074625"/>
                  </a:lnTo>
                  <a:lnTo>
                    <a:pt x="89242" y="1056461"/>
                  </a:lnTo>
                  <a:lnTo>
                    <a:pt x="52774" y="1028287"/>
                  </a:lnTo>
                  <a:lnTo>
                    <a:pt x="24600" y="991819"/>
                  </a:lnTo>
                  <a:lnTo>
                    <a:pt x="6436" y="948776"/>
                  </a:lnTo>
                  <a:lnTo>
                    <a:pt x="0" y="900874"/>
                  </a:lnTo>
                  <a:lnTo>
                    <a:pt x="0" y="180213"/>
                  </a:lnTo>
                  <a:close/>
                </a:path>
              </a:pathLst>
            </a:custGeom>
            <a:ln w="38100">
              <a:solidFill>
                <a:srgbClr val="BE4013"/>
              </a:solidFill>
            </a:ln>
          </p:spPr>
          <p:txBody>
            <a:bodyPr wrap="square" lIns="0" tIns="0" rIns="0" bIns="0" rtlCol="0"/>
            <a:lstStyle/>
            <a:p>
              <a:endParaRPr/>
            </a:p>
          </p:txBody>
        </p:sp>
      </p:grpSp>
      <p:sp>
        <p:nvSpPr>
          <p:cNvPr id="20" name="object 20"/>
          <p:cNvSpPr txBox="1"/>
          <p:nvPr/>
        </p:nvSpPr>
        <p:spPr>
          <a:xfrm>
            <a:off x="845515" y="1739011"/>
            <a:ext cx="7467600" cy="4215898"/>
          </a:xfrm>
          <a:prstGeom prst="rect">
            <a:avLst/>
          </a:prstGeom>
        </p:spPr>
        <p:txBody>
          <a:bodyPr vert="horz" wrap="square" lIns="0" tIns="73025" rIns="0" bIns="0" rtlCol="0">
            <a:spAutoFit/>
          </a:bodyPr>
          <a:lstStyle/>
          <a:p>
            <a:pPr marL="76200" marR="431165">
              <a:lnSpc>
                <a:spcPts val="2900"/>
              </a:lnSpc>
              <a:spcBef>
                <a:spcPts val="575"/>
              </a:spcBef>
              <a:tabLst>
                <a:tab pos="4639310" algn="l"/>
              </a:tabLst>
            </a:pPr>
            <a:r>
              <a:rPr sz="2800" b="1" spc="-10" dirty="0">
                <a:solidFill>
                  <a:srgbClr val="FF0000"/>
                </a:solidFill>
                <a:latin typeface="Arial"/>
                <a:cs typeface="Arial"/>
              </a:rPr>
              <a:t>EXPLICIT</a:t>
            </a:r>
            <a:r>
              <a:rPr sz="2800" b="1" spc="30" dirty="0">
                <a:solidFill>
                  <a:srgbClr val="FF0000"/>
                </a:solidFill>
                <a:latin typeface="Arial"/>
                <a:cs typeface="Arial"/>
              </a:rPr>
              <a:t> </a:t>
            </a:r>
            <a:r>
              <a:rPr sz="2800" b="1" spc="-5" dirty="0">
                <a:solidFill>
                  <a:srgbClr val="FF0000"/>
                </a:solidFill>
                <a:latin typeface="Arial"/>
                <a:cs typeface="Arial"/>
              </a:rPr>
              <a:t>CONSTRAINTS	</a:t>
            </a:r>
            <a:r>
              <a:rPr sz="2800" spc="-5" dirty="0">
                <a:latin typeface="Arial"/>
                <a:cs typeface="Arial"/>
              </a:rPr>
              <a:t>are rules</a:t>
            </a:r>
            <a:r>
              <a:rPr sz="2800" spc="-60" dirty="0">
                <a:latin typeface="Arial"/>
                <a:cs typeface="Arial"/>
              </a:rPr>
              <a:t> </a:t>
            </a:r>
            <a:r>
              <a:rPr sz="2800" spc="-5" dirty="0">
                <a:latin typeface="Arial"/>
                <a:cs typeface="Arial"/>
              </a:rPr>
              <a:t>which  </a:t>
            </a:r>
            <a:r>
              <a:rPr sz="2800" dirty="0">
                <a:latin typeface="Arial"/>
                <a:cs typeface="Arial"/>
              </a:rPr>
              <a:t>restrict </a:t>
            </a:r>
            <a:r>
              <a:rPr sz="2800" spc="-5" dirty="0">
                <a:latin typeface="Arial"/>
                <a:cs typeface="Arial"/>
              </a:rPr>
              <a:t>the values of</a:t>
            </a:r>
            <a:r>
              <a:rPr sz="2800" spc="-40" dirty="0">
                <a:latin typeface="Arial"/>
                <a:cs typeface="Arial"/>
              </a:rPr>
              <a:t> </a:t>
            </a:r>
            <a:r>
              <a:rPr sz="2800" spc="10" dirty="0">
                <a:latin typeface="Arial"/>
                <a:cs typeface="Arial"/>
              </a:rPr>
              <a:t>x</a:t>
            </a:r>
            <a:r>
              <a:rPr sz="2775" spc="15" baseline="-21021" dirty="0">
                <a:latin typeface="Arial"/>
                <a:cs typeface="Arial"/>
              </a:rPr>
              <a:t>i.</a:t>
            </a:r>
            <a:endParaRPr sz="2775" baseline="-21021" dirty="0">
              <a:latin typeface="Arial"/>
              <a:cs typeface="Arial"/>
            </a:endParaRPr>
          </a:p>
          <a:p>
            <a:pPr>
              <a:lnSpc>
                <a:spcPct val="100000"/>
              </a:lnSpc>
              <a:spcBef>
                <a:spcPts val="20"/>
              </a:spcBef>
            </a:pPr>
            <a:endParaRPr sz="3800" dirty="0">
              <a:latin typeface="Arial"/>
              <a:cs typeface="Arial"/>
            </a:endParaRPr>
          </a:p>
          <a:p>
            <a:pPr marL="76200">
              <a:lnSpc>
                <a:spcPct val="100000"/>
              </a:lnSpc>
              <a:tabLst>
                <a:tab pos="2162175" algn="l"/>
              </a:tabLst>
            </a:pPr>
            <a:r>
              <a:rPr sz="2800" spc="-5" dirty="0">
                <a:latin typeface="Arial"/>
                <a:cs typeface="Arial"/>
              </a:rPr>
              <a:t>Examples </a:t>
            </a:r>
            <a:r>
              <a:rPr sz="2800" spc="5" dirty="0">
                <a:latin typeface="Arial"/>
                <a:cs typeface="Arial"/>
              </a:rPr>
              <a:t>x</a:t>
            </a:r>
            <a:r>
              <a:rPr sz="2775" spc="7" baseline="-21021" dirty="0">
                <a:latin typeface="Arial"/>
                <a:cs typeface="Arial"/>
              </a:rPr>
              <a:t>i	</a:t>
            </a:r>
            <a:r>
              <a:rPr sz="2800" spc="-5" dirty="0">
                <a:latin typeface="Symbol"/>
                <a:cs typeface="Symbol"/>
              </a:rPr>
              <a:t></a:t>
            </a:r>
            <a:r>
              <a:rPr sz="2800" spc="-5" dirty="0">
                <a:latin typeface="Times New Roman"/>
                <a:cs typeface="Times New Roman"/>
              </a:rPr>
              <a:t> </a:t>
            </a:r>
            <a:r>
              <a:rPr sz="2800" spc="-5" dirty="0">
                <a:latin typeface="Arial"/>
                <a:cs typeface="Arial"/>
              </a:rPr>
              <a:t>0 </a:t>
            </a:r>
            <a:r>
              <a:rPr sz="2800" dirty="0">
                <a:latin typeface="Arial"/>
                <a:cs typeface="Arial"/>
              </a:rPr>
              <a:t>or x</a:t>
            </a:r>
            <a:r>
              <a:rPr sz="2775" baseline="-21021" dirty="0">
                <a:latin typeface="Arial"/>
                <a:cs typeface="Arial"/>
              </a:rPr>
              <a:t>1</a:t>
            </a:r>
            <a:r>
              <a:rPr sz="2800" dirty="0">
                <a:latin typeface="Arial"/>
                <a:cs typeface="Arial"/>
              </a:rPr>
              <a:t>= </a:t>
            </a:r>
            <a:r>
              <a:rPr sz="2800" spc="-5" dirty="0">
                <a:latin typeface="Arial"/>
                <a:cs typeface="Arial"/>
              </a:rPr>
              <a:t>0 </a:t>
            </a:r>
            <a:r>
              <a:rPr sz="2800" dirty="0">
                <a:latin typeface="Arial"/>
                <a:cs typeface="Arial"/>
              </a:rPr>
              <a:t>or </a:t>
            </a:r>
            <a:r>
              <a:rPr sz="2800" spc="-5" dirty="0">
                <a:latin typeface="Arial"/>
                <a:cs typeface="Arial"/>
              </a:rPr>
              <a:t>1 </a:t>
            </a:r>
            <a:r>
              <a:rPr sz="2800" dirty="0">
                <a:latin typeface="Arial"/>
                <a:cs typeface="Arial"/>
              </a:rPr>
              <a:t>or l</a:t>
            </a:r>
            <a:r>
              <a:rPr sz="2775" baseline="-21021" dirty="0">
                <a:latin typeface="Arial"/>
                <a:cs typeface="Arial"/>
              </a:rPr>
              <a:t>i </a:t>
            </a:r>
            <a:r>
              <a:rPr sz="2800" spc="-5" dirty="0">
                <a:latin typeface="Symbol"/>
                <a:cs typeface="Symbol"/>
              </a:rPr>
              <a:t></a:t>
            </a:r>
            <a:r>
              <a:rPr sz="2800" spc="-5" dirty="0">
                <a:latin typeface="Times New Roman"/>
                <a:cs typeface="Times New Roman"/>
              </a:rPr>
              <a:t> </a:t>
            </a:r>
            <a:r>
              <a:rPr sz="2800" dirty="0">
                <a:latin typeface="Arial"/>
                <a:cs typeface="Arial"/>
              </a:rPr>
              <a:t>x</a:t>
            </a:r>
            <a:r>
              <a:rPr sz="2775" baseline="-21021" dirty="0">
                <a:latin typeface="Arial"/>
                <a:cs typeface="Arial"/>
              </a:rPr>
              <a:t>i </a:t>
            </a:r>
            <a:r>
              <a:rPr sz="2800" spc="-5" dirty="0">
                <a:latin typeface="Symbol"/>
                <a:cs typeface="Symbol"/>
              </a:rPr>
              <a:t></a:t>
            </a:r>
            <a:r>
              <a:rPr sz="2800" spc="-320" dirty="0">
                <a:latin typeface="Times New Roman"/>
                <a:cs typeface="Times New Roman"/>
              </a:rPr>
              <a:t> </a:t>
            </a:r>
            <a:r>
              <a:rPr sz="2800" dirty="0">
                <a:latin typeface="Arial"/>
                <a:cs typeface="Arial"/>
              </a:rPr>
              <a:t>u</a:t>
            </a:r>
            <a:r>
              <a:rPr sz="2775" baseline="-21021" dirty="0">
                <a:latin typeface="Arial"/>
                <a:cs typeface="Arial"/>
              </a:rPr>
              <a:t>i.</a:t>
            </a:r>
          </a:p>
          <a:p>
            <a:pPr>
              <a:lnSpc>
                <a:spcPct val="100000"/>
              </a:lnSpc>
              <a:spcBef>
                <a:spcPts val="30"/>
              </a:spcBef>
            </a:pPr>
            <a:endParaRPr sz="4100" dirty="0">
              <a:latin typeface="Arial"/>
              <a:cs typeface="Arial"/>
            </a:endParaRPr>
          </a:p>
          <a:p>
            <a:pPr marL="76200" marR="55880">
              <a:lnSpc>
                <a:spcPts val="2900"/>
              </a:lnSpc>
            </a:pPr>
            <a:r>
              <a:rPr sz="2800" b="1" spc="-5" dirty="0">
                <a:solidFill>
                  <a:srgbClr val="FF0000"/>
                </a:solidFill>
                <a:latin typeface="Arial"/>
                <a:cs typeface="Arial"/>
              </a:rPr>
              <a:t>IMPLICIT CONSTRAINTS </a:t>
            </a:r>
            <a:r>
              <a:rPr sz="2800" dirty="0">
                <a:latin typeface="Arial"/>
                <a:cs typeface="Arial"/>
              </a:rPr>
              <a:t>describe </a:t>
            </a:r>
            <a:r>
              <a:rPr sz="2800" spc="-5" dirty="0">
                <a:latin typeface="Arial"/>
                <a:cs typeface="Arial"/>
              </a:rPr>
              <a:t>the way in  which the </a:t>
            </a:r>
            <a:r>
              <a:rPr sz="2800" spc="5" dirty="0">
                <a:latin typeface="Arial"/>
                <a:cs typeface="Arial"/>
              </a:rPr>
              <a:t>x</a:t>
            </a:r>
            <a:r>
              <a:rPr sz="2775" spc="7" baseline="-21021" dirty="0">
                <a:latin typeface="Arial"/>
                <a:cs typeface="Arial"/>
              </a:rPr>
              <a:t>i </a:t>
            </a:r>
            <a:r>
              <a:rPr sz="2800" spc="-5" dirty="0">
                <a:latin typeface="Arial"/>
                <a:cs typeface="Arial"/>
              </a:rPr>
              <a:t>must relate to each </a:t>
            </a:r>
            <a:r>
              <a:rPr sz="2800" dirty="0">
                <a:latin typeface="Arial"/>
                <a:cs typeface="Arial"/>
              </a:rPr>
              <a:t>other</a:t>
            </a:r>
            <a:r>
              <a:rPr sz="2800" spc="-285" dirty="0">
                <a:latin typeface="Arial"/>
                <a:cs typeface="Arial"/>
              </a:rPr>
              <a:t> </a:t>
            </a:r>
            <a:r>
              <a:rPr sz="2800" spc="-5" dirty="0">
                <a:latin typeface="Arial"/>
                <a:cs typeface="Arial"/>
              </a:rPr>
              <a:t>.</a:t>
            </a:r>
            <a:endParaRPr sz="2800" dirty="0">
              <a:latin typeface="Arial"/>
              <a:cs typeface="Arial"/>
            </a:endParaRPr>
          </a:p>
          <a:p>
            <a:pPr>
              <a:lnSpc>
                <a:spcPct val="100000"/>
              </a:lnSpc>
              <a:spcBef>
                <a:spcPts val="10"/>
              </a:spcBef>
            </a:pPr>
            <a:endParaRPr sz="3750" dirty="0">
              <a:latin typeface="Arial"/>
              <a:cs typeface="Arial"/>
            </a:endParaRPr>
          </a:p>
          <a:p>
            <a:pPr marL="76200">
              <a:lnSpc>
                <a:spcPct val="100000"/>
              </a:lnSpc>
            </a:pPr>
            <a:r>
              <a:rPr sz="2800" spc="-5" dirty="0">
                <a:latin typeface="Arial"/>
                <a:cs typeface="Arial"/>
              </a:rPr>
              <a:t>Example : </a:t>
            </a:r>
            <a:r>
              <a:rPr lang="en-GB" sz="2800" spc="-5" dirty="0">
                <a:latin typeface="Arial"/>
                <a:cs typeface="Arial"/>
              </a:rPr>
              <a:t>4</a:t>
            </a:r>
            <a:r>
              <a:rPr sz="2800" spc="-5" dirty="0">
                <a:latin typeface="Arial"/>
                <a:cs typeface="Arial"/>
              </a:rPr>
              <a:t> queens</a:t>
            </a:r>
            <a:r>
              <a:rPr sz="2800" spc="-20" dirty="0">
                <a:latin typeface="Arial"/>
                <a:cs typeface="Arial"/>
              </a:rPr>
              <a:t> </a:t>
            </a:r>
            <a:r>
              <a:rPr sz="2800" spc="-5" dirty="0">
                <a:latin typeface="Arial"/>
                <a:cs typeface="Arial"/>
              </a:rPr>
              <a:t>problem.</a:t>
            </a:r>
            <a:endParaRPr sz="2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892-86C0-4CC5-AF9F-3848DF8858DE}"/>
              </a:ext>
            </a:extLst>
          </p:cNvPr>
          <p:cNvSpPr>
            <a:spLocks noGrp="1"/>
          </p:cNvSpPr>
          <p:nvPr>
            <p:ph type="title"/>
          </p:nvPr>
        </p:nvSpPr>
        <p:spPr>
          <a:xfrm>
            <a:off x="152400" y="60327"/>
            <a:ext cx="7886700" cy="777874"/>
          </a:xfrm>
        </p:spPr>
        <p:txBody>
          <a:bodyPr/>
          <a:lstStyle/>
          <a:p>
            <a:r>
              <a:rPr lang="en-GB" dirty="0"/>
              <a:t>State space tree for N-Queen problem</a:t>
            </a:r>
            <a:endParaRPr lang="en-US" dirty="0"/>
          </a:p>
        </p:txBody>
      </p:sp>
      <p:pic>
        <p:nvPicPr>
          <p:cNvPr id="4" name="Picture 3">
            <a:extLst>
              <a:ext uri="{FF2B5EF4-FFF2-40B4-BE49-F238E27FC236}">
                <a16:creationId xmlns:a16="http://schemas.microsoft.com/office/drawing/2014/main" id="{E2951334-BEE2-4F99-9E4A-406F0083C66D}"/>
              </a:ext>
            </a:extLst>
          </p:cNvPr>
          <p:cNvPicPr>
            <a:picLocks noChangeAspect="1"/>
          </p:cNvPicPr>
          <p:nvPr/>
        </p:nvPicPr>
        <p:blipFill>
          <a:blip r:embed="rId2"/>
          <a:stretch>
            <a:fillRect/>
          </a:stretch>
        </p:blipFill>
        <p:spPr>
          <a:xfrm>
            <a:off x="914400" y="1295400"/>
            <a:ext cx="7010400" cy="4572000"/>
          </a:xfrm>
          <a:prstGeom prst="rect">
            <a:avLst/>
          </a:prstGeom>
        </p:spPr>
      </p:pic>
    </p:spTree>
    <p:extLst>
      <p:ext uri="{BB962C8B-B14F-4D97-AF65-F5344CB8AC3E}">
        <p14:creationId xmlns:p14="http://schemas.microsoft.com/office/powerpoint/2010/main" val="29073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30377"/>
            <a:ext cx="7341234" cy="57467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BACKTRACKING: </a:t>
            </a:r>
            <a:r>
              <a:rPr spc="-5" dirty="0"/>
              <a:t>Solution</a:t>
            </a:r>
            <a:r>
              <a:rPr spc="-70" dirty="0"/>
              <a:t> </a:t>
            </a:r>
            <a:r>
              <a:rPr dirty="0"/>
              <a:t>Space</a:t>
            </a:r>
          </a:p>
        </p:txBody>
      </p:sp>
      <p:grpSp>
        <p:nvGrpSpPr>
          <p:cNvPr id="3" name="object 3"/>
          <p:cNvGrpSpPr/>
          <p:nvPr/>
        </p:nvGrpSpPr>
        <p:grpSpPr>
          <a:xfrm>
            <a:off x="458723" y="1513332"/>
            <a:ext cx="8438515" cy="4959350"/>
            <a:chOff x="458723" y="1513332"/>
            <a:chExt cx="8438515" cy="4959350"/>
          </a:xfrm>
        </p:grpSpPr>
        <p:sp>
          <p:nvSpPr>
            <p:cNvPr id="4" name="object 4"/>
            <p:cNvSpPr/>
            <p:nvPr/>
          </p:nvSpPr>
          <p:spPr>
            <a:xfrm>
              <a:off x="480059" y="1513332"/>
              <a:ext cx="8412480" cy="859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0247" y="1664208"/>
              <a:ext cx="7941564" cy="4495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3399" y="1536954"/>
              <a:ext cx="8305800" cy="760730"/>
            </a:xfrm>
            <a:custGeom>
              <a:avLst/>
              <a:gdLst/>
              <a:ahLst/>
              <a:cxnLst/>
              <a:rect l="l" t="t" r="r" b="b"/>
              <a:pathLst>
                <a:path w="8305800" h="760730">
                  <a:moveTo>
                    <a:pt x="8179054" y="0"/>
                  </a:moveTo>
                  <a:lnTo>
                    <a:pt x="126758" y="0"/>
                  </a:lnTo>
                  <a:lnTo>
                    <a:pt x="77415" y="9945"/>
                  </a:lnTo>
                  <a:lnTo>
                    <a:pt x="37123" y="37084"/>
                  </a:lnTo>
                  <a:lnTo>
                    <a:pt x="9960" y="77366"/>
                  </a:lnTo>
                  <a:lnTo>
                    <a:pt x="0" y="126746"/>
                  </a:lnTo>
                  <a:lnTo>
                    <a:pt x="0" y="633730"/>
                  </a:lnTo>
                  <a:lnTo>
                    <a:pt x="9960" y="683055"/>
                  </a:lnTo>
                  <a:lnTo>
                    <a:pt x="37123" y="723344"/>
                  </a:lnTo>
                  <a:lnTo>
                    <a:pt x="77415" y="750512"/>
                  </a:lnTo>
                  <a:lnTo>
                    <a:pt x="126758" y="760476"/>
                  </a:lnTo>
                  <a:lnTo>
                    <a:pt x="8179054" y="760476"/>
                  </a:lnTo>
                  <a:lnTo>
                    <a:pt x="8228379" y="750512"/>
                  </a:lnTo>
                  <a:lnTo>
                    <a:pt x="8268668" y="723344"/>
                  </a:lnTo>
                  <a:lnTo>
                    <a:pt x="8295836" y="683055"/>
                  </a:lnTo>
                  <a:lnTo>
                    <a:pt x="8305800" y="633730"/>
                  </a:lnTo>
                  <a:lnTo>
                    <a:pt x="8305800" y="126746"/>
                  </a:lnTo>
                  <a:lnTo>
                    <a:pt x="8295836" y="77366"/>
                  </a:lnTo>
                  <a:lnTo>
                    <a:pt x="8268668" y="37084"/>
                  </a:lnTo>
                  <a:lnTo>
                    <a:pt x="8228379" y="9945"/>
                  </a:lnTo>
                  <a:lnTo>
                    <a:pt x="8179054" y="0"/>
                  </a:lnTo>
                  <a:close/>
                </a:path>
              </a:pathLst>
            </a:custGeom>
            <a:solidFill>
              <a:srgbClr val="FFFFFF"/>
            </a:solidFill>
          </p:spPr>
          <p:txBody>
            <a:bodyPr wrap="square" lIns="0" tIns="0" rIns="0" bIns="0" rtlCol="0"/>
            <a:lstStyle/>
            <a:p>
              <a:endParaRPr/>
            </a:p>
          </p:txBody>
        </p:sp>
        <p:sp>
          <p:nvSpPr>
            <p:cNvPr id="7" name="object 7"/>
            <p:cNvSpPr/>
            <p:nvPr/>
          </p:nvSpPr>
          <p:spPr>
            <a:xfrm>
              <a:off x="533399" y="1536954"/>
              <a:ext cx="8305800" cy="760730"/>
            </a:xfrm>
            <a:custGeom>
              <a:avLst/>
              <a:gdLst/>
              <a:ahLst/>
              <a:cxnLst/>
              <a:rect l="l" t="t" r="r" b="b"/>
              <a:pathLst>
                <a:path w="8305800" h="760730">
                  <a:moveTo>
                    <a:pt x="0" y="126746"/>
                  </a:moveTo>
                  <a:lnTo>
                    <a:pt x="9960" y="77366"/>
                  </a:lnTo>
                  <a:lnTo>
                    <a:pt x="37123" y="37084"/>
                  </a:lnTo>
                  <a:lnTo>
                    <a:pt x="77415" y="9945"/>
                  </a:lnTo>
                  <a:lnTo>
                    <a:pt x="126758" y="0"/>
                  </a:lnTo>
                  <a:lnTo>
                    <a:pt x="8179054" y="0"/>
                  </a:lnTo>
                  <a:lnTo>
                    <a:pt x="8228379" y="9945"/>
                  </a:lnTo>
                  <a:lnTo>
                    <a:pt x="8268668" y="37084"/>
                  </a:lnTo>
                  <a:lnTo>
                    <a:pt x="8295836" y="77366"/>
                  </a:lnTo>
                  <a:lnTo>
                    <a:pt x="8305800" y="126746"/>
                  </a:lnTo>
                  <a:lnTo>
                    <a:pt x="8305800" y="633730"/>
                  </a:lnTo>
                  <a:lnTo>
                    <a:pt x="8295836" y="683055"/>
                  </a:lnTo>
                  <a:lnTo>
                    <a:pt x="8268668" y="723344"/>
                  </a:lnTo>
                  <a:lnTo>
                    <a:pt x="8228379" y="750512"/>
                  </a:lnTo>
                  <a:lnTo>
                    <a:pt x="8179054" y="760476"/>
                  </a:lnTo>
                  <a:lnTo>
                    <a:pt x="126758" y="760476"/>
                  </a:lnTo>
                  <a:lnTo>
                    <a:pt x="77415" y="750512"/>
                  </a:lnTo>
                  <a:lnTo>
                    <a:pt x="37123" y="723344"/>
                  </a:lnTo>
                  <a:lnTo>
                    <a:pt x="9960" y="683055"/>
                  </a:lnTo>
                  <a:lnTo>
                    <a:pt x="0" y="633730"/>
                  </a:lnTo>
                  <a:lnTo>
                    <a:pt x="0" y="126746"/>
                  </a:lnTo>
                  <a:close/>
                </a:path>
              </a:pathLst>
            </a:custGeom>
            <a:ln w="38099">
              <a:solidFill>
                <a:srgbClr val="BE4013"/>
              </a:solidFill>
            </a:ln>
          </p:spPr>
          <p:txBody>
            <a:bodyPr wrap="square" lIns="0" tIns="0" rIns="0" bIns="0" rtlCol="0"/>
            <a:lstStyle/>
            <a:p>
              <a:endParaRPr/>
            </a:p>
          </p:txBody>
        </p:sp>
        <p:sp>
          <p:nvSpPr>
            <p:cNvPr id="8" name="object 8"/>
            <p:cNvSpPr/>
            <p:nvPr/>
          </p:nvSpPr>
          <p:spPr>
            <a:xfrm>
              <a:off x="475487" y="2321052"/>
              <a:ext cx="8421623" cy="8778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60247" y="2488692"/>
              <a:ext cx="5862828" cy="44348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33399" y="2354961"/>
              <a:ext cx="8305800" cy="760730"/>
            </a:xfrm>
            <a:custGeom>
              <a:avLst/>
              <a:gdLst/>
              <a:ahLst/>
              <a:cxnLst/>
              <a:rect l="l" t="t" r="r" b="b"/>
              <a:pathLst>
                <a:path w="8305800" h="760730">
                  <a:moveTo>
                    <a:pt x="8179054" y="0"/>
                  </a:moveTo>
                  <a:lnTo>
                    <a:pt x="126758" y="0"/>
                  </a:lnTo>
                  <a:lnTo>
                    <a:pt x="77415" y="9963"/>
                  </a:lnTo>
                  <a:lnTo>
                    <a:pt x="37123" y="37131"/>
                  </a:lnTo>
                  <a:lnTo>
                    <a:pt x="9960" y="77420"/>
                  </a:lnTo>
                  <a:lnTo>
                    <a:pt x="0" y="126746"/>
                  </a:lnTo>
                  <a:lnTo>
                    <a:pt x="0" y="633729"/>
                  </a:lnTo>
                  <a:lnTo>
                    <a:pt x="9960" y="683109"/>
                  </a:lnTo>
                  <a:lnTo>
                    <a:pt x="37123" y="723392"/>
                  </a:lnTo>
                  <a:lnTo>
                    <a:pt x="77415" y="750530"/>
                  </a:lnTo>
                  <a:lnTo>
                    <a:pt x="126758" y="760476"/>
                  </a:lnTo>
                  <a:lnTo>
                    <a:pt x="8179054" y="760476"/>
                  </a:lnTo>
                  <a:lnTo>
                    <a:pt x="8228379" y="750530"/>
                  </a:lnTo>
                  <a:lnTo>
                    <a:pt x="8268668" y="723392"/>
                  </a:lnTo>
                  <a:lnTo>
                    <a:pt x="8295836" y="683109"/>
                  </a:lnTo>
                  <a:lnTo>
                    <a:pt x="8305800" y="633729"/>
                  </a:lnTo>
                  <a:lnTo>
                    <a:pt x="8305800" y="126746"/>
                  </a:lnTo>
                  <a:lnTo>
                    <a:pt x="8295836" y="77420"/>
                  </a:lnTo>
                  <a:lnTo>
                    <a:pt x="8268668" y="37131"/>
                  </a:lnTo>
                  <a:lnTo>
                    <a:pt x="8228379" y="9963"/>
                  </a:lnTo>
                  <a:lnTo>
                    <a:pt x="8179054" y="0"/>
                  </a:lnTo>
                  <a:close/>
                </a:path>
              </a:pathLst>
            </a:custGeom>
            <a:solidFill>
              <a:srgbClr val="FFFFFF"/>
            </a:solidFill>
          </p:spPr>
          <p:txBody>
            <a:bodyPr wrap="square" lIns="0" tIns="0" rIns="0" bIns="0" rtlCol="0"/>
            <a:lstStyle/>
            <a:p>
              <a:endParaRPr/>
            </a:p>
          </p:txBody>
        </p:sp>
        <p:sp>
          <p:nvSpPr>
            <p:cNvPr id="11" name="object 11"/>
            <p:cNvSpPr/>
            <p:nvPr/>
          </p:nvSpPr>
          <p:spPr>
            <a:xfrm>
              <a:off x="533399" y="2354961"/>
              <a:ext cx="8305800" cy="760730"/>
            </a:xfrm>
            <a:custGeom>
              <a:avLst/>
              <a:gdLst/>
              <a:ahLst/>
              <a:cxnLst/>
              <a:rect l="l" t="t" r="r" b="b"/>
              <a:pathLst>
                <a:path w="8305800" h="760730">
                  <a:moveTo>
                    <a:pt x="0" y="126746"/>
                  </a:moveTo>
                  <a:lnTo>
                    <a:pt x="9960" y="77420"/>
                  </a:lnTo>
                  <a:lnTo>
                    <a:pt x="37123" y="37131"/>
                  </a:lnTo>
                  <a:lnTo>
                    <a:pt x="77415" y="9963"/>
                  </a:lnTo>
                  <a:lnTo>
                    <a:pt x="126758" y="0"/>
                  </a:lnTo>
                  <a:lnTo>
                    <a:pt x="8179054" y="0"/>
                  </a:lnTo>
                  <a:lnTo>
                    <a:pt x="8228379" y="9963"/>
                  </a:lnTo>
                  <a:lnTo>
                    <a:pt x="8268668" y="37131"/>
                  </a:lnTo>
                  <a:lnTo>
                    <a:pt x="8295836" y="77420"/>
                  </a:lnTo>
                  <a:lnTo>
                    <a:pt x="8305800" y="126746"/>
                  </a:lnTo>
                  <a:lnTo>
                    <a:pt x="8305800" y="633729"/>
                  </a:lnTo>
                  <a:lnTo>
                    <a:pt x="8295836" y="683109"/>
                  </a:lnTo>
                  <a:lnTo>
                    <a:pt x="8268668" y="723391"/>
                  </a:lnTo>
                  <a:lnTo>
                    <a:pt x="8228379" y="750530"/>
                  </a:lnTo>
                  <a:lnTo>
                    <a:pt x="8179054" y="760476"/>
                  </a:lnTo>
                  <a:lnTo>
                    <a:pt x="126758" y="760476"/>
                  </a:lnTo>
                  <a:lnTo>
                    <a:pt x="77415" y="750530"/>
                  </a:lnTo>
                  <a:lnTo>
                    <a:pt x="37123" y="723392"/>
                  </a:lnTo>
                  <a:lnTo>
                    <a:pt x="9960" y="683109"/>
                  </a:lnTo>
                  <a:lnTo>
                    <a:pt x="0" y="633729"/>
                  </a:lnTo>
                  <a:lnTo>
                    <a:pt x="0" y="126746"/>
                  </a:lnTo>
                  <a:close/>
                </a:path>
              </a:pathLst>
            </a:custGeom>
            <a:ln w="38099">
              <a:solidFill>
                <a:srgbClr val="BE4013"/>
              </a:solidFill>
            </a:ln>
          </p:spPr>
          <p:txBody>
            <a:bodyPr wrap="square" lIns="0" tIns="0" rIns="0" bIns="0" rtlCol="0"/>
            <a:lstStyle/>
            <a:p>
              <a:endParaRPr/>
            </a:p>
          </p:txBody>
        </p:sp>
        <p:sp>
          <p:nvSpPr>
            <p:cNvPr id="12" name="object 12"/>
            <p:cNvSpPr/>
            <p:nvPr/>
          </p:nvSpPr>
          <p:spPr>
            <a:xfrm>
              <a:off x="475487" y="3139439"/>
              <a:ext cx="8421623" cy="87782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60247" y="3300983"/>
              <a:ext cx="5763768" cy="44957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33399" y="3173095"/>
              <a:ext cx="8305800" cy="760730"/>
            </a:xfrm>
            <a:custGeom>
              <a:avLst/>
              <a:gdLst/>
              <a:ahLst/>
              <a:cxnLst/>
              <a:rect l="l" t="t" r="r" b="b"/>
              <a:pathLst>
                <a:path w="8305800" h="760729">
                  <a:moveTo>
                    <a:pt x="8179054" y="0"/>
                  </a:moveTo>
                  <a:lnTo>
                    <a:pt x="126758" y="0"/>
                  </a:lnTo>
                  <a:lnTo>
                    <a:pt x="77415" y="9963"/>
                  </a:lnTo>
                  <a:lnTo>
                    <a:pt x="37123" y="37131"/>
                  </a:lnTo>
                  <a:lnTo>
                    <a:pt x="9960" y="77420"/>
                  </a:lnTo>
                  <a:lnTo>
                    <a:pt x="0" y="126745"/>
                  </a:lnTo>
                  <a:lnTo>
                    <a:pt x="0" y="633729"/>
                  </a:lnTo>
                  <a:lnTo>
                    <a:pt x="9960" y="683055"/>
                  </a:lnTo>
                  <a:lnTo>
                    <a:pt x="37123" y="723344"/>
                  </a:lnTo>
                  <a:lnTo>
                    <a:pt x="77415" y="750512"/>
                  </a:lnTo>
                  <a:lnTo>
                    <a:pt x="126758" y="760475"/>
                  </a:lnTo>
                  <a:lnTo>
                    <a:pt x="8179054" y="760475"/>
                  </a:lnTo>
                  <a:lnTo>
                    <a:pt x="8228379" y="750512"/>
                  </a:lnTo>
                  <a:lnTo>
                    <a:pt x="8268668" y="723344"/>
                  </a:lnTo>
                  <a:lnTo>
                    <a:pt x="8295836" y="683055"/>
                  </a:lnTo>
                  <a:lnTo>
                    <a:pt x="8305800" y="633729"/>
                  </a:lnTo>
                  <a:lnTo>
                    <a:pt x="8305800" y="126745"/>
                  </a:lnTo>
                  <a:lnTo>
                    <a:pt x="8295836" y="77420"/>
                  </a:lnTo>
                  <a:lnTo>
                    <a:pt x="8268668" y="37131"/>
                  </a:lnTo>
                  <a:lnTo>
                    <a:pt x="8228379" y="9963"/>
                  </a:lnTo>
                  <a:lnTo>
                    <a:pt x="8179054" y="0"/>
                  </a:lnTo>
                  <a:close/>
                </a:path>
              </a:pathLst>
            </a:custGeom>
            <a:solidFill>
              <a:srgbClr val="FFFFFF"/>
            </a:solidFill>
          </p:spPr>
          <p:txBody>
            <a:bodyPr wrap="square" lIns="0" tIns="0" rIns="0" bIns="0" rtlCol="0"/>
            <a:lstStyle/>
            <a:p>
              <a:endParaRPr/>
            </a:p>
          </p:txBody>
        </p:sp>
        <p:sp>
          <p:nvSpPr>
            <p:cNvPr id="15" name="object 15"/>
            <p:cNvSpPr/>
            <p:nvPr/>
          </p:nvSpPr>
          <p:spPr>
            <a:xfrm>
              <a:off x="533399" y="3173095"/>
              <a:ext cx="8305800" cy="760730"/>
            </a:xfrm>
            <a:custGeom>
              <a:avLst/>
              <a:gdLst/>
              <a:ahLst/>
              <a:cxnLst/>
              <a:rect l="l" t="t" r="r" b="b"/>
              <a:pathLst>
                <a:path w="8305800" h="760729">
                  <a:moveTo>
                    <a:pt x="0" y="126745"/>
                  </a:moveTo>
                  <a:lnTo>
                    <a:pt x="9960" y="77420"/>
                  </a:lnTo>
                  <a:lnTo>
                    <a:pt x="37123" y="37131"/>
                  </a:lnTo>
                  <a:lnTo>
                    <a:pt x="77415" y="9963"/>
                  </a:lnTo>
                  <a:lnTo>
                    <a:pt x="126758" y="0"/>
                  </a:lnTo>
                  <a:lnTo>
                    <a:pt x="8179054" y="0"/>
                  </a:lnTo>
                  <a:lnTo>
                    <a:pt x="8228379" y="9963"/>
                  </a:lnTo>
                  <a:lnTo>
                    <a:pt x="8268668" y="37131"/>
                  </a:lnTo>
                  <a:lnTo>
                    <a:pt x="8295836" y="77420"/>
                  </a:lnTo>
                  <a:lnTo>
                    <a:pt x="8305800" y="126745"/>
                  </a:lnTo>
                  <a:lnTo>
                    <a:pt x="8305800" y="633729"/>
                  </a:lnTo>
                  <a:lnTo>
                    <a:pt x="8295836" y="683055"/>
                  </a:lnTo>
                  <a:lnTo>
                    <a:pt x="8268668" y="723344"/>
                  </a:lnTo>
                  <a:lnTo>
                    <a:pt x="8228379" y="750512"/>
                  </a:lnTo>
                  <a:lnTo>
                    <a:pt x="8179054" y="760475"/>
                  </a:lnTo>
                  <a:lnTo>
                    <a:pt x="126758" y="760475"/>
                  </a:lnTo>
                  <a:lnTo>
                    <a:pt x="77415" y="750512"/>
                  </a:lnTo>
                  <a:lnTo>
                    <a:pt x="37123" y="723344"/>
                  </a:lnTo>
                  <a:lnTo>
                    <a:pt x="9960" y="683055"/>
                  </a:lnTo>
                  <a:lnTo>
                    <a:pt x="0" y="633729"/>
                  </a:lnTo>
                  <a:lnTo>
                    <a:pt x="0" y="126745"/>
                  </a:lnTo>
                  <a:close/>
                </a:path>
              </a:pathLst>
            </a:custGeom>
            <a:ln w="38099">
              <a:solidFill>
                <a:srgbClr val="BE4013"/>
              </a:solidFill>
            </a:ln>
          </p:spPr>
          <p:txBody>
            <a:bodyPr wrap="square" lIns="0" tIns="0" rIns="0" bIns="0" rtlCol="0"/>
            <a:lstStyle/>
            <a:p>
              <a:endParaRPr/>
            </a:p>
          </p:txBody>
        </p:sp>
        <p:sp>
          <p:nvSpPr>
            <p:cNvPr id="16" name="object 16"/>
            <p:cNvSpPr/>
            <p:nvPr/>
          </p:nvSpPr>
          <p:spPr>
            <a:xfrm>
              <a:off x="475487" y="3957827"/>
              <a:ext cx="8421623" cy="877824"/>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460247" y="3988308"/>
              <a:ext cx="7981188" cy="711707"/>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33399" y="3991229"/>
              <a:ext cx="8305800" cy="760730"/>
            </a:xfrm>
            <a:custGeom>
              <a:avLst/>
              <a:gdLst/>
              <a:ahLst/>
              <a:cxnLst/>
              <a:rect l="l" t="t" r="r" b="b"/>
              <a:pathLst>
                <a:path w="8305800" h="760729">
                  <a:moveTo>
                    <a:pt x="8179054" y="0"/>
                  </a:moveTo>
                  <a:lnTo>
                    <a:pt x="126758" y="0"/>
                  </a:lnTo>
                  <a:lnTo>
                    <a:pt x="77415" y="9963"/>
                  </a:lnTo>
                  <a:lnTo>
                    <a:pt x="37123" y="37131"/>
                  </a:lnTo>
                  <a:lnTo>
                    <a:pt x="9960" y="77420"/>
                  </a:lnTo>
                  <a:lnTo>
                    <a:pt x="0" y="126746"/>
                  </a:lnTo>
                  <a:lnTo>
                    <a:pt x="0" y="633730"/>
                  </a:lnTo>
                  <a:lnTo>
                    <a:pt x="9960" y="683055"/>
                  </a:lnTo>
                  <a:lnTo>
                    <a:pt x="37123" y="723344"/>
                  </a:lnTo>
                  <a:lnTo>
                    <a:pt x="77415" y="750512"/>
                  </a:lnTo>
                  <a:lnTo>
                    <a:pt x="126758" y="760476"/>
                  </a:lnTo>
                  <a:lnTo>
                    <a:pt x="8179054" y="760476"/>
                  </a:lnTo>
                  <a:lnTo>
                    <a:pt x="8228379" y="750512"/>
                  </a:lnTo>
                  <a:lnTo>
                    <a:pt x="8268668" y="723344"/>
                  </a:lnTo>
                  <a:lnTo>
                    <a:pt x="8295836" y="683055"/>
                  </a:lnTo>
                  <a:lnTo>
                    <a:pt x="8305800" y="633730"/>
                  </a:lnTo>
                  <a:lnTo>
                    <a:pt x="8305800" y="126746"/>
                  </a:lnTo>
                  <a:lnTo>
                    <a:pt x="8295836" y="77420"/>
                  </a:lnTo>
                  <a:lnTo>
                    <a:pt x="8268668" y="37131"/>
                  </a:lnTo>
                  <a:lnTo>
                    <a:pt x="8228379" y="9963"/>
                  </a:lnTo>
                  <a:lnTo>
                    <a:pt x="8179054" y="0"/>
                  </a:lnTo>
                  <a:close/>
                </a:path>
              </a:pathLst>
            </a:custGeom>
            <a:solidFill>
              <a:srgbClr val="FFFFFF"/>
            </a:solidFill>
          </p:spPr>
          <p:txBody>
            <a:bodyPr wrap="square" lIns="0" tIns="0" rIns="0" bIns="0" rtlCol="0"/>
            <a:lstStyle/>
            <a:p>
              <a:endParaRPr/>
            </a:p>
          </p:txBody>
        </p:sp>
        <p:sp>
          <p:nvSpPr>
            <p:cNvPr id="19" name="object 19"/>
            <p:cNvSpPr/>
            <p:nvPr/>
          </p:nvSpPr>
          <p:spPr>
            <a:xfrm>
              <a:off x="533399" y="3991229"/>
              <a:ext cx="8305800" cy="760730"/>
            </a:xfrm>
            <a:custGeom>
              <a:avLst/>
              <a:gdLst/>
              <a:ahLst/>
              <a:cxnLst/>
              <a:rect l="l" t="t" r="r" b="b"/>
              <a:pathLst>
                <a:path w="8305800" h="760729">
                  <a:moveTo>
                    <a:pt x="0" y="126746"/>
                  </a:moveTo>
                  <a:lnTo>
                    <a:pt x="9960" y="77420"/>
                  </a:lnTo>
                  <a:lnTo>
                    <a:pt x="37123" y="37131"/>
                  </a:lnTo>
                  <a:lnTo>
                    <a:pt x="77415" y="9963"/>
                  </a:lnTo>
                  <a:lnTo>
                    <a:pt x="126758" y="0"/>
                  </a:lnTo>
                  <a:lnTo>
                    <a:pt x="8179054" y="0"/>
                  </a:lnTo>
                  <a:lnTo>
                    <a:pt x="8228379" y="9963"/>
                  </a:lnTo>
                  <a:lnTo>
                    <a:pt x="8268668" y="37131"/>
                  </a:lnTo>
                  <a:lnTo>
                    <a:pt x="8295836" y="77420"/>
                  </a:lnTo>
                  <a:lnTo>
                    <a:pt x="8305800" y="126746"/>
                  </a:lnTo>
                  <a:lnTo>
                    <a:pt x="8305800" y="633730"/>
                  </a:lnTo>
                  <a:lnTo>
                    <a:pt x="8295836" y="683055"/>
                  </a:lnTo>
                  <a:lnTo>
                    <a:pt x="8268668" y="723344"/>
                  </a:lnTo>
                  <a:lnTo>
                    <a:pt x="8228379" y="750512"/>
                  </a:lnTo>
                  <a:lnTo>
                    <a:pt x="8179054" y="760476"/>
                  </a:lnTo>
                  <a:lnTo>
                    <a:pt x="126758" y="760476"/>
                  </a:lnTo>
                  <a:lnTo>
                    <a:pt x="77415" y="750512"/>
                  </a:lnTo>
                  <a:lnTo>
                    <a:pt x="37123" y="723344"/>
                  </a:lnTo>
                  <a:lnTo>
                    <a:pt x="9960" y="683055"/>
                  </a:lnTo>
                  <a:lnTo>
                    <a:pt x="0" y="633730"/>
                  </a:lnTo>
                  <a:lnTo>
                    <a:pt x="0" y="126746"/>
                  </a:lnTo>
                  <a:close/>
                </a:path>
              </a:pathLst>
            </a:custGeom>
            <a:ln w="38099">
              <a:solidFill>
                <a:srgbClr val="BE4013"/>
              </a:solidFill>
            </a:ln>
          </p:spPr>
          <p:txBody>
            <a:bodyPr wrap="square" lIns="0" tIns="0" rIns="0" bIns="0" rtlCol="0"/>
            <a:lstStyle/>
            <a:p>
              <a:endParaRPr/>
            </a:p>
          </p:txBody>
        </p:sp>
        <p:sp>
          <p:nvSpPr>
            <p:cNvPr id="20" name="object 20"/>
            <p:cNvSpPr/>
            <p:nvPr/>
          </p:nvSpPr>
          <p:spPr>
            <a:xfrm>
              <a:off x="475487" y="4776216"/>
              <a:ext cx="8421623" cy="877824"/>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458723" y="4805172"/>
              <a:ext cx="7784592" cy="711707"/>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533399" y="4809235"/>
              <a:ext cx="8305800" cy="760730"/>
            </a:xfrm>
            <a:custGeom>
              <a:avLst/>
              <a:gdLst/>
              <a:ahLst/>
              <a:cxnLst/>
              <a:rect l="l" t="t" r="r" b="b"/>
              <a:pathLst>
                <a:path w="8305800" h="760729">
                  <a:moveTo>
                    <a:pt x="8179054" y="0"/>
                  </a:moveTo>
                  <a:lnTo>
                    <a:pt x="126758" y="0"/>
                  </a:lnTo>
                  <a:lnTo>
                    <a:pt x="77415" y="9965"/>
                  </a:lnTo>
                  <a:lnTo>
                    <a:pt x="37123" y="37147"/>
                  </a:lnTo>
                  <a:lnTo>
                    <a:pt x="9960" y="77473"/>
                  </a:lnTo>
                  <a:lnTo>
                    <a:pt x="0" y="126872"/>
                  </a:lnTo>
                  <a:lnTo>
                    <a:pt x="0" y="633857"/>
                  </a:lnTo>
                  <a:lnTo>
                    <a:pt x="9960" y="683182"/>
                  </a:lnTo>
                  <a:lnTo>
                    <a:pt x="37123" y="723471"/>
                  </a:lnTo>
                  <a:lnTo>
                    <a:pt x="77415" y="750639"/>
                  </a:lnTo>
                  <a:lnTo>
                    <a:pt x="126758" y="760602"/>
                  </a:lnTo>
                  <a:lnTo>
                    <a:pt x="8179054" y="760602"/>
                  </a:lnTo>
                  <a:lnTo>
                    <a:pt x="8228379" y="750639"/>
                  </a:lnTo>
                  <a:lnTo>
                    <a:pt x="8268668" y="723471"/>
                  </a:lnTo>
                  <a:lnTo>
                    <a:pt x="8295836" y="683182"/>
                  </a:lnTo>
                  <a:lnTo>
                    <a:pt x="8305800" y="633857"/>
                  </a:lnTo>
                  <a:lnTo>
                    <a:pt x="8305800" y="126872"/>
                  </a:lnTo>
                  <a:lnTo>
                    <a:pt x="8295836" y="77473"/>
                  </a:lnTo>
                  <a:lnTo>
                    <a:pt x="8268668" y="37147"/>
                  </a:lnTo>
                  <a:lnTo>
                    <a:pt x="8228379" y="9965"/>
                  </a:lnTo>
                  <a:lnTo>
                    <a:pt x="8179054" y="0"/>
                  </a:lnTo>
                  <a:close/>
                </a:path>
              </a:pathLst>
            </a:custGeom>
            <a:solidFill>
              <a:srgbClr val="FFFFFF"/>
            </a:solidFill>
          </p:spPr>
          <p:txBody>
            <a:bodyPr wrap="square" lIns="0" tIns="0" rIns="0" bIns="0" rtlCol="0"/>
            <a:lstStyle/>
            <a:p>
              <a:endParaRPr/>
            </a:p>
          </p:txBody>
        </p:sp>
        <p:sp>
          <p:nvSpPr>
            <p:cNvPr id="23" name="object 23"/>
            <p:cNvSpPr/>
            <p:nvPr/>
          </p:nvSpPr>
          <p:spPr>
            <a:xfrm>
              <a:off x="533399" y="4809235"/>
              <a:ext cx="8305800" cy="760730"/>
            </a:xfrm>
            <a:custGeom>
              <a:avLst/>
              <a:gdLst/>
              <a:ahLst/>
              <a:cxnLst/>
              <a:rect l="l" t="t" r="r" b="b"/>
              <a:pathLst>
                <a:path w="8305800" h="760729">
                  <a:moveTo>
                    <a:pt x="0" y="126872"/>
                  </a:moveTo>
                  <a:lnTo>
                    <a:pt x="9960" y="77473"/>
                  </a:lnTo>
                  <a:lnTo>
                    <a:pt x="37123" y="37147"/>
                  </a:lnTo>
                  <a:lnTo>
                    <a:pt x="77415" y="9965"/>
                  </a:lnTo>
                  <a:lnTo>
                    <a:pt x="126758" y="0"/>
                  </a:lnTo>
                  <a:lnTo>
                    <a:pt x="8179054" y="0"/>
                  </a:lnTo>
                  <a:lnTo>
                    <a:pt x="8228379" y="9965"/>
                  </a:lnTo>
                  <a:lnTo>
                    <a:pt x="8268668" y="37147"/>
                  </a:lnTo>
                  <a:lnTo>
                    <a:pt x="8295836" y="77473"/>
                  </a:lnTo>
                  <a:lnTo>
                    <a:pt x="8305800" y="126872"/>
                  </a:lnTo>
                  <a:lnTo>
                    <a:pt x="8305800" y="633857"/>
                  </a:lnTo>
                  <a:lnTo>
                    <a:pt x="8295836" y="683182"/>
                  </a:lnTo>
                  <a:lnTo>
                    <a:pt x="8268668" y="723471"/>
                  </a:lnTo>
                  <a:lnTo>
                    <a:pt x="8228379" y="750639"/>
                  </a:lnTo>
                  <a:lnTo>
                    <a:pt x="8179054" y="760602"/>
                  </a:lnTo>
                  <a:lnTo>
                    <a:pt x="126758" y="760602"/>
                  </a:lnTo>
                  <a:lnTo>
                    <a:pt x="77415" y="750639"/>
                  </a:lnTo>
                  <a:lnTo>
                    <a:pt x="37123" y="723471"/>
                  </a:lnTo>
                  <a:lnTo>
                    <a:pt x="9960" y="683182"/>
                  </a:lnTo>
                  <a:lnTo>
                    <a:pt x="0" y="633857"/>
                  </a:lnTo>
                  <a:lnTo>
                    <a:pt x="0" y="126872"/>
                  </a:lnTo>
                  <a:close/>
                </a:path>
              </a:pathLst>
            </a:custGeom>
            <a:ln w="38100">
              <a:solidFill>
                <a:srgbClr val="BE4013"/>
              </a:solidFill>
            </a:ln>
          </p:spPr>
          <p:txBody>
            <a:bodyPr wrap="square" lIns="0" tIns="0" rIns="0" bIns="0" rtlCol="0"/>
            <a:lstStyle/>
            <a:p>
              <a:endParaRPr/>
            </a:p>
          </p:txBody>
        </p:sp>
        <p:sp>
          <p:nvSpPr>
            <p:cNvPr id="24" name="object 24"/>
            <p:cNvSpPr/>
            <p:nvPr/>
          </p:nvSpPr>
          <p:spPr>
            <a:xfrm>
              <a:off x="475487" y="5594603"/>
              <a:ext cx="8421623" cy="877824"/>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58723" y="5623560"/>
              <a:ext cx="8138159" cy="711707"/>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533399" y="5627395"/>
              <a:ext cx="8305800" cy="760730"/>
            </a:xfrm>
            <a:custGeom>
              <a:avLst/>
              <a:gdLst/>
              <a:ahLst/>
              <a:cxnLst/>
              <a:rect l="l" t="t" r="r" b="b"/>
              <a:pathLst>
                <a:path w="8305800" h="760729">
                  <a:moveTo>
                    <a:pt x="8179054" y="0"/>
                  </a:moveTo>
                  <a:lnTo>
                    <a:pt x="126758" y="0"/>
                  </a:lnTo>
                  <a:lnTo>
                    <a:pt x="77415" y="9961"/>
                  </a:lnTo>
                  <a:lnTo>
                    <a:pt x="37123" y="37128"/>
                  </a:lnTo>
                  <a:lnTo>
                    <a:pt x="9960" y="77420"/>
                  </a:lnTo>
                  <a:lnTo>
                    <a:pt x="0" y="126758"/>
                  </a:lnTo>
                  <a:lnTo>
                    <a:pt x="0" y="633755"/>
                  </a:lnTo>
                  <a:lnTo>
                    <a:pt x="9960" y="683091"/>
                  </a:lnTo>
                  <a:lnTo>
                    <a:pt x="37123" y="723379"/>
                  </a:lnTo>
                  <a:lnTo>
                    <a:pt x="77415" y="750541"/>
                  </a:lnTo>
                  <a:lnTo>
                    <a:pt x="126758" y="760501"/>
                  </a:lnTo>
                  <a:lnTo>
                    <a:pt x="8179054" y="760501"/>
                  </a:lnTo>
                  <a:lnTo>
                    <a:pt x="8228379" y="750541"/>
                  </a:lnTo>
                  <a:lnTo>
                    <a:pt x="8268668" y="723379"/>
                  </a:lnTo>
                  <a:lnTo>
                    <a:pt x="8295836" y="683091"/>
                  </a:lnTo>
                  <a:lnTo>
                    <a:pt x="8305800" y="633755"/>
                  </a:lnTo>
                  <a:lnTo>
                    <a:pt x="8305800" y="126758"/>
                  </a:lnTo>
                  <a:lnTo>
                    <a:pt x="8295836" y="77420"/>
                  </a:lnTo>
                  <a:lnTo>
                    <a:pt x="8268668" y="37128"/>
                  </a:lnTo>
                  <a:lnTo>
                    <a:pt x="8228379" y="9961"/>
                  </a:lnTo>
                  <a:lnTo>
                    <a:pt x="8179054" y="0"/>
                  </a:lnTo>
                  <a:close/>
                </a:path>
              </a:pathLst>
            </a:custGeom>
            <a:solidFill>
              <a:srgbClr val="FFFFFF"/>
            </a:solidFill>
          </p:spPr>
          <p:txBody>
            <a:bodyPr wrap="square" lIns="0" tIns="0" rIns="0" bIns="0" rtlCol="0"/>
            <a:lstStyle/>
            <a:p>
              <a:endParaRPr/>
            </a:p>
          </p:txBody>
        </p:sp>
        <p:sp>
          <p:nvSpPr>
            <p:cNvPr id="27" name="object 27"/>
            <p:cNvSpPr/>
            <p:nvPr/>
          </p:nvSpPr>
          <p:spPr>
            <a:xfrm>
              <a:off x="533399" y="5627395"/>
              <a:ext cx="8305800" cy="760730"/>
            </a:xfrm>
            <a:custGeom>
              <a:avLst/>
              <a:gdLst/>
              <a:ahLst/>
              <a:cxnLst/>
              <a:rect l="l" t="t" r="r" b="b"/>
              <a:pathLst>
                <a:path w="8305800" h="760729">
                  <a:moveTo>
                    <a:pt x="0" y="126758"/>
                  </a:moveTo>
                  <a:lnTo>
                    <a:pt x="9960" y="77420"/>
                  </a:lnTo>
                  <a:lnTo>
                    <a:pt x="37123" y="37128"/>
                  </a:lnTo>
                  <a:lnTo>
                    <a:pt x="77415" y="9961"/>
                  </a:lnTo>
                  <a:lnTo>
                    <a:pt x="126758" y="0"/>
                  </a:lnTo>
                  <a:lnTo>
                    <a:pt x="8179054" y="0"/>
                  </a:lnTo>
                  <a:lnTo>
                    <a:pt x="8228379" y="9961"/>
                  </a:lnTo>
                  <a:lnTo>
                    <a:pt x="8268668" y="37128"/>
                  </a:lnTo>
                  <a:lnTo>
                    <a:pt x="8295836" y="77420"/>
                  </a:lnTo>
                  <a:lnTo>
                    <a:pt x="8305800" y="126758"/>
                  </a:lnTo>
                  <a:lnTo>
                    <a:pt x="8305800" y="633755"/>
                  </a:lnTo>
                  <a:lnTo>
                    <a:pt x="8295836" y="683091"/>
                  </a:lnTo>
                  <a:lnTo>
                    <a:pt x="8268668" y="723379"/>
                  </a:lnTo>
                  <a:lnTo>
                    <a:pt x="8228379" y="750541"/>
                  </a:lnTo>
                  <a:lnTo>
                    <a:pt x="8179054" y="760501"/>
                  </a:lnTo>
                  <a:lnTo>
                    <a:pt x="126758" y="760501"/>
                  </a:lnTo>
                  <a:lnTo>
                    <a:pt x="77415" y="750541"/>
                  </a:lnTo>
                  <a:lnTo>
                    <a:pt x="37123" y="723379"/>
                  </a:lnTo>
                  <a:lnTo>
                    <a:pt x="9960" y="683091"/>
                  </a:lnTo>
                  <a:lnTo>
                    <a:pt x="0" y="633755"/>
                  </a:lnTo>
                  <a:lnTo>
                    <a:pt x="0" y="126758"/>
                  </a:lnTo>
                  <a:close/>
                </a:path>
              </a:pathLst>
            </a:custGeom>
            <a:ln w="38100">
              <a:solidFill>
                <a:srgbClr val="BE4013"/>
              </a:solidFill>
            </a:ln>
          </p:spPr>
          <p:txBody>
            <a:bodyPr wrap="square" lIns="0" tIns="0" rIns="0" bIns="0" rtlCol="0"/>
            <a:lstStyle/>
            <a:p>
              <a:endParaRPr/>
            </a:p>
          </p:txBody>
        </p:sp>
      </p:grpSp>
      <p:sp>
        <p:nvSpPr>
          <p:cNvPr id="28" name="object 28"/>
          <p:cNvSpPr txBox="1"/>
          <p:nvPr/>
        </p:nvSpPr>
        <p:spPr>
          <a:xfrm>
            <a:off x="634085" y="1727707"/>
            <a:ext cx="7725409" cy="455485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Arial"/>
                <a:cs typeface="Arial"/>
              </a:rPr>
              <a:t>Tuples </a:t>
            </a:r>
            <a:r>
              <a:rPr sz="2000" dirty="0">
                <a:latin typeface="Arial"/>
                <a:cs typeface="Arial"/>
              </a:rPr>
              <a:t>that satisfy the explicit constraints define a </a:t>
            </a:r>
            <a:r>
              <a:rPr sz="2000" b="1" dirty="0">
                <a:latin typeface="Arial"/>
                <a:cs typeface="Arial"/>
              </a:rPr>
              <a:t>solution</a:t>
            </a:r>
            <a:r>
              <a:rPr sz="2000" b="1" spc="-95" dirty="0">
                <a:latin typeface="Arial"/>
                <a:cs typeface="Arial"/>
              </a:rPr>
              <a:t> </a:t>
            </a:r>
            <a:r>
              <a:rPr sz="2000" b="1" dirty="0">
                <a:latin typeface="Arial"/>
                <a:cs typeface="Arial"/>
              </a:rPr>
              <a:t>space</a:t>
            </a:r>
            <a:r>
              <a:rPr sz="2000" dirty="0">
                <a:latin typeface="Arial"/>
                <a:cs typeface="Arial"/>
              </a:rPr>
              <a:t>.</a:t>
            </a:r>
            <a:endParaRPr sz="2000">
              <a:latin typeface="Arial"/>
              <a:cs typeface="Arial"/>
            </a:endParaRPr>
          </a:p>
          <a:p>
            <a:pPr marL="12700" marR="2284095">
              <a:lnSpc>
                <a:spcPts val="6440"/>
              </a:lnSpc>
              <a:spcBef>
                <a:spcPts val="890"/>
              </a:spcBef>
            </a:pPr>
            <a:r>
              <a:rPr sz="2000" dirty="0">
                <a:latin typeface="Arial"/>
                <a:cs typeface="Arial"/>
              </a:rPr>
              <a:t>The solution space can be organized into a</a:t>
            </a:r>
            <a:r>
              <a:rPr sz="2000" spc="-120" dirty="0">
                <a:latin typeface="Arial"/>
                <a:cs typeface="Arial"/>
              </a:rPr>
              <a:t> </a:t>
            </a:r>
            <a:r>
              <a:rPr sz="2000" spc="-5" dirty="0">
                <a:latin typeface="Arial"/>
                <a:cs typeface="Arial"/>
              </a:rPr>
              <a:t>tree.  </a:t>
            </a:r>
            <a:r>
              <a:rPr sz="2000" dirty="0">
                <a:latin typeface="Arial"/>
                <a:cs typeface="Arial"/>
              </a:rPr>
              <a:t>Each node in </a:t>
            </a:r>
            <a:r>
              <a:rPr sz="2000" spc="-5" dirty="0">
                <a:latin typeface="Arial"/>
                <a:cs typeface="Arial"/>
              </a:rPr>
              <a:t>the tree </a:t>
            </a:r>
            <a:r>
              <a:rPr sz="2000" dirty="0">
                <a:latin typeface="Arial"/>
                <a:cs typeface="Arial"/>
              </a:rPr>
              <a:t>defines a </a:t>
            </a:r>
            <a:r>
              <a:rPr sz="2000" b="1" dirty="0">
                <a:latin typeface="Arial"/>
                <a:cs typeface="Arial"/>
              </a:rPr>
              <a:t>problem</a:t>
            </a:r>
            <a:r>
              <a:rPr sz="2000" b="1" spc="-75" dirty="0">
                <a:latin typeface="Arial"/>
                <a:cs typeface="Arial"/>
              </a:rPr>
              <a:t> </a:t>
            </a:r>
            <a:r>
              <a:rPr sz="2000" b="1" dirty="0">
                <a:latin typeface="Arial"/>
                <a:cs typeface="Arial"/>
              </a:rPr>
              <a:t>state</a:t>
            </a:r>
            <a:r>
              <a:rPr sz="2000" dirty="0">
                <a:latin typeface="Arial"/>
                <a:cs typeface="Arial"/>
              </a:rPr>
              <a:t>.</a:t>
            </a:r>
            <a:endParaRPr sz="2000">
              <a:latin typeface="Arial"/>
              <a:cs typeface="Arial"/>
            </a:endParaRPr>
          </a:p>
          <a:p>
            <a:pPr>
              <a:lnSpc>
                <a:spcPct val="100000"/>
              </a:lnSpc>
              <a:spcBef>
                <a:spcPts val="40"/>
              </a:spcBef>
            </a:pPr>
            <a:endParaRPr sz="2100">
              <a:latin typeface="Arial"/>
              <a:cs typeface="Arial"/>
            </a:endParaRPr>
          </a:p>
          <a:p>
            <a:pPr marL="12700" marR="163830">
              <a:lnSpc>
                <a:spcPts val="2080"/>
              </a:lnSpc>
            </a:pPr>
            <a:r>
              <a:rPr sz="2000" dirty="0">
                <a:latin typeface="Arial"/>
                <a:cs typeface="Arial"/>
              </a:rPr>
              <a:t>All </a:t>
            </a:r>
            <a:r>
              <a:rPr sz="2000" spc="-5" dirty="0">
                <a:latin typeface="Arial"/>
                <a:cs typeface="Arial"/>
              </a:rPr>
              <a:t>paths </a:t>
            </a:r>
            <a:r>
              <a:rPr sz="2000" dirty="0">
                <a:latin typeface="Arial"/>
                <a:cs typeface="Arial"/>
              </a:rPr>
              <a:t>from the root to other nodes define the </a:t>
            </a:r>
            <a:r>
              <a:rPr sz="2000" b="1" dirty="0">
                <a:latin typeface="Arial"/>
                <a:cs typeface="Arial"/>
              </a:rPr>
              <a:t>state-space </a:t>
            </a:r>
            <a:r>
              <a:rPr sz="2000" dirty="0">
                <a:latin typeface="Arial"/>
                <a:cs typeface="Arial"/>
              </a:rPr>
              <a:t>of</a:t>
            </a:r>
            <a:r>
              <a:rPr sz="2000" spc="-125" dirty="0">
                <a:latin typeface="Arial"/>
                <a:cs typeface="Arial"/>
              </a:rPr>
              <a:t> </a:t>
            </a:r>
            <a:r>
              <a:rPr sz="2000" dirty="0">
                <a:latin typeface="Arial"/>
                <a:cs typeface="Arial"/>
              </a:rPr>
              <a:t>the  problem.</a:t>
            </a:r>
            <a:endParaRPr sz="2000">
              <a:latin typeface="Arial"/>
              <a:cs typeface="Arial"/>
            </a:endParaRPr>
          </a:p>
          <a:p>
            <a:pPr>
              <a:lnSpc>
                <a:spcPct val="100000"/>
              </a:lnSpc>
              <a:spcBef>
                <a:spcPts val="40"/>
              </a:spcBef>
            </a:pPr>
            <a:endParaRPr sz="1950">
              <a:latin typeface="Arial"/>
              <a:cs typeface="Arial"/>
            </a:endParaRPr>
          </a:p>
          <a:p>
            <a:pPr marL="12700" marR="361315">
              <a:lnSpc>
                <a:spcPts val="2080"/>
              </a:lnSpc>
              <a:spcBef>
                <a:spcPts val="5"/>
              </a:spcBef>
            </a:pPr>
            <a:r>
              <a:rPr sz="2000" b="1" dirty="0">
                <a:latin typeface="Arial"/>
                <a:cs typeface="Arial"/>
              </a:rPr>
              <a:t>Solution states </a:t>
            </a:r>
            <a:r>
              <a:rPr sz="2000" dirty="0">
                <a:latin typeface="Arial"/>
                <a:cs typeface="Arial"/>
              </a:rPr>
              <a:t>are those states leading to a tuple in </a:t>
            </a:r>
            <a:r>
              <a:rPr sz="2000" spc="-5" dirty="0">
                <a:latin typeface="Arial"/>
                <a:cs typeface="Arial"/>
              </a:rPr>
              <a:t>the</a:t>
            </a:r>
            <a:r>
              <a:rPr sz="2000" spc="-114" dirty="0">
                <a:latin typeface="Arial"/>
                <a:cs typeface="Arial"/>
              </a:rPr>
              <a:t> </a:t>
            </a:r>
            <a:r>
              <a:rPr sz="2000" dirty="0">
                <a:latin typeface="Arial"/>
                <a:cs typeface="Arial"/>
              </a:rPr>
              <a:t>solution  space.</a:t>
            </a:r>
            <a:endParaRPr sz="2000">
              <a:latin typeface="Arial"/>
              <a:cs typeface="Arial"/>
            </a:endParaRPr>
          </a:p>
          <a:p>
            <a:pPr marL="12700">
              <a:lnSpc>
                <a:spcPts val="2240"/>
              </a:lnSpc>
              <a:spcBef>
                <a:spcPts val="1945"/>
              </a:spcBef>
            </a:pPr>
            <a:r>
              <a:rPr sz="2000" b="1" dirty="0">
                <a:latin typeface="Arial"/>
                <a:cs typeface="Arial"/>
              </a:rPr>
              <a:t>Answer nodes </a:t>
            </a:r>
            <a:r>
              <a:rPr sz="2000" dirty="0">
                <a:latin typeface="Arial"/>
                <a:cs typeface="Arial"/>
              </a:rPr>
              <a:t>are those solution states leading to an</a:t>
            </a:r>
            <a:r>
              <a:rPr sz="2000" spc="-114" dirty="0">
                <a:latin typeface="Arial"/>
                <a:cs typeface="Arial"/>
              </a:rPr>
              <a:t> </a:t>
            </a:r>
            <a:r>
              <a:rPr sz="2000" dirty="0">
                <a:latin typeface="Arial"/>
                <a:cs typeface="Arial"/>
              </a:rPr>
              <a:t>answer-tuple(</a:t>
            </a:r>
            <a:endParaRPr sz="2000">
              <a:latin typeface="Arial"/>
              <a:cs typeface="Arial"/>
            </a:endParaRPr>
          </a:p>
          <a:p>
            <a:pPr marL="12700">
              <a:lnSpc>
                <a:spcPts val="2240"/>
              </a:lnSpc>
            </a:pPr>
            <a:r>
              <a:rPr sz="2000" dirty="0">
                <a:latin typeface="Arial"/>
                <a:cs typeface="Arial"/>
              </a:rPr>
              <a:t>i.e. tuples which satisfy implicit</a:t>
            </a:r>
            <a:r>
              <a:rPr sz="2000" spc="-90" dirty="0">
                <a:latin typeface="Arial"/>
                <a:cs typeface="Arial"/>
              </a:rPr>
              <a:t> </a:t>
            </a:r>
            <a:r>
              <a:rPr sz="2000" dirty="0">
                <a:latin typeface="Arial"/>
                <a:cs typeface="Arial"/>
              </a:rPr>
              <a:t>constraints).</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7488555"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000000"/>
                </a:solidFill>
              </a:rPr>
              <a:t>BACKTRACKING</a:t>
            </a:r>
            <a:r>
              <a:rPr sz="4000" spc="40" dirty="0">
                <a:solidFill>
                  <a:srgbClr val="000000"/>
                </a:solidFill>
              </a:rPr>
              <a:t> </a:t>
            </a:r>
            <a:r>
              <a:rPr sz="4000" spc="-30" dirty="0">
                <a:solidFill>
                  <a:srgbClr val="000000"/>
                </a:solidFill>
              </a:rPr>
              <a:t>-</a:t>
            </a:r>
            <a:r>
              <a:rPr sz="4000" spc="-30" dirty="0"/>
              <a:t>Terminology</a:t>
            </a:r>
            <a:endParaRPr sz="4000"/>
          </a:p>
        </p:txBody>
      </p:sp>
      <p:grpSp>
        <p:nvGrpSpPr>
          <p:cNvPr id="3" name="object 3"/>
          <p:cNvGrpSpPr/>
          <p:nvPr/>
        </p:nvGrpSpPr>
        <p:grpSpPr>
          <a:xfrm>
            <a:off x="851916" y="1466099"/>
            <a:ext cx="7903845" cy="4749165"/>
            <a:chOff x="851916" y="1466099"/>
            <a:chExt cx="7903845" cy="4749165"/>
          </a:xfrm>
        </p:grpSpPr>
        <p:sp>
          <p:nvSpPr>
            <p:cNvPr id="4" name="object 4"/>
            <p:cNvSpPr/>
            <p:nvPr/>
          </p:nvSpPr>
          <p:spPr>
            <a:xfrm>
              <a:off x="861060" y="1466099"/>
              <a:ext cx="7879078" cy="12176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1916" y="1641348"/>
              <a:ext cx="7162800" cy="7467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1489583"/>
              <a:ext cx="7772400" cy="1115060"/>
            </a:xfrm>
            <a:custGeom>
              <a:avLst/>
              <a:gdLst/>
              <a:ahLst/>
              <a:cxnLst/>
              <a:rect l="l" t="t" r="r" b="b"/>
              <a:pathLst>
                <a:path w="7772400" h="1115060">
                  <a:moveTo>
                    <a:pt x="7586599" y="0"/>
                  </a:moveTo>
                  <a:lnTo>
                    <a:pt x="185813" y="0"/>
                  </a:lnTo>
                  <a:lnTo>
                    <a:pt x="136419" y="6636"/>
                  </a:lnTo>
                  <a:lnTo>
                    <a:pt x="92032" y="25367"/>
                  </a:lnTo>
                  <a:lnTo>
                    <a:pt x="54425" y="54419"/>
                  </a:lnTo>
                  <a:lnTo>
                    <a:pt x="25370" y="92023"/>
                  </a:lnTo>
                  <a:lnTo>
                    <a:pt x="6637" y="136407"/>
                  </a:lnTo>
                  <a:lnTo>
                    <a:pt x="0" y="185800"/>
                  </a:lnTo>
                  <a:lnTo>
                    <a:pt x="0" y="929004"/>
                  </a:lnTo>
                  <a:lnTo>
                    <a:pt x="6637" y="978398"/>
                  </a:lnTo>
                  <a:lnTo>
                    <a:pt x="25370" y="1022782"/>
                  </a:lnTo>
                  <a:lnTo>
                    <a:pt x="54425" y="1060386"/>
                  </a:lnTo>
                  <a:lnTo>
                    <a:pt x="92032" y="1089438"/>
                  </a:lnTo>
                  <a:lnTo>
                    <a:pt x="136419" y="1108169"/>
                  </a:lnTo>
                  <a:lnTo>
                    <a:pt x="185813" y="1114805"/>
                  </a:lnTo>
                  <a:lnTo>
                    <a:pt x="7586599" y="1114805"/>
                  </a:lnTo>
                  <a:lnTo>
                    <a:pt x="7635992" y="1108169"/>
                  </a:lnTo>
                  <a:lnTo>
                    <a:pt x="7680376" y="1089438"/>
                  </a:lnTo>
                  <a:lnTo>
                    <a:pt x="7717980" y="1060386"/>
                  </a:lnTo>
                  <a:lnTo>
                    <a:pt x="7747032" y="1022782"/>
                  </a:lnTo>
                  <a:lnTo>
                    <a:pt x="7765763" y="978398"/>
                  </a:lnTo>
                  <a:lnTo>
                    <a:pt x="7772400" y="929004"/>
                  </a:lnTo>
                  <a:lnTo>
                    <a:pt x="7772400" y="185800"/>
                  </a:lnTo>
                  <a:lnTo>
                    <a:pt x="7765763" y="136407"/>
                  </a:lnTo>
                  <a:lnTo>
                    <a:pt x="7747032" y="92023"/>
                  </a:lnTo>
                  <a:lnTo>
                    <a:pt x="7717980" y="54419"/>
                  </a:lnTo>
                  <a:lnTo>
                    <a:pt x="7680376" y="25367"/>
                  </a:lnTo>
                  <a:lnTo>
                    <a:pt x="7635992" y="6636"/>
                  </a:lnTo>
                  <a:lnTo>
                    <a:pt x="7586599" y="0"/>
                  </a:lnTo>
                  <a:close/>
                </a:path>
              </a:pathLst>
            </a:custGeom>
            <a:solidFill>
              <a:srgbClr val="FFFFFF"/>
            </a:solidFill>
          </p:spPr>
          <p:txBody>
            <a:bodyPr wrap="square" lIns="0" tIns="0" rIns="0" bIns="0" rtlCol="0"/>
            <a:lstStyle/>
            <a:p>
              <a:endParaRPr/>
            </a:p>
          </p:txBody>
        </p:sp>
        <p:sp>
          <p:nvSpPr>
            <p:cNvPr id="7" name="object 7"/>
            <p:cNvSpPr/>
            <p:nvPr/>
          </p:nvSpPr>
          <p:spPr>
            <a:xfrm>
              <a:off x="914400" y="1489583"/>
              <a:ext cx="7772400" cy="1115060"/>
            </a:xfrm>
            <a:custGeom>
              <a:avLst/>
              <a:gdLst/>
              <a:ahLst/>
              <a:cxnLst/>
              <a:rect l="l" t="t" r="r" b="b"/>
              <a:pathLst>
                <a:path w="7772400" h="1115060">
                  <a:moveTo>
                    <a:pt x="0" y="185800"/>
                  </a:moveTo>
                  <a:lnTo>
                    <a:pt x="6637" y="136407"/>
                  </a:lnTo>
                  <a:lnTo>
                    <a:pt x="25370" y="92023"/>
                  </a:lnTo>
                  <a:lnTo>
                    <a:pt x="54425" y="54419"/>
                  </a:lnTo>
                  <a:lnTo>
                    <a:pt x="92032" y="25367"/>
                  </a:lnTo>
                  <a:lnTo>
                    <a:pt x="136419" y="6636"/>
                  </a:lnTo>
                  <a:lnTo>
                    <a:pt x="185813" y="0"/>
                  </a:lnTo>
                  <a:lnTo>
                    <a:pt x="7586599" y="0"/>
                  </a:lnTo>
                  <a:lnTo>
                    <a:pt x="7635992" y="6636"/>
                  </a:lnTo>
                  <a:lnTo>
                    <a:pt x="7680376" y="25367"/>
                  </a:lnTo>
                  <a:lnTo>
                    <a:pt x="7717980" y="54419"/>
                  </a:lnTo>
                  <a:lnTo>
                    <a:pt x="7747032" y="92023"/>
                  </a:lnTo>
                  <a:lnTo>
                    <a:pt x="7765763" y="136407"/>
                  </a:lnTo>
                  <a:lnTo>
                    <a:pt x="7772400" y="185800"/>
                  </a:lnTo>
                  <a:lnTo>
                    <a:pt x="7772400" y="929004"/>
                  </a:lnTo>
                  <a:lnTo>
                    <a:pt x="7765763" y="978398"/>
                  </a:lnTo>
                  <a:lnTo>
                    <a:pt x="7747032" y="1022782"/>
                  </a:lnTo>
                  <a:lnTo>
                    <a:pt x="7717980" y="1060386"/>
                  </a:lnTo>
                  <a:lnTo>
                    <a:pt x="7680376" y="1089438"/>
                  </a:lnTo>
                  <a:lnTo>
                    <a:pt x="7635992" y="1108169"/>
                  </a:lnTo>
                  <a:lnTo>
                    <a:pt x="7586599" y="1114805"/>
                  </a:lnTo>
                  <a:lnTo>
                    <a:pt x="185813" y="1114805"/>
                  </a:lnTo>
                  <a:lnTo>
                    <a:pt x="136419" y="1108169"/>
                  </a:lnTo>
                  <a:lnTo>
                    <a:pt x="92032" y="1089438"/>
                  </a:lnTo>
                  <a:lnTo>
                    <a:pt x="54425" y="1060386"/>
                  </a:lnTo>
                  <a:lnTo>
                    <a:pt x="25370" y="1022782"/>
                  </a:lnTo>
                  <a:lnTo>
                    <a:pt x="6637" y="978398"/>
                  </a:lnTo>
                  <a:lnTo>
                    <a:pt x="0" y="929004"/>
                  </a:lnTo>
                  <a:lnTo>
                    <a:pt x="0" y="185800"/>
                  </a:lnTo>
                  <a:close/>
                </a:path>
              </a:pathLst>
            </a:custGeom>
            <a:ln w="38100">
              <a:solidFill>
                <a:srgbClr val="BE4013"/>
              </a:solidFill>
            </a:ln>
          </p:spPr>
          <p:txBody>
            <a:bodyPr wrap="square" lIns="0" tIns="0" rIns="0" bIns="0" rtlCol="0"/>
            <a:lstStyle/>
            <a:p>
              <a:endParaRPr/>
            </a:p>
          </p:txBody>
        </p:sp>
        <p:sp>
          <p:nvSpPr>
            <p:cNvPr id="8" name="object 8"/>
            <p:cNvSpPr/>
            <p:nvPr/>
          </p:nvSpPr>
          <p:spPr>
            <a:xfrm>
              <a:off x="856488" y="2631948"/>
              <a:ext cx="7888223" cy="123139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51916" y="2816352"/>
              <a:ext cx="7200900" cy="74676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14400" y="2664841"/>
              <a:ext cx="7772400" cy="1115060"/>
            </a:xfrm>
            <a:custGeom>
              <a:avLst/>
              <a:gdLst/>
              <a:ahLst/>
              <a:cxnLst/>
              <a:rect l="l" t="t" r="r" b="b"/>
              <a:pathLst>
                <a:path w="7772400" h="1115060">
                  <a:moveTo>
                    <a:pt x="7586599" y="0"/>
                  </a:moveTo>
                  <a:lnTo>
                    <a:pt x="185813" y="0"/>
                  </a:lnTo>
                  <a:lnTo>
                    <a:pt x="136419" y="6637"/>
                  </a:lnTo>
                  <a:lnTo>
                    <a:pt x="92032" y="25371"/>
                  </a:lnTo>
                  <a:lnTo>
                    <a:pt x="54425" y="54435"/>
                  </a:lnTo>
                  <a:lnTo>
                    <a:pt x="25370" y="92060"/>
                  </a:lnTo>
                  <a:lnTo>
                    <a:pt x="6637" y="136480"/>
                  </a:lnTo>
                  <a:lnTo>
                    <a:pt x="0" y="185928"/>
                  </a:lnTo>
                  <a:lnTo>
                    <a:pt x="0" y="929132"/>
                  </a:lnTo>
                  <a:lnTo>
                    <a:pt x="6637" y="978525"/>
                  </a:lnTo>
                  <a:lnTo>
                    <a:pt x="25370" y="1022909"/>
                  </a:lnTo>
                  <a:lnTo>
                    <a:pt x="54425" y="1060513"/>
                  </a:lnTo>
                  <a:lnTo>
                    <a:pt x="92032" y="1089565"/>
                  </a:lnTo>
                  <a:lnTo>
                    <a:pt x="136419" y="1108296"/>
                  </a:lnTo>
                  <a:lnTo>
                    <a:pt x="185813" y="1114933"/>
                  </a:lnTo>
                  <a:lnTo>
                    <a:pt x="7586599" y="1114933"/>
                  </a:lnTo>
                  <a:lnTo>
                    <a:pt x="7635992" y="1108296"/>
                  </a:lnTo>
                  <a:lnTo>
                    <a:pt x="7680376" y="1089565"/>
                  </a:lnTo>
                  <a:lnTo>
                    <a:pt x="7717980" y="1060513"/>
                  </a:lnTo>
                  <a:lnTo>
                    <a:pt x="7747032" y="1022909"/>
                  </a:lnTo>
                  <a:lnTo>
                    <a:pt x="7765763" y="978525"/>
                  </a:lnTo>
                  <a:lnTo>
                    <a:pt x="7772400" y="929132"/>
                  </a:lnTo>
                  <a:lnTo>
                    <a:pt x="7772400" y="185928"/>
                  </a:lnTo>
                  <a:lnTo>
                    <a:pt x="7765763" y="136480"/>
                  </a:lnTo>
                  <a:lnTo>
                    <a:pt x="7747032" y="92060"/>
                  </a:lnTo>
                  <a:lnTo>
                    <a:pt x="7717980" y="54435"/>
                  </a:lnTo>
                  <a:lnTo>
                    <a:pt x="7680376" y="25371"/>
                  </a:lnTo>
                  <a:lnTo>
                    <a:pt x="7635992" y="6637"/>
                  </a:lnTo>
                  <a:lnTo>
                    <a:pt x="7586599" y="0"/>
                  </a:lnTo>
                  <a:close/>
                </a:path>
              </a:pathLst>
            </a:custGeom>
            <a:solidFill>
              <a:srgbClr val="FFFFFF"/>
            </a:solidFill>
          </p:spPr>
          <p:txBody>
            <a:bodyPr wrap="square" lIns="0" tIns="0" rIns="0" bIns="0" rtlCol="0"/>
            <a:lstStyle/>
            <a:p>
              <a:endParaRPr/>
            </a:p>
          </p:txBody>
        </p:sp>
        <p:sp>
          <p:nvSpPr>
            <p:cNvPr id="11" name="object 11"/>
            <p:cNvSpPr/>
            <p:nvPr/>
          </p:nvSpPr>
          <p:spPr>
            <a:xfrm>
              <a:off x="914400" y="2664841"/>
              <a:ext cx="7772400" cy="1115060"/>
            </a:xfrm>
            <a:custGeom>
              <a:avLst/>
              <a:gdLst/>
              <a:ahLst/>
              <a:cxnLst/>
              <a:rect l="l" t="t" r="r" b="b"/>
              <a:pathLst>
                <a:path w="7772400" h="1115060">
                  <a:moveTo>
                    <a:pt x="0" y="185928"/>
                  </a:moveTo>
                  <a:lnTo>
                    <a:pt x="6637" y="136480"/>
                  </a:lnTo>
                  <a:lnTo>
                    <a:pt x="25370" y="92060"/>
                  </a:lnTo>
                  <a:lnTo>
                    <a:pt x="54425" y="54435"/>
                  </a:lnTo>
                  <a:lnTo>
                    <a:pt x="92032" y="25371"/>
                  </a:lnTo>
                  <a:lnTo>
                    <a:pt x="136419" y="6637"/>
                  </a:lnTo>
                  <a:lnTo>
                    <a:pt x="185813" y="0"/>
                  </a:lnTo>
                  <a:lnTo>
                    <a:pt x="7586599" y="0"/>
                  </a:lnTo>
                  <a:lnTo>
                    <a:pt x="7635992" y="6637"/>
                  </a:lnTo>
                  <a:lnTo>
                    <a:pt x="7680376" y="25371"/>
                  </a:lnTo>
                  <a:lnTo>
                    <a:pt x="7717980" y="54435"/>
                  </a:lnTo>
                  <a:lnTo>
                    <a:pt x="7747032" y="92060"/>
                  </a:lnTo>
                  <a:lnTo>
                    <a:pt x="7765763" y="136480"/>
                  </a:lnTo>
                  <a:lnTo>
                    <a:pt x="7772400" y="185928"/>
                  </a:lnTo>
                  <a:lnTo>
                    <a:pt x="7772400" y="929132"/>
                  </a:lnTo>
                  <a:lnTo>
                    <a:pt x="7765763" y="978525"/>
                  </a:lnTo>
                  <a:lnTo>
                    <a:pt x="7747032" y="1022909"/>
                  </a:lnTo>
                  <a:lnTo>
                    <a:pt x="7717980" y="1060513"/>
                  </a:lnTo>
                  <a:lnTo>
                    <a:pt x="7680376" y="1089565"/>
                  </a:lnTo>
                  <a:lnTo>
                    <a:pt x="7635992" y="1108296"/>
                  </a:lnTo>
                  <a:lnTo>
                    <a:pt x="7586599" y="1114933"/>
                  </a:lnTo>
                  <a:lnTo>
                    <a:pt x="185813" y="1114933"/>
                  </a:lnTo>
                  <a:lnTo>
                    <a:pt x="136419" y="1108296"/>
                  </a:lnTo>
                  <a:lnTo>
                    <a:pt x="92032" y="1089565"/>
                  </a:lnTo>
                  <a:lnTo>
                    <a:pt x="54425" y="1060513"/>
                  </a:lnTo>
                  <a:lnTo>
                    <a:pt x="25370" y="1022909"/>
                  </a:lnTo>
                  <a:lnTo>
                    <a:pt x="6637" y="978525"/>
                  </a:lnTo>
                  <a:lnTo>
                    <a:pt x="0" y="929132"/>
                  </a:lnTo>
                  <a:lnTo>
                    <a:pt x="0" y="185928"/>
                  </a:lnTo>
                  <a:close/>
                </a:path>
              </a:pathLst>
            </a:custGeom>
            <a:ln w="38100">
              <a:solidFill>
                <a:srgbClr val="BE4013"/>
              </a:solidFill>
            </a:ln>
          </p:spPr>
          <p:txBody>
            <a:bodyPr wrap="square" lIns="0" tIns="0" rIns="0" bIns="0" rtlCol="0"/>
            <a:lstStyle/>
            <a:p>
              <a:endParaRPr/>
            </a:p>
          </p:txBody>
        </p:sp>
        <p:sp>
          <p:nvSpPr>
            <p:cNvPr id="12" name="object 12"/>
            <p:cNvSpPr/>
            <p:nvPr/>
          </p:nvSpPr>
          <p:spPr>
            <a:xfrm>
              <a:off x="856488" y="3806952"/>
              <a:ext cx="7888223" cy="123291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51916" y="3991356"/>
              <a:ext cx="7903464" cy="74675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914400" y="3840225"/>
              <a:ext cx="7772400" cy="1115060"/>
            </a:xfrm>
            <a:custGeom>
              <a:avLst/>
              <a:gdLst/>
              <a:ahLst/>
              <a:cxnLst/>
              <a:rect l="l" t="t" r="r" b="b"/>
              <a:pathLst>
                <a:path w="7772400" h="1115060">
                  <a:moveTo>
                    <a:pt x="7586599" y="0"/>
                  </a:moveTo>
                  <a:lnTo>
                    <a:pt x="185813" y="0"/>
                  </a:lnTo>
                  <a:lnTo>
                    <a:pt x="136419" y="6636"/>
                  </a:lnTo>
                  <a:lnTo>
                    <a:pt x="92032" y="25367"/>
                  </a:lnTo>
                  <a:lnTo>
                    <a:pt x="54425" y="54419"/>
                  </a:lnTo>
                  <a:lnTo>
                    <a:pt x="25370" y="92023"/>
                  </a:lnTo>
                  <a:lnTo>
                    <a:pt x="6637" y="136407"/>
                  </a:lnTo>
                  <a:lnTo>
                    <a:pt x="0" y="185800"/>
                  </a:lnTo>
                  <a:lnTo>
                    <a:pt x="0" y="929005"/>
                  </a:lnTo>
                  <a:lnTo>
                    <a:pt x="6637" y="978452"/>
                  </a:lnTo>
                  <a:lnTo>
                    <a:pt x="25370" y="1022872"/>
                  </a:lnTo>
                  <a:lnTo>
                    <a:pt x="54425" y="1060497"/>
                  </a:lnTo>
                  <a:lnTo>
                    <a:pt x="92032" y="1089561"/>
                  </a:lnTo>
                  <a:lnTo>
                    <a:pt x="136419" y="1108295"/>
                  </a:lnTo>
                  <a:lnTo>
                    <a:pt x="185813" y="1114933"/>
                  </a:lnTo>
                  <a:lnTo>
                    <a:pt x="7586599" y="1114933"/>
                  </a:lnTo>
                  <a:lnTo>
                    <a:pt x="7635992" y="1108295"/>
                  </a:lnTo>
                  <a:lnTo>
                    <a:pt x="7680376" y="1089561"/>
                  </a:lnTo>
                  <a:lnTo>
                    <a:pt x="7717980" y="1060497"/>
                  </a:lnTo>
                  <a:lnTo>
                    <a:pt x="7747032" y="1022872"/>
                  </a:lnTo>
                  <a:lnTo>
                    <a:pt x="7765763" y="978452"/>
                  </a:lnTo>
                  <a:lnTo>
                    <a:pt x="7772400" y="929005"/>
                  </a:lnTo>
                  <a:lnTo>
                    <a:pt x="7772400" y="185800"/>
                  </a:lnTo>
                  <a:lnTo>
                    <a:pt x="7765763" y="136407"/>
                  </a:lnTo>
                  <a:lnTo>
                    <a:pt x="7747032" y="92023"/>
                  </a:lnTo>
                  <a:lnTo>
                    <a:pt x="7717980" y="54419"/>
                  </a:lnTo>
                  <a:lnTo>
                    <a:pt x="7680376" y="25367"/>
                  </a:lnTo>
                  <a:lnTo>
                    <a:pt x="7635992" y="6636"/>
                  </a:lnTo>
                  <a:lnTo>
                    <a:pt x="7586599" y="0"/>
                  </a:lnTo>
                  <a:close/>
                </a:path>
              </a:pathLst>
            </a:custGeom>
            <a:solidFill>
              <a:srgbClr val="FFFFFF"/>
            </a:solidFill>
          </p:spPr>
          <p:txBody>
            <a:bodyPr wrap="square" lIns="0" tIns="0" rIns="0" bIns="0" rtlCol="0"/>
            <a:lstStyle/>
            <a:p>
              <a:endParaRPr/>
            </a:p>
          </p:txBody>
        </p:sp>
        <p:sp>
          <p:nvSpPr>
            <p:cNvPr id="15" name="object 15"/>
            <p:cNvSpPr/>
            <p:nvPr/>
          </p:nvSpPr>
          <p:spPr>
            <a:xfrm>
              <a:off x="914400" y="3840225"/>
              <a:ext cx="7772400" cy="1115060"/>
            </a:xfrm>
            <a:custGeom>
              <a:avLst/>
              <a:gdLst/>
              <a:ahLst/>
              <a:cxnLst/>
              <a:rect l="l" t="t" r="r" b="b"/>
              <a:pathLst>
                <a:path w="7772400" h="1115060">
                  <a:moveTo>
                    <a:pt x="0" y="185800"/>
                  </a:moveTo>
                  <a:lnTo>
                    <a:pt x="6637" y="136407"/>
                  </a:lnTo>
                  <a:lnTo>
                    <a:pt x="25370" y="92023"/>
                  </a:lnTo>
                  <a:lnTo>
                    <a:pt x="54425" y="54419"/>
                  </a:lnTo>
                  <a:lnTo>
                    <a:pt x="92032" y="25367"/>
                  </a:lnTo>
                  <a:lnTo>
                    <a:pt x="136419" y="6636"/>
                  </a:lnTo>
                  <a:lnTo>
                    <a:pt x="185813" y="0"/>
                  </a:lnTo>
                  <a:lnTo>
                    <a:pt x="7586599" y="0"/>
                  </a:lnTo>
                  <a:lnTo>
                    <a:pt x="7635992" y="6636"/>
                  </a:lnTo>
                  <a:lnTo>
                    <a:pt x="7680376" y="25367"/>
                  </a:lnTo>
                  <a:lnTo>
                    <a:pt x="7717980" y="54419"/>
                  </a:lnTo>
                  <a:lnTo>
                    <a:pt x="7747032" y="92023"/>
                  </a:lnTo>
                  <a:lnTo>
                    <a:pt x="7765763" y="136407"/>
                  </a:lnTo>
                  <a:lnTo>
                    <a:pt x="7772400" y="185800"/>
                  </a:lnTo>
                  <a:lnTo>
                    <a:pt x="7772400" y="929005"/>
                  </a:lnTo>
                  <a:lnTo>
                    <a:pt x="7765763" y="978452"/>
                  </a:lnTo>
                  <a:lnTo>
                    <a:pt x="7747032" y="1022872"/>
                  </a:lnTo>
                  <a:lnTo>
                    <a:pt x="7717980" y="1060497"/>
                  </a:lnTo>
                  <a:lnTo>
                    <a:pt x="7680376" y="1089561"/>
                  </a:lnTo>
                  <a:lnTo>
                    <a:pt x="7635992" y="1108295"/>
                  </a:lnTo>
                  <a:lnTo>
                    <a:pt x="7586599" y="1114933"/>
                  </a:lnTo>
                  <a:lnTo>
                    <a:pt x="185813" y="1114933"/>
                  </a:lnTo>
                  <a:lnTo>
                    <a:pt x="136419" y="1108295"/>
                  </a:lnTo>
                  <a:lnTo>
                    <a:pt x="92032" y="1089561"/>
                  </a:lnTo>
                  <a:lnTo>
                    <a:pt x="54425" y="1060497"/>
                  </a:lnTo>
                  <a:lnTo>
                    <a:pt x="25370" y="1022872"/>
                  </a:lnTo>
                  <a:lnTo>
                    <a:pt x="6637" y="978452"/>
                  </a:lnTo>
                  <a:lnTo>
                    <a:pt x="0" y="929005"/>
                  </a:lnTo>
                  <a:lnTo>
                    <a:pt x="0" y="185800"/>
                  </a:lnTo>
                  <a:close/>
                </a:path>
              </a:pathLst>
            </a:custGeom>
            <a:ln w="38100">
              <a:solidFill>
                <a:srgbClr val="BE4013"/>
              </a:solidFill>
            </a:ln>
          </p:spPr>
          <p:txBody>
            <a:bodyPr wrap="square" lIns="0" tIns="0" rIns="0" bIns="0" rtlCol="0"/>
            <a:lstStyle/>
            <a:p>
              <a:endParaRPr/>
            </a:p>
          </p:txBody>
        </p:sp>
        <p:sp>
          <p:nvSpPr>
            <p:cNvPr id="16" name="object 16"/>
            <p:cNvSpPr/>
            <p:nvPr/>
          </p:nvSpPr>
          <p:spPr>
            <a:xfrm>
              <a:off x="856488" y="4981956"/>
              <a:ext cx="7888223" cy="1232916"/>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51916" y="5029200"/>
              <a:ext cx="7421880" cy="1022604"/>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914400" y="5015611"/>
              <a:ext cx="7772400" cy="1115060"/>
            </a:xfrm>
            <a:custGeom>
              <a:avLst/>
              <a:gdLst/>
              <a:ahLst/>
              <a:cxnLst/>
              <a:rect l="l" t="t" r="r" b="b"/>
              <a:pathLst>
                <a:path w="7772400" h="1115060">
                  <a:moveTo>
                    <a:pt x="7586599" y="0"/>
                  </a:moveTo>
                  <a:lnTo>
                    <a:pt x="185813" y="0"/>
                  </a:lnTo>
                  <a:lnTo>
                    <a:pt x="136419" y="6636"/>
                  </a:lnTo>
                  <a:lnTo>
                    <a:pt x="92032" y="25367"/>
                  </a:lnTo>
                  <a:lnTo>
                    <a:pt x="54425" y="54419"/>
                  </a:lnTo>
                  <a:lnTo>
                    <a:pt x="25370" y="92023"/>
                  </a:lnTo>
                  <a:lnTo>
                    <a:pt x="6637" y="136407"/>
                  </a:lnTo>
                  <a:lnTo>
                    <a:pt x="0" y="185800"/>
                  </a:lnTo>
                  <a:lnTo>
                    <a:pt x="0" y="929017"/>
                  </a:lnTo>
                  <a:lnTo>
                    <a:pt x="6637" y="978416"/>
                  </a:lnTo>
                  <a:lnTo>
                    <a:pt x="25370" y="1022804"/>
                  </a:lnTo>
                  <a:lnTo>
                    <a:pt x="54425" y="1060410"/>
                  </a:lnTo>
                  <a:lnTo>
                    <a:pt x="92032" y="1089463"/>
                  </a:lnTo>
                  <a:lnTo>
                    <a:pt x="136419" y="1108194"/>
                  </a:lnTo>
                  <a:lnTo>
                    <a:pt x="185813" y="1114831"/>
                  </a:lnTo>
                  <a:lnTo>
                    <a:pt x="7586599" y="1114831"/>
                  </a:lnTo>
                  <a:lnTo>
                    <a:pt x="7635992" y="1108194"/>
                  </a:lnTo>
                  <a:lnTo>
                    <a:pt x="7680376" y="1089463"/>
                  </a:lnTo>
                  <a:lnTo>
                    <a:pt x="7717980" y="1060410"/>
                  </a:lnTo>
                  <a:lnTo>
                    <a:pt x="7747032" y="1022804"/>
                  </a:lnTo>
                  <a:lnTo>
                    <a:pt x="7765763" y="978416"/>
                  </a:lnTo>
                  <a:lnTo>
                    <a:pt x="7772400" y="929017"/>
                  </a:lnTo>
                  <a:lnTo>
                    <a:pt x="7772400" y="185800"/>
                  </a:lnTo>
                  <a:lnTo>
                    <a:pt x="7765763" y="136407"/>
                  </a:lnTo>
                  <a:lnTo>
                    <a:pt x="7747032" y="92023"/>
                  </a:lnTo>
                  <a:lnTo>
                    <a:pt x="7717980" y="54419"/>
                  </a:lnTo>
                  <a:lnTo>
                    <a:pt x="7680376" y="25367"/>
                  </a:lnTo>
                  <a:lnTo>
                    <a:pt x="7635992" y="6636"/>
                  </a:lnTo>
                  <a:lnTo>
                    <a:pt x="7586599" y="0"/>
                  </a:lnTo>
                  <a:close/>
                </a:path>
              </a:pathLst>
            </a:custGeom>
            <a:solidFill>
              <a:srgbClr val="FFFFFF"/>
            </a:solidFill>
          </p:spPr>
          <p:txBody>
            <a:bodyPr wrap="square" lIns="0" tIns="0" rIns="0" bIns="0" rtlCol="0"/>
            <a:lstStyle/>
            <a:p>
              <a:endParaRPr/>
            </a:p>
          </p:txBody>
        </p:sp>
        <p:sp>
          <p:nvSpPr>
            <p:cNvPr id="19" name="object 19"/>
            <p:cNvSpPr/>
            <p:nvPr/>
          </p:nvSpPr>
          <p:spPr>
            <a:xfrm>
              <a:off x="914400" y="5015611"/>
              <a:ext cx="7772400" cy="1115060"/>
            </a:xfrm>
            <a:custGeom>
              <a:avLst/>
              <a:gdLst/>
              <a:ahLst/>
              <a:cxnLst/>
              <a:rect l="l" t="t" r="r" b="b"/>
              <a:pathLst>
                <a:path w="7772400" h="1115060">
                  <a:moveTo>
                    <a:pt x="0" y="185800"/>
                  </a:moveTo>
                  <a:lnTo>
                    <a:pt x="6637" y="136407"/>
                  </a:lnTo>
                  <a:lnTo>
                    <a:pt x="25370" y="92023"/>
                  </a:lnTo>
                  <a:lnTo>
                    <a:pt x="54425" y="54419"/>
                  </a:lnTo>
                  <a:lnTo>
                    <a:pt x="92032" y="25367"/>
                  </a:lnTo>
                  <a:lnTo>
                    <a:pt x="136419" y="6636"/>
                  </a:lnTo>
                  <a:lnTo>
                    <a:pt x="185813" y="0"/>
                  </a:lnTo>
                  <a:lnTo>
                    <a:pt x="7586599" y="0"/>
                  </a:lnTo>
                  <a:lnTo>
                    <a:pt x="7635992" y="6636"/>
                  </a:lnTo>
                  <a:lnTo>
                    <a:pt x="7680376" y="25367"/>
                  </a:lnTo>
                  <a:lnTo>
                    <a:pt x="7717980" y="54419"/>
                  </a:lnTo>
                  <a:lnTo>
                    <a:pt x="7747032" y="92023"/>
                  </a:lnTo>
                  <a:lnTo>
                    <a:pt x="7765763" y="136407"/>
                  </a:lnTo>
                  <a:lnTo>
                    <a:pt x="7772400" y="185800"/>
                  </a:lnTo>
                  <a:lnTo>
                    <a:pt x="7772400" y="929017"/>
                  </a:lnTo>
                  <a:lnTo>
                    <a:pt x="7765763" y="978416"/>
                  </a:lnTo>
                  <a:lnTo>
                    <a:pt x="7747032" y="1022804"/>
                  </a:lnTo>
                  <a:lnTo>
                    <a:pt x="7717980" y="1060410"/>
                  </a:lnTo>
                  <a:lnTo>
                    <a:pt x="7680376" y="1089463"/>
                  </a:lnTo>
                  <a:lnTo>
                    <a:pt x="7635992" y="1108194"/>
                  </a:lnTo>
                  <a:lnTo>
                    <a:pt x="7586599" y="1114831"/>
                  </a:lnTo>
                  <a:lnTo>
                    <a:pt x="185813" y="1114831"/>
                  </a:lnTo>
                  <a:lnTo>
                    <a:pt x="136419" y="1108194"/>
                  </a:lnTo>
                  <a:lnTo>
                    <a:pt x="92032" y="1089463"/>
                  </a:lnTo>
                  <a:lnTo>
                    <a:pt x="54425" y="1060410"/>
                  </a:lnTo>
                  <a:lnTo>
                    <a:pt x="25370" y="1022804"/>
                  </a:lnTo>
                  <a:lnTo>
                    <a:pt x="6637" y="978416"/>
                  </a:lnTo>
                  <a:lnTo>
                    <a:pt x="0" y="929017"/>
                  </a:lnTo>
                  <a:lnTo>
                    <a:pt x="0" y="185800"/>
                  </a:lnTo>
                  <a:close/>
                </a:path>
              </a:pathLst>
            </a:custGeom>
            <a:ln w="38100">
              <a:solidFill>
                <a:srgbClr val="BE4013"/>
              </a:solidFill>
            </a:ln>
          </p:spPr>
          <p:txBody>
            <a:bodyPr wrap="square" lIns="0" tIns="0" rIns="0" bIns="0" rtlCol="0"/>
            <a:lstStyle/>
            <a:p>
              <a:endParaRPr/>
            </a:p>
          </p:txBody>
        </p:sp>
      </p:grpSp>
      <p:sp>
        <p:nvSpPr>
          <p:cNvPr id="20" name="object 20"/>
          <p:cNvSpPr txBox="1"/>
          <p:nvPr/>
        </p:nvSpPr>
        <p:spPr>
          <a:xfrm>
            <a:off x="1036421" y="1711578"/>
            <a:ext cx="7465059" cy="4286250"/>
          </a:xfrm>
          <a:prstGeom prst="rect">
            <a:avLst/>
          </a:prstGeom>
        </p:spPr>
        <p:txBody>
          <a:bodyPr vert="horz" wrap="square" lIns="0" tIns="58419" rIns="0" bIns="0" rtlCol="0">
            <a:spAutoFit/>
          </a:bodyPr>
          <a:lstStyle/>
          <a:p>
            <a:pPr marL="12700" marR="745490">
              <a:lnSpc>
                <a:spcPts val="2170"/>
              </a:lnSpc>
              <a:spcBef>
                <a:spcPts val="459"/>
              </a:spcBef>
            </a:pPr>
            <a:r>
              <a:rPr sz="2100" b="1" u="heavy" dirty="0">
                <a:uFill>
                  <a:solidFill>
                    <a:srgbClr val="000000"/>
                  </a:solidFill>
                </a:uFill>
                <a:latin typeface="Arial"/>
                <a:cs typeface="Arial"/>
              </a:rPr>
              <a:t>LIVE </a:t>
            </a:r>
            <a:r>
              <a:rPr sz="2100" b="1" u="heavy" spc="-5" dirty="0">
                <a:uFill>
                  <a:solidFill>
                    <a:srgbClr val="000000"/>
                  </a:solidFill>
                </a:uFill>
                <a:latin typeface="Arial"/>
                <a:cs typeface="Arial"/>
              </a:rPr>
              <a:t>NODE</a:t>
            </a:r>
            <a:r>
              <a:rPr sz="2100" b="1" spc="-5" dirty="0">
                <a:latin typeface="Arial"/>
                <a:cs typeface="Arial"/>
              </a:rPr>
              <a:t> </a:t>
            </a:r>
            <a:r>
              <a:rPr sz="2100" dirty="0">
                <a:latin typeface="Arial"/>
                <a:cs typeface="Arial"/>
              </a:rPr>
              <a:t>A </a:t>
            </a:r>
            <a:r>
              <a:rPr sz="2100" spc="-5" dirty="0">
                <a:latin typeface="Arial"/>
                <a:cs typeface="Arial"/>
              </a:rPr>
              <a:t>node which has been generated and all</a:t>
            </a:r>
            <a:r>
              <a:rPr sz="2100" spc="-90" dirty="0">
                <a:latin typeface="Arial"/>
                <a:cs typeface="Arial"/>
              </a:rPr>
              <a:t> </a:t>
            </a:r>
            <a:r>
              <a:rPr sz="2100" dirty="0">
                <a:latin typeface="Arial"/>
                <a:cs typeface="Arial"/>
              </a:rPr>
              <a:t>of  </a:t>
            </a:r>
            <a:r>
              <a:rPr sz="2100" spc="-5" dirty="0">
                <a:latin typeface="Arial"/>
                <a:cs typeface="Arial"/>
              </a:rPr>
              <a:t>whose children are not yet been generated</a:t>
            </a:r>
            <a:r>
              <a:rPr sz="2100" spc="55" dirty="0">
                <a:latin typeface="Arial"/>
                <a:cs typeface="Arial"/>
              </a:rPr>
              <a:t> </a:t>
            </a:r>
            <a:r>
              <a:rPr sz="2100" dirty="0">
                <a:latin typeface="Arial"/>
                <a:cs typeface="Arial"/>
              </a:rPr>
              <a:t>.</a:t>
            </a:r>
            <a:endParaRPr sz="2100">
              <a:latin typeface="Arial"/>
              <a:cs typeface="Arial"/>
            </a:endParaRPr>
          </a:p>
          <a:p>
            <a:pPr>
              <a:lnSpc>
                <a:spcPct val="100000"/>
              </a:lnSpc>
            </a:pPr>
            <a:endParaRPr sz="2300">
              <a:latin typeface="Arial"/>
              <a:cs typeface="Arial"/>
            </a:endParaRPr>
          </a:p>
          <a:p>
            <a:pPr marL="12700">
              <a:lnSpc>
                <a:spcPts val="2345"/>
              </a:lnSpc>
              <a:spcBef>
                <a:spcPts val="1910"/>
              </a:spcBef>
            </a:pPr>
            <a:r>
              <a:rPr sz="2100" b="1" u="heavy" spc="-5" dirty="0">
                <a:uFill>
                  <a:solidFill>
                    <a:srgbClr val="000000"/>
                  </a:solidFill>
                </a:uFill>
                <a:latin typeface="Arial"/>
                <a:cs typeface="Arial"/>
              </a:rPr>
              <a:t>E-NODE (Node </a:t>
            </a:r>
            <a:r>
              <a:rPr sz="2100" b="1" u="heavy" dirty="0">
                <a:uFill>
                  <a:solidFill>
                    <a:srgbClr val="000000"/>
                  </a:solidFill>
                </a:uFill>
                <a:latin typeface="Arial"/>
                <a:cs typeface="Arial"/>
              </a:rPr>
              <a:t>being </a:t>
            </a:r>
            <a:r>
              <a:rPr sz="2100" b="1" u="heavy" spc="-5" dirty="0">
                <a:uFill>
                  <a:solidFill>
                    <a:srgbClr val="000000"/>
                  </a:solidFill>
                </a:uFill>
                <a:latin typeface="Arial"/>
                <a:cs typeface="Arial"/>
              </a:rPr>
              <a:t>expanded)</a:t>
            </a:r>
            <a:r>
              <a:rPr sz="2100" b="1" spc="-5" dirty="0">
                <a:latin typeface="Arial"/>
                <a:cs typeface="Arial"/>
              </a:rPr>
              <a:t> </a:t>
            </a:r>
            <a:r>
              <a:rPr sz="2100" dirty="0">
                <a:latin typeface="Arial"/>
                <a:cs typeface="Arial"/>
              </a:rPr>
              <a:t>- The live </a:t>
            </a:r>
            <a:r>
              <a:rPr sz="2100" spc="-10" dirty="0">
                <a:latin typeface="Arial"/>
                <a:cs typeface="Arial"/>
              </a:rPr>
              <a:t>node</a:t>
            </a:r>
            <a:r>
              <a:rPr sz="2100" spc="-35" dirty="0">
                <a:latin typeface="Arial"/>
                <a:cs typeface="Arial"/>
              </a:rPr>
              <a:t> </a:t>
            </a:r>
            <a:r>
              <a:rPr sz="2100" spc="-5" dirty="0">
                <a:latin typeface="Arial"/>
                <a:cs typeface="Arial"/>
              </a:rPr>
              <a:t>whose</a:t>
            </a:r>
            <a:endParaRPr sz="2100">
              <a:latin typeface="Arial"/>
              <a:cs typeface="Arial"/>
            </a:endParaRPr>
          </a:p>
          <a:p>
            <a:pPr marL="12700">
              <a:lnSpc>
                <a:spcPts val="2345"/>
              </a:lnSpc>
            </a:pPr>
            <a:r>
              <a:rPr sz="2100" spc="-5" dirty="0">
                <a:latin typeface="Arial"/>
                <a:cs typeface="Arial"/>
              </a:rPr>
              <a:t>children are currently being generated</a:t>
            </a:r>
            <a:r>
              <a:rPr sz="2100" spc="45" dirty="0">
                <a:latin typeface="Arial"/>
                <a:cs typeface="Arial"/>
              </a:rPr>
              <a:t> </a:t>
            </a:r>
            <a:r>
              <a:rPr sz="2100" dirty="0">
                <a:latin typeface="Arial"/>
                <a:cs typeface="Arial"/>
              </a:rPr>
              <a:t>.</a:t>
            </a:r>
            <a:endParaRPr sz="2100">
              <a:latin typeface="Arial"/>
              <a:cs typeface="Arial"/>
            </a:endParaRPr>
          </a:p>
          <a:p>
            <a:pPr>
              <a:lnSpc>
                <a:spcPct val="100000"/>
              </a:lnSpc>
            </a:pPr>
            <a:endParaRPr sz="2300">
              <a:latin typeface="Arial"/>
              <a:cs typeface="Arial"/>
            </a:endParaRPr>
          </a:p>
          <a:p>
            <a:pPr>
              <a:lnSpc>
                <a:spcPct val="100000"/>
              </a:lnSpc>
              <a:spcBef>
                <a:spcPts val="40"/>
              </a:spcBef>
            </a:pPr>
            <a:endParaRPr sz="1950">
              <a:latin typeface="Arial"/>
              <a:cs typeface="Arial"/>
            </a:endParaRPr>
          </a:p>
          <a:p>
            <a:pPr marL="12700" marR="5080">
              <a:lnSpc>
                <a:spcPts val="2170"/>
              </a:lnSpc>
            </a:pPr>
            <a:r>
              <a:rPr sz="2100" b="1" u="heavy" spc="-5" dirty="0">
                <a:uFill>
                  <a:solidFill>
                    <a:srgbClr val="000000"/>
                  </a:solidFill>
                </a:uFill>
                <a:latin typeface="Arial"/>
                <a:cs typeface="Arial"/>
              </a:rPr>
              <a:t>DEAD NODE</a:t>
            </a:r>
            <a:r>
              <a:rPr sz="2100" b="1" spc="-5" dirty="0">
                <a:latin typeface="Arial"/>
                <a:cs typeface="Arial"/>
              </a:rPr>
              <a:t> </a:t>
            </a:r>
            <a:r>
              <a:rPr sz="2100" dirty="0">
                <a:latin typeface="Arial"/>
                <a:cs typeface="Arial"/>
              </a:rPr>
              <a:t>- A </a:t>
            </a:r>
            <a:r>
              <a:rPr sz="2100" spc="-5" dirty="0">
                <a:latin typeface="Arial"/>
                <a:cs typeface="Arial"/>
              </a:rPr>
              <a:t>node </a:t>
            </a:r>
            <a:r>
              <a:rPr sz="2100" dirty="0">
                <a:latin typeface="Arial"/>
                <a:cs typeface="Arial"/>
              </a:rPr>
              <a:t>that </a:t>
            </a:r>
            <a:r>
              <a:rPr sz="2100" spc="-5" dirty="0">
                <a:latin typeface="Arial"/>
                <a:cs typeface="Arial"/>
              </a:rPr>
              <a:t>is either not </a:t>
            </a:r>
            <a:r>
              <a:rPr sz="2100" dirty="0">
                <a:latin typeface="Arial"/>
                <a:cs typeface="Arial"/>
              </a:rPr>
              <a:t>to </a:t>
            </a:r>
            <a:r>
              <a:rPr sz="2100" spc="-5" dirty="0">
                <a:latin typeface="Arial"/>
                <a:cs typeface="Arial"/>
              </a:rPr>
              <a:t>be expanded</a:t>
            </a:r>
            <a:r>
              <a:rPr sz="2100" spc="-160" dirty="0">
                <a:latin typeface="Arial"/>
                <a:cs typeface="Arial"/>
              </a:rPr>
              <a:t> </a:t>
            </a:r>
            <a:r>
              <a:rPr sz="2100" spc="-20" dirty="0">
                <a:latin typeface="Arial"/>
                <a:cs typeface="Arial"/>
              </a:rPr>
              <a:t>further,  </a:t>
            </a:r>
            <a:r>
              <a:rPr sz="2100" spc="-5" dirty="0">
                <a:latin typeface="Arial"/>
                <a:cs typeface="Arial"/>
              </a:rPr>
              <a:t>or </a:t>
            </a:r>
            <a:r>
              <a:rPr sz="2100" dirty="0">
                <a:latin typeface="Arial"/>
                <a:cs typeface="Arial"/>
              </a:rPr>
              <a:t>for </a:t>
            </a:r>
            <a:r>
              <a:rPr sz="2100" spc="-5" dirty="0">
                <a:latin typeface="Arial"/>
                <a:cs typeface="Arial"/>
              </a:rPr>
              <a:t>which all </a:t>
            </a:r>
            <a:r>
              <a:rPr sz="2100" dirty="0">
                <a:latin typeface="Arial"/>
                <a:cs typeface="Arial"/>
              </a:rPr>
              <a:t>of its </a:t>
            </a:r>
            <a:r>
              <a:rPr sz="2100" spc="-5" dirty="0">
                <a:latin typeface="Arial"/>
                <a:cs typeface="Arial"/>
              </a:rPr>
              <a:t>children have been</a:t>
            </a:r>
            <a:r>
              <a:rPr sz="2100" spc="20" dirty="0">
                <a:latin typeface="Arial"/>
                <a:cs typeface="Arial"/>
              </a:rPr>
              <a:t> </a:t>
            </a:r>
            <a:r>
              <a:rPr sz="2100" spc="-5" dirty="0">
                <a:latin typeface="Arial"/>
                <a:cs typeface="Arial"/>
              </a:rPr>
              <a:t>generated</a:t>
            </a:r>
            <a:endParaRPr sz="2100">
              <a:latin typeface="Arial"/>
              <a:cs typeface="Arial"/>
            </a:endParaRPr>
          </a:p>
          <a:p>
            <a:pPr>
              <a:lnSpc>
                <a:spcPct val="100000"/>
              </a:lnSpc>
              <a:spcBef>
                <a:spcPts val="35"/>
              </a:spcBef>
            </a:pPr>
            <a:endParaRPr sz="3300">
              <a:latin typeface="Arial"/>
              <a:cs typeface="Arial"/>
            </a:endParaRPr>
          </a:p>
          <a:p>
            <a:pPr marL="12700" marR="485140">
              <a:lnSpc>
                <a:spcPts val="2170"/>
              </a:lnSpc>
            </a:pPr>
            <a:r>
              <a:rPr sz="2100" b="1" u="heavy" dirty="0">
                <a:uFill>
                  <a:solidFill>
                    <a:srgbClr val="000000"/>
                  </a:solidFill>
                </a:uFill>
                <a:latin typeface="Arial"/>
                <a:cs typeface="Arial"/>
              </a:rPr>
              <a:t>DEPTH FIRST </a:t>
            </a:r>
            <a:r>
              <a:rPr sz="2100" b="1" u="heavy" spc="-5" dirty="0">
                <a:uFill>
                  <a:solidFill>
                    <a:srgbClr val="000000"/>
                  </a:solidFill>
                </a:uFill>
                <a:latin typeface="Arial"/>
                <a:cs typeface="Arial"/>
              </a:rPr>
              <a:t>NODE </a:t>
            </a:r>
            <a:r>
              <a:rPr sz="2100" b="1" u="heavy" spc="-20" dirty="0">
                <a:uFill>
                  <a:solidFill>
                    <a:srgbClr val="000000"/>
                  </a:solidFill>
                </a:uFill>
                <a:latin typeface="Arial"/>
                <a:cs typeface="Arial"/>
              </a:rPr>
              <a:t>GENERATION</a:t>
            </a:r>
            <a:r>
              <a:rPr sz="2100" b="1" spc="-20" dirty="0">
                <a:latin typeface="Arial"/>
                <a:cs typeface="Arial"/>
              </a:rPr>
              <a:t>- </a:t>
            </a:r>
            <a:r>
              <a:rPr sz="2100" dirty="0">
                <a:latin typeface="Arial"/>
                <a:cs typeface="Arial"/>
              </a:rPr>
              <a:t>In this, as soon as a  </a:t>
            </a:r>
            <a:r>
              <a:rPr sz="2100" spc="-5" dirty="0">
                <a:latin typeface="Arial"/>
                <a:cs typeface="Arial"/>
              </a:rPr>
              <a:t>new child C </a:t>
            </a:r>
            <a:r>
              <a:rPr sz="2100" dirty="0">
                <a:latin typeface="Arial"/>
                <a:cs typeface="Arial"/>
              </a:rPr>
              <a:t>of the </a:t>
            </a:r>
            <a:r>
              <a:rPr sz="2100" spc="-5" dirty="0">
                <a:latin typeface="Arial"/>
                <a:cs typeface="Arial"/>
              </a:rPr>
              <a:t>current E-node R is generated, C will  become </a:t>
            </a:r>
            <a:r>
              <a:rPr sz="2100" dirty="0">
                <a:latin typeface="Arial"/>
                <a:cs typeface="Arial"/>
              </a:rPr>
              <a:t>the </a:t>
            </a:r>
            <a:r>
              <a:rPr sz="2100" spc="-5" dirty="0">
                <a:latin typeface="Arial"/>
                <a:cs typeface="Arial"/>
              </a:rPr>
              <a:t>new</a:t>
            </a:r>
            <a:r>
              <a:rPr sz="2100" spc="-10" dirty="0">
                <a:latin typeface="Arial"/>
                <a:cs typeface="Arial"/>
              </a:rPr>
              <a:t> </a:t>
            </a:r>
            <a:r>
              <a:rPr sz="2100" spc="-5" dirty="0">
                <a:latin typeface="Arial"/>
                <a:cs typeface="Arial"/>
              </a:rPr>
              <a:t>E-node.</a:t>
            </a:r>
            <a:endParaRPr sz="2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1514</Words>
  <Application>Microsoft Office PowerPoint</Application>
  <PresentationFormat>On-screen Show (4:3)</PresentationFormat>
  <Paragraphs>165</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Constantia</vt:lpstr>
      <vt:lpstr>Symbol</vt:lpstr>
      <vt:lpstr>Times New Roman</vt:lpstr>
      <vt:lpstr>Wingdings 2</vt:lpstr>
      <vt:lpstr>Office Theme</vt:lpstr>
      <vt:lpstr>CADA Unit V                     Backtracking </vt:lpstr>
      <vt:lpstr>Backtracking</vt:lpstr>
      <vt:lpstr>BACKTRACKING</vt:lpstr>
      <vt:lpstr>BACKTRACKING (Contd..)</vt:lpstr>
      <vt:lpstr>BACKTRACKING (Contd..)</vt:lpstr>
      <vt:lpstr>BACKTRACKING – Constraints</vt:lpstr>
      <vt:lpstr>State space tree for N-Queen problem</vt:lpstr>
      <vt:lpstr>BACKTRACKING: Solution Space</vt:lpstr>
      <vt:lpstr>BACKTRACKING -Terminology</vt:lpstr>
      <vt:lpstr>BACKTRACKING -Terminology</vt:lpstr>
      <vt:lpstr>BACKTRACKING -Terminology</vt:lpstr>
      <vt:lpstr>Iterative Control Abstraction ( General Backtracking Method)</vt:lpstr>
      <vt:lpstr>RECURSION Control Abstraction  ( General Backtracking Method)</vt:lpstr>
      <vt:lpstr>PowerPoint Presentation</vt:lpstr>
      <vt:lpstr>PowerPoint Presentation</vt:lpstr>
      <vt:lpstr>The n-queens problem and solution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 Sum of Subsets State Space Tree Example n=6, w[1:6]={5,10,12,13,15,18}, m=30</vt:lpstr>
      <vt:lpstr>Example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Unit III  Backtracking and Branch and Bound</dc:title>
  <dc:creator>Subhash Chandra N</dc:creator>
  <cp:lastModifiedBy>Prof.Subhash chandra</cp:lastModifiedBy>
  <cp:revision>35</cp:revision>
  <dcterms:created xsi:type="dcterms:W3CDTF">2020-12-10T12:47:11Z</dcterms:created>
  <dcterms:modified xsi:type="dcterms:W3CDTF">2021-12-15T04:14:00Z</dcterms:modified>
</cp:coreProperties>
</file>