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92" r:id="rId9"/>
    <p:sldId id="393" r:id="rId10"/>
    <p:sldId id="394" r:id="rId11"/>
    <p:sldId id="395" r:id="rId12"/>
    <p:sldId id="283" r:id="rId13"/>
    <p:sldId id="284" r:id="rId14"/>
    <p:sldId id="320" r:id="rId15"/>
    <p:sldId id="319" r:id="rId16"/>
    <p:sldId id="324" r:id="rId17"/>
    <p:sldId id="325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70134-8C83-4122-B642-EBE8413719A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711CA-F5CE-43AB-AD6E-F375601D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05</a:t>
            </a:r>
            <a:r>
              <a:rPr spc="-5" dirty="0"/>
              <a:t>-</a:t>
            </a:r>
            <a:r>
              <a:rPr dirty="0"/>
              <a:t>Ja</a:t>
            </a:r>
            <a:r>
              <a:rPr spc="5" dirty="0"/>
              <a:t>n</a:t>
            </a:r>
            <a:r>
              <a:rPr spc="-5" dirty="0"/>
              <a:t>-</a:t>
            </a:r>
            <a:r>
              <a:rPr dirty="0"/>
              <a:t>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05</a:t>
            </a:r>
            <a:r>
              <a:rPr spc="-5" dirty="0"/>
              <a:t>-</a:t>
            </a:r>
            <a:r>
              <a:rPr dirty="0"/>
              <a:t>Ja</a:t>
            </a:r>
            <a:r>
              <a:rPr spc="5" dirty="0"/>
              <a:t>n</a:t>
            </a:r>
            <a:r>
              <a:rPr spc="-5" dirty="0"/>
              <a:t>-</a:t>
            </a:r>
            <a:r>
              <a:rPr dirty="0"/>
              <a:t>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05</a:t>
            </a:r>
            <a:r>
              <a:rPr spc="-5" dirty="0"/>
              <a:t>-</a:t>
            </a:r>
            <a:r>
              <a:rPr dirty="0"/>
              <a:t>Ja</a:t>
            </a:r>
            <a:r>
              <a:rPr spc="5" dirty="0"/>
              <a:t>n</a:t>
            </a:r>
            <a:r>
              <a:rPr spc="-5" dirty="0"/>
              <a:t>-</a:t>
            </a:r>
            <a:r>
              <a:rPr dirty="0"/>
              <a:t>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05</a:t>
            </a:r>
            <a:r>
              <a:rPr spc="-5" dirty="0"/>
              <a:t>-</a:t>
            </a:r>
            <a:r>
              <a:rPr dirty="0"/>
              <a:t>Ja</a:t>
            </a:r>
            <a:r>
              <a:rPr spc="5" dirty="0"/>
              <a:t>n</a:t>
            </a:r>
            <a:r>
              <a:rPr spc="-5" dirty="0"/>
              <a:t>-</a:t>
            </a:r>
            <a:r>
              <a:rPr dirty="0"/>
              <a:t>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05</a:t>
            </a:r>
            <a:r>
              <a:rPr spc="-5" dirty="0"/>
              <a:t>-</a:t>
            </a:r>
            <a:r>
              <a:rPr dirty="0"/>
              <a:t>Ja</a:t>
            </a:r>
            <a:r>
              <a:rPr spc="5" dirty="0"/>
              <a:t>n</a:t>
            </a:r>
            <a:r>
              <a:rPr spc="-5" dirty="0"/>
              <a:t>-</a:t>
            </a:r>
            <a:r>
              <a:rPr dirty="0"/>
              <a:t>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CFAB-C9A0-4B5F-84C3-585EA61B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3A6BF-DCC4-4D18-AB20-438FADCBC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F9E5-E4CE-4A74-AB07-F8324E2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3334" y="6292503"/>
            <a:ext cx="3542029" cy="184666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8466-BEC4-4485-95C2-68E3480F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8340" y="6475107"/>
            <a:ext cx="715010" cy="184666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A791-DA99-4CCD-B251-4FD2F0DA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1979" y="6440710"/>
            <a:ext cx="255270" cy="184666"/>
          </a:xfrm>
        </p:spPr>
        <p:txBody>
          <a:bodyPr/>
          <a:lstStyle>
            <a:lvl1pPr>
              <a:defRPr/>
            </a:lvl1pPr>
          </a:lstStyle>
          <a:p>
            <a:fld id="{F86CED5B-139C-45E8-B082-FC533EE57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207731"/>
      </p:ext>
    </p:extLst>
  </p:cSld>
  <p:clrMapOvr>
    <a:masterClrMapping/>
  </p:clrMapOvr>
  <p:transition advClick="0" advTm="1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8254" y="534162"/>
            <a:ext cx="11075035" cy="5715000"/>
          </a:xfrm>
          <a:custGeom>
            <a:avLst/>
            <a:gdLst/>
            <a:ahLst/>
            <a:cxnLst/>
            <a:rect l="l" t="t" r="r" b="b"/>
            <a:pathLst>
              <a:path w="11075035" h="5715000">
                <a:moveTo>
                  <a:pt x="0" y="784478"/>
                </a:moveTo>
                <a:lnTo>
                  <a:pt x="1431" y="736696"/>
                </a:lnTo>
                <a:lnTo>
                  <a:pt x="5672" y="689670"/>
                </a:lnTo>
                <a:lnTo>
                  <a:pt x="12639" y="643483"/>
                </a:lnTo>
                <a:lnTo>
                  <a:pt x="22250" y="598216"/>
                </a:lnTo>
                <a:lnTo>
                  <a:pt x="34425" y="553952"/>
                </a:lnTo>
                <a:lnTo>
                  <a:pt x="49079" y="510772"/>
                </a:lnTo>
                <a:lnTo>
                  <a:pt x="66133" y="468759"/>
                </a:lnTo>
                <a:lnTo>
                  <a:pt x="85502" y="427996"/>
                </a:lnTo>
                <a:lnTo>
                  <a:pt x="107106" y="388563"/>
                </a:lnTo>
                <a:lnTo>
                  <a:pt x="130862" y="350544"/>
                </a:lnTo>
                <a:lnTo>
                  <a:pt x="156688" y="314020"/>
                </a:lnTo>
                <a:lnTo>
                  <a:pt x="184502" y="279073"/>
                </a:lnTo>
                <a:lnTo>
                  <a:pt x="214222" y="245786"/>
                </a:lnTo>
                <a:lnTo>
                  <a:pt x="245766" y="214240"/>
                </a:lnTo>
                <a:lnTo>
                  <a:pt x="279052" y="184518"/>
                </a:lnTo>
                <a:lnTo>
                  <a:pt x="313998" y="156703"/>
                </a:lnTo>
                <a:lnTo>
                  <a:pt x="350521" y="130875"/>
                </a:lnTo>
                <a:lnTo>
                  <a:pt x="388540" y="107117"/>
                </a:lnTo>
                <a:lnTo>
                  <a:pt x="427973" y="85511"/>
                </a:lnTo>
                <a:lnTo>
                  <a:pt x="468738" y="66140"/>
                </a:lnTo>
                <a:lnTo>
                  <a:pt x="510752" y="49085"/>
                </a:lnTo>
                <a:lnTo>
                  <a:pt x="553933" y="34429"/>
                </a:lnTo>
                <a:lnTo>
                  <a:pt x="598200" y="22253"/>
                </a:lnTo>
                <a:lnTo>
                  <a:pt x="643470" y="12640"/>
                </a:lnTo>
                <a:lnTo>
                  <a:pt x="689661" y="5672"/>
                </a:lnTo>
                <a:lnTo>
                  <a:pt x="736691" y="1431"/>
                </a:lnTo>
                <a:lnTo>
                  <a:pt x="784479" y="0"/>
                </a:lnTo>
                <a:lnTo>
                  <a:pt x="10290429" y="0"/>
                </a:lnTo>
                <a:lnTo>
                  <a:pt x="10338211" y="1431"/>
                </a:lnTo>
                <a:lnTo>
                  <a:pt x="10385237" y="5672"/>
                </a:lnTo>
                <a:lnTo>
                  <a:pt x="10431424" y="12640"/>
                </a:lnTo>
                <a:lnTo>
                  <a:pt x="10476691" y="22253"/>
                </a:lnTo>
                <a:lnTo>
                  <a:pt x="10520955" y="34429"/>
                </a:lnTo>
                <a:lnTo>
                  <a:pt x="10564135" y="49085"/>
                </a:lnTo>
                <a:lnTo>
                  <a:pt x="10606148" y="66140"/>
                </a:lnTo>
                <a:lnTo>
                  <a:pt x="10646911" y="85511"/>
                </a:lnTo>
                <a:lnTo>
                  <a:pt x="10686344" y="107117"/>
                </a:lnTo>
                <a:lnTo>
                  <a:pt x="10724363" y="130875"/>
                </a:lnTo>
                <a:lnTo>
                  <a:pt x="10760887" y="156703"/>
                </a:lnTo>
                <a:lnTo>
                  <a:pt x="10795834" y="184518"/>
                </a:lnTo>
                <a:lnTo>
                  <a:pt x="10829121" y="214240"/>
                </a:lnTo>
                <a:lnTo>
                  <a:pt x="10860667" y="245786"/>
                </a:lnTo>
                <a:lnTo>
                  <a:pt x="10890389" y="279073"/>
                </a:lnTo>
                <a:lnTo>
                  <a:pt x="10918204" y="314020"/>
                </a:lnTo>
                <a:lnTo>
                  <a:pt x="10944032" y="350544"/>
                </a:lnTo>
                <a:lnTo>
                  <a:pt x="10967790" y="388563"/>
                </a:lnTo>
                <a:lnTo>
                  <a:pt x="10989396" y="427996"/>
                </a:lnTo>
                <a:lnTo>
                  <a:pt x="11008767" y="468759"/>
                </a:lnTo>
                <a:lnTo>
                  <a:pt x="11025822" y="510772"/>
                </a:lnTo>
                <a:lnTo>
                  <a:pt x="11040478" y="553952"/>
                </a:lnTo>
                <a:lnTo>
                  <a:pt x="11052654" y="598216"/>
                </a:lnTo>
                <a:lnTo>
                  <a:pt x="11062267" y="643483"/>
                </a:lnTo>
                <a:lnTo>
                  <a:pt x="11069235" y="689670"/>
                </a:lnTo>
                <a:lnTo>
                  <a:pt x="11073476" y="736696"/>
                </a:lnTo>
                <a:lnTo>
                  <a:pt x="11074908" y="784478"/>
                </a:lnTo>
                <a:lnTo>
                  <a:pt x="11074908" y="4930521"/>
                </a:lnTo>
                <a:lnTo>
                  <a:pt x="11073476" y="4978308"/>
                </a:lnTo>
                <a:lnTo>
                  <a:pt x="11069235" y="5025338"/>
                </a:lnTo>
                <a:lnTo>
                  <a:pt x="11062267" y="5071529"/>
                </a:lnTo>
                <a:lnTo>
                  <a:pt x="11052654" y="5116799"/>
                </a:lnTo>
                <a:lnTo>
                  <a:pt x="11040478" y="5161066"/>
                </a:lnTo>
                <a:lnTo>
                  <a:pt x="11025822" y="5204247"/>
                </a:lnTo>
                <a:lnTo>
                  <a:pt x="11008767" y="5246261"/>
                </a:lnTo>
                <a:lnTo>
                  <a:pt x="10989396" y="5287026"/>
                </a:lnTo>
                <a:lnTo>
                  <a:pt x="10967790" y="5326459"/>
                </a:lnTo>
                <a:lnTo>
                  <a:pt x="10944032" y="5364478"/>
                </a:lnTo>
                <a:lnTo>
                  <a:pt x="10918204" y="5401001"/>
                </a:lnTo>
                <a:lnTo>
                  <a:pt x="10890389" y="5435947"/>
                </a:lnTo>
                <a:lnTo>
                  <a:pt x="10860667" y="5469233"/>
                </a:lnTo>
                <a:lnTo>
                  <a:pt x="10829121" y="5500777"/>
                </a:lnTo>
                <a:lnTo>
                  <a:pt x="10795834" y="5530497"/>
                </a:lnTo>
                <a:lnTo>
                  <a:pt x="10760887" y="5558311"/>
                </a:lnTo>
                <a:lnTo>
                  <a:pt x="10724363" y="5584137"/>
                </a:lnTo>
                <a:lnTo>
                  <a:pt x="10686344" y="5607893"/>
                </a:lnTo>
                <a:lnTo>
                  <a:pt x="10646911" y="5629497"/>
                </a:lnTo>
                <a:lnTo>
                  <a:pt x="10606148" y="5648866"/>
                </a:lnTo>
                <a:lnTo>
                  <a:pt x="10564135" y="5665920"/>
                </a:lnTo>
                <a:lnTo>
                  <a:pt x="10520955" y="5680574"/>
                </a:lnTo>
                <a:lnTo>
                  <a:pt x="10476691" y="5692749"/>
                </a:lnTo>
                <a:lnTo>
                  <a:pt x="10431424" y="5702360"/>
                </a:lnTo>
                <a:lnTo>
                  <a:pt x="10385237" y="5709327"/>
                </a:lnTo>
                <a:lnTo>
                  <a:pt x="10338211" y="5713568"/>
                </a:lnTo>
                <a:lnTo>
                  <a:pt x="10290429" y="5715000"/>
                </a:lnTo>
                <a:lnTo>
                  <a:pt x="784479" y="5715000"/>
                </a:lnTo>
                <a:lnTo>
                  <a:pt x="736691" y="5713568"/>
                </a:lnTo>
                <a:lnTo>
                  <a:pt x="689661" y="5709327"/>
                </a:lnTo>
                <a:lnTo>
                  <a:pt x="643470" y="5702360"/>
                </a:lnTo>
                <a:lnTo>
                  <a:pt x="598200" y="5692749"/>
                </a:lnTo>
                <a:lnTo>
                  <a:pt x="553933" y="5680574"/>
                </a:lnTo>
                <a:lnTo>
                  <a:pt x="510752" y="5665920"/>
                </a:lnTo>
                <a:lnTo>
                  <a:pt x="468738" y="5648866"/>
                </a:lnTo>
                <a:lnTo>
                  <a:pt x="427973" y="5629497"/>
                </a:lnTo>
                <a:lnTo>
                  <a:pt x="388540" y="5607893"/>
                </a:lnTo>
                <a:lnTo>
                  <a:pt x="350521" y="5584137"/>
                </a:lnTo>
                <a:lnTo>
                  <a:pt x="313998" y="5558311"/>
                </a:lnTo>
                <a:lnTo>
                  <a:pt x="279052" y="5530497"/>
                </a:lnTo>
                <a:lnTo>
                  <a:pt x="245766" y="5500777"/>
                </a:lnTo>
                <a:lnTo>
                  <a:pt x="214222" y="5469233"/>
                </a:lnTo>
                <a:lnTo>
                  <a:pt x="184502" y="5435947"/>
                </a:lnTo>
                <a:lnTo>
                  <a:pt x="156688" y="5401001"/>
                </a:lnTo>
                <a:lnTo>
                  <a:pt x="130862" y="5364478"/>
                </a:lnTo>
                <a:lnTo>
                  <a:pt x="107106" y="5326459"/>
                </a:lnTo>
                <a:lnTo>
                  <a:pt x="85502" y="5287026"/>
                </a:lnTo>
                <a:lnTo>
                  <a:pt x="66133" y="5246261"/>
                </a:lnTo>
                <a:lnTo>
                  <a:pt x="49079" y="5204247"/>
                </a:lnTo>
                <a:lnTo>
                  <a:pt x="34425" y="5161066"/>
                </a:lnTo>
                <a:lnTo>
                  <a:pt x="22250" y="5116799"/>
                </a:lnTo>
                <a:lnTo>
                  <a:pt x="12639" y="5071529"/>
                </a:lnTo>
                <a:lnTo>
                  <a:pt x="5672" y="5025338"/>
                </a:lnTo>
                <a:lnTo>
                  <a:pt x="1431" y="4978308"/>
                </a:lnTo>
                <a:lnTo>
                  <a:pt x="0" y="4930521"/>
                </a:lnTo>
                <a:lnTo>
                  <a:pt x="0" y="784478"/>
                </a:lnTo>
                <a:close/>
              </a:path>
            </a:pathLst>
          </a:custGeom>
          <a:ln w="50292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52400"/>
            <a:ext cx="11379835" cy="1219200"/>
          </a:xfrm>
          <a:custGeom>
            <a:avLst/>
            <a:gdLst/>
            <a:ahLst/>
            <a:cxnLst/>
            <a:rect l="l" t="t" r="r" b="b"/>
            <a:pathLst>
              <a:path w="11379835" h="1219200">
                <a:moveTo>
                  <a:pt x="10565257" y="0"/>
                </a:moveTo>
                <a:lnTo>
                  <a:pt x="0" y="0"/>
                </a:lnTo>
                <a:lnTo>
                  <a:pt x="0" y="1219200"/>
                </a:lnTo>
                <a:lnTo>
                  <a:pt x="10566908" y="1219200"/>
                </a:lnTo>
                <a:lnTo>
                  <a:pt x="10622533" y="1217647"/>
                </a:lnTo>
                <a:lnTo>
                  <a:pt x="10677156" y="1213365"/>
                </a:lnTo>
                <a:lnTo>
                  <a:pt x="10730656" y="1206445"/>
                </a:lnTo>
                <a:lnTo>
                  <a:pt x="10782910" y="1196975"/>
                </a:lnTo>
                <a:lnTo>
                  <a:pt x="10833799" y="1185043"/>
                </a:lnTo>
                <a:lnTo>
                  <a:pt x="10883199" y="1170741"/>
                </a:lnTo>
                <a:lnTo>
                  <a:pt x="10930990" y="1154157"/>
                </a:lnTo>
                <a:lnTo>
                  <a:pt x="10977052" y="1135379"/>
                </a:lnTo>
                <a:lnTo>
                  <a:pt x="11021261" y="1114499"/>
                </a:lnTo>
                <a:lnTo>
                  <a:pt x="11063498" y="1091604"/>
                </a:lnTo>
                <a:lnTo>
                  <a:pt x="11103640" y="1066785"/>
                </a:lnTo>
                <a:lnTo>
                  <a:pt x="11141567" y="1040129"/>
                </a:lnTo>
                <a:lnTo>
                  <a:pt x="11177156" y="1011728"/>
                </a:lnTo>
                <a:lnTo>
                  <a:pt x="11210288" y="981670"/>
                </a:lnTo>
                <a:lnTo>
                  <a:pt x="11240840" y="950044"/>
                </a:lnTo>
                <a:lnTo>
                  <a:pt x="11268691" y="916939"/>
                </a:lnTo>
                <a:lnTo>
                  <a:pt x="11293719" y="882446"/>
                </a:lnTo>
                <a:lnTo>
                  <a:pt x="11315805" y="846653"/>
                </a:lnTo>
                <a:lnTo>
                  <a:pt x="11334825" y="809649"/>
                </a:lnTo>
                <a:lnTo>
                  <a:pt x="11350659" y="771525"/>
                </a:lnTo>
                <a:lnTo>
                  <a:pt x="11363186" y="732368"/>
                </a:lnTo>
                <a:lnTo>
                  <a:pt x="11372284" y="692269"/>
                </a:lnTo>
                <a:lnTo>
                  <a:pt x="11377831" y="651316"/>
                </a:lnTo>
                <a:lnTo>
                  <a:pt x="11379708" y="609600"/>
                </a:lnTo>
                <a:lnTo>
                  <a:pt x="11377831" y="567745"/>
                </a:lnTo>
                <a:lnTo>
                  <a:pt x="11372283" y="526666"/>
                </a:lnTo>
                <a:lnTo>
                  <a:pt x="11363183" y="486451"/>
                </a:lnTo>
                <a:lnTo>
                  <a:pt x="11350652" y="447189"/>
                </a:lnTo>
                <a:lnTo>
                  <a:pt x="11334810" y="408971"/>
                </a:lnTo>
                <a:lnTo>
                  <a:pt x="11315779" y="371885"/>
                </a:lnTo>
                <a:lnTo>
                  <a:pt x="11293678" y="336022"/>
                </a:lnTo>
                <a:lnTo>
                  <a:pt x="11268630" y="301469"/>
                </a:lnTo>
                <a:lnTo>
                  <a:pt x="11240753" y="268318"/>
                </a:lnTo>
                <a:lnTo>
                  <a:pt x="11210168" y="236657"/>
                </a:lnTo>
                <a:lnTo>
                  <a:pt x="11176997" y="206576"/>
                </a:lnTo>
                <a:lnTo>
                  <a:pt x="11141360" y="178165"/>
                </a:lnTo>
                <a:lnTo>
                  <a:pt x="11103378" y="151512"/>
                </a:lnTo>
                <a:lnTo>
                  <a:pt x="11063170" y="126707"/>
                </a:lnTo>
                <a:lnTo>
                  <a:pt x="11020858" y="103841"/>
                </a:lnTo>
                <a:lnTo>
                  <a:pt x="10976562" y="83001"/>
                </a:lnTo>
                <a:lnTo>
                  <a:pt x="10930404" y="64278"/>
                </a:lnTo>
                <a:lnTo>
                  <a:pt x="10882503" y="47761"/>
                </a:lnTo>
                <a:lnTo>
                  <a:pt x="10832979" y="33540"/>
                </a:lnTo>
                <a:lnTo>
                  <a:pt x="10781955" y="21704"/>
                </a:lnTo>
                <a:lnTo>
                  <a:pt x="10729550" y="12343"/>
                </a:lnTo>
                <a:lnTo>
                  <a:pt x="10675885" y="5545"/>
                </a:lnTo>
                <a:lnTo>
                  <a:pt x="10621080" y="1401"/>
                </a:lnTo>
                <a:lnTo>
                  <a:pt x="1056525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" y="1219961"/>
            <a:ext cx="10770235" cy="0"/>
          </a:xfrm>
          <a:custGeom>
            <a:avLst/>
            <a:gdLst/>
            <a:ahLst/>
            <a:cxnLst/>
            <a:rect l="l" t="t" r="r" b="b"/>
            <a:pathLst>
              <a:path w="10770235">
                <a:moveTo>
                  <a:pt x="0" y="0"/>
                </a:moveTo>
                <a:lnTo>
                  <a:pt x="1077010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1641" y="3145358"/>
            <a:ext cx="1040871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818663"/>
            <a:ext cx="10283190" cy="241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75107"/>
            <a:ext cx="71501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05</a:t>
            </a:r>
            <a:r>
              <a:rPr spc="-5" dirty="0"/>
              <a:t>-</a:t>
            </a:r>
            <a:r>
              <a:rPr dirty="0"/>
              <a:t>Ja</a:t>
            </a:r>
            <a:r>
              <a:rPr spc="5" dirty="0"/>
              <a:t>n</a:t>
            </a:r>
            <a:r>
              <a:rPr spc="-5" dirty="0"/>
              <a:t>-</a:t>
            </a:r>
            <a:r>
              <a:rPr dirty="0"/>
              <a:t>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23334" y="6292503"/>
            <a:ext cx="3542029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1979" y="6440710"/>
            <a:ext cx="255270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161" y="2070354"/>
            <a:ext cx="9855835" cy="3352800"/>
          </a:xfrm>
          <a:custGeom>
            <a:avLst/>
            <a:gdLst/>
            <a:ahLst/>
            <a:cxnLst/>
            <a:rect l="l" t="t" r="r" b="b"/>
            <a:pathLst>
              <a:path w="9855835" h="3352800">
                <a:moveTo>
                  <a:pt x="0" y="558800"/>
                </a:moveTo>
                <a:lnTo>
                  <a:pt x="2051" y="510585"/>
                </a:lnTo>
                <a:lnTo>
                  <a:pt x="8092" y="463509"/>
                </a:lnTo>
                <a:lnTo>
                  <a:pt x="17957" y="417740"/>
                </a:lnTo>
                <a:lnTo>
                  <a:pt x="31476" y="373445"/>
                </a:lnTo>
                <a:lnTo>
                  <a:pt x="48483" y="330792"/>
                </a:lnTo>
                <a:lnTo>
                  <a:pt x="68809" y="289949"/>
                </a:lnTo>
                <a:lnTo>
                  <a:pt x="92288" y="251083"/>
                </a:lnTo>
                <a:lnTo>
                  <a:pt x="118750" y="214362"/>
                </a:lnTo>
                <a:lnTo>
                  <a:pt x="148028" y="179955"/>
                </a:lnTo>
                <a:lnTo>
                  <a:pt x="179955" y="148028"/>
                </a:lnTo>
                <a:lnTo>
                  <a:pt x="214362" y="118750"/>
                </a:lnTo>
                <a:lnTo>
                  <a:pt x="251083" y="92288"/>
                </a:lnTo>
                <a:lnTo>
                  <a:pt x="289949" y="68809"/>
                </a:lnTo>
                <a:lnTo>
                  <a:pt x="330792" y="48483"/>
                </a:lnTo>
                <a:lnTo>
                  <a:pt x="373445" y="31476"/>
                </a:lnTo>
                <a:lnTo>
                  <a:pt x="417740" y="17957"/>
                </a:lnTo>
                <a:lnTo>
                  <a:pt x="463509" y="8092"/>
                </a:lnTo>
                <a:lnTo>
                  <a:pt x="510585" y="2051"/>
                </a:lnTo>
                <a:lnTo>
                  <a:pt x="558800" y="0"/>
                </a:lnTo>
                <a:lnTo>
                  <a:pt x="9296908" y="0"/>
                </a:lnTo>
                <a:lnTo>
                  <a:pt x="9345122" y="2051"/>
                </a:lnTo>
                <a:lnTo>
                  <a:pt x="9392198" y="8092"/>
                </a:lnTo>
                <a:lnTo>
                  <a:pt x="9437967" y="17957"/>
                </a:lnTo>
                <a:lnTo>
                  <a:pt x="9482262" y="31476"/>
                </a:lnTo>
                <a:lnTo>
                  <a:pt x="9524915" y="48483"/>
                </a:lnTo>
                <a:lnTo>
                  <a:pt x="9565758" y="68809"/>
                </a:lnTo>
                <a:lnTo>
                  <a:pt x="9604624" y="92288"/>
                </a:lnTo>
                <a:lnTo>
                  <a:pt x="9641345" y="118750"/>
                </a:lnTo>
                <a:lnTo>
                  <a:pt x="9675752" y="148028"/>
                </a:lnTo>
                <a:lnTo>
                  <a:pt x="9707679" y="179955"/>
                </a:lnTo>
                <a:lnTo>
                  <a:pt x="9736957" y="214362"/>
                </a:lnTo>
                <a:lnTo>
                  <a:pt x="9763419" y="251083"/>
                </a:lnTo>
                <a:lnTo>
                  <a:pt x="9786898" y="289949"/>
                </a:lnTo>
                <a:lnTo>
                  <a:pt x="9807224" y="330792"/>
                </a:lnTo>
                <a:lnTo>
                  <a:pt x="9824231" y="373445"/>
                </a:lnTo>
                <a:lnTo>
                  <a:pt x="9837750" y="417740"/>
                </a:lnTo>
                <a:lnTo>
                  <a:pt x="9847615" y="463509"/>
                </a:lnTo>
                <a:lnTo>
                  <a:pt x="9853656" y="510585"/>
                </a:lnTo>
                <a:lnTo>
                  <a:pt x="9855708" y="558800"/>
                </a:lnTo>
                <a:lnTo>
                  <a:pt x="9855708" y="2794000"/>
                </a:lnTo>
                <a:lnTo>
                  <a:pt x="9853656" y="2842214"/>
                </a:lnTo>
                <a:lnTo>
                  <a:pt x="9847615" y="2889290"/>
                </a:lnTo>
                <a:lnTo>
                  <a:pt x="9837750" y="2935059"/>
                </a:lnTo>
                <a:lnTo>
                  <a:pt x="9824231" y="2979354"/>
                </a:lnTo>
                <a:lnTo>
                  <a:pt x="9807224" y="3022007"/>
                </a:lnTo>
                <a:lnTo>
                  <a:pt x="9786898" y="3062850"/>
                </a:lnTo>
                <a:lnTo>
                  <a:pt x="9763419" y="3101716"/>
                </a:lnTo>
                <a:lnTo>
                  <a:pt x="9736957" y="3138437"/>
                </a:lnTo>
                <a:lnTo>
                  <a:pt x="9707679" y="3172844"/>
                </a:lnTo>
                <a:lnTo>
                  <a:pt x="9675752" y="3204771"/>
                </a:lnTo>
                <a:lnTo>
                  <a:pt x="9641345" y="3234049"/>
                </a:lnTo>
                <a:lnTo>
                  <a:pt x="9604624" y="3260511"/>
                </a:lnTo>
                <a:lnTo>
                  <a:pt x="9565758" y="3283990"/>
                </a:lnTo>
                <a:lnTo>
                  <a:pt x="9524915" y="3304316"/>
                </a:lnTo>
                <a:lnTo>
                  <a:pt x="9482262" y="3321323"/>
                </a:lnTo>
                <a:lnTo>
                  <a:pt x="9437967" y="3334842"/>
                </a:lnTo>
                <a:lnTo>
                  <a:pt x="9392198" y="3344707"/>
                </a:lnTo>
                <a:lnTo>
                  <a:pt x="9345122" y="3350748"/>
                </a:lnTo>
                <a:lnTo>
                  <a:pt x="9296908" y="3352800"/>
                </a:lnTo>
                <a:lnTo>
                  <a:pt x="558800" y="3352800"/>
                </a:lnTo>
                <a:lnTo>
                  <a:pt x="510585" y="3350748"/>
                </a:lnTo>
                <a:lnTo>
                  <a:pt x="463509" y="3344707"/>
                </a:lnTo>
                <a:lnTo>
                  <a:pt x="417740" y="3334842"/>
                </a:lnTo>
                <a:lnTo>
                  <a:pt x="373445" y="3321323"/>
                </a:lnTo>
                <a:lnTo>
                  <a:pt x="330792" y="3304316"/>
                </a:lnTo>
                <a:lnTo>
                  <a:pt x="289949" y="3283990"/>
                </a:lnTo>
                <a:lnTo>
                  <a:pt x="251083" y="3260511"/>
                </a:lnTo>
                <a:lnTo>
                  <a:pt x="214362" y="3234049"/>
                </a:lnTo>
                <a:lnTo>
                  <a:pt x="179955" y="3204771"/>
                </a:lnTo>
                <a:lnTo>
                  <a:pt x="148028" y="3172844"/>
                </a:lnTo>
                <a:lnTo>
                  <a:pt x="118750" y="3138437"/>
                </a:lnTo>
                <a:lnTo>
                  <a:pt x="92288" y="3101716"/>
                </a:lnTo>
                <a:lnTo>
                  <a:pt x="68809" y="3062850"/>
                </a:lnTo>
                <a:lnTo>
                  <a:pt x="48483" y="3022007"/>
                </a:lnTo>
                <a:lnTo>
                  <a:pt x="31476" y="2979354"/>
                </a:lnTo>
                <a:lnTo>
                  <a:pt x="17957" y="2935059"/>
                </a:lnTo>
                <a:lnTo>
                  <a:pt x="8092" y="2889290"/>
                </a:lnTo>
                <a:lnTo>
                  <a:pt x="2051" y="2842214"/>
                </a:lnTo>
                <a:lnTo>
                  <a:pt x="0" y="2794000"/>
                </a:lnTo>
                <a:lnTo>
                  <a:pt x="0" y="558800"/>
                </a:lnTo>
                <a:close/>
              </a:path>
            </a:pathLst>
          </a:custGeom>
          <a:ln w="50292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926591"/>
            <a:ext cx="9551035" cy="990600"/>
          </a:xfrm>
          <a:custGeom>
            <a:avLst/>
            <a:gdLst/>
            <a:ahLst/>
            <a:cxnLst/>
            <a:rect l="l" t="t" r="r" b="b"/>
            <a:pathLst>
              <a:path w="9551035" h="990600">
                <a:moveTo>
                  <a:pt x="0" y="990600"/>
                </a:moveTo>
                <a:lnTo>
                  <a:pt x="9550908" y="990600"/>
                </a:lnTo>
                <a:lnTo>
                  <a:pt x="9550908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579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630" y="1098598"/>
            <a:ext cx="11989435" cy="1828800"/>
          </a:xfrm>
          <a:custGeom>
            <a:avLst/>
            <a:gdLst/>
            <a:ahLst/>
            <a:cxnLst/>
            <a:rect l="l" t="t" r="r" b="b"/>
            <a:pathLst>
              <a:path w="11989435" h="1828800">
                <a:moveTo>
                  <a:pt x="10767695" y="0"/>
                </a:moveTo>
                <a:lnTo>
                  <a:pt x="0" y="0"/>
                </a:lnTo>
                <a:lnTo>
                  <a:pt x="0" y="1828800"/>
                </a:lnTo>
                <a:lnTo>
                  <a:pt x="10770108" y="1828800"/>
                </a:lnTo>
                <a:lnTo>
                  <a:pt x="10824387" y="1827771"/>
                </a:lnTo>
                <a:lnTo>
                  <a:pt x="10878061" y="1825000"/>
                </a:lnTo>
                <a:lnTo>
                  <a:pt x="10931080" y="1820522"/>
                </a:lnTo>
                <a:lnTo>
                  <a:pt x="10983395" y="1814373"/>
                </a:lnTo>
                <a:lnTo>
                  <a:pt x="11034955" y="1806592"/>
                </a:lnTo>
                <a:lnTo>
                  <a:pt x="11085712" y="1797213"/>
                </a:lnTo>
                <a:lnTo>
                  <a:pt x="11135615" y="1786274"/>
                </a:lnTo>
                <a:lnTo>
                  <a:pt x="11184614" y="1773812"/>
                </a:lnTo>
                <a:lnTo>
                  <a:pt x="11232661" y="1759863"/>
                </a:lnTo>
                <a:lnTo>
                  <a:pt x="11279705" y="1744464"/>
                </a:lnTo>
                <a:lnTo>
                  <a:pt x="11325696" y="1727651"/>
                </a:lnTo>
                <a:lnTo>
                  <a:pt x="11370586" y="1709461"/>
                </a:lnTo>
                <a:lnTo>
                  <a:pt x="11414324" y="1689930"/>
                </a:lnTo>
                <a:lnTo>
                  <a:pt x="11456860" y="1669097"/>
                </a:lnTo>
                <a:lnTo>
                  <a:pt x="11498145" y="1646996"/>
                </a:lnTo>
                <a:lnTo>
                  <a:pt x="11538129" y="1623665"/>
                </a:lnTo>
                <a:lnTo>
                  <a:pt x="11576763" y="1599140"/>
                </a:lnTo>
                <a:lnTo>
                  <a:pt x="11613996" y="1573458"/>
                </a:lnTo>
                <a:lnTo>
                  <a:pt x="11649780" y="1546656"/>
                </a:lnTo>
                <a:lnTo>
                  <a:pt x="11684064" y="1518769"/>
                </a:lnTo>
                <a:lnTo>
                  <a:pt x="11716799" y="1489836"/>
                </a:lnTo>
                <a:lnTo>
                  <a:pt x="11747934" y="1459893"/>
                </a:lnTo>
                <a:lnTo>
                  <a:pt x="11777422" y="1428975"/>
                </a:lnTo>
                <a:lnTo>
                  <a:pt x="11805210" y="1397120"/>
                </a:lnTo>
                <a:lnTo>
                  <a:pt x="11831251" y="1364365"/>
                </a:lnTo>
                <a:lnTo>
                  <a:pt x="11855494" y="1330746"/>
                </a:lnTo>
                <a:lnTo>
                  <a:pt x="11877890" y="1296300"/>
                </a:lnTo>
                <a:lnTo>
                  <a:pt x="11898388" y="1261063"/>
                </a:lnTo>
                <a:lnTo>
                  <a:pt x="11916940" y="1225072"/>
                </a:lnTo>
                <a:lnTo>
                  <a:pt x="11933495" y="1188363"/>
                </a:lnTo>
                <a:lnTo>
                  <a:pt x="11948005" y="1150975"/>
                </a:lnTo>
                <a:lnTo>
                  <a:pt x="11960418" y="1112942"/>
                </a:lnTo>
                <a:lnTo>
                  <a:pt x="11970686" y="1074301"/>
                </a:lnTo>
                <a:lnTo>
                  <a:pt x="11978758" y="1035090"/>
                </a:lnTo>
                <a:lnTo>
                  <a:pt x="11984586" y="995345"/>
                </a:lnTo>
                <a:lnTo>
                  <a:pt x="11988119" y="955103"/>
                </a:lnTo>
                <a:lnTo>
                  <a:pt x="11989308" y="914400"/>
                </a:lnTo>
                <a:lnTo>
                  <a:pt x="11988119" y="873546"/>
                </a:lnTo>
                <a:lnTo>
                  <a:pt x="11984585" y="833163"/>
                </a:lnTo>
                <a:lnTo>
                  <a:pt x="11978757" y="793285"/>
                </a:lnTo>
                <a:lnTo>
                  <a:pt x="11970683" y="753951"/>
                </a:lnTo>
                <a:lnTo>
                  <a:pt x="11960412" y="715195"/>
                </a:lnTo>
                <a:lnTo>
                  <a:pt x="11947994" y="677056"/>
                </a:lnTo>
                <a:lnTo>
                  <a:pt x="11933479" y="639570"/>
                </a:lnTo>
                <a:lnTo>
                  <a:pt x="11916916" y="602773"/>
                </a:lnTo>
                <a:lnTo>
                  <a:pt x="11898354" y="566701"/>
                </a:lnTo>
                <a:lnTo>
                  <a:pt x="11877842" y="531393"/>
                </a:lnTo>
                <a:lnTo>
                  <a:pt x="11855431" y="496883"/>
                </a:lnTo>
                <a:lnTo>
                  <a:pt x="11831169" y="463209"/>
                </a:lnTo>
                <a:lnTo>
                  <a:pt x="11805106" y="430407"/>
                </a:lnTo>
                <a:lnTo>
                  <a:pt x="11777291" y="398514"/>
                </a:lnTo>
                <a:lnTo>
                  <a:pt x="11747774" y="367566"/>
                </a:lnTo>
                <a:lnTo>
                  <a:pt x="11716603" y="337601"/>
                </a:lnTo>
                <a:lnTo>
                  <a:pt x="11683830" y="308654"/>
                </a:lnTo>
                <a:lnTo>
                  <a:pt x="11649502" y="280762"/>
                </a:lnTo>
                <a:lnTo>
                  <a:pt x="11613669" y="253962"/>
                </a:lnTo>
                <a:lnTo>
                  <a:pt x="11576382" y="228291"/>
                </a:lnTo>
                <a:lnTo>
                  <a:pt x="11537688" y="203785"/>
                </a:lnTo>
                <a:lnTo>
                  <a:pt x="11497638" y="180480"/>
                </a:lnTo>
                <a:lnTo>
                  <a:pt x="11456280" y="158414"/>
                </a:lnTo>
                <a:lnTo>
                  <a:pt x="11413665" y="137622"/>
                </a:lnTo>
                <a:lnTo>
                  <a:pt x="11369842" y="118142"/>
                </a:lnTo>
                <a:lnTo>
                  <a:pt x="11324859" y="100010"/>
                </a:lnTo>
                <a:lnTo>
                  <a:pt x="11278767" y="83263"/>
                </a:lnTo>
                <a:lnTo>
                  <a:pt x="11231615" y="67937"/>
                </a:lnTo>
                <a:lnTo>
                  <a:pt x="11183453" y="54069"/>
                </a:lnTo>
                <a:lnTo>
                  <a:pt x="11134329" y="41695"/>
                </a:lnTo>
                <a:lnTo>
                  <a:pt x="11084293" y="30853"/>
                </a:lnTo>
                <a:lnTo>
                  <a:pt x="11033394" y="21578"/>
                </a:lnTo>
                <a:lnTo>
                  <a:pt x="10981683" y="13907"/>
                </a:lnTo>
                <a:lnTo>
                  <a:pt x="10929208" y="7878"/>
                </a:lnTo>
                <a:lnTo>
                  <a:pt x="10876019" y="3525"/>
                </a:lnTo>
                <a:lnTo>
                  <a:pt x="10822164" y="887"/>
                </a:lnTo>
                <a:lnTo>
                  <a:pt x="10767695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3060954"/>
            <a:ext cx="11075035" cy="0"/>
          </a:xfrm>
          <a:custGeom>
            <a:avLst/>
            <a:gdLst/>
            <a:ahLst/>
            <a:cxnLst/>
            <a:rect l="l" t="t" r="r" b="b"/>
            <a:pathLst>
              <a:path w="11075035">
                <a:moveTo>
                  <a:pt x="0" y="0"/>
                </a:moveTo>
                <a:lnTo>
                  <a:pt x="11074908" y="0"/>
                </a:lnTo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939" y="1898395"/>
            <a:ext cx="10690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Times New Roman"/>
                <a:cs typeface="Times New Roman"/>
              </a:rPr>
              <a:t>UNIT V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:Optimization </a:t>
            </a:r>
            <a:r>
              <a:rPr sz="4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problems as search</a:t>
            </a:r>
            <a:r>
              <a:rPr sz="4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1439" y="3380130"/>
            <a:ext cx="6414770" cy="143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 marR="508000" indent="3810" algn="ctr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Dr </a:t>
            </a:r>
            <a:r>
              <a:rPr lang="en-GB" sz="2800" spc="-5" dirty="0" err="1">
                <a:latin typeface="Arial"/>
                <a:cs typeface="Arial"/>
              </a:rPr>
              <a:t>N.Subhash</a:t>
            </a:r>
            <a:r>
              <a:rPr lang="en-GB" sz="2800" spc="-5" dirty="0">
                <a:latin typeface="Arial"/>
                <a:cs typeface="Arial"/>
              </a:rPr>
              <a:t> Chandra</a:t>
            </a:r>
            <a:r>
              <a:rPr sz="2800" spc="-5" dirty="0">
                <a:latin typeface="Arial"/>
                <a:cs typeface="Arial"/>
              </a:rPr>
              <a:t>  Department of Computer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Science,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CVR College of Engineering,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Hyderabad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22162AC-259C-4772-9F45-C8E3D01783D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lang="en-GB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0266-4724-44E5-AF1B-5BF165DE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C3FBE3-498C-44A0-AC33-6382E0980668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1B19CC9-85BA-4F85-8365-08A71D749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30214"/>
            <a:ext cx="8229600" cy="492443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chemeClr val="bg1">
                    <a:lumMod val="95000"/>
                  </a:schemeClr>
                </a:solidFill>
              </a:rPr>
              <a:t>Best Case Partitioning of Quick Sort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0805C9AF-9B30-455B-A313-95C185E0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43"/>
          <a:stretch>
            <a:fillRect/>
          </a:stretch>
        </p:blipFill>
        <p:spPr bwMode="auto">
          <a:xfrm>
            <a:off x="1747838" y="1600200"/>
            <a:ext cx="8672512" cy="38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2D930C-2A4E-4029-9C3D-0E757199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C3FBE3-498C-44A0-AC33-6382E0980668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EAE644D-75B1-4DC7-BD54-221F55F34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30214"/>
            <a:ext cx="8229600" cy="492443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Average Case of Quick Sort</a:t>
            </a:r>
            <a:endParaRPr lang="da-DK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327E772-E710-4741-860B-3970D6D30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861774"/>
          </a:xfrm>
          <a:noFill/>
          <a:ln/>
        </p:spPr>
        <p:txBody>
          <a:bodyPr/>
          <a:lstStyle/>
          <a:p>
            <a:endParaRPr lang="da-DK" altLang="en-US"/>
          </a:p>
          <a:p>
            <a:endParaRPr lang="da-DK" altLang="en-US"/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F3FE0BCB-E0ED-474D-96B2-9BB91EC31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752600"/>
          <a:ext cx="623093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9876190" imgH="6249272" progId="MSPhotoEd.3">
                  <p:embed/>
                </p:oleObj>
              </mc:Choice>
              <mc:Fallback>
                <p:oleObj name="Photo Editor Photo" r:id="rId2" imgW="9876190" imgH="6249272" progId="MSPhotoEd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F3FE0BCB-E0ED-474D-96B2-9BB91EC318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2600"/>
                        <a:ext cx="6230938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AF9A-41B3-4A85-BD64-331A7269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C3FBE3-498C-44A0-AC33-6382E0980668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EBAAE87-BAE2-4878-AADC-863A847B5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099" y="364156"/>
            <a:ext cx="10408716" cy="492443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Randomized Quick Sort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38C8D9C-06D2-40B9-A71A-1C9BB49CB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504951"/>
            <a:ext cx="7656513" cy="2880789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 dirty="0"/>
              <a:t>Randomized-Partition(</a:t>
            </a:r>
            <a:r>
              <a:rPr lang="en-US" altLang="en-US" sz="2400" b="1" i="1" u="sng" dirty="0"/>
              <a:t>A, p, r</a:t>
            </a:r>
            <a:r>
              <a:rPr lang="en-US" altLang="en-US" sz="2400" b="1" u="sng" dirty="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1.</a:t>
            </a:r>
            <a:r>
              <a:rPr lang="en-US" altLang="en-US" sz="2000" i="1" dirty="0"/>
              <a:t> 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 </a:t>
            </a:r>
            <a:r>
              <a:rPr lang="en-US" altLang="en-US" sz="2000" i="1" dirty="0"/>
              <a:t>Random</a:t>
            </a:r>
            <a:r>
              <a:rPr lang="en-US" altLang="en-US" sz="2000" dirty="0"/>
              <a:t>(</a:t>
            </a:r>
            <a:r>
              <a:rPr lang="en-US" altLang="en-US" sz="2000" i="1" dirty="0"/>
              <a:t>p</a:t>
            </a:r>
            <a:r>
              <a:rPr lang="en-US" altLang="en-US" sz="2000" dirty="0"/>
              <a:t>, </a:t>
            </a:r>
            <a:r>
              <a:rPr lang="en-US" altLang="en-US" sz="2000" i="1" dirty="0"/>
              <a:t>r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2.  exchange </a:t>
            </a:r>
            <a:r>
              <a:rPr lang="en-US" altLang="en-US" sz="2000" i="1" dirty="0"/>
              <a:t>A</a:t>
            </a:r>
            <a:r>
              <a:rPr lang="en-US" altLang="en-US" sz="2000" dirty="0"/>
              <a:t>[</a:t>
            </a:r>
            <a:r>
              <a:rPr lang="en-US" altLang="en-US" sz="2000" i="1" dirty="0"/>
              <a:t>r</a:t>
            </a:r>
            <a:r>
              <a:rPr lang="en-US" altLang="en-US" sz="2000" dirty="0"/>
              <a:t>] </a:t>
            </a:r>
            <a:r>
              <a:rPr lang="en-US" altLang="en-US" sz="2000" dirty="0">
                <a:sym typeface="Symbol" panose="05050102010706020507" pitchFamily="18" charset="2"/>
              </a:rPr>
              <a:t> </a:t>
            </a:r>
            <a:r>
              <a:rPr lang="en-US" altLang="en-US" sz="2000" i="1" dirty="0"/>
              <a:t>A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]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3.  </a:t>
            </a:r>
            <a:r>
              <a:rPr lang="en-US" altLang="en-US" sz="2000" b="1" dirty="0"/>
              <a:t>return</a:t>
            </a:r>
            <a:r>
              <a:rPr lang="en-US" altLang="en-US" sz="2000" dirty="0"/>
              <a:t> </a:t>
            </a:r>
            <a:r>
              <a:rPr lang="en-US" altLang="en-US" sz="2000" b="1" dirty="0"/>
              <a:t>Partition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dirty="0"/>
              <a:t>, </a:t>
            </a:r>
            <a:r>
              <a:rPr lang="en-US" altLang="en-US" sz="2000" i="1" dirty="0"/>
              <a:t>r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b="1" u="sng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 dirty="0"/>
              <a:t>Randomized-Quicksort(</a:t>
            </a:r>
            <a:r>
              <a:rPr lang="en-US" altLang="en-US" sz="2400" b="1" i="1" u="sng" dirty="0"/>
              <a:t>A, p, r</a:t>
            </a:r>
            <a:r>
              <a:rPr lang="en-US" altLang="en-US" sz="2400" b="1" u="sng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1. 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 &lt; </a:t>
            </a:r>
            <a:r>
              <a:rPr lang="en-US" altLang="en-US" sz="2000" i="1" dirty="0"/>
              <a:t>r</a:t>
            </a:r>
            <a:endParaRPr lang="en-US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2.     </a:t>
            </a:r>
            <a:r>
              <a:rPr lang="en-US" altLang="en-US" sz="2000" b="1" dirty="0"/>
              <a:t>then</a:t>
            </a:r>
            <a:r>
              <a:rPr lang="en-US" altLang="en-US" sz="2000" dirty="0"/>
              <a:t> </a:t>
            </a:r>
            <a:r>
              <a:rPr lang="en-US" altLang="en-US" sz="2000" i="1" dirty="0"/>
              <a:t>q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 </a:t>
            </a:r>
            <a:r>
              <a:rPr lang="en-US" altLang="en-US" sz="2000" b="1" dirty="0">
                <a:sym typeface="Symbol" panose="05050102010706020507" pitchFamily="18" charset="2"/>
              </a:rPr>
              <a:t>Randomized-</a:t>
            </a:r>
            <a:r>
              <a:rPr lang="en-US" altLang="en-US" sz="2000" b="1" dirty="0"/>
              <a:t>Partition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dirty="0"/>
              <a:t>, </a:t>
            </a:r>
            <a:r>
              <a:rPr lang="en-US" altLang="en-US" sz="2000" i="1" dirty="0"/>
              <a:t>r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3.               </a:t>
            </a:r>
            <a:r>
              <a:rPr lang="en-US" altLang="en-US" sz="2000" b="1" dirty="0"/>
              <a:t>Randomized-Quicksort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, </a:t>
            </a:r>
            <a:r>
              <a:rPr lang="en-US" altLang="en-US" sz="2000" i="1" dirty="0"/>
              <a:t>p </a:t>
            </a:r>
            <a:r>
              <a:rPr lang="en-US" altLang="en-US" sz="2000" dirty="0"/>
              <a:t>, </a:t>
            </a:r>
            <a:r>
              <a:rPr lang="en-US" altLang="en-US" sz="2000" i="1" dirty="0"/>
              <a:t>q</a:t>
            </a:r>
            <a:r>
              <a:rPr lang="en-US" altLang="en-US" sz="2000" dirty="0"/>
              <a:t>-1)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4.               </a:t>
            </a:r>
            <a:r>
              <a:rPr lang="en-US" altLang="en-US" sz="2000" b="1" dirty="0"/>
              <a:t>Randomized-Quicksort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, </a:t>
            </a:r>
            <a:r>
              <a:rPr lang="en-US" altLang="en-US" sz="2000" i="1" dirty="0"/>
              <a:t>q</a:t>
            </a:r>
            <a:r>
              <a:rPr lang="en-US" altLang="en-US" sz="2000" dirty="0"/>
              <a:t>+1, </a:t>
            </a:r>
            <a:r>
              <a:rPr lang="en-US" altLang="en-US" sz="2000" i="1" dirty="0"/>
              <a:t>r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C0AA-4E63-4CB0-839D-8C7E1A48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C3FBE3-498C-44A0-AC33-6382E0980668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DA85E9AC-17FF-4534-B4A3-541E5A36E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6873"/>
            <a:ext cx="10408716" cy="492443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Randomized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Quick Sort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226DF8CE-100B-4C76-91A9-D93BF1720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3438" y="1676401"/>
            <a:ext cx="8183562" cy="295465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000"/>
          </a:p>
          <a:p>
            <a:pPr algn="just">
              <a:lnSpc>
                <a:spcPct val="80000"/>
              </a:lnSpc>
            </a:pPr>
            <a:r>
              <a:rPr lang="en-US" altLang="en-US" sz="2000"/>
              <a:t>Exchange </a:t>
            </a:r>
            <a:r>
              <a:rPr lang="en-US" altLang="en-US" sz="2000" i="1"/>
              <a:t>A</a:t>
            </a:r>
            <a:r>
              <a:rPr lang="en-US" altLang="en-US" sz="2000"/>
              <a:t>[</a:t>
            </a:r>
            <a:r>
              <a:rPr lang="en-US" altLang="en-US" sz="2000" i="1"/>
              <a:t>r</a:t>
            </a:r>
            <a:r>
              <a:rPr lang="en-US" altLang="en-US" sz="2000"/>
              <a:t>] with an element chosen at random from </a:t>
            </a:r>
            <a:r>
              <a:rPr lang="en-US" altLang="en-US" sz="2000" i="1"/>
              <a:t>A</a:t>
            </a:r>
            <a:r>
              <a:rPr lang="en-US" altLang="en-US" sz="2000"/>
              <a:t>[</a:t>
            </a:r>
            <a:r>
              <a:rPr lang="en-US" altLang="en-US" sz="2000" i="1"/>
              <a:t>p…r</a:t>
            </a:r>
            <a:r>
              <a:rPr lang="en-US" altLang="en-US" sz="2000"/>
              <a:t>] in </a:t>
            </a:r>
            <a:r>
              <a:rPr lang="en-US" altLang="en-US" sz="2000" b="1"/>
              <a:t>Partition</a:t>
            </a:r>
            <a:r>
              <a:rPr lang="en-US" altLang="en-US" sz="2000"/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algn="just">
              <a:lnSpc>
                <a:spcPct val="80000"/>
              </a:lnSpc>
            </a:pPr>
            <a:r>
              <a:rPr lang="en-US" altLang="en-US" sz="2000"/>
              <a:t>The pivot element is equally likely to be any of input elements.</a:t>
            </a:r>
          </a:p>
          <a:p>
            <a:pPr algn="just">
              <a:lnSpc>
                <a:spcPct val="80000"/>
              </a:lnSpc>
            </a:pPr>
            <a:endParaRPr lang="en-US" altLang="en-US" sz="2000" i="1"/>
          </a:p>
          <a:p>
            <a:pPr algn="just">
              <a:lnSpc>
                <a:spcPct val="80000"/>
              </a:lnSpc>
            </a:pPr>
            <a:r>
              <a:rPr lang="en-US" altLang="en-US" sz="2000" i="1"/>
              <a:t>For any given input, the behavior of Randomized Quick Sort</a:t>
            </a:r>
            <a:r>
              <a:rPr lang="en-US" altLang="en-US" sz="2000"/>
              <a:t> is determined not only by the input but also by the </a:t>
            </a:r>
            <a:r>
              <a:rPr lang="en-US" altLang="en-US" sz="2000" i="1" u="sng"/>
              <a:t>random choices of the pivot.</a:t>
            </a:r>
          </a:p>
          <a:p>
            <a:pPr algn="just">
              <a:lnSpc>
                <a:spcPct val="80000"/>
              </a:lnSpc>
            </a:pPr>
            <a:endParaRPr lang="en-US" altLang="en-US" sz="2000"/>
          </a:p>
          <a:p>
            <a:pPr algn="just">
              <a:lnSpc>
                <a:spcPct val="80000"/>
              </a:lnSpc>
            </a:pPr>
            <a:r>
              <a:rPr lang="en-US" altLang="en-US" sz="2000"/>
              <a:t>We add randomization to Quick Sort to obtain for any input the expected performance of the algorithm to be good.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8F9E2DA-0B14-4F3B-BEA7-36258C9A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C3FBE3-498C-44A0-AC33-6382E0980668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698D459-3E0C-44D0-A269-CEF64137F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9281" y="475376"/>
            <a:ext cx="10408716" cy="492443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Las Vegas Randomized Algorithms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AF8853F-686E-431C-BF96-B59558E7E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3438" y="3810001"/>
            <a:ext cx="8183562" cy="1908215"/>
          </a:xfrm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en-US" altLang="en-US"/>
              <a:t>	</a:t>
            </a:r>
            <a:r>
              <a:rPr lang="en-US" altLang="en-US" sz="2400" b="1"/>
              <a:t>Goal</a:t>
            </a:r>
            <a:r>
              <a:rPr lang="en-US" altLang="en-US" sz="2400"/>
              <a:t>:</a:t>
            </a:r>
            <a:r>
              <a:rPr lang="en-US" altLang="en-US"/>
              <a:t> </a:t>
            </a:r>
            <a:r>
              <a:rPr lang="en-US" altLang="en-US" sz="2000"/>
              <a:t>Prove that for all input instances the algorithm solves the problem correctly and the expected  number of steps is bounded by a polynomial in the input size. </a:t>
            </a:r>
          </a:p>
          <a:p>
            <a:pPr algn="just">
              <a:buFontTx/>
              <a:buNone/>
            </a:pPr>
            <a:r>
              <a:rPr lang="en-US" altLang="en-US"/>
              <a:t>	</a:t>
            </a:r>
            <a:r>
              <a:rPr lang="en-US" altLang="en-US" sz="2400" b="1"/>
              <a:t>Note</a:t>
            </a:r>
            <a:r>
              <a:rPr lang="en-US" altLang="en-US" sz="2400"/>
              <a:t>:</a:t>
            </a:r>
            <a:r>
              <a:rPr lang="en-US" altLang="en-US"/>
              <a:t> </a:t>
            </a:r>
            <a:r>
              <a:rPr lang="en-US" altLang="en-US" sz="2000"/>
              <a:t>The expectation is over the random choices made by the algorithm</a:t>
            </a:r>
            <a:r>
              <a:rPr lang="en-US" altLang="en-US"/>
              <a:t>.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9E61DC59-9B3B-4BB6-99C1-246671A35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1995488"/>
            <a:ext cx="1905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DBA062F6-AF00-44E4-9A51-23D5E5484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2108200"/>
            <a:ext cx="1344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ALGORITHM</a:t>
            </a: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90C592AA-4BB3-4B2C-8A79-70823FA2D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550" y="2376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A682A5C7-EB56-4CF3-9F55-9F38C27A9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2376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CA8F44BE-3530-45C1-B09B-3D9ED3E70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1" y="2184400"/>
            <a:ext cx="769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791A260B-CA57-41E7-B6F5-208ED907F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224088"/>
            <a:ext cx="9749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7F9D8887-59A3-4393-9D5C-ED4A31CCF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681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7A1DAE84-6398-4455-A83F-5FA605EFB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38488"/>
            <a:ext cx="2095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NUMBERS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2F574E-038C-4334-898F-33EBF9B1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C3FBE3-498C-44A0-AC33-6382E0980668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E9963FEB-2A86-4C3D-88F3-22DEE4537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423"/>
            <a:ext cx="10408716" cy="492443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Probabilistic Analysis of Algorithms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92003BF-B2AF-480B-9B6C-B22171597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3438" y="3581400"/>
            <a:ext cx="8183562" cy="1477328"/>
          </a:xfrm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000"/>
              <a:t>	Input is assumed to be from a probability distribution.</a:t>
            </a:r>
          </a:p>
          <a:p>
            <a:pPr algn="just">
              <a:buFontTx/>
              <a:buNone/>
            </a:pPr>
            <a:r>
              <a:rPr lang="en-US" altLang="en-US"/>
              <a:t>	</a:t>
            </a:r>
            <a:r>
              <a:rPr lang="en-US" altLang="en-US" sz="2400" b="1"/>
              <a:t>Goal:</a:t>
            </a:r>
            <a:r>
              <a:rPr lang="en-US" altLang="en-US" sz="3600" b="1"/>
              <a:t> </a:t>
            </a:r>
            <a:r>
              <a:rPr lang="en-US" altLang="en-US" sz="2000"/>
              <a:t>Show that for all inputs the algorithm works correctly and for most inputs the number of steps is bounded by a polynomial in the size of the input.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39B9CB2C-9D6C-49E5-A55D-7A4F840C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2025650"/>
            <a:ext cx="1905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613774F7-0737-4022-AF04-C53FC0CA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2138363"/>
            <a:ext cx="1344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ALGORITHM</a:t>
            </a: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C97F1404-4529-4D0F-AF28-85A89F34B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550" y="240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6E968749-7DF5-4D76-B4D9-7997BD6E9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240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5748294E-8634-4C69-B752-4914FFD94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750" y="2101851"/>
            <a:ext cx="1083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RANDOM</a:t>
            </a:r>
          </a:p>
          <a:p>
            <a:pPr algn="ctr"/>
            <a:r>
              <a:rPr lang="en-US" altLang="en-US"/>
              <a:t>INPUT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B4772CBC-B1C5-40E1-8F8B-FA1C50B6B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734" y="2101851"/>
            <a:ext cx="15279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OUTPUT </a:t>
            </a:r>
          </a:p>
          <a:p>
            <a:pPr algn="ctr"/>
            <a:r>
              <a:rPr lang="en-US" altLang="en-US"/>
              <a:t>DISTRIBUTION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CC2F490-2AD3-4783-945A-4FF7BEC8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39C29BC-CEC0-466E-BC63-E747EDCD2462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740DEA0F-43D3-49BF-A18F-B539BE6F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1021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Monte Carlo Randomized Algorithms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8AEA43A8-A080-47E1-8BD6-3EF8D5D9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3657600"/>
            <a:ext cx="818356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2800"/>
              <a:t>	</a:t>
            </a:r>
            <a:r>
              <a:rPr lang="en-US" altLang="en-US" sz="2400" b="1"/>
              <a:t>Goal</a:t>
            </a:r>
            <a:r>
              <a:rPr lang="en-US" altLang="en-US" sz="2400"/>
              <a:t>:</a:t>
            </a:r>
            <a:r>
              <a:rPr lang="en-US" altLang="en-US"/>
              <a:t> </a:t>
            </a:r>
            <a:r>
              <a:rPr lang="en-US" altLang="en-US" sz="2000"/>
              <a:t>Prove that the algorithm</a:t>
            </a:r>
          </a:p>
          <a:p>
            <a:pPr lvl="1"/>
            <a:r>
              <a:rPr lang="en-US" altLang="en-US" sz="2000"/>
              <a:t>with high probability solves the problem correctly;</a:t>
            </a:r>
          </a:p>
          <a:p>
            <a:pPr lvl="1"/>
            <a:r>
              <a:rPr lang="en-US" altLang="en-US" sz="2000"/>
              <a:t>for every input the expected  number of steps is bounded by a polynomial in the input size.</a:t>
            </a:r>
            <a:r>
              <a:rPr lang="en-US" altLang="en-US"/>
              <a:t> </a:t>
            </a:r>
          </a:p>
          <a:p>
            <a:pPr algn="just">
              <a:buFontTx/>
              <a:buNone/>
            </a:pPr>
            <a:r>
              <a:rPr lang="en-US" altLang="en-US" sz="2800"/>
              <a:t>	</a:t>
            </a:r>
            <a:r>
              <a:rPr lang="en-US" altLang="en-US" sz="2400" b="1"/>
              <a:t>Note</a:t>
            </a:r>
            <a:r>
              <a:rPr lang="en-US" altLang="en-US" sz="2400"/>
              <a:t>:</a:t>
            </a:r>
            <a:r>
              <a:rPr lang="en-US" altLang="en-US" sz="2800"/>
              <a:t> </a:t>
            </a:r>
            <a:r>
              <a:rPr lang="en-US" altLang="en-US" sz="2000"/>
              <a:t>The expectation is over the random choices made by the algorithm</a:t>
            </a:r>
            <a:r>
              <a:rPr lang="en-US" altLang="en-US" sz="2800"/>
              <a:t>.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AD221A7D-36FD-40DF-8073-A5F42E155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1995488"/>
            <a:ext cx="1905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8DBF87C9-8AED-4B10-A991-B23B407CC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2108200"/>
            <a:ext cx="1344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ALGORITHM</a:t>
            </a:r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DB59F252-A5ED-42F1-A04B-319B0BD16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550" y="2376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Line 9">
            <a:extLst>
              <a:ext uri="{FF2B5EF4-FFF2-40B4-BE49-F238E27FC236}">
                <a16:creationId xmlns:a16="http://schemas.microsoft.com/office/drawing/2014/main" id="{F9CD5764-FB3F-474E-BD36-9DA3C4651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2376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67726BDC-0736-4B68-920F-E2E38BBBB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1" y="2184400"/>
            <a:ext cx="769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0F991ED5-C247-46B3-B72C-81248C6AF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224088"/>
            <a:ext cx="9749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</a:p>
        </p:txBody>
      </p:sp>
      <p:sp>
        <p:nvSpPr>
          <p:cNvPr id="72716" name="Line 12">
            <a:extLst>
              <a:ext uri="{FF2B5EF4-FFF2-40B4-BE49-F238E27FC236}">
                <a16:creationId xmlns:a16="http://schemas.microsoft.com/office/drawing/2014/main" id="{58A5BDB4-9F1D-45B1-9AF3-72DE05F1ED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681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F6BA1ED2-6421-41AC-8749-5D5A6F095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38488"/>
            <a:ext cx="2095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NUMBERS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6BA3-6FC0-4330-8684-8C07C202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C3FBE3-498C-44A0-AC33-6382E0980668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09B52D5-FDAE-4224-8EF1-309C18129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6078"/>
            <a:ext cx="10408716" cy="492443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Monte Carlo versus Las Vegas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AFFA6A5D-55C3-42AE-9848-CC007ED17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3438" y="1600201"/>
            <a:ext cx="8183562" cy="3631763"/>
          </a:xfrm>
          <a:noFill/>
          <a:ln/>
        </p:spPr>
        <p:txBody>
          <a:bodyPr/>
          <a:lstStyle/>
          <a:p>
            <a:pPr algn="just"/>
            <a:r>
              <a:rPr lang="en-US" altLang="en-US" sz="2000"/>
              <a:t>A Monte Carlo algorithm runs produces an answer that is correct with non-zero probability, whereas a Las Vegas algorithm always produces the correct answer.</a:t>
            </a:r>
          </a:p>
          <a:p>
            <a:pPr algn="just"/>
            <a:endParaRPr lang="en-US" altLang="en-US" sz="2000"/>
          </a:p>
          <a:p>
            <a:pPr algn="just"/>
            <a:r>
              <a:rPr lang="en-US" altLang="en-US" sz="2000"/>
              <a:t>The running time of both types of randomized algorithms is a random variable whose expectation is bounded say by a polynomial in terms of input size.</a:t>
            </a:r>
          </a:p>
          <a:p>
            <a:pPr algn="just"/>
            <a:endParaRPr lang="en-US" altLang="en-US" sz="2000"/>
          </a:p>
          <a:p>
            <a:pPr algn="just"/>
            <a:r>
              <a:rPr lang="en-US" altLang="en-US" sz="2000"/>
              <a:t>These expectations are only over the random choices made by the algorithm independent of the input. Thus independent repetitions of Monte Carlo algorithms drive down the failure probability exponentially.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6400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Nondeterministic</a:t>
            </a:r>
            <a:r>
              <a:rPr sz="4200" spc="-10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Algorithm</a:t>
            </a:r>
            <a:endParaRPr sz="42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624024"/>
            <a:ext cx="10280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2257425" algn="l"/>
                <a:tab pos="2773045" algn="l"/>
                <a:tab pos="4141470" algn="l"/>
                <a:tab pos="6025515" algn="l"/>
                <a:tab pos="7273925" algn="l"/>
                <a:tab pos="9037320" algn="l"/>
                <a:tab pos="9772015" algn="l"/>
              </a:tabLst>
            </a:pPr>
            <a:r>
              <a:rPr sz="2250" spc="1100" dirty="0">
                <a:solidFill>
                  <a:srgbClr val="DA0808"/>
                </a:solidFill>
                <a:latin typeface="Wingdings"/>
                <a:cs typeface="Wingdings"/>
              </a:rPr>
              <a:t>⚫</a:t>
            </a:r>
            <a:r>
              <a:rPr sz="2250" spc="1100" dirty="0">
                <a:solidFill>
                  <a:srgbClr val="DA0808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Algorithms	</a:t>
            </a:r>
            <a:r>
              <a:rPr sz="2800" spc="-5" dirty="0">
                <a:latin typeface="Arial"/>
                <a:cs typeface="Arial"/>
              </a:rPr>
              <a:t>to	</a:t>
            </a:r>
            <a:r>
              <a:rPr sz="2800" dirty="0">
                <a:latin typeface="Arial"/>
                <a:cs typeface="Arial"/>
              </a:rPr>
              <a:t>contain	operations	</a:t>
            </a:r>
            <a:r>
              <a:rPr sz="2800" spc="-5" dirty="0">
                <a:latin typeface="Arial"/>
                <a:cs typeface="Arial"/>
              </a:rPr>
              <a:t>whose	</a:t>
            </a:r>
            <a:r>
              <a:rPr sz="2800" dirty="0">
                <a:latin typeface="Arial"/>
                <a:cs typeface="Arial"/>
              </a:rPr>
              <a:t>outcomes	</a:t>
            </a:r>
            <a:r>
              <a:rPr sz="2800" spc="-5" dirty="0">
                <a:latin typeface="Arial"/>
                <a:cs typeface="Arial"/>
              </a:rPr>
              <a:t>are	not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2478150"/>
            <a:ext cx="9192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2495" algn="l"/>
                <a:tab pos="2844800" algn="l"/>
                <a:tab pos="4201160" algn="l"/>
                <a:tab pos="5200650" algn="l"/>
                <a:tab pos="7013575" algn="l"/>
                <a:tab pos="7715884" algn="l"/>
              </a:tabLst>
            </a:pP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il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ify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such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hm,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051430"/>
            <a:ext cx="99409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1668780" algn="l"/>
                <a:tab pos="3179445" algn="l"/>
                <a:tab pos="4014470" algn="l"/>
                <a:tab pos="4869815" algn="l"/>
                <a:tab pos="6239510" algn="l"/>
                <a:tab pos="6877050" algn="l"/>
                <a:tab pos="8623935" algn="l"/>
                <a:tab pos="9617710" algn="l"/>
              </a:tabLst>
            </a:pP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fi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ed</a:t>
            </a:r>
            <a:r>
              <a:rPr sz="2800" dirty="0">
                <a:latin typeface="Arial"/>
                <a:cs typeface="Arial"/>
              </a:rPr>
              <a:t>	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ar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lim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if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ts</a:t>
            </a:r>
            <a:r>
              <a:rPr sz="2800" dirty="0">
                <a:latin typeface="Arial"/>
                <a:cs typeface="Arial"/>
              </a:rPr>
              <a:t>	of</a:t>
            </a:r>
            <a:endParaRPr sz="28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75"/>
              </a:spcBef>
            </a:pPr>
            <a:r>
              <a:rPr dirty="0"/>
              <a:t>following new functions: </a:t>
            </a:r>
            <a:r>
              <a:rPr spc="-5" dirty="0"/>
              <a:t>Choice(S), Failure() </a:t>
            </a:r>
            <a:r>
              <a:rPr dirty="0"/>
              <a:t>and</a:t>
            </a:r>
            <a:r>
              <a:rPr spc="90" dirty="0"/>
              <a:t> </a:t>
            </a:r>
            <a:r>
              <a:rPr dirty="0"/>
              <a:t>Success().</a:t>
            </a: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DA0808"/>
              </a:buClr>
              <a:buSzPct val="80357"/>
              <a:buFont typeface="Wingdings"/>
              <a:buChar char="⚫"/>
              <a:tabLst>
                <a:tab pos="354965" algn="l"/>
                <a:tab pos="355600" algn="l"/>
                <a:tab pos="1125220" algn="l"/>
                <a:tab pos="3105150" algn="l"/>
                <a:tab pos="4824095" algn="l"/>
                <a:tab pos="5160010" algn="l"/>
                <a:tab pos="5622925" algn="l"/>
                <a:tab pos="7621270" algn="l"/>
                <a:tab pos="8629015" algn="l"/>
                <a:tab pos="9657715" algn="l"/>
                <a:tab pos="10092055" algn="l"/>
              </a:tabLst>
            </a:pPr>
            <a:r>
              <a:rPr spc="-5" dirty="0"/>
              <a:t>The	a</a:t>
            </a:r>
            <a:r>
              <a:rPr dirty="0"/>
              <a:t>s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g</a:t>
            </a:r>
            <a:r>
              <a:rPr dirty="0"/>
              <a:t>n</a:t>
            </a:r>
            <a:r>
              <a:rPr spc="-5" dirty="0"/>
              <a:t>m</a:t>
            </a:r>
            <a:r>
              <a:rPr spc="5" dirty="0"/>
              <a:t>e</a:t>
            </a:r>
            <a:r>
              <a:rPr spc="-5" dirty="0"/>
              <a:t>nt</a:t>
            </a:r>
            <a:r>
              <a:rPr dirty="0"/>
              <a:t>	</a:t>
            </a:r>
            <a:r>
              <a:rPr spc="-5" dirty="0"/>
              <a:t>stat</a:t>
            </a:r>
            <a:r>
              <a:rPr dirty="0"/>
              <a:t>e</a:t>
            </a:r>
            <a:r>
              <a:rPr spc="-5" dirty="0"/>
              <a:t>me</a:t>
            </a:r>
            <a:r>
              <a:rPr dirty="0"/>
              <a:t>n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x</a:t>
            </a:r>
            <a:r>
              <a:rPr dirty="0"/>
              <a:t>	</a:t>
            </a:r>
            <a:r>
              <a:rPr spc="-5" dirty="0"/>
              <a:t>:=</a:t>
            </a:r>
            <a:r>
              <a:rPr dirty="0"/>
              <a:t>		</a:t>
            </a:r>
            <a:r>
              <a:rPr spc="-5" dirty="0"/>
              <a:t>could</a:t>
            </a:r>
            <a:r>
              <a:rPr dirty="0"/>
              <a:t>	</a:t>
            </a: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u</a:t>
            </a:r>
            <a:r>
              <a:rPr spc="-5" dirty="0"/>
              <a:t>lt</a:t>
            </a:r>
            <a:r>
              <a:rPr dirty="0"/>
              <a:t>	</a:t>
            </a:r>
            <a:r>
              <a:rPr spc="-5" dirty="0"/>
              <a:t>in</a:t>
            </a:r>
            <a:r>
              <a:rPr dirty="0"/>
              <a:t>	</a:t>
            </a:r>
            <a:r>
              <a:rPr spc="-5" dirty="0"/>
              <a:t>x  </a:t>
            </a:r>
            <a:r>
              <a:rPr dirty="0"/>
              <a:t>being </a:t>
            </a:r>
            <a:r>
              <a:rPr spc="-5" dirty="0"/>
              <a:t>assigned </a:t>
            </a:r>
            <a:r>
              <a:rPr dirty="0"/>
              <a:t>any one of </a:t>
            </a:r>
            <a:r>
              <a:rPr spc="-5" dirty="0"/>
              <a:t>the </a:t>
            </a:r>
            <a:r>
              <a:rPr dirty="0"/>
              <a:t>integers </a:t>
            </a:r>
            <a:r>
              <a:rPr spc="-5" dirty="0"/>
              <a:t>in the range </a:t>
            </a:r>
            <a:r>
              <a:rPr dirty="0"/>
              <a:t>[1,</a:t>
            </a:r>
            <a:r>
              <a:rPr spc="90" dirty="0"/>
              <a:t> </a:t>
            </a:r>
            <a:r>
              <a:rPr dirty="0"/>
              <a:t>n].</a:t>
            </a: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DA0808"/>
              </a:buClr>
              <a:buSzPct val="80357"/>
              <a:buFont typeface="Wingdings"/>
              <a:buChar char="⚫"/>
              <a:tabLst>
                <a:tab pos="354965" algn="l"/>
                <a:tab pos="355600" algn="l"/>
                <a:tab pos="1183005" algn="l"/>
                <a:tab pos="2727325" algn="l"/>
                <a:tab pos="3538220" algn="l"/>
                <a:tab pos="5336540" algn="l"/>
                <a:tab pos="6659245" algn="l"/>
                <a:tab pos="7388225" algn="l"/>
                <a:tab pos="8375650" algn="l"/>
                <a:tab pos="8886190" algn="l"/>
                <a:tab pos="10072370" algn="l"/>
              </a:tabLst>
            </a:pPr>
            <a:r>
              <a:rPr spc="-5" dirty="0"/>
              <a:t>The	F</a:t>
            </a:r>
            <a:r>
              <a:rPr spc="5" dirty="0"/>
              <a:t>a</a:t>
            </a:r>
            <a:r>
              <a:rPr spc="-5" dirty="0"/>
              <a:t>i</a:t>
            </a:r>
            <a:r>
              <a:rPr spc="10" dirty="0"/>
              <a:t>l</a:t>
            </a:r>
            <a:r>
              <a:rPr spc="-5" dirty="0"/>
              <a:t>u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(</a:t>
            </a:r>
            <a:r>
              <a:rPr spc="-5" dirty="0"/>
              <a:t>)</a:t>
            </a:r>
            <a:r>
              <a:rPr dirty="0"/>
              <a:t>	</a:t>
            </a:r>
            <a:r>
              <a:rPr spc="-5" dirty="0"/>
              <a:t>a</a:t>
            </a:r>
            <a:r>
              <a:rPr spc="10" dirty="0"/>
              <a:t>n</a:t>
            </a:r>
            <a:r>
              <a:rPr spc="-5" dirty="0"/>
              <a:t>d</a:t>
            </a:r>
            <a:r>
              <a:rPr dirty="0"/>
              <a:t>	</a:t>
            </a:r>
            <a:r>
              <a:rPr spc="-5" dirty="0"/>
              <a:t>Suc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s</a:t>
            </a:r>
            <a:r>
              <a:rPr dirty="0"/>
              <a:t>(</a:t>
            </a:r>
            <a:r>
              <a:rPr spc="-5" dirty="0"/>
              <a:t>)</a:t>
            </a:r>
            <a:r>
              <a:rPr dirty="0"/>
              <a:t>	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gnals</a:t>
            </a:r>
            <a:r>
              <a:rPr dirty="0"/>
              <a:t>	</a:t>
            </a:r>
            <a:r>
              <a:rPr spc="-844" dirty="0"/>
              <a:t>ar</a:t>
            </a:r>
            <a:r>
              <a:rPr spc="-850" dirty="0"/>
              <a:t>e</a:t>
            </a:r>
            <a:r>
              <a:rPr dirty="0"/>
              <a:t>	use</a:t>
            </a:r>
            <a:r>
              <a:rPr spc="-5" dirty="0"/>
              <a:t>d</a:t>
            </a:r>
            <a:r>
              <a:rPr dirty="0"/>
              <a:t>	</a:t>
            </a:r>
            <a:r>
              <a:rPr spc="-5" dirty="0"/>
              <a:t>to</a:t>
            </a:r>
            <a:r>
              <a:rPr dirty="0"/>
              <a:t>	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fi</a:t>
            </a:r>
            <a:r>
              <a:rPr dirty="0"/>
              <a:t>n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a  </a:t>
            </a:r>
            <a:r>
              <a:rPr dirty="0"/>
              <a:t>computation </a:t>
            </a:r>
            <a:r>
              <a:rPr spc="-5" dirty="0"/>
              <a:t>of the</a:t>
            </a:r>
            <a:r>
              <a:rPr spc="20" dirty="0"/>
              <a:t> </a:t>
            </a:r>
            <a:r>
              <a:rPr dirty="0"/>
              <a:t>algorithm.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38073"/>
            <a:ext cx="84162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Non-deterministic </a:t>
            </a:r>
            <a:r>
              <a:rPr sz="4200" spc="-5" dirty="0">
                <a:solidFill>
                  <a:srgbClr val="FFFFFF"/>
                </a:solidFill>
              </a:rPr>
              <a:t>Search</a:t>
            </a:r>
            <a:r>
              <a:rPr sz="4200" spc="-75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Algorithm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139442" y="1476120"/>
            <a:ext cx="4073525" cy="44164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Algorithm NdetSearch(A, n,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:= </a:t>
            </a:r>
            <a:r>
              <a:rPr sz="2400" spc="-5" dirty="0">
                <a:latin typeface="Arial"/>
                <a:cs typeface="Arial"/>
              </a:rPr>
              <a:t>Choice(1,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n);</a:t>
            </a:r>
            <a:endParaRPr sz="240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if ( A[j] == </a:t>
            </a:r>
            <a:r>
              <a:rPr sz="2400" spc="-10" dirty="0">
                <a:latin typeface="Arial"/>
                <a:cs typeface="Arial"/>
              </a:rPr>
              <a:t>x)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then{</a:t>
            </a:r>
            <a:endParaRPr sz="2400">
              <a:latin typeface="Arial"/>
              <a:cs typeface="Arial"/>
            </a:endParaRPr>
          </a:p>
          <a:p>
            <a:pPr marL="19481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Write(j);</a:t>
            </a:r>
            <a:endParaRPr sz="2400">
              <a:latin typeface="Arial"/>
              <a:cs typeface="Arial"/>
            </a:endParaRPr>
          </a:p>
          <a:p>
            <a:pPr marL="203390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Success();</a:t>
            </a:r>
            <a:endParaRPr sz="2400">
              <a:latin typeface="Arial"/>
              <a:cs typeface="Arial"/>
            </a:endParaRPr>
          </a:p>
          <a:p>
            <a:pPr marL="186436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Write(0);</a:t>
            </a:r>
            <a:endParaRPr sz="24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Failure();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9408"/>
            <a:ext cx="3519170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98145" indent="-386080">
              <a:lnSpc>
                <a:spcPct val="100000"/>
              </a:lnSpc>
              <a:spcBef>
                <a:spcPts val="869"/>
              </a:spcBef>
              <a:buClr>
                <a:srgbClr val="DA0808"/>
              </a:buClr>
              <a:buSzPct val="79687"/>
              <a:buAutoNum type="arabicParenR"/>
              <a:tabLst>
                <a:tab pos="398780" algn="l"/>
              </a:tabLst>
            </a:pPr>
            <a:r>
              <a:rPr sz="3200" dirty="0">
                <a:latin typeface="Times New Roman"/>
                <a:cs typeface="Times New Roman"/>
              </a:rPr>
              <a:t>Back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Tracking</a:t>
            </a:r>
            <a:endParaRPr sz="3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770"/>
              </a:spcBef>
              <a:buClr>
                <a:srgbClr val="DA0808"/>
              </a:buClr>
              <a:buSzPct val="79687"/>
              <a:buAutoNum type="arabicParenR"/>
              <a:tabLst>
                <a:tab pos="398780" algn="l"/>
              </a:tabLst>
            </a:pPr>
            <a:r>
              <a:rPr sz="3200" dirty="0">
                <a:latin typeface="Times New Roman"/>
                <a:cs typeface="Times New Roman"/>
              </a:rPr>
              <a:t>N-Queens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</a:t>
            </a:r>
            <a:endParaRPr sz="3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770"/>
              </a:spcBef>
              <a:buClr>
                <a:srgbClr val="DA0808"/>
              </a:buClr>
              <a:buSzPct val="79687"/>
              <a:buAutoNum type="arabicParenR"/>
              <a:tabLst>
                <a:tab pos="398780" algn="l"/>
              </a:tabLst>
            </a:pPr>
            <a:r>
              <a:rPr sz="3200" dirty="0">
                <a:latin typeface="Times New Roman"/>
                <a:cs typeface="Times New Roman"/>
              </a:rPr>
              <a:t>Graph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coloring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066389"/>
            <a:ext cx="10661650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98145" indent="-386080">
              <a:lnSpc>
                <a:spcPct val="100000"/>
              </a:lnSpc>
              <a:spcBef>
                <a:spcPts val="865"/>
              </a:spcBef>
              <a:buClr>
                <a:srgbClr val="DA0808"/>
              </a:buClr>
              <a:buSzPct val="79687"/>
              <a:buAutoNum type="arabicParenR" startAt="4"/>
              <a:tabLst>
                <a:tab pos="398780" algn="l"/>
              </a:tabLst>
            </a:pPr>
            <a:r>
              <a:rPr sz="3200" dirty="0">
                <a:latin typeface="Times New Roman"/>
                <a:cs typeface="Times New Roman"/>
              </a:rPr>
              <a:t>Subset-sum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modeling</a:t>
            </a:r>
            <a:endParaRPr sz="3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770"/>
              </a:spcBef>
              <a:buClr>
                <a:srgbClr val="DA0808"/>
              </a:buClr>
              <a:buSzPct val="79687"/>
              <a:buAutoNum type="arabicParenR" startAt="4"/>
              <a:tabLst>
                <a:tab pos="398780" algn="l"/>
              </a:tabLst>
            </a:pPr>
            <a:r>
              <a:rPr sz="3200" dirty="0">
                <a:latin typeface="Times New Roman"/>
                <a:cs typeface="Times New Roman"/>
              </a:rPr>
              <a:t>Branch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Bound- introduction Data structure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support</a:t>
            </a:r>
            <a:endParaRPr sz="3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765"/>
              </a:spcBef>
              <a:buClr>
                <a:srgbClr val="DA0808"/>
              </a:buClr>
              <a:buSzPct val="79687"/>
              <a:buAutoNum type="arabicParenR" startAt="4"/>
              <a:tabLst>
                <a:tab pos="398780" algn="l"/>
              </a:tabLst>
            </a:pPr>
            <a:r>
              <a:rPr sz="3200" dirty="0">
                <a:latin typeface="Times New Roman"/>
                <a:cs typeface="Times New Roman"/>
              </a:rPr>
              <a:t>Travelling Salesperson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Problem(TSP)</a:t>
            </a:r>
            <a:endParaRPr sz="3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770"/>
              </a:spcBef>
              <a:buClr>
                <a:srgbClr val="DA0808"/>
              </a:buClr>
              <a:buSzPct val="79687"/>
              <a:buAutoNum type="arabicParenR" startAt="4"/>
              <a:tabLst>
                <a:tab pos="398780" algn="l"/>
              </a:tabLst>
            </a:pPr>
            <a:r>
              <a:rPr sz="3200" b="1" dirty="0">
                <a:latin typeface="Times New Roman"/>
                <a:cs typeface="Times New Roman"/>
              </a:rPr>
              <a:t>Randomized algorithms- P- problems, tractable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algorithms</a:t>
            </a:r>
            <a:endParaRPr sz="3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770"/>
              </a:spcBef>
              <a:buClr>
                <a:srgbClr val="DA0808"/>
              </a:buClr>
              <a:buSzPct val="79687"/>
              <a:buAutoNum type="arabicParenR" startAt="4"/>
              <a:tabLst>
                <a:tab pos="398780" algn="l"/>
              </a:tabLst>
            </a:pPr>
            <a:r>
              <a:rPr sz="3200" dirty="0">
                <a:latin typeface="Times New Roman"/>
                <a:cs typeface="Times New Roman"/>
              </a:rPr>
              <a:t>Definition of different NP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6460642"/>
            <a:ext cx="715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05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Ja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6786" y="6456070"/>
            <a:ext cx="1276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19498" y="1359230"/>
            <a:ext cx="2136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OUTLINE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475615"/>
            <a:ext cx="10189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LECTURE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7 : Randomized algorithms-P Problem, tractable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8D5021-DEC5-4C72-BD05-59598ABAE85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lang="en-GB"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7703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Non-deterministic Sort</a:t>
            </a:r>
            <a:r>
              <a:rPr sz="4200" spc="-105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Algorithm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1349755"/>
            <a:ext cx="460629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Algorithm NSort(A,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i := 1 to n do </a:t>
            </a:r>
            <a:r>
              <a:rPr sz="2400" spc="-5" dirty="0">
                <a:latin typeface="Arial"/>
                <a:cs typeface="Arial"/>
              </a:rPr>
              <a:t>B[i] </a:t>
            </a:r>
            <a:r>
              <a:rPr sz="2400" dirty="0">
                <a:latin typeface="Arial"/>
                <a:cs typeface="Arial"/>
              </a:rPr>
              <a:t>:=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:=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n do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:=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Choice(1,n);</a:t>
            </a:r>
            <a:endParaRPr sz="2400">
              <a:latin typeface="Arial"/>
              <a:cs typeface="Arial"/>
            </a:endParaRPr>
          </a:p>
          <a:p>
            <a:pPr marL="685800" marR="464184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( B[j] ≠ </a:t>
            </a:r>
            <a:r>
              <a:rPr sz="2400" spc="-5" dirty="0">
                <a:latin typeface="Arial"/>
                <a:cs typeface="Arial"/>
              </a:rPr>
              <a:t>0)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Failure();  </a:t>
            </a:r>
            <a:r>
              <a:rPr sz="2400" dirty="0">
                <a:latin typeface="Arial"/>
                <a:cs typeface="Arial"/>
              </a:rPr>
              <a:t>B[j] :=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A[i];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:=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n-1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265430" marR="5080" indent="3352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if (B[i] &gt; </a:t>
            </a:r>
            <a:r>
              <a:rPr sz="2400" spc="-5" dirty="0">
                <a:latin typeface="Arial"/>
                <a:cs typeface="Arial"/>
              </a:rPr>
              <a:t>B[i+1]) then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Failure();  </a:t>
            </a:r>
            <a:r>
              <a:rPr sz="2400" dirty="0">
                <a:latin typeface="Arial"/>
                <a:cs typeface="Arial"/>
              </a:rPr>
              <a:t>write(B[1:n]);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Success();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88919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Nondeterministic Knapsack</a:t>
            </a:r>
            <a:r>
              <a:rPr sz="4200" spc="-10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Algorithm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26794" y="1510029"/>
            <a:ext cx="6750684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Algorithm DKP(p, w, n, m, </a:t>
            </a:r>
            <a:r>
              <a:rPr sz="2800" dirty="0">
                <a:latin typeface="Arial"/>
                <a:cs typeface="Arial"/>
              </a:rPr>
              <a:t>r,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W := 0; P :=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0;</a:t>
            </a:r>
            <a:endParaRPr sz="28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for i := 1 to n </a:t>
            </a:r>
            <a:r>
              <a:rPr sz="2800" dirty="0">
                <a:latin typeface="Arial"/>
                <a:cs typeface="Arial"/>
              </a:rPr>
              <a:t>do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09410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x[i] </a:t>
            </a:r>
            <a:r>
              <a:rPr sz="2800" spc="-5" dirty="0">
                <a:latin typeface="Arial"/>
                <a:cs typeface="Arial"/>
              </a:rPr>
              <a:t>:= Choice(0,</a:t>
            </a:r>
            <a:r>
              <a:rPr sz="2800" dirty="0">
                <a:latin typeface="Arial"/>
                <a:cs typeface="Arial"/>
              </a:rPr>
              <a:t> 1);</a:t>
            </a:r>
            <a:endParaRPr sz="2800">
              <a:latin typeface="Arial"/>
              <a:cs typeface="Arial"/>
            </a:endParaRPr>
          </a:p>
          <a:p>
            <a:pPr marL="109410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W := W + x[i]*w[i]; P := P + </a:t>
            </a:r>
            <a:r>
              <a:rPr sz="2800" dirty="0">
                <a:latin typeface="Arial"/>
                <a:cs typeface="Arial"/>
              </a:rPr>
              <a:t>x[i]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p[i];</a:t>
            </a:r>
            <a:endParaRPr sz="28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601980" marR="42799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if (( W &gt; m) or (P &lt; </a:t>
            </a:r>
            <a:r>
              <a:rPr sz="2800" dirty="0">
                <a:latin typeface="Arial"/>
                <a:cs typeface="Arial"/>
              </a:rPr>
              <a:t>r)) </a:t>
            </a:r>
            <a:r>
              <a:rPr sz="2800" spc="-5" dirty="0">
                <a:latin typeface="Arial"/>
                <a:cs typeface="Arial"/>
              </a:rPr>
              <a:t>then Failure();  else</a:t>
            </a:r>
            <a:r>
              <a:rPr sz="2800" dirty="0">
                <a:latin typeface="Arial"/>
                <a:cs typeface="Arial"/>
              </a:rPr>
              <a:t> Success();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6134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Maximum </a:t>
            </a:r>
            <a:r>
              <a:rPr sz="4200" spc="-5" dirty="0">
                <a:solidFill>
                  <a:srgbClr val="FFFFFF"/>
                </a:solidFill>
              </a:rPr>
              <a:t>Clique</a:t>
            </a:r>
            <a:r>
              <a:rPr sz="4200" spc="-65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Problem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16482"/>
            <a:ext cx="10387965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DA0808"/>
              </a:buClr>
              <a:buSzPct val="79687"/>
              <a:buFont typeface="Wingdings"/>
              <a:buChar char="⚫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maximal </a:t>
            </a:r>
            <a:r>
              <a:rPr sz="3200" spc="-5" dirty="0">
                <a:latin typeface="Arial"/>
                <a:cs typeface="Arial"/>
              </a:rPr>
              <a:t>complete </a:t>
            </a:r>
            <a:r>
              <a:rPr sz="3200" dirty="0">
                <a:latin typeface="Arial"/>
                <a:cs typeface="Arial"/>
              </a:rPr>
              <a:t>subgraph of a </a:t>
            </a:r>
            <a:r>
              <a:rPr sz="3200" spc="-5" dirty="0">
                <a:latin typeface="Arial"/>
                <a:cs typeface="Arial"/>
              </a:rPr>
              <a:t>graph </a:t>
            </a:r>
            <a:r>
              <a:rPr sz="3200" dirty="0">
                <a:latin typeface="Arial"/>
                <a:cs typeface="Arial"/>
              </a:rPr>
              <a:t>G=(V,E) is a  clique. The size of </a:t>
            </a:r>
            <a:r>
              <a:rPr sz="3200" spc="-5" dirty="0">
                <a:latin typeface="Arial"/>
                <a:cs typeface="Arial"/>
              </a:rPr>
              <a:t>the clique </a:t>
            </a:r>
            <a:r>
              <a:rPr sz="3200" dirty="0">
                <a:latin typeface="Arial"/>
                <a:cs typeface="Arial"/>
              </a:rPr>
              <a:t>is the </a:t>
            </a:r>
            <a:r>
              <a:rPr sz="3200" spc="-5" dirty="0">
                <a:latin typeface="Arial"/>
                <a:cs typeface="Arial"/>
              </a:rPr>
              <a:t>number </a:t>
            </a:r>
            <a:r>
              <a:rPr sz="3200" dirty="0">
                <a:latin typeface="Arial"/>
                <a:cs typeface="Arial"/>
              </a:rPr>
              <a:t>of vertices  </a:t>
            </a:r>
            <a:r>
              <a:rPr sz="3200" spc="-5" dirty="0">
                <a:latin typeface="Arial"/>
                <a:cs typeface="Arial"/>
              </a:rPr>
              <a:t>in it. The max clique problem is an optimization problem  that has </a:t>
            </a:r>
            <a:r>
              <a:rPr sz="3200" spc="-1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determine </a:t>
            </a:r>
            <a:r>
              <a:rPr sz="3200" dirty="0">
                <a:latin typeface="Arial"/>
                <a:cs typeface="Arial"/>
              </a:rPr>
              <a:t>the size of a </a:t>
            </a:r>
            <a:r>
              <a:rPr sz="3200" spc="-5" dirty="0">
                <a:latin typeface="Arial"/>
                <a:cs typeface="Arial"/>
              </a:rPr>
              <a:t>largest clique </a:t>
            </a:r>
            <a:r>
              <a:rPr sz="3200" spc="-10" dirty="0">
                <a:latin typeface="Arial"/>
                <a:cs typeface="Arial"/>
              </a:rPr>
              <a:t>in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G.</a:t>
            </a:r>
            <a:endParaRPr sz="3200">
              <a:latin typeface="Arial"/>
              <a:cs typeface="Arial"/>
            </a:endParaRPr>
          </a:p>
          <a:p>
            <a:pPr marL="355600" marR="67310" indent="-342900">
              <a:lnSpc>
                <a:spcPct val="100000"/>
              </a:lnSpc>
              <a:spcBef>
                <a:spcPts val="770"/>
              </a:spcBef>
              <a:buClr>
                <a:srgbClr val="DA0808"/>
              </a:buClr>
              <a:buSzPct val="79687"/>
              <a:buFont typeface="Wingdings"/>
              <a:buChar char="⚫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corresponding decision </a:t>
            </a:r>
            <a:r>
              <a:rPr sz="3200" spc="-5" dirty="0">
                <a:latin typeface="Arial"/>
                <a:cs typeface="Arial"/>
              </a:rPr>
              <a:t>problem </a:t>
            </a:r>
            <a:r>
              <a:rPr sz="3200" dirty="0">
                <a:latin typeface="Arial"/>
                <a:cs typeface="Arial"/>
              </a:rPr>
              <a:t>is to </a:t>
            </a:r>
            <a:r>
              <a:rPr sz="3200" spc="-5" dirty="0">
                <a:latin typeface="Arial"/>
                <a:cs typeface="Arial"/>
              </a:rPr>
              <a:t>determine  </a:t>
            </a:r>
            <a:r>
              <a:rPr sz="3200" dirty="0">
                <a:latin typeface="Arial"/>
                <a:cs typeface="Arial"/>
              </a:rPr>
              <a:t>whether G </a:t>
            </a:r>
            <a:r>
              <a:rPr sz="3200" spc="-5" dirty="0">
                <a:latin typeface="Arial"/>
                <a:cs typeface="Arial"/>
              </a:rPr>
              <a:t>has </a:t>
            </a:r>
            <a:r>
              <a:rPr sz="3200" dirty="0">
                <a:latin typeface="Arial"/>
                <a:cs typeface="Arial"/>
              </a:rPr>
              <a:t>a clique of size at least k for some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given  k.</a:t>
            </a:r>
            <a:endParaRPr sz="3200">
              <a:latin typeface="Arial"/>
              <a:cs typeface="Arial"/>
            </a:endParaRPr>
          </a:p>
          <a:p>
            <a:pPr marL="355600" marR="203200" indent="-342900">
              <a:lnSpc>
                <a:spcPct val="100000"/>
              </a:lnSpc>
              <a:spcBef>
                <a:spcPts val="770"/>
              </a:spcBef>
              <a:buClr>
                <a:srgbClr val="DA0808"/>
              </a:buClr>
              <a:buSzPct val="79687"/>
              <a:buFont typeface="Wingdings"/>
              <a:buChar char="⚫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Let DClique(G, k) be a </a:t>
            </a:r>
            <a:r>
              <a:rPr sz="3200" spc="-5" dirty="0">
                <a:latin typeface="Arial"/>
                <a:cs typeface="Arial"/>
              </a:rPr>
              <a:t>deterministic </a:t>
            </a:r>
            <a:r>
              <a:rPr sz="3200" dirty="0">
                <a:latin typeface="Arial"/>
                <a:cs typeface="Arial"/>
              </a:rPr>
              <a:t>decision </a:t>
            </a:r>
            <a:r>
              <a:rPr sz="3200" spc="-220" dirty="0">
                <a:latin typeface="Arial"/>
                <a:cs typeface="Arial"/>
              </a:rPr>
              <a:t>algorithm  </a:t>
            </a:r>
            <a:r>
              <a:rPr sz="3200" dirty="0">
                <a:latin typeface="Arial"/>
                <a:cs typeface="Arial"/>
              </a:rPr>
              <a:t>for the clique decision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problem.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7885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Nondeterministic clique</a:t>
            </a:r>
            <a:r>
              <a:rPr sz="4200" spc="-9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algorithm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09394" y="1337280"/>
            <a:ext cx="5121910" cy="44151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Arial"/>
                <a:cs typeface="Arial"/>
              </a:rPr>
              <a:t>Algorithm NDCK(G, n,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k){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S := Ф; </a:t>
            </a:r>
            <a:r>
              <a:rPr sz="2000" spc="-10" dirty="0">
                <a:latin typeface="Arial"/>
                <a:cs typeface="Arial"/>
              </a:rPr>
              <a:t>// 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initially empty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for i:=1 to k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t := Choice(1,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n);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(t ϵ </a:t>
            </a:r>
            <a:r>
              <a:rPr sz="2000" spc="-5" dirty="0">
                <a:latin typeface="Arial"/>
                <a:cs typeface="Arial"/>
              </a:rPr>
              <a:t>S)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Failure();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S := S 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{t};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72135" marR="5080" indent="-28067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for all pairs (i, j) such that i, j ϵ S </a:t>
            </a:r>
            <a:r>
              <a:rPr sz="2000" spc="-5" dirty="0">
                <a:latin typeface="Arial"/>
                <a:cs typeface="Arial"/>
              </a:rPr>
              <a:t>but </a:t>
            </a:r>
            <a:r>
              <a:rPr sz="2000" dirty="0">
                <a:latin typeface="Arial"/>
                <a:cs typeface="Arial"/>
              </a:rPr>
              <a:t>i ≠ j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  </a:t>
            </a:r>
            <a:r>
              <a:rPr sz="2000" dirty="0"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(I,j) </a:t>
            </a:r>
            <a:r>
              <a:rPr sz="2000" dirty="0">
                <a:latin typeface="Arial"/>
                <a:cs typeface="Arial"/>
              </a:rPr>
              <a:t>is not an edge of G then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Failure();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Success();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4978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Satisfiability</a:t>
            </a:r>
            <a:r>
              <a:rPr sz="4200" spc="-85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Problem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91641" y="1523658"/>
            <a:ext cx="6912609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550" spc="1270" dirty="0">
                <a:solidFill>
                  <a:srgbClr val="DA0808"/>
                </a:solidFill>
                <a:latin typeface="Wingdings"/>
                <a:cs typeface="Wingdings"/>
              </a:rPr>
              <a:t>⚫</a:t>
            </a:r>
            <a:r>
              <a:rPr sz="2550" spc="110" dirty="0">
                <a:solidFill>
                  <a:srgbClr val="DA0808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Let </a:t>
            </a:r>
            <a:r>
              <a:rPr sz="3200" dirty="0">
                <a:latin typeface="Arial"/>
                <a:cs typeface="Arial"/>
              </a:rPr>
              <a:t>x1, x2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x3 </a:t>
            </a:r>
            <a:r>
              <a:rPr sz="3200" spc="-5" dirty="0">
                <a:latin typeface="Arial"/>
                <a:cs typeface="Arial"/>
              </a:rPr>
              <a:t>Boolean </a:t>
            </a:r>
            <a:r>
              <a:rPr sz="3200" spc="-190" dirty="0">
                <a:latin typeface="Arial"/>
                <a:cs typeface="Arial"/>
              </a:rPr>
              <a:t>variables.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550" spc="1265" dirty="0">
                <a:solidFill>
                  <a:srgbClr val="DA0808"/>
                </a:solidFill>
                <a:latin typeface="Wingdings"/>
                <a:cs typeface="Wingdings"/>
              </a:rPr>
              <a:t>⚫</a:t>
            </a:r>
            <a:r>
              <a:rPr sz="2550" spc="110" dirty="0">
                <a:solidFill>
                  <a:srgbClr val="DA080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E(x1, x2, x3)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550" spc="1265" dirty="0">
                <a:solidFill>
                  <a:srgbClr val="DA0808"/>
                </a:solidFill>
                <a:latin typeface="Wingdings"/>
                <a:cs typeface="Wingdings"/>
              </a:rPr>
              <a:t>⚫</a:t>
            </a:r>
            <a:r>
              <a:rPr sz="2550" spc="145" dirty="0">
                <a:solidFill>
                  <a:srgbClr val="DA080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(x1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x2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3075" dirty="0">
                <a:latin typeface="Wingdings"/>
                <a:cs typeface="Wingdings"/>
              </a:rPr>
              <a:t>→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x3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4768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Algorithm </a:t>
            </a:r>
            <a:r>
              <a:rPr sz="4200" spc="-5" dirty="0">
                <a:solidFill>
                  <a:srgbClr val="FFFFFF"/>
                </a:solidFill>
              </a:rPr>
              <a:t>Eval(E,</a:t>
            </a:r>
            <a:r>
              <a:rPr sz="4200" spc="-65" dirty="0">
                <a:solidFill>
                  <a:srgbClr val="FFFFFF"/>
                </a:solidFill>
              </a:rPr>
              <a:t> </a:t>
            </a:r>
            <a:r>
              <a:rPr sz="4200" spc="-5" dirty="0">
                <a:solidFill>
                  <a:srgbClr val="FFFFFF"/>
                </a:solidFill>
              </a:rPr>
              <a:t>n)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62940" y="6206439"/>
            <a:ext cx="7658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05</a:t>
            </a:r>
            <a:r>
              <a:rPr sz="1200" spc="-145" dirty="0">
                <a:latin typeface="Arial"/>
                <a:cs typeface="Arial"/>
              </a:rPr>
              <a:t>-</a:t>
            </a:r>
            <a:r>
              <a:rPr sz="4800" spc="-1402" baseline="-13020" dirty="0">
                <a:latin typeface="Arial"/>
                <a:cs typeface="Arial"/>
              </a:rPr>
              <a:t>}</a:t>
            </a:r>
            <a:r>
              <a:rPr sz="1200" dirty="0">
                <a:latin typeface="Arial"/>
                <a:cs typeface="Arial"/>
              </a:rPr>
              <a:t>Ja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641" y="1523658"/>
            <a:ext cx="9052560" cy="5022656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Arial"/>
                <a:cs typeface="Arial"/>
              </a:rPr>
              <a:t>Algorithm </a:t>
            </a:r>
            <a:r>
              <a:rPr sz="3200" dirty="0">
                <a:latin typeface="Arial"/>
                <a:cs typeface="Arial"/>
              </a:rPr>
              <a:t>Eval(E,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n){</a:t>
            </a:r>
          </a:p>
          <a:p>
            <a:pPr marL="463550" marR="1948180" indent="-451484">
              <a:lnSpc>
                <a:spcPct val="12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// </a:t>
            </a:r>
            <a:r>
              <a:rPr sz="3200" spc="-5" dirty="0">
                <a:latin typeface="Arial"/>
                <a:cs typeface="Arial"/>
              </a:rPr>
              <a:t>Let </a:t>
            </a:r>
            <a:r>
              <a:rPr sz="3200" dirty="0">
                <a:latin typeface="Arial"/>
                <a:cs typeface="Arial"/>
              </a:rPr>
              <a:t>x1,x2,…,xn </a:t>
            </a:r>
            <a:r>
              <a:rPr sz="3200" spc="-5" dirty="0">
                <a:latin typeface="Arial"/>
                <a:cs typeface="Arial"/>
              </a:rPr>
              <a:t>are Boolean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variables  </a:t>
            </a:r>
            <a:r>
              <a:rPr sz="3200" dirty="0">
                <a:latin typeface="Arial"/>
                <a:cs typeface="Arial"/>
              </a:rPr>
              <a:t>for i:=1 to 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do{</a:t>
            </a:r>
            <a:endParaRPr sz="3200" dirty="0">
              <a:latin typeface="Arial"/>
              <a:cs typeface="Arial"/>
            </a:endParaRPr>
          </a:p>
          <a:p>
            <a:pPr marL="125349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x[i] := Choice(0,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1);</a:t>
            </a:r>
          </a:p>
          <a:p>
            <a:pPr marL="46355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Arial"/>
                <a:cs typeface="Arial"/>
              </a:rPr>
              <a:t>}</a:t>
            </a:r>
          </a:p>
          <a:p>
            <a:pPr marL="46355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if (E(x[1],x[2],…,x[n]) is True then{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write(x[1:n]));</a:t>
            </a:r>
            <a:endParaRPr sz="3200" dirty="0">
              <a:latin typeface="Arial"/>
              <a:cs typeface="Arial"/>
            </a:endParaRPr>
          </a:p>
          <a:p>
            <a:pPr marL="440817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Success();}</a:t>
            </a:r>
          </a:p>
          <a:p>
            <a:pPr marL="57658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else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Failure();</a:t>
            </a:r>
            <a:endParaRPr sz="3200" dirty="0">
              <a:latin typeface="Arial"/>
              <a:cs typeface="Arial"/>
            </a:endParaRPr>
          </a:p>
          <a:p>
            <a:pPr marL="3444240">
              <a:lnSpc>
                <a:spcPct val="100000"/>
              </a:lnSpc>
              <a:spcBef>
                <a:spcPts val="560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4679" y="6456070"/>
            <a:ext cx="229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15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641" y="3145358"/>
            <a:ext cx="2487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QUESTION</a:t>
            </a:r>
            <a:r>
              <a:rPr spc="-9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6460642"/>
            <a:ext cx="715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05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Ja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4679" y="6456070"/>
            <a:ext cx="229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16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2813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FFFF"/>
                </a:solidFill>
              </a:rPr>
              <a:t>Intro</a:t>
            </a:r>
            <a:r>
              <a:rPr sz="4200" dirty="0">
                <a:solidFill>
                  <a:srgbClr val="FFFFFF"/>
                </a:solidFill>
              </a:rPr>
              <a:t>d</a:t>
            </a:r>
            <a:r>
              <a:rPr sz="4200" spc="-5" dirty="0">
                <a:solidFill>
                  <a:srgbClr val="FFFFFF"/>
                </a:solidFill>
              </a:rPr>
              <a:t>uction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88340" y="1395729"/>
            <a:ext cx="1066482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250" spc="1100" dirty="0">
                <a:solidFill>
                  <a:srgbClr val="DA0808"/>
                </a:solidFill>
                <a:latin typeface="Wingdings"/>
                <a:cs typeface="Wingdings"/>
              </a:rPr>
              <a:t>⚫</a:t>
            </a:r>
            <a:r>
              <a:rPr sz="2250" spc="1100" dirty="0">
                <a:solidFill>
                  <a:srgbClr val="DA080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Many </a:t>
            </a:r>
            <a:r>
              <a:rPr sz="2800" dirty="0">
                <a:latin typeface="Arial"/>
                <a:cs typeface="Arial"/>
              </a:rPr>
              <a:t>real world problems are intractable problems. </a:t>
            </a:r>
            <a:r>
              <a:rPr sz="2800" spc="-830" dirty="0">
                <a:latin typeface="Arial"/>
                <a:cs typeface="Arial"/>
              </a:rPr>
              <a:t>An </a:t>
            </a:r>
            <a:r>
              <a:rPr sz="2800" spc="8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intractable problem </a:t>
            </a:r>
            <a:r>
              <a:rPr sz="2800" spc="-5" dirty="0">
                <a:latin typeface="Arial"/>
                <a:cs typeface="Arial"/>
              </a:rPr>
              <a:t>is a </a:t>
            </a:r>
            <a:r>
              <a:rPr sz="2800" dirty="0">
                <a:latin typeface="Arial"/>
                <a:cs typeface="Arial"/>
              </a:rPr>
              <a:t>problem that requires </a:t>
            </a:r>
            <a:r>
              <a:rPr sz="2800" spc="-5" dirty="0">
                <a:latin typeface="Arial"/>
                <a:cs typeface="Arial"/>
              </a:rPr>
              <a:t>more computer  </a:t>
            </a:r>
            <a:r>
              <a:rPr sz="2800" dirty="0">
                <a:latin typeface="Arial"/>
                <a:cs typeface="Arial"/>
              </a:rPr>
              <a:t>resources such as space and time. </a:t>
            </a:r>
            <a:r>
              <a:rPr sz="2800" spc="-5" dirty="0">
                <a:latin typeface="Arial"/>
                <a:cs typeface="Arial"/>
              </a:rPr>
              <a:t>But, these problems </a:t>
            </a:r>
            <a:r>
              <a:rPr sz="2800" dirty="0">
                <a:latin typeface="Arial"/>
                <a:cs typeface="Arial"/>
              </a:rPr>
              <a:t>cannot 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ignored as one encounters </a:t>
            </a: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problems </a:t>
            </a:r>
            <a:r>
              <a:rPr sz="2800" spc="-5" dirty="0">
                <a:latin typeface="Arial"/>
                <a:cs typeface="Arial"/>
              </a:rPr>
              <a:t>in daily life. For  </a:t>
            </a:r>
            <a:r>
              <a:rPr sz="2800" dirty="0">
                <a:latin typeface="Arial"/>
                <a:cs typeface="Arial"/>
              </a:rPr>
              <a:t>example, problems like </a:t>
            </a:r>
            <a:r>
              <a:rPr sz="2800" spc="-5" dirty="0">
                <a:latin typeface="Arial"/>
                <a:cs typeface="Arial"/>
              </a:rPr>
              <a:t>scheduling or </a:t>
            </a:r>
            <a:r>
              <a:rPr sz="2800" dirty="0">
                <a:latin typeface="Arial"/>
                <a:cs typeface="Arial"/>
              </a:rPr>
              <a:t>weather forecasting </a:t>
            </a:r>
            <a:r>
              <a:rPr sz="2800" spc="-5" dirty="0">
                <a:latin typeface="Arial"/>
                <a:cs typeface="Arial"/>
              </a:rPr>
              <a:t>are  </a:t>
            </a:r>
            <a:r>
              <a:rPr sz="2800" dirty="0">
                <a:latin typeface="Arial"/>
                <a:cs typeface="Arial"/>
              </a:rPr>
              <a:t>hard problems. Hence, there </a:t>
            </a:r>
            <a:r>
              <a:rPr sz="2800" spc="-5" dirty="0">
                <a:latin typeface="Arial"/>
                <a:cs typeface="Arial"/>
              </a:rPr>
              <a:t>is a necessity to </a:t>
            </a:r>
            <a:r>
              <a:rPr sz="2800" dirty="0">
                <a:latin typeface="Arial"/>
                <a:cs typeface="Arial"/>
              </a:rPr>
              <a:t>explore alternative  </a:t>
            </a:r>
            <a:r>
              <a:rPr sz="2800" spc="-5" dirty="0">
                <a:latin typeface="Arial"/>
                <a:cs typeface="Arial"/>
              </a:rPr>
              <a:t>ways to solve these </a:t>
            </a:r>
            <a:r>
              <a:rPr sz="2800" dirty="0">
                <a:latin typeface="Arial"/>
                <a:cs typeface="Arial"/>
              </a:rPr>
              <a:t>problems.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such approach </a:t>
            </a:r>
            <a:r>
              <a:rPr sz="2800" spc="-5" dirty="0">
                <a:latin typeface="Arial"/>
                <a:cs typeface="Arial"/>
              </a:rPr>
              <a:t>for attempting  to solve </a:t>
            </a:r>
            <a:r>
              <a:rPr sz="2800" dirty="0">
                <a:latin typeface="Arial"/>
                <a:cs typeface="Arial"/>
              </a:rPr>
              <a:t>difficult problems </a:t>
            </a:r>
            <a:r>
              <a:rPr sz="2800" spc="-5" dirty="0">
                <a:latin typeface="Arial"/>
                <a:cs typeface="Arial"/>
              </a:rPr>
              <a:t>is randomized </a:t>
            </a:r>
            <a:r>
              <a:rPr sz="2800" dirty="0">
                <a:latin typeface="Arial"/>
                <a:cs typeface="Arial"/>
              </a:rPr>
              <a:t>algorithms. </a:t>
            </a:r>
            <a:r>
              <a:rPr sz="2800" spc="-5" dirty="0">
                <a:latin typeface="Arial"/>
                <a:cs typeface="Arial"/>
              </a:rPr>
              <a:t>Another  </a:t>
            </a:r>
            <a:r>
              <a:rPr sz="2800" dirty="0">
                <a:latin typeface="Arial"/>
                <a:cs typeface="Arial"/>
              </a:rPr>
              <a:t>approach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approximation algorithms. Let us </a:t>
            </a:r>
            <a:r>
              <a:rPr sz="2800" spc="-5" dirty="0">
                <a:latin typeface="Arial"/>
                <a:cs typeface="Arial"/>
              </a:rPr>
              <a:t>discuss </a:t>
            </a:r>
            <a:r>
              <a:rPr sz="2800" dirty="0">
                <a:latin typeface="Arial"/>
                <a:cs typeface="Arial"/>
              </a:rPr>
              <a:t>about  randomized </a:t>
            </a:r>
            <a:r>
              <a:rPr sz="2800" spc="-5" dirty="0">
                <a:latin typeface="Arial"/>
                <a:cs typeface="Arial"/>
              </a:rPr>
              <a:t>algorithms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now.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6460642"/>
            <a:ext cx="715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05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Ja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6786" y="6456070"/>
            <a:ext cx="1276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D7E2E-41A9-4E46-849D-F25404148B3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lang="en-GB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57791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Deterministic</a:t>
            </a:r>
            <a:r>
              <a:rPr sz="4200" spc="-40" dirty="0">
                <a:solidFill>
                  <a:srgbClr val="FFFFFF"/>
                </a:solidFill>
              </a:rPr>
              <a:t> </a:t>
            </a:r>
            <a:r>
              <a:rPr sz="4200" spc="-5" dirty="0">
                <a:solidFill>
                  <a:srgbClr val="FFFFFF"/>
                </a:solidFill>
              </a:rPr>
              <a:t>Algorithms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88340" y="6460642"/>
            <a:ext cx="715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05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Ja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6786" y="6456070"/>
            <a:ext cx="1276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736" y="1694179"/>
            <a:ext cx="4929456" cy="39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340" y="1415034"/>
            <a:ext cx="5328920" cy="301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0"/>
              </a:spcBef>
            </a:pPr>
            <a:r>
              <a:rPr sz="2800" spc="-5" dirty="0">
                <a:latin typeface="Times New Roman"/>
                <a:cs typeface="Times New Roman"/>
              </a:rPr>
              <a:t>Algorithms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classified into  deterministic algorithms and  randomized algorithms. </a:t>
            </a:r>
            <a:r>
              <a:rPr sz="2800" dirty="0">
                <a:latin typeface="Arial"/>
                <a:cs typeface="Arial"/>
              </a:rPr>
              <a:t>Algorithms  </a:t>
            </a:r>
            <a:r>
              <a:rPr sz="2800" spc="-5" dirty="0">
                <a:latin typeface="Arial"/>
                <a:cs typeface="Arial"/>
              </a:rPr>
              <a:t>with the property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“the result  </a:t>
            </a:r>
            <a:r>
              <a:rPr sz="2800" dirty="0">
                <a:latin typeface="Arial"/>
                <a:cs typeface="Arial"/>
              </a:rPr>
              <a:t>of every operation </a:t>
            </a:r>
            <a:r>
              <a:rPr sz="2800" spc="-5" dirty="0">
                <a:latin typeface="Arial"/>
                <a:cs typeface="Arial"/>
              </a:rPr>
              <a:t>is uniquely  defined” is called </a:t>
            </a:r>
            <a:r>
              <a:rPr sz="2800" dirty="0">
                <a:latin typeface="Arial"/>
                <a:cs typeface="Arial"/>
              </a:rPr>
              <a:t>deterministic  </a:t>
            </a:r>
            <a:r>
              <a:rPr sz="2800" spc="-5" dirty="0">
                <a:latin typeface="Arial"/>
                <a:cs typeface="Arial"/>
              </a:rPr>
              <a:t>algorithm is shown in Fig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56908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Randomized</a:t>
            </a:r>
            <a:r>
              <a:rPr sz="4200" spc="-9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Algorithms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7918" y="1395729"/>
            <a:ext cx="10410190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DA0808"/>
              </a:buClr>
              <a:buSzPct val="80357"/>
              <a:buFont typeface="Wingdings"/>
              <a:buChar char="⚫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What is </a:t>
            </a:r>
            <a:r>
              <a:rPr sz="2800" dirty="0">
                <a:latin typeface="Arial"/>
                <a:cs typeface="Arial"/>
              </a:rPr>
              <a:t>randomness? Randomness </a:t>
            </a:r>
            <a:r>
              <a:rPr sz="2800" spc="-5" dirty="0">
                <a:latin typeface="Arial"/>
                <a:cs typeface="Arial"/>
              </a:rPr>
              <a:t>is a state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280" dirty="0">
                <a:latin typeface="Arial"/>
                <a:cs typeface="Arial"/>
              </a:rPr>
              <a:t>system  </a:t>
            </a:r>
            <a:r>
              <a:rPr sz="2800" spc="-5" dirty="0">
                <a:latin typeface="Arial"/>
                <a:cs typeface="Arial"/>
              </a:rPr>
              <a:t>whose behaviour follows no deterministic </a:t>
            </a:r>
            <a:r>
              <a:rPr sz="2800" dirty="0">
                <a:latin typeface="Arial"/>
                <a:cs typeface="Arial"/>
              </a:rPr>
              <a:t>or predictable  pattern. </a:t>
            </a:r>
            <a:r>
              <a:rPr sz="2800" spc="-5" dirty="0">
                <a:latin typeface="Arial"/>
                <a:cs typeface="Arial"/>
              </a:rPr>
              <a:t>Some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daily </a:t>
            </a:r>
            <a:r>
              <a:rPr sz="2800" dirty="0">
                <a:latin typeface="Arial"/>
                <a:cs typeface="Arial"/>
              </a:rPr>
              <a:t>encounters </a:t>
            </a:r>
            <a:r>
              <a:rPr sz="2800" spc="-5" dirty="0">
                <a:latin typeface="Arial"/>
                <a:cs typeface="Arial"/>
              </a:rPr>
              <a:t>like gambling, puzzles,  decision </a:t>
            </a:r>
            <a:r>
              <a:rPr sz="2800" dirty="0">
                <a:latin typeface="Arial"/>
                <a:cs typeface="Arial"/>
              </a:rPr>
              <a:t>making process and heuristics are </a:t>
            </a:r>
            <a:r>
              <a:rPr sz="2800" spc="-5" dirty="0">
                <a:latin typeface="Arial"/>
                <a:cs typeface="Arial"/>
              </a:rPr>
              <a:t>examples </a:t>
            </a:r>
            <a:r>
              <a:rPr sz="2800" spc="10" dirty="0">
                <a:latin typeface="Arial"/>
                <a:cs typeface="Arial"/>
              </a:rPr>
              <a:t>of </a:t>
            </a:r>
            <a:r>
              <a:rPr sz="2800" spc="7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randomness. Randomness </a:t>
            </a:r>
            <a:r>
              <a:rPr sz="2800" spc="-5" dirty="0">
                <a:latin typeface="Arial"/>
                <a:cs typeface="Arial"/>
              </a:rPr>
              <a:t>is used </a:t>
            </a:r>
            <a:r>
              <a:rPr sz="2800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a computing </a:t>
            </a:r>
            <a:r>
              <a:rPr sz="2800" dirty="0">
                <a:latin typeface="Arial"/>
                <a:cs typeface="Arial"/>
              </a:rPr>
              <a:t>tool </a:t>
            </a:r>
            <a:r>
              <a:rPr sz="2800" spc="-5" dirty="0">
                <a:latin typeface="Arial"/>
                <a:cs typeface="Arial"/>
              </a:rPr>
              <a:t>by  randomized algorithms for algorithm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design.</a:t>
            </a:r>
            <a:endParaRPr sz="2800">
              <a:latin typeface="Arial"/>
              <a:cs typeface="Arial"/>
            </a:endParaRPr>
          </a:p>
          <a:p>
            <a:pPr marL="355600" marR="8890" indent="-342900" algn="just">
              <a:lnSpc>
                <a:spcPct val="100000"/>
              </a:lnSpc>
              <a:spcBef>
                <a:spcPts val="675"/>
              </a:spcBef>
              <a:buClr>
                <a:srgbClr val="DA0808"/>
              </a:buClr>
              <a:buSzPct val="80357"/>
              <a:buFont typeface="Wingdings"/>
              <a:buChar char="⚫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Randomized </a:t>
            </a:r>
            <a:r>
              <a:rPr sz="2800" spc="-5" dirty="0">
                <a:latin typeface="Arial"/>
                <a:cs typeface="Arial"/>
              </a:rPr>
              <a:t>algorithms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also called </a:t>
            </a:r>
            <a:r>
              <a:rPr sz="2800" dirty="0">
                <a:latin typeface="Arial"/>
                <a:cs typeface="Arial"/>
              </a:rPr>
              <a:t>probabilistic </a:t>
            </a:r>
            <a:r>
              <a:rPr sz="2800" spc="-170" dirty="0">
                <a:latin typeface="Arial"/>
                <a:cs typeface="Arial"/>
              </a:rPr>
              <a:t>algorithms 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nondeterministic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338073"/>
            <a:ext cx="5422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Randomized</a:t>
            </a:r>
            <a:r>
              <a:rPr sz="4200" spc="-95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Algorithm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473453"/>
            <a:ext cx="4801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965" dirty="0">
                <a:solidFill>
                  <a:srgbClr val="DA0808"/>
                </a:solidFill>
                <a:latin typeface="Wingdings"/>
                <a:cs typeface="Wingdings"/>
              </a:rPr>
              <a:t>⚫</a:t>
            </a:r>
            <a:r>
              <a:rPr sz="1900" spc="965" dirty="0">
                <a:solidFill>
                  <a:srgbClr val="DA080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It should be noted </a:t>
            </a:r>
            <a:r>
              <a:rPr sz="2400" spc="-370" dirty="0">
                <a:latin typeface="Arial"/>
                <a:cs typeface="Arial"/>
              </a:rPr>
              <a:t>that  </a:t>
            </a:r>
            <a:r>
              <a:rPr sz="2400" dirty="0">
                <a:latin typeface="Arial"/>
                <a:cs typeface="Arial"/>
              </a:rPr>
              <a:t>randomized </a:t>
            </a:r>
            <a:r>
              <a:rPr sz="2400" spc="-5" dirty="0">
                <a:latin typeface="Arial"/>
                <a:cs typeface="Arial"/>
              </a:rPr>
              <a:t>algorithms output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based on </a:t>
            </a:r>
            <a:r>
              <a:rPr sz="2400" dirty="0">
                <a:latin typeface="Arial"/>
                <a:cs typeface="Arial"/>
              </a:rPr>
              <a:t>random </a:t>
            </a:r>
            <a:r>
              <a:rPr sz="2400" spc="-5" dirty="0">
                <a:latin typeface="Arial"/>
                <a:cs typeface="Arial"/>
              </a:rPr>
              <a:t>decisions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571115"/>
            <a:ext cx="165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940" algn="l"/>
              </a:tabLst>
            </a:pPr>
            <a:r>
              <a:rPr sz="2400" dirty="0">
                <a:latin typeface="Arial"/>
                <a:cs typeface="Arial"/>
              </a:rPr>
              <a:t>its	</a:t>
            </a: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936875"/>
            <a:ext cx="150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proba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7226" y="2571115"/>
            <a:ext cx="2640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  <a:tabLst>
                <a:tab pos="984885" algn="l"/>
                <a:tab pos="1148080" algn="l"/>
                <a:tab pos="2286635" algn="l"/>
              </a:tabLst>
            </a:pP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bas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on 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5" dirty="0">
                <a:latin typeface="Arial"/>
                <a:cs typeface="Arial"/>
              </a:rPr>
              <a:t>wou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228911"/>
            <a:ext cx="4802505" cy="20015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Arial"/>
                <a:cs typeface="Arial"/>
              </a:rPr>
              <a:t>negligible </a:t>
            </a:r>
            <a:r>
              <a:rPr sz="2400" dirty="0">
                <a:latin typeface="Arial"/>
                <a:cs typeface="Arial"/>
              </a:rPr>
              <a:t>errors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long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</a:pPr>
            <a:r>
              <a:rPr sz="1900" spc="965" dirty="0">
                <a:solidFill>
                  <a:srgbClr val="DA0808"/>
                </a:solidFill>
                <a:latin typeface="Wingdings"/>
                <a:cs typeface="Wingdings"/>
              </a:rPr>
              <a:t>⚫</a:t>
            </a:r>
            <a:r>
              <a:rPr sz="1900" spc="965" dirty="0">
                <a:solidFill>
                  <a:srgbClr val="DA080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Randomized </a:t>
            </a:r>
            <a:r>
              <a:rPr sz="2400" spc="-5" dirty="0">
                <a:latin typeface="Arial"/>
                <a:cs typeface="Arial"/>
              </a:rPr>
              <a:t>Algorithms</a:t>
            </a:r>
            <a:r>
              <a:rPr sz="2400" spc="420" dirty="0">
                <a:latin typeface="Arial"/>
                <a:cs typeface="Arial"/>
              </a:rPr>
              <a:t> </a:t>
            </a:r>
            <a:r>
              <a:rPr sz="2400" spc="-490" dirty="0">
                <a:latin typeface="Arial"/>
                <a:cs typeface="Arial"/>
              </a:rPr>
              <a:t>are  </a:t>
            </a:r>
            <a:r>
              <a:rPr sz="2400" dirty="0">
                <a:latin typeface="Arial"/>
                <a:cs typeface="Arial"/>
              </a:rPr>
              <a:t>dependent </a:t>
            </a:r>
            <a:r>
              <a:rPr sz="2400" spc="-5" dirty="0">
                <a:latin typeface="Arial"/>
                <a:cs typeface="Arial"/>
              </a:rPr>
              <a:t>on inputs and </a:t>
            </a:r>
            <a:r>
              <a:rPr sz="2400" dirty="0">
                <a:latin typeface="Arial"/>
                <a:cs typeface="Arial"/>
              </a:rPr>
              <a:t>use  </a:t>
            </a:r>
            <a:r>
              <a:rPr sz="2400" b="1" spc="-5" dirty="0">
                <a:latin typeface="Arial"/>
                <a:cs typeface="Arial"/>
              </a:rPr>
              <a:t>random choices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part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logic itself is shown in Fig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1744" y="1447802"/>
            <a:ext cx="5843973" cy="4374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86841"/>
            <a:ext cx="1064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What </a:t>
            </a:r>
            <a:r>
              <a:rPr sz="3600" spc="-5" dirty="0">
                <a:solidFill>
                  <a:srgbClr val="FFFFFF"/>
                </a:solidFill>
              </a:rPr>
              <a:t>are </a:t>
            </a:r>
            <a:r>
              <a:rPr sz="3600" spc="-10" dirty="0">
                <a:solidFill>
                  <a:srgbClr val="FFFFFF"/>
                </a:solidFill>
              </a:rPr>
              <a:t>the </a:t>
            </a:r>
            <a:r>
              <a:rPr sz="3600" dirty="0">
                <a:solidFill>
                  <a:srgbClr val="FFFFFF"/>
                </a:solidFill>
              </a:rPr>
              <a:t>advantages of randomized</a:t>
            </a:r>
            <a:r>
              <a:rPr sz="3600" spc="-10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algorithms?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63294" y="2364358"/>
            <a:ext cx="609600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294" y="2923667"/>
            <a:ext cx="457200" cy="339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3294" y="3362274"/>
            <a:ext cx="457200" cy="340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294" y="4996941"/>
            <a:ext cx="457200" cy="339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8430" y="5460187"/>
            <a:ext cx="457200" cy="339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240282"/>
            <a:ext cx="10655935" cy="4932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23875" indent="-342900">
              <a:lnSpc>
                <a:spcPct val="100000"/>
              </a:lnSpc>
              <a:spcBef>
                <a:spcPts val="105"/>
              </a:spcBef>
              <a:buClr>
                <a:srgbClr val="DA0808"/>
              </a:buClr>
              <a:buSzPct val="79687"/>
              <a:buFont typeface="Wingdings"/>
              <a:buChar char="⚫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Some of </a:t>
            </a:r>
            <a:r>
              <a:rPr sz="3200" spc="-5" dirty="0">
                <a:latin typeface="Arial"/>
                <a:cs typeface="Arial"/>
              </a:rPr>
              <a:t>the advantages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randomized algorithms </a:t>
            </a:r>
            <a:r>
              <a:rPr sz="3200" spc="-645" dirty="0">
                <a:latin typeface="Arial"/>
                <a:cs typeface="Arial"/>
              </a:rPr>
              <a:t>are  </a:t>
            </a:r>
            <a:r>
              <a:rPr sz="3200" dirty="0">
                <a:latin typeface="Arial"/>
                <a:cs typeface="Arial"/>
              </a:rPr>
              <a:t>given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below:</a:t>
            </a:r>
            <a:endParaRPr sz="3200">
              <a:latin typeface="Arial"/>
              <a:cs typeface="Arial"/>
            </a:endParaRPr>
          </a:p>
          <a:p>
            <a:pPr marL="1239520" marR="6223635" indent="104775">
              <a:lnSpc>
                <a:spcPct val="126699"/>
              </a:lnSpc>
              <a:spcBef>
                <a:spcPts val="800"/>
              </a:spcBef>
            </a:pPr>
            <a:r>
              <a:rPr sz="2400" spc="-5" dirty="0">
                <a:latin typeface="Arial"/>
                <a:cs typeface="Arial"/>
              </a:rPr>
              <a:t>Known </a:t>
            </a:r>
            <a:r>
              <a:rPr sz="2400" dirty="0">
                <a:latin typeface="Arial"/>
                <a:cs typeface="Arial"/>
              </a:rPr>
              <a:t>for its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simplicity  very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Efficient</a:t>
            </a:r>
            <a:endParaRPr sz="2400">
              <a:latin typeface="Arial"/>
              <a:cs typeface="Arial"/>
            </a:endParaRPr>
          </a:p>
          <a:p>
            <a:pPr marL="123952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Computational complexity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better </a:t>
            </a:r>
            <a:r>
              <a:rPr sz="2400" dirty="0">
                <a:latin typeface="Arial"/>
                <a:cs typeface="Arial"/>
              </a:rPr>
              <a:t>than </a:t>
            </a:r>
            <a:r>
              <a:rPr sz="2400" spc="-5" dirty="0">
                <a:latin typeface="Arial"/>
                <a:cs typeface="Arial"/>
              </a:rPr>
              <a:t>deterministic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algorithms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0"/>
              </a:spcBef>
              <a:buClr>
                <a:srgbClr val="DA0808"/>
              </a:buClr>
              <a:buSzPct val="79687"/>
              <a:buFont typeface="Wingdings"/>
              <a:buChar char="⚫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Some of </a:t>
            </a:r>
            <a:r>
              <a:rPr sz="3200" spc="-5" dirty="0">
                <a:latin typeface="Arial"/>
                <a:cs typeface="Arial"/>
              </a:rPr>
              <a:t>the disadvantages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randomized algorithms </a:t>
            </a:r>
            <a:r>
              <a:rPr sz="3200" spc="-650" dirty="0">
                <a:latin typeface="Arial"/>
                <a:cs typeface="Arial"/>
              </a:rPr>
              <a:t>are  </a:t>
            </a:r>
            <a:r>
              <a:rPr sz="3200" dirty="0">
                <a:latin typeface="Arial"/>
                <a:cs typeface="Arial"/>
              </a:rPr>
              <a:t>as given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below:</a:t>
            </a:r>
            <a:endParaRPr sz="3200">
              <a:latin typeface="Arial"/>
              <a:cs typeface="Arial"/>
            </a:endParaRPr>
          </a:p>
          <a:p>
            <a:pPr marL="1239520">
              <a:lnSpc>
                <a:spcPct val="100000"/>
              </a:lnSpc>
              <a:spcBef>
                <a:spcPts val="1570"/>
              </a:spcBef>
            </a:pPr>
            <a:r>
              <a:rPr sz="2400" spc="-5" dirty="0">
                <a:latin typeface="Arial"/>
                <a:cs typeface="Arial"/>
              </a:rPr>
              <a:t>Reliability is an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issue</a:t>
            </a:r>
            <a:endParaRPr sz="2400">
              <a:latin typeface="Arial"/>
              <a:cs typeface="Arial"/>
            </a:endParaRPr>
          </a:p>
          <a:p>
            <a:pPr marL="872490" marR="172720" indent="312420">
              <a:lnSpc>
                <a:spcPct val="100000"/>
              </a:lnSpc>
              <a:spcBef>
                <a:spcPts val="765"/>
              </a:spcBef>
            </a:pPr>
            <a:r>
              <a:rPr sz="2400" spc="-5" dirty="0">
                <a:latin typeface="Arial"/>
                <a:cs typeface="Arial"/>
              </a:rPr>
              <a:t>Quality is dependent on quality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random number generator used as  part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pc="-5"/>
              <a:t>CVR College of Engineering, Hyderabad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9D207A-FE94-47C5-ACFC-60064A0E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99B-CCB1-411C-B4EB-05751A7A861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BB8C30C0-46F7-4F27-A057-888CC53F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457200"/>
            <a:ext cx="1059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Quick Sort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394B73EC-8C43-49B7-A0C1-CD67186D5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457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	Select</a:t>
            </a:r>
            <a:r>
              <a:rPr lang="en-US" altLang="en-US" sz="2000"/>
              <a:t>: pick an arbitrary element x in S to be the pivot.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b="1"/>
              <a:t>Partition</a:t>
            </a:r>
            <a:r>
              <a:rPr lang="en-US" altLang="en-US" sz="2000"/>
              <a:t>: rearrange elements so that elements with value less than x go to List L to the left of x and elements with value greater than x go to the List R to the right of x.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en-US" sz="2000">
              <a:solidFill>
                <a:srgbClr val="329439"/>
              </a:solidFill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b="1"/>
              <a:t>Recursion: </a:t>
            </a:r>
            <a:r>
              <a:rPr lang="en-US" altLang="en-US" sz="2000"/>
              <a:t>recursively sort the lists L and 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	</a:t>
            </a:r>
          </a:p>
        </p:txBody>
      </p:sp>
      <p:pic>
        <p:nvPicPr>
          <p:cNvPr id="159748" name="Picture 4">
            <a:extLst>
              <a:ext uri="{FF2B5EF4-FFF2-40B4-BE49-F238E27FC236}">
                <a16:creationId xmlns:a16="http://schemas.microsoft.com/office/drawing/2014/main" id="{11BACBDE-BD30-4061-B388-860C9E44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2057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072B-1C14-4050-9A50-EB21842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6C3FBE3-498C-44A0-AC33-6382E0980668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E01D7F5-AAC0-4373-A176-97756203C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97243"/>
            <a:ext cx="8229600" cy="492443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Worst Case Partitioning of Quick Sort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E24AE849-B17F-44D3-B291-3C09CCC3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4"/>
          <a:stretch>
            <a:fillRect/>
          </a:stretch>
        </p:blipFill>
        <p:spPr bwMode="auto">
          <a:xfrm>
            <a:off x="1752600" y="1739901"/>
            <a:ext cx="86106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1670</Words>
  <Application>Microsoft Office PowerPoint</Application>
  <PresentationFormat>Widescreen</PresentationFormat>
  <Paragraphs>197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Times New Roman</vt:lpstr>
      <vt:lpstr>Wingdings</vt:lpstr>
      <vt:lpstr>Office Theme</vt:lpstr>
      <vt:lpstr>Microsoft Photo Editor 3.0 Photo</vt:lpstr>
      <vt:lpstr>UNIT V :Optimization problems as search problems</vt:lpstr>
      <vt:lpstr>OUTLINE</vt:lpstr>
      <vt:lpstr>Introduction</vt:lpstr>
      <vt:lpstr>Deterministic Algorithms</vt:lpstr>
      <vt:lpstr>Randomized Algorithms</vt:lpstr>
      <vt:lpstr>Randomized Algorithm</vt:lpstr>
      <vt:lpstr>What are the advantages of randomized algorithms?</vt:lpstr>
      <vt:lpstr>PowerPoint Presentation</vt:lpstr>
      <vt:lpstr>Worst Case Partitioning of Quick Sort</vt:lpstr>
      <vt:lpstr>Best Case Partitioning of Quick Sort</vt:lpstr>
      <vt:lpstr>Average Case of Quick Sort</vt:lpstr>
      <vt:lpstr>Randomized Quick Sort</vt:lpstr>
      <vt:lpstr>Randomized Quick Sort</vt:lpstr>
      <vt:lpstr>Las Vegas Randomized Algorithms</vt:lpstr>
      <vt:lpstr>Probabilistic Analysis of Algorithms</vt:lpstr>
      <vt:lpstr>PowerPoint Presentation</vt:lpstr>
      <vt:lpstr>Monte Carlo versus Las Vegas</vt:lpstr>
      <vt:lpstr>Nondeterministic Algorithm</vt:lpstr>
      <vt:lpstr>Non-deterministic Search Algorithm</vt:lpstr>
      <vt:lpstr>Non-deterministic Sort Algorithm</vt:lpstr>
      <vt:lpstr>Nondeterministic Knapsack Algorithm</vt:lpstr>
      <vt:lpstr>Maximum Clique Problem</vt:lpstr>
      <vt:lpstr>Nondeterministic clique algorithm</vt:lpstr>
      <vt:lpstr>Satisfiability Problem</vt:lpstr>
      <vt:lpstr>Algorithm Eval(E, n)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II- Divide-and-Conquer</dc:title>
  <dc:creator>SELVAKUMAR R K</dc:creator>
  <cp:lastModifiedBy>Subhash Chandra N</cp:lastModifiedBy>
  <cp:revision>6</cp:revision>
  <dcterms:created xsi:type="dcterms:W3CDTF">2021-01-06T05:50:31Z</dcterms:created>
  <dcterms:modified xsi:type="dcterms:W3CDTF">2021-01-06T06:06:03Z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2021-01-06T00:00:00Z</vt:filetime>
  </property>
</Properties>
</file>