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5247" y="1124397"/>
            <a:ext cx="8715360" cy="5633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752" y="272542"/>
            <a:ext cx="8632494" cy="544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1550" y="1745361"/>
            <a:ext cx="7600899" cy="1856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7907" y="6448280"/>
            <a:ext cx="2286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Unit-5</a:t>
            </a:r>
          </a:p>
          <a:p>
            <a:pPr marL="10795" marR="5080" algn="ctr">
              <a:lnSpc>
                <a:spcPct val="100000"/>
              </a:lnSpc>
              <a:spcBef>
                <a:spcPts val="5"/>
              </a:spcBef>
            </a:pPr>
            <a:r>
              <a:rPr b="1" dirty="0">
                <a:latin typeface="Calibri"/>
                <a:cs typeface="Calibri"/>
              </a:rPr>
              <a:t>NP </a:t>
            </a:r>
            <a:r>
              <a:rPr b="1" spc="-15" dirty="0">
                <a:latin typeface="Calibri"/>
                <a:cs typeface="Calibri"/>
              </a:rPr>
              <a:t>hard </a:t>
            </a:r>
            <a:r>
              <a:rPr b="1" spc="-5" dirty="0">
                <a:latin typeface="Calibri"/>
                <a:cs typeface="Calibri"/>
              </a:rPr>
              <a:t>and </a:t>
            </a:r>
            <a:r>
              <a:rPr b="1" dirty="0">
                <a:latin typeface="Calibri"/>
                <a:cs typeface="Calibri"/>
              </a:rPr>
              <a:t>NP </a:t>
            </a:r>
            <a:r>
              <a:rPr b="1" spc="-10" dirty="0">
                <a:latin typeface="Calibri"/>
                <a:cs typeface="Calibri"/>
              </a:rPr>
              <a:t>Complete</a:t>
            </a:r>
            <a:r>
              <a:rPr b="1" spc="-10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problems  </a:t>
            </a:r>
            <a:r>
              <a:rPr b="1" dirty="0">
                <a:latin typeface="Calibri"/>
                <a:cs typeface="Calibri"/>
              </a:rPr>
              <a:t>Basic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73729" y="4827828"/>
            <a:ext cx="3455671" cy="385362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421005">
              <a:lnSpc>
                <a:spcPct val="100000"/>
              </a:lnSpc>
              <a:spcBef>
                <a:spcPts val="365"/>
              </a:spcBef>
            </a:pPr>
            <a:r>
              <a:rPr lang="en-GB" sz="2200" dirty="0" err="1">
                <a:latin typeface="Calibri"/>
                <a:cs typeface="Calibri"/>
              </a:rPr>
              <a:t>Dr.N.Subhash</a:t>
            </a:r>
            <a:r>
              <a:rPr lang="en-GB" sz="2200" dirty="0">
                <a:latin typeface="Calibri"/>
                <a:cs typeface="Calibri"/>
              </a:rPr>
              <a:t> Chandra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9507" y="6431686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143000"/>
            <a:ext cx="8229599" cy="50793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6870" marR="6985" indent="-344805" algn="just">
              <a:lnSpc>
                <a:spcPct val="90000"/>
              </a:lnSpc>
              <a:spcBef>
                <a:spcPts val="475"/>
              </a:spcBef>
            </a:pPr>
            <a:r>
              <a:rPr sz="3200" spc="-5" dirty="0">
                <a:latin typeface="Arial"/>
                <a:cs typeface="Arial"/>
              </a:rPr>
              <a:t>• </a:t>
            </a:r>
            <a:r>
              <a:rPr sz="3200" dirty="0">
                <a:latin typeface="Calibri"/>
                <a:cs typeface="Calibri"/>
              </a:rPr>
              <a:t>If </a:t>
            </a:r>
            <a:r>
              <a:rPr sz="3200" spc="-5" dirty="0">
                <a:latin typeface="Calibri"/>
                <a:cs typeface="Calibri"/>
              </a:rPr>
              <a:t>an </a:t>
            </a:r>
            <a:r>
              <a:rPr sz="3200" spc="-15" dirty="0">
                <a:latin typeface="Calibri"/>
                <a:cs typeface="Calibri"/>
              </a:rPr>
              <a:t>NP-hard problem can </a:t>
            </a:r>
            <a:r>
              <a:rPr sz="3200" spc="5" dirty="0">
                <a:latin typeface="Calibri"/>
                <a:cs typeface="Calibri"/>
              </a:rPr>
              <a:t>be </a:t>
            </a:r>
            <a:r>
              <a:rPr sz="3200" spc="-10" dirty="0">
                <a:latin typeface="Calibri"/>
                <a:cs typeface="Calibri"/>
              </a:rPr>
              <a:t>solved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polynomial  time, then </a:t>
            </a:r>
            <a:r>
              <a:rPr sz="3200" dirty="0">
                <a:latin typeface="Calibri"/>
                <a:cs typeface="Calibri"/>
              </a:rPr>
              <a:t>all </a:t>
            </a:r>
            <a:r>
              <a:rPr sz="3200" spc="-10" dirty="0">
                <a:latin typeface="Calibri"/>
                <a:cs typeface="Calibri"/>
              </a:rPr>
              <a:t>NP-complete problems </a:t>
            </a:r>
            <a:r>
              <a:rPr sz="3200" spc="-15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10" dirty="0">
                <a:latin typeface="Calibri"/>
                <a:cs typeface="Calibri"/>
              </a:rPr>
              <a:t>solved 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polynomial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time.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100" dirty="0">
              <a:latin typeface="Calibri"/>
              <a:cs typeface="Calibri"/>
            </a:endParaRPr>
          </a:p>
          <a:p>
            <a:pPr marL="356870" marR="5080" indent="-344805" algn="just">
              <a:lnSpc>
                <a:spcPts val="3460"/>
              </a:lnSpc>
            </a:pPr>
            <a:r>
              <a:rPr sz="3200" spc="-5" dirty="0">
                <a:latin typeface="Arial"/>
                <a:cs typeface="Arial"/>
              </a:rPr>
              <a:t>• </a:t>
            </a:r>
            <a:r>
              <a:rPr sz="3200" spc="-5" dirty="0">
                <a:latin typeface="Calibri"/>
                <a:cs typeface="Calibri"/>
              </a:rPr>
              <a:t>All </a:t>
            </a:r>
            <a:r>
              <a:rPr sz="3200" spc="-15" dirty="0">
                <a:latin typeface="Calibri"/>
                <a:cs typeface="Calibri"/>
              </a:rPr>
              <a:t>NP-complete problems </a:t>
            </a:r>
            <a:r>
              <a:rPr sz="3200" spc="-25" dirty="0">
                <a:latin typeface="Calibri"/>
                <a:cs typeface="Calibri"/>
              </a:rPr>
              <a:t>are </a:t>
            </a:r>
            <a:r>
              <a:rPr sz="3200" spc="-10" dirty="0">
                <a:latin typeface="Calibri"/>
                <a:cs typeface="Calibri"/>
              </a:rPr>
              <a:t>NP-hard, </a:t>
            </a:r>
            <a:r>
              <a:rPr sz="3200" spc="-5" dirty="0">
                <a:latin typeface="Calibri"/>
                <a:cs typeface="Calibri"/>
              </a:rPr>
              <a:t>but </a:t>
            </a:r>
            <a:r>
              <a:rPr sz="3200" dirty="0">
                <a:latin typeface="Calibri"/>
                <a:cs typeface="Calibri"/>
              </a:rPr>
              <a:t>all </a:t>
            </a:r>
            <a:r>
              <a:rPr sz="3200" spc="-5" dirty="0">
                <a:latin typeface="Calibri"/>
                <a:cs typeface="Calibri"/>
              </a:rPr>
              <a:t>NP-  </a:t>
            </a:r>
            <a:r>
              <a:rPr sz="3200" spc="-20" dirty="0">
                <a:latin typeface="Calibri"/>
                <a:cs typeface="Calibri"/>
              </a:rPr>
              <a:t>hard </a:t>
            </a:r>
            <a:r>
              <a:rPr sz="3200" spc="-15" dirty="0">
                <a:latin typeface="Calibri"/>
                <a:cs typeface="Calibri"/>
              </a:rPr>
              <a:t>problems </a:t>
            </a:r>
            <a:r>
              <a:rPr sz="3200" spc="-25" dirty="0">
                <a:latin typeface="Calibri"/>
                <a:cs typeface="Calibri"/>
              </a:rPr>
              <a:t>are </a:t>
            </a:r>
            <a:r>
              <a:rPr sz="3200" spc="-10" dirty="0">
                <a:latin typeface="Calibri"/>
                <a:cs typeface="Calibri"/>
              </a:rPr>
              <a:t>not</a:t>
            </a:r>
            <a:r>
              <a:rPr sz="3200" spc="15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NP-complete.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 dirty="0">
              <a:latin typeface="Calibri"/>
              <a:cs typeface="Calibri"/>
            </a:endParaRPr>
          </a:p>
          <a:p>
            <a:pPr marL="356870" marR="7620" indent="-344805" algn="just">
              <a:lnSpc>
                <a:spcPts val="3460"/>
              </a:lnSpc>
            </a:pPr>
            <a:r>
              <a:rPr sz="3200" spc="-5" dirty="0">
                <a:latin typeface="Arial"/>
                <a:cs typeface="Arial"/>
              </a:rPr>
              <a:t>• </a:t>
            </a:r>
            <a:r>
              <a:rPr sz="3200" spc="-5" dirty="0">
                <a:latin typeface="Calibri"/>
                <a:cs typeface="Calibri"/>
              </a:rPr>
              <a:t>The class </a:t>
            </a:r>
            <a:r>
              <a:rPr sz="3200" spc="-10" dirty="0">
                <a:latin typeface="Calibri"/>
                <a:cs typeface="Calibri"/>
              </a:rPr>
              <a:t>of </a:t>
            </a:r>
            <a:r>
              <a:rPr sz="3200" spc="-15" dirty="0">
                <a:latin typeface="Calibri"/>
                <a:cs typeface="Calibri"/>
              </a:rPr>
              <a:t>NP-hard problems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very </a:t>
            </a:r>
            <a:r>
              <a:rPr sz="3200" spc="-5" dirty="0">
                <a:latin typeface="Calibri"/>
                <a:cs typeface="Calibri"/>
              </a:rPr>
              <a:t>rich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the  sense that </a:t>
            </a:r>
            <a:r>
              <a:rPr sz="3200" dirty="0">
                <a:latin typeface="Calibri"/>
                <a:cs typeface="Calibri"/>
              </a:rPr>
              <a:t>it </a:t>
            </a:r>
            <a:r>
              <a:rPr sz="3200" spc="-15" dirty="0">
                <a:latin typeface="Calibri"/>
                <a:cs typeface="Calibri"/>
              </a:rPr>
              <a:t>contain many problems from </a:t>
            </a:r>
            <a:r>
              <a:rPr sz="3200" spc="-5" dirty="0">
                <a:latin typeface="Calibri"/>
                <a:cs typeface="Calibri"/>
              </a:rPr>
              <a:t>a wide  </a:t>
            </a:r>
            <a:r>
              <a:rPr sz="3200" spc="-15" dirty="0">
                <a:latin typeface="Calibri"/>
                <a:cs typeface="Calibri"/>
              </a:rPr>
              <a:t>variety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disciplines.</a:t>
            </a:r>
            <a:endParaRPr sz="3200" dirty="0">
              <a:latin typeface="Calibri"/>
              <a:cs typeface="Calibri"/>
            </a:endParaRPr>
          </a:p>
          <a:p>
            <a:pPr marR="461009" algn="r">
              <a:lnSpc>
                <a:spcPct val="100000"/>
              </a:lnSpc>
              <a:spcBef>
                <a:spcPts val="270"/>
              </a:spcBef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10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458470"/>
            <a:ext cx="71056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5785" algn="l"/>
                <a:tab pos="2728595" algn="l"/>
              </a:tabLst>
            </a:pPr>
            <a:r>
              <a:rPr sz="3000" dirty="0"/>
              <a:t>NP</a:t>
            </a:r>
            <a:r>
              <a:rPr sz="3000" spc="-30" dirty="0"/>
              <a:t> </a:t>
            </a:r>
            <a:r>
              <a:rPr sz="3000" spc="-5" dirty="0"/>
              <a:t>–HARD	AND	</a:t>
            </a:r>
            <a:r>
              <a:rPr sz="3000" spc="-10" dirty="0"/>
              <a:t>NP </a:t>
            </a:r>
            <a:r>
              <a:rPr sz="3000" dirty="0"/>
              <a:t>– </a:t>
            </a:r>
            <a:r>
              <a:rPr sz="3000" spc="-5" dirty="0"/>
              <a:t>COMPLETE</a:t>
            </a:r>
            <a:r>
              <a:rPr sz="3000" spc="-55" dirty="0"/>
              <a:t> </a:t>
            </a:r>
            <a:r>
              <a:rPr sz="3000" spc="-5" dirty="0"/>
              <a:t>PROBLEMS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183" y="3201987"/>
            <a:ext cx="137096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56870" algn="l"/>
                <a:tab pos="871855" algn="l"/>
              </a:tabLst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P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:	</a:t>
            </a:r>
            <a:r>
              <a:rPr sz="2800" spc="15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5" dirty="0">
                <a:latin typeface="Calibri"/>
                <a:cs typeface="Calibri"/>
              </a:rPr>
              <a:t>e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1088" y="3201986"/>
            <a:ext cx="740790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27100" algn="l"/>
                <a:tab pos="1457960" algn="l"/>
                <a:tab pos="3051810" algn="l"/>
                <a:tab pos="4147185" algn="l"/>
                <a:tab pos="4884420" algn="l"/>
                <a:tab pos="5481955" algn="l"/>
                <a:tab pos="6647180" algn="l"/>
                <a:tab pos="7223125" algn="l"/>
              </a:tabLst>
            </a:pP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lass	</a:t>
            </a:r>
            <a:r>
              <a:rPr sz="2800" spc="10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	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obl</a:t>
            </a:r>
            <a:r>
              <a:rPr sz="2800" spc="-10" dirty="0">
                <a:latin typeface="Calibri"/>
                <a:cs typeface="Calibri"/>
              </a:rPr>
              <a:t>em</a:t>
            </a:r>
            <a:r>
              <a:rPr sz="2800" dirty="0">
                <a:latin typeface="Calibri"/>
                <a:cs typeface="Calibri"/>
              </a:rPr>
              <a:t>s	</a:t>
            </a:r>
            <a:r>
              <a:rPr sz="2800" spc="5" dirty="0">
                <a:latin typeface="Calibri"/>
                <a:cs typeface="Calibri"/>
              </a:rPr>
              <a:t>whi</a:t>
            </a:r>
            <a:r>
              <a:rPr sz="2800" spc="-20" dirty="0">
                <a:latin typeface="Calibri"/>
                <a:cs typeface="Calibri"/>
              </a:rPr>
              <a:t>c</a:t>
            </a:r>
            <a:r>
              <a:rPr sz="2800" spc="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0" dirty="0">
                <a:latin typeface="Calibri"/>
                <a:cs typeface="Calibri"/>
              </a:rPr>
              <a:t>c</a:t>
            </a:r>
            <a:r>
              <a:rPr sz="2800" spc="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v</a:t>
            </a:r>
            <a:r>
              <a:rPr sz="2800" spc="5" dirty="0">
                <a:latin typeface="Calibri"/>
                <a:cs typeface="Calibri"/>
              </a:rPr>
              <a:t>ed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5" dirty="0">
                <a:latin typeface="Calibri"/>
                <a:cs typeface="Calibri"/>
              </a:rPr>
              <a:t>b</a:t>
            </a:r>
            <a:r>
              <a:rPr sz="2800" dirty="0">
                <a:latin typeface="Calibri"/>
                <a:cs typeface="Calibri"/>
              </a:rPr>
              <a:t>y	</a:t>
            </a:r>
            <a:r>
              <a:rPr sz="2800" spc="5" dirty="0">
                <a:latin typeface="Calibri"/>
                <a:cs typeface="Calibri"/>
              </a:rPr>
              <a:t>a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183" y="3713897"/>
            <a:ext cx="8990965" cy="27932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105"/>
              </a:spcBef>
            </a:pPr>
            <a:r>
              <a:rPr sz="2800" spc="-10" dirty="0">
                <a:latin typeface="Calibri"/>
                <a:cs typeface="Calibri"/>
              </a:rPr>
              <a:t>deterministic </a:t>
            </a:r>
            <a:r>
              <a:rPr sz="2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olynomial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algorithm.</a:t>
            </a:r>
            <a:endParaRPr sz="2800" dirty="0">
              <a:latin typeface="Calibri"/>
              <a:cs typeface="Calibri"/>
            </a:endParaRPr>
          </a:p>
          <a:p>
            <a:pPr marL="356870" marR="8890" indent="-344805">
              <a:lnSpc>
                <a:spcPts val="2690"/>
              </a:lnSpc>
              <a:tabLst>
                <a:tab pos="356870" algn="l"/>
              </a:tabLst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NP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class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decision </a:t>
            </a:r>
            <a:r>
              <a:rPr sz="2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problem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 </a:t>
            </a:r>
            <a:r>
              <a:rPr sz="2800" spc="-5" dirty="0">
                <a:latin typeface="Calibri"/>
                <a:cs typeface="Calibri"/>
              </a:rPr>
              <a:t>can be </a:t>
            </a:r>
            <a:r>
              <a:rPr sz="2800" dirty="0">
                <a:latin typeface="Calibri"/>
                <a:cs typeface="Calibri"/>
              </a:rPr>
              <a:t>solved </a:t>
            </a:r>
            <a:r>
              <a:rPr sz="2800" spc="-20" dirty="0">
                <a:latin typeface="Calibri"/>
                <a:cs typeface="Calibri"/>
              </a:rPr>
              <a:t>by </a:t>
            </a:r>
            <a:r>
              <a:rPr sz="2800" dirty="0">
                <a:latin typeface="Calibri"/>
                <a:cs typeface="Calibri"/>
              </a:rPr>
              <a:t>a  </a:t>
            </a:r>
            <a:r>
              <a:rPr sz="2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on-deterministic </a:t>
            </a:r>
            <a:r>
              <a:rPr sz="2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olynomial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algorithm.</a:t>
            </a:r>
            <a:endParaRPr sz="2800" dirty="0">
              <a:latin typeface="Calibri"/>
              <a:cs typeface="Calibri"/>
            </a:endParaRPr>
          </a:p>
          <a:p>
            <a:pPr marL="356870" marR="5080" indent="-344805">
              <a:lnSpc>
                <a:spcPts val="2690"/>
              </a:lnSpc>
              <a:tabLst>
                <a:tab pos="356870" algn="l"/>
              </a:tabLst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NP-hard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class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problems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which </a:t>
            </a:r>
            <a:r>
              <a:rPr sz="2800" spc="-5" dirty="0">
                <a:latin typeface="Calibri"/>
                <a:cs typeface="Calibri"/>
              </a:rPr>
              <a:t>every </a:t>
            </a:r>
            <a:r>
              <a:rPr sz="2800" spc="5" dirty="0">
                <a:latin typeface="Calibri"/>
                <a:cs typeface="Calibri"/>
              </a:rPr>
              <a:t>NP </a:t>
            </a:r>
            <a:r>
              <a:rPr sz="2800" spc="-10" dirty="0">
                <a:latin typeface="Calibri"/>
                <a:cs typeface="Calibri"/>
              </a:rPr>
              <a:t>problem  reduces.</a:t>
            </a:r>
            <a:endParaRPr sz="2800" dirty="0">
              <a:latin typeface="Calibri"/>
              <a:cs typeface="Calibri"/>
            </a:endParaRPr>
          </a:p>
          <a:p>
            <a:pPr marL="356870" marR="463550" indent="-344805">
              <a:lnSpc>
                <a:spcPct val="80000"/>
              </a:lnSpc>
              <a:tabLst>
                <a:tab pos="356870" algn="l"/>
              </a:tabLst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NP-complete (NPC)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class of </a:t>
            </a:r>
            <a:r>
              <a:rPr sz="2800" spc="-10" dirty="0">
                <a:latin typeface="Calibri"/>
                <a:cs typeface="Calibri"/>
              </a:rPr>
              <a:t>problems </a:t>
            </a:r>
            <a:r>
              <a:rPr sz="2800" dirty="0">
                <a:latin typeface="Calibri"/>
                <a:cs typeface="Calibri"/>
              </a:rPr>
              <a:t>which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5" dirty="0">
                <a:latin typeface="Calibri"/>
                <a:cs typeface="Calibri"/>
              </a:rPr>
              <a:t>NP-  </a:t>
            </a:r>
            <a:r>
              <a:rPr sz="2800" spc="-15" dirty="0">
                <a:latin typeface="Calibri"/>
                <a:cs typeface="Calibri"/>
              </a:rPr>
              <a:t>hard </a:t>
            </a:r>
            <a:r>
              <a:rPr sz="2800" dirty="0">
                <a:latin typeface="Calibri"/>
                <a:cs typeface="Calibri"/>
              </a:rPr>
              <a:t>and belong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20" dirty="0">
                <a:latin typeface="Calibri"/>
                <a:cs typeface="Calibri"/>
              </a:rPr>
              <a:t>NP.</a:t>
            </a:r>
            <a:endParaRPr sz="2800" dirty="0">
              <a:latin typeface="Calibri"/>
              <a:cs typeface="Calibri"/>
            </a:endParaRPr>
          </a:p>
          <a:p>
            <a:pPr marR="469265" algn="r">
              <a:lnSpc>
                <a:spcPct val="100000"/>
              </a:lnSpc>
              <a:spcBef>
                <a:spcPts val="675"/>
              </a:spcBef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8-</a:t>
            </a:r>
            <a:r>
              <a:rPr lang="en-GB" sz="1200" spc="-130" dirty="0">
                <a:solidFill>
                  <a:srgbClr val="888888"/>
                </a:solidFill>
                <a:latin typeface="Times New Roman"/>
                <a:cs typeface="Times New Roman"/>
              </a:rPr>
              <a:t>11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38400" y="1100309"/>
            <a:ext cx="3714514" cy="17230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13741"/>
            <a:ext cx="404622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" dirty="0">
                <a:latin typeface="Calibri"/>
                <a:cs typeface="Calibri"/>
              </a:rPr>
              <a:t>NP-Completeness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205852"/>
            <a:ext cx="7131684" cy="119634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  <a:tabLst>
                <a:tab pos="356870" algn="l"/>
              </a:tabLst>
            </a:pPr>
            <a:r>
              <a:rPr sz="3200" spc="-5" dirty="0">
                <a:latin typeface="Arial"/>
                <a:cs typeface="Arial"/>
              </a:rPr>
              <a:t>•	</a:t>
            </a:r>
            <a:r>
              <a:rPr sz="3200" spc="-20" dirty="0">
                <a:latin typeface="Calibri"/>
                <a:cs typeface="Calibri"/>
              </a:rPr>
              <a:t>How we </a:t>
            </a:r>
            <a:r>
              <a:rPr sz="3200" spc="-15" dirty="0">
                <a:latin typeface="Calibri"/>
                <a:cs typeface="Calibri"/>
              </a:rPr>
              <a:t>would </a:t>
            </a:r>
            <a:r>
              <a:rPr sz="3200" spc="-25" dirty="0">
                <a:latin typeface="Calibri"/>
                <a:cs typeface="Calibri"/>
              </a:rPr>
              <a:t>you </a:t>
            </a:r>
            <a:r>
              <a:rPr sz="3200" spc="-10" dirty="0">
                <a:latin typeface="Calibri"/>
                <a:cs typeface="Calibri"/>
              </a:rPr>
              <a:t>define</a:t>
            </a:r>
            <a:r>
              <a:rPr sz="3200" spc="1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NP-Complete?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6870" algn="l"/>
              </a:tabLst>
            </a:pPr>
            <a:r>
              <a:rPr sz="3200" spc="-5" dirty="0">
                <a:latin typeface="Arial"/>
                <a:cs typeface="Arial"/>
              </a:rPr>
              <a:t>•	</a:t>
            </a:r>
            <a:r>
              <a:rPr sz="3200" spc="-15" dirty="0">
                <a:latin typeface="Calibri"/>
                <a:cs typeface="Calibri"/>
              </a:rPr>
              <a:t>They </a:t>
            </a:r>
            <a:r>
              <a:rPr sz="3200" spc="-25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the “hardest” </a:t>
            </a:r>
            <a:r>
              <a:rPr sz="3200" spc="-15" dirty="0">
                <a:latin typeface="Calibri"/>
                <a:cs typeface="Calibri"/>
              </a:rPr>
              <a:t>problems </a:t>
            </a: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spc="1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NP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3037" y="2738437"/>
            <a:ext cx="5724525" cy="34385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75229" y="4820488"/>
            <a:ext cx="1441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2117" y="5125592"/>
            <a:ext cx="28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NP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3809" y="3524453"/>
            <a:ext cx="12585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NP-Complete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65113" y="298357"/>
            <a:ext cx="8142794" cy="637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67635" algn="l"/>
                <a:tab pos="5384800" algn="l"/>
              </a:tabLst>
            </a:pPr>
            <a:r>
              <a:rPr sz="2400" b="1" spc="-5" dirty="0">
                <a:latin typeface="Calibri"/>
                <a:cs typeface="Calibri"/>
              </a:rPr>
              <a:t>DETERMINISTIC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and	NONDETERMINISTIC	</a:t>
            </a:r>
            <a:r>
              <a:rPr sz="2400" b="1" spc="-10" dirty="0">
                <a:latin typeface="Calibri"/>
                <a:cs typeface="Calibri"/>
              </a:rPr>
              <a:t>ALGORITHMS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1645"/>
              </a:spcBef>
              <a:tabLst>
                <a:tab pos="6884670" algn="l"/>
              </a:tabLst>
            </a:pPr>
            <a:r>
              <a:rPr sz="3000" dirty="0">
                <a:latin typeface="Arial"/>
                <a:cs typeface="Arial"/>
              </a:rPr>
              <a:t>• </a:t>
            </a:r>
            <a:r>
              <a:rPr sz="3000" spc="-5" dirty="0">
                <a:latin typeface="Calibri"/>
                <a:cs typeface="Calibri"/>
              </a:rPr>
              <a:t>Algorithms </a:t>
            </a:r>
            <a:r>
              <a:rPr sz="3000" spc="-10" dirty="0">
                <a:latin typeface="Calibri"/>
                <a:cs typeface="Calibri"/>
              </a:rPr>
              <a:t>with </a:t>
            </a:r>
            <a:r>
              <a:rPr sz="3000" spc="-15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property </a:t>
            </a:r>
            <a:r>
              <a:rPr sz="3000" spc="-15" dirty="0">
                <a:latin typeface="Calibri"/>
                <a:cs typeface="Calibri"/>
              </a:rPr>
              <a:t>that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result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15" dirty="0">
                <a:latin typeface="Calibri"/>
                <a:cs typeface="Calibri"/>
              </a:rPr>
              <a:t>every  operation    </a:t>
            </a:r>
            <a:r>
              <a:rPr sz="3000" spc="6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   </a:t>
            </a:r>
            <a:r>
              <a:rPr sz="3000" spc="4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uniquely    </a:t>
            </a:r>
            <a:r>
              <a:rPr sz="3000" spc="2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defined	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5" dirty="0">
                <a:latin typeface="Calibri"/>
                <a:cs typeface="Calibri"/>
              </a:rPr>
              <a:t>termed  deterministic.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100" dirty="0">
              <a:latin typeface="Calibri"/>
              <a:cs typeface="Calibri"/>
            </a:endParaRPr>
          </a:p>
          <a:p>
            <a:pPr marL="356870" marR="6350" indent="-344805" algn="just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latin typeface="Arial"/>
                <a:cs typeface="Arial"/>
              </a:rPr>
              <a:t>• </a:t>
            </a:r>
            <a:r>
              <a:rPr sz="3000" spc="-5" dirty="0">
                <a:latin typeface="Calibri"/>
                <a:cs typeface="Calibri"/>
              </a:rPr>
              <a:t>Such algorithms </a:t>
            </a:r>
            <a:r>
              <a:rPr sz="3000" spc="-15" dirty="0">
                <a:latin typeface="Calibri"/>
                <a:cs typeface="Calibri"/>
              </a:rPr>
              <a:t>agree </a:t>
            </a:r>
            <a:r>
              <a:rPr sz="3000" spc="-5" dirty="0">
                <a:latin typeface="Calibri"/>
                <a:cs typeface="Calibri"/>
              </a:rPr>
              <a:t>with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30" dirty="0">
                <a:latin typeface="Calibri"/>
                <a:cs typeface="Calibri"/>
              </a:rPr>
              <a:t>way </a:t>
            </a:r>
            <a:r>
              <a:rPr sz="3000" spc="-15" dirty="0">
                <a:latin typeface="Calibri"/>
                <a:cs typeface="Calibri"/>
              </a:rPr>
              <a:t>programs are  </a:t>
            </a:r>
            <a:r>
              <a:rPr sz="3000" spc="-20" dirty="0">
                <a:latin typeface="Calibri"/>
                <a:cs typeface="Calibri"/>
              </a:rPr>
              <a:t>executed </a:t>
            </a:r>
            <a:r>
              <a:rPr sz="3000" dirty="0">
                <a:latin typeface="Calibri"/>
                <a:cs typeface="Calibri"/>
              </a:rPr>
              <a:t>on a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computer.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 dirty="0">
              <a:latin typeface="Calibri"/>
              <a:cs typeface="Calibri"/>
            </a:endParaRPr>
          </a:p>
          <a:p>
            <a:pPr marL="356870" marR="6350" indent="-344805" algn="just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latin typeface="Arial"/>
                <a:cs typeface="Arial"/>
              </a:rPr>
              <a:t>• </a:t>
            </a:r>
            <a:r>
              <a:rPr sz="3000" spc="5" dirty="0">
                <a:latin typeface="Calibri"/>
                <a:cs typeface="Calibri"/>
              </a:rPr>
              <a:t>In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theoretical </a:t>
            </a:r>
            <a:r>
              <a:rPr sz="3000" spc="-15" dirty="0">
                <a:latin typeface="Calibri"/>
                <a:cs typeface="Calibri"/>
              </a:rPr>
              <a:t>framework, </a:t>
            </a:r>
            <a:r>
              <a:rPr sz="3000" spc="-20" dirty="0">
                <a:latin typeface="Calibri"/>
                <a:cs typeface="Calibri"/>
              </a:rPr>
              <a:t>we </a:t>
            </a:r>
            <a:r>
              <a:rPr sz="3000" spc="-10" dirty="0">
                <a:latin typeface="Calibri"/>
                <a:cs typeface="Calibri"/>
              </a:rPr>
              <a:t>can </a:t>
            </a:r>
            <a:r>
              <a:rPr sz="3000" spc="-5" dirty="0">
                <a:latin typeface="Calibri"/>
                <a:cs typeface="Calibri"/>
              </a:rPr>
              <a:t>allow algorithms </a:t>
            </a:r>
            <a:r>
              <a:rPr sz="3000" spc="-50" dirty="0">
                <a:latin typeface="Calibri"/>
                <a:cs typeface="Calibri"/>
              </a:rPr>
              <a:t>to  </a:t>
            </a:r>
            <a:r>
              <a:rPr sz="3000" spc="-20" dirty="0">
                <a:latin typeface="Calibri"/>
                <a:cs typeface="Calibri"/>
              </a:rPr>
              <a:t>contain </a:t>
            </a:r>
            <a:r>
              <a:rPr sz="3000" spc="-15" dirty="0">
                <a:latin typeface="Calibri"/>
                <a:cs typeface="Calibri"/>
              </a:rPr>
              <a:t>operations </a:t>
            </a:r>
            <a:r>
              <a:rPr sz="3000" spc="-5" dirty="0">
                <a:latin typeface="Calibri"/>
                <a:cs typeface="Calibri"/>
              </a:rPr>
              <a:t>whose </a:t>
            </a:r>
            <a:r>
              <a:rPr sz="3000" spc="-15" dirty="0">
                <a:latin typeface="Calibri"/>
                <a:cs typeface="Calibri"/>
              </a:rPr>
              <a:t>outcome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5" dirty="0">
                <a:latin typeface="Calibri"/>
                <a:cs typeface="Calibri"/>
              </a:rPr>
              <a:t>not uniquely  defined </a:t>
            </a:r>
            <a:r>
              <a:rPr sz="3000" dirty="0">
                <a:latin typeface="Calibri"/>
                <a:cs typeface="Calibri"/>
              </a:rPr>
              <a:t>but is </a:t>
            </a:r>
            <a:r>
              <a:rPr sz="3000" spc="-5" dirty="0">
                <a:latin typeface="Calibri"/>
                <a:cs typeface="Calibri"/>
              </a:rPr>
              <a:t>limited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dirty="0">
                <a:latin typeface="Calibri"/>
                <a:cs typeface="Calibri"/>
              </a:rPr>
              <a:t>a specified </a:t>
            </a:r>
            <a:r>
              <a:rPr sz="3000" spc="-15" dirty="0">
                <a:latin typeface="Calibri"/>
                <a:cs typeface="Calibri"/>
              </a:rPr>
              <a:t>set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1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possibilities.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5"/>
              </a:spcBef>
              <a:tabLst>
                <a:tab pos="3390900" algn="l"/>
                <a:tab pos="6698615" algn="l"/>
              </a:tabLst>
            </a:pPr>
            <a:r>
              <a:rPr spc="-10" dirty="0"/>
              <a:t>Deterministic</a:t>
            </a:r>
            <a:r>
              <a:rPr spc="-20" dirty="0"/>
              <a:t> </a:t>
            </a:r>
            <a:r>
              <a:rPr dirty="0"/>
              <a:t>and	</a:t>
            </a:r>
            <a:r>
              <a:rPr spc="-10" dirty="0"/>
              <a:t>Nondeterministic	</a:t>
            </a:r>
            <a:r>
              <a:rPr spc="-5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495" y="891339"/>
            <a:ext cx="8564751" cy="528862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6870" marR="5080" indent="-344805" algn="just">
              <a:lnSpc>
                <a:spcPts val="3030"/>
              </a:lnSpc>
              <a:spcBef>
                <a:spcPts val="480"/>
              </a:spcBef>
            </a:pPr>
            <a:r>
              <a:rPr sz="2800" dirty="0">
                <a:latin typeface="Arial"/>
                <a:cs typeface="Arial"/>
              </a:rPr>
              <a:t>• </a:t>
            </a:r>
            <a:r>
              <a:rPr sz="2800" spc="-5" dirty="0">
                <a:latin typeface="Calibri"/>
                <a:cs typeface="Calibri"/>
              </a:rPr>
              <a:t>The machine </a:t>
            </a:r>
            <a:r>
              <a:rPr sz="2800" spc="-15" dirty="0">
                <a:latin typeface="Calibri"/>
                <a:cs typeface="Calibri"/>
              </a:rPr>
              <a:t>executing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such </a:t>
            </a:r>
            <a:r>
              <a:rPr sz="2800" spc="-10" dirty="0">
                <a:latin typeface="Calibri"/>
                <a:cs typeface="Calibri"/>
              </a:rPr>
              <a:t>operations </a:t>
            </a:r>
            <a:r>
              <a:rPr sz="2800" spc="-15" dirty="0">
                <a:latin typeface="Calibri"/>
                <a:cs typeface="Calibri"/>
              </a:rPr>
              <a:t>are  </a:t>
            </a:r>
            <a:r>
              <a:rPr sz="2800" spc="-5" dirty="0">
                <a:latin typeface="Calibri"/>
                <a:cs typeface="Calibri"/>
              </a:rPr>
              <a:t>allowed </a:t>
            </a:r>
            <a:r>
              <a:rPr sz="2800" spc="-30" dirty="0">
                <a:latin typeface="Calibri"/>
                <a:cs typeface="Calibri"/>
              </a:rPr>
              <a:t>to  </a:t>
            </a:r>
            <a:r>
              <a:rPr sz="2800" spc="-5" dirty="0">
                <a:latin typeface="Calibri"/>
                <a:cs typeface="Calibri"/>
              </a:rPr>
              <a:t>choose </a:t>
            </a:r>
            <a:r>
              <a:rPr sz="2800" spc="-20" dirty="0">
                <a:latin typeface="Calibri"/>
                <a:cs typeface="Calibri"/>
              </a:rPr>
              <a:t>any </a:t>
            </a:r>
            <a:r>
              <a:rPr sz="2800" dirty="0">
                <a:latin typeface="Calibri"/>
                <a:cs typeface="Calibri"/>
              </a:rPr>
              <a:t>one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these </a:t>
            </a:r>
            <a:r>
              <a:rPr sz="2800" spc="-10" dirty="0">
                <a:latin typeface="Calibri"/>
                <a:cs typeface="Calibri"/>
              </a:rPr>
              <a:t>outcomes </a:t>
            </a:r>
            <a:r>
              <a:rPr sz="2800" spc="-5" dirty="0">
                <a:latin typeface="Calibri"/>
                <a:cs typeface="Calibri"/>
              </a:rPr>
              <a:t>subject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termination  condition.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2800" dirty="0">
                <a:latin typeface="Arial"/>
                <a:cs typeface="Arial"/>
              </a:rPr>
              <a:t>•	</a:t>
            </a:r>
            <a:r>
              <a:rPr sz="2800" spc="-5" dirty="0">
                <a:latin typeface="Calibri"/>
                <a:cs typeface="Calibri"/>
              </a:rPr>
              <a:t>This </a:t>
            </a:r>
            <a:r>
              <a:rPr sz="2800" dirty="0">
                <a:latin typeface="Calibri"/>
                <a:cs typeface="Calibri"/>
              </a:rPr>
              <a:t>leads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concept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non </a:t>
            </a:r>
            <a:r>
              <a:rPr sz="2800" spc="-10" dirty="0">
                <a:latin typeface="Calibri"/>
                <a:cs typeface="Calibri"/>
              </a:rPr>
              <a:t>deterministic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algorithms.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00" dirty="0">
              <a:latin typeface="Calibri"/>
              <a:cs typeface="Calibri"/>
            </a:endParaRPr>
          </a:p>
          <a:p>
            <a:pPr marL="356870" marR="7620" indent="-344805">
              <a:lnSpc>
                <a:spcPts val="3030"/>
              </a:lnSpc>
              <a:tabLst>
                <a:tab pos="356870" algn="l"/>
                <a:tab pos="820419" algn="l"/>
                <a:tab pos="1957705" algn="l"/>
                <a:tab pos="2750185" algn="l"/>
                <a:tab pos="4424045" algn="l"/>
                <a:tab pos="4824095" algn="l"/>
                <a:tab pos="6113780" algn="l"/>
                <a:tab pos="6674484" algn="l"/>
                <a:tab pos="8195945" algn="l"/>
              </a:tabLst>
            </a:pPr>
            <a:r>
              <a:rPr sz="2800" dirty="0">
                <a:latin typeface="Arial"/>
                <a:cs typeface="Arial"/>
              </a:rPr>
              <a:t>•	</a:t>
            </a:r>
            <a:r>
              <a:rPr sz="2800" spc="-24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	</a:t>
            </a:r>
            <a:r>
              <a:rPr sz="2800" spc="-5" dirty="0">
                <a:latin typeface="Calibri"/>
                <a:cs typeface="Calibri"/>
              </a:rPr>
              <a:t>sp</a:t>
            </a:r>
            <a:r>
              <a:rPr sz="2800" spc="-15" dirty="0">
                <a:latin typeface="Calibri"/>
                <a:cs typeface="Calibri"/>
              </a:rPr>
              <a:t>ec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25" dirty="0">
                <a:latin typeface="Calibri"/>
                <a:cs typeface="Calibri"/>
              </a:rPr>
              <a:t>f</a:t>
            </a:r>
            <a:r>
              <a:rPr sz="2800" dirty="0">
                <a:latin typeface="Calibri"/>
                <a:cs typeface="Calibri"/>
              </a:rPr>
              <a:t>y	</a:t>
            </a:r>
            <a:r>
              <a:rPr sz="2800" spc="-5" dirty="0">
                <a:latin typeface="Calibri"/>
                <a:cs typeface="Calibri"/>
              </a:rPr>
              <a:t>su</a:t>
            </a:r>
            <a:r>
              <a:rPr sz="2800" spc="-20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h	al</a:t>
            </a:r>
            <a:r>
              <a:rPr sz="2800" spc="-30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10" dirty="0">
                <a:latin typeface="Calibri"/>
                <a:cs typeface="Calibri"/>
              </a:rPr>
              <a:t>hm</a:t>
            </a:r>
            <a:r>
              <a:rPr sz="2800" dirty="0">
                <a:latin typeface="Calibri"/>
                <a:cs typeface="Calibri"/>
              </a:rPr>
              <a:t>s	in	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spc="-225" dirty="0">
                <a:latin typeface="Calibri"/>
                <a:cs typeface="Calibri"/>
              </a:rPr>
              <a:t>P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K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,	</a:t>
            </a:r>
            <a:r>
              <a:rPr sz="2800" spc="-15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e	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od</a:t>
            </a:r>
            <a:r>
              <a:rPr sz="2800" spc="-15" dirty="0">
                <a:latin typeface="Calibri"/>
                <a:cs typeface="Calibri"/>
              </a:rPr>
              <a:t>uc</a:t>
            </a:r>
            <a:r>
              <a:rPr sz="2800" dirty="0">
                <a:latin typeface="Calibri"/>
                <a:cs typeface="Calibri"/>
              </a:rPr>
              <a:t>e	</a:t>
            </a:r>
            <a:r>
              <a:rPr sz="2800" spc="1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ee  </a:t>
            </a:r>
            <a:r>
              <a:rPr sz="2800" spc="-15" dirty="0">
                <a:latin typeface="Calibri"/>
                <a:cs typeface="Calibri"/>
              </a:rPr>
              <a:t>statements</a:t>
            </a:r>
            <a:endParaRPr sz="2800" dirty="0">
              <a:latin typeface="Calibri"/>
              <a:cs typeface="Calibri"/>
            </a:endParaRPr>
          </a:p>
          <a:p>
            <a:pPr marL="1082675" marR="1372870" indent="-725805">
              <a:lnSpc>
                <a:spcPts val="3700"/>
              </a:lnSpc>
              <a:spcBef>
                <a:spcPts val="130"/>
              </a:spcBef>
              <a:tabLst>
                <a:tab pos="1027430" algn="l"/>
                <a:tab pos="4035425" algn="l"/>
                <a:tab pos="4872355" algn="l"/>
              </a:tabLst>
            </a:pPr>
            <a:r>
              <a:rPr sz="2800" dirty="0">
                <a:latin typeface="Calibri"/>
                <a:cs typeface="Calibri"/>
              </a:rPr>
              <a:t>i)	</a:t>
            </a:r>
            <a:r>
              <a:rPr sz="2800" spc="-5" dirty="0">
                <a:latin typeface="Calibri"/>
                <a:cs typeface="Calibri"/>
              </a:rPr>
              <a:t>choice </a:t>
            </a:r>
            <a:r>
              <a:rPr sz="2800" dirty="0">
                <a:latin typeface="Calibri"/>
                <a:cs typeface="Calibri"/>
              </a:rPr>
              <a:t>(s)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……… </a:t>
            </a:r>
            <a:r>
              <a:rPr sz="2800" spc="-5" dirty="0">
                <a:latin typeface="Calibri"/>
                <a:cs typeface="Calibri"/>
              </a:rPr>
              <a:t>arbitrarily	chooses </a:t>
            </a:r>
            <a:r>
              <a:rPr sz="2800" dirty="0">
                <a:latin typeface="Calibri"/>
                <a:cs typeface="Calibri"/>
              </a:rPr>
              <a:t>one of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 elements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set	</a:t>
            </a:r>
            <a:r>
              <a:rPr sz="2800" spc="-5" dirty="0">
                <a:latin typeface="Calibri"/>
                <a:cs typeface="Calibri"/>
              </a:rPr>
              <a:t>S.</a:t>
            </a:r>
            <a:endParaRPr sz="2800" dirty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155"/>
              </a:spcBef>
              <a:tabLst>
                <a:tab pos="1109980" algn="l"/>
              </a:tabLst>
            </a:pPr>
            <a:r>
              <a:rPr sz="2800" dirty="0">
                <a:latin typeface="Calibri"/>
                <a:cs typeface="Calibri"/>
              </a:rPr>
              <a:t>ii)	</a:t>
            </a:r>
            <a:r>
              <a:rPr sz="2800" spc="-15" dirty="0">
                <a:latin typeface="Calibri"/>
                <a:cs typeface="Calibri"/>
              </a:rPr>
              <a:t>failure </a:t>
            </a:r>
            <a:r>
              <a:rPr sz="2800" dirty="0">
                <a:latin typeface="Calibri"/>
                <a:cs typeface="Calibri"/>
              </a:rPr>
              <a:t>…. </a:t>
            </a:r>
            <a:r>
              <a:rPr sz="2800" spc="-5" dirty="0">
                <a:latin typeface="Calibri"/>
                <a:cs typeface="Calibri"/>
              </a:rPr>
              <a:t>Signals </a:t>
            </a:r>
            <a:r>
              <a:rPr sz="2800" spc="5" dirty="0">
                <a:latin typeface="Calibri"/>
                <a:cs typeface="Calibri"/>
              </a:rPr>
              <a:t>an </a:t>
            </a:r>
            <a:r>
              <a:rPr sz="2800" spc="-5" dirty="0">
                <a:latin typeface="Calibri"/>
                <a:cs typeface="Calibri"/>
              </a:rPr>
              <a:t>unsuccessful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completion.</a:t>
            </a:r>
            <a:endParaRPr sz="2800" dirty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340"/>
              </a:spcBef>
              <a:tabLst>
                <a:tab pos="1109980" algn="l"/>
                <a:tab pos="2555240" algn="l"/>
              </a:tabLst>
            </a:pPr>
            <a:r>
              <a:rPr sz="2800" dirty="0">
                <a:latin typeface="Calibri"/>
                <a:cs typeface="Calibri"/>
              </a:rPr>
              <a:t>iii)	</a:t>
            </a:r>
            <a:r>
              <a:rPr sz="2800" spc="-5" dirty="0">
                <a:latin typeface="Calibri"/>
                <a:cs typeface="Calibri"/>
              </a:rPr>
              <a:t>Success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:	</a:t>
            </a:r>
            <a:r>
              <a:rPr sz="2800" spc="-5" dirty="0">
                <a:latin typeface="Calibri"/>
                <a:cs typeface="Calibri"/>
              </a:rPr>
              <a:t>Signals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successful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completion.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752" y="911248"/>
            <a:ext cx="8431048" cy="5913927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94970" marR="53340" indent="-344805" algn="just">
              <a:lnSpc>
                <a:spcPts val="2810"/>
              </a:lnSpc>
              <a:spcBef>
                <a:spcPts val="440"/>
              </a:spcBef>
            </a:pPr>
            <a:r>
              <a:rPr sz="2600" spc="-5" dirty="0">
                <a:latin typeface="Arial"/>
                <a:cs typeface="Arial"/>
              </a:rPr>
              <a:t>• </a:t>
            </a:r>
            <a:r>
              <a:rPr sz="2600" spc="-10" dirty="0">
                <a:latin typeface="Calibri"/>
                <a:cs typeface="Calibri"/>
              </a:rPr>
              <a:t>Whenever there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set </a:t>
            </a:r>
            <a:r>
              <a:rPr sz="2600" spc="-5" dirty="0">
                <a:latin typeface="Calibri"/>
                <a:cs typeface="Calibri"/>
              </a:rPr>
              <a:t>of choices </a:t>
            </a:r>
            <a:r>
              <a:rPr sz="2600" spc="-10" dirty="0">
                <a:latin typeface="Calibri"/>
                <a:cs typeface="Calibri"/>
              </a:rPr>
              <a:t>that </a:t>
            </a:r>
            <a:r>
              <a:rPr sz="2600" spc="-5" dirty="0">
                <a:latin typeface="Calibri"/>
                <a:cs typeface="Calibri"/>
              </a:rPr>
              <a:t>leads </a:t>
            </a:r>
            <a:r>
              <a:rPr sz="2600" spc="-2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successful  completion </a:t>
            </a:r>
            <a:r>
              <a:rPr sz="2600" spc="-5" dirty="0">
                <a:latin typeface="Calibri"/>
                <a:cs typeface="Calibri"/>
              </a:rPr>
              <a:t>then one </a:t>
            </a:r>
            <a:r>
              <a:rPr sz="2600" dirty="0">
                <a:latin typeface="Calibri"/>
                <a:cs typeface="Calibri"/>
              </a:rPr>
              <a:t>such </a:t>
            </a:r>
            <a:r>
              <a:rPr sz="2600" spc="-15" dirty="0">
                <a:latin typeface="Calibri"/>
                <a:cs typeface="Calibri"/>
              </a:rPr>
              <a:t>set </a:t>
            </a:r>
            <a:r>
              <a:rPr sz="2600" spc="-5" dirty="0">
                <a:latin typeface="Calibri"/>
                <a:cs typeface="Calibri"/>
              </a:rPr>
              <a:t>of choices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spc="-20" dirty="0">
                <a:latin typeface="Calibri"/>
                <a:cs typeface="Calibri"/>
              </a:rPr>
              <a:t>always </a:t>
            </a:r>
            <a:r>
              <a:rPr sz="2600" spc="-5" dirty="0">
                <a:latin typeface="Calibri"/>
                <a:cs typeface="Calibri"/>
              </a:rPr>
              <a:t>made </a:t>
            </a:r>
            <a:r>
              <a:rPr sz="2600" dirty="0">
                <a:latin typeface="Calibri"/>
                <a:cs typeface="Calibri"/>
              </a:rPr>
              <a:t>and  </a:t>
            </a:r>
            <a:r>
              <a:rPr sz="2600" spc="-5" dirty="0">
                <a:latin typeface="Calibri"/>
                <a:cs typeface="Calibri"/>
              </a:rPr>
              <a:t>the algorithm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terminates.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 dirty="0">
              <a:latin typeface="Calibri"/>
              <a:cs typeface="Calibri"/>
            </a:endParaRPr>
          </a:p>
          <a:p>
            <a:pPr marL="394970" marR="50800" indent="-344805" algn="just">
              <a:lnSpc>
                <a:spcPct val="90000"/>
              </a:lnSpc>
            </a:pPr>
            <a:r>
              <a:rPr sz="2600" spc="-5" dirty="0">
                <a:latin typeface="Arial"/>
                <a:cs typeface="Arial"/>
              </a:rPr>
              <a:t>•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nondeterministic </a:t>
            </a:r>
            <a:r>
              <a:rPr sz="2600" spc="-5" dirty="0">
                <a:latin typeface="Calibri"/>
                <a:cs typeface="Calibri"/>
              </a:rPr>
              <a:t>algorithm </a:t>
            </a:r>
            <a:r>
              <a:rPr sz="2600" spc="-15" dirty="0">
                <a:latin typeface="Calibri"/>
                <a:cs typeface="Calibri"/>
              </a:rPr>
              <a:t>terminates  </a:t>
            </a:r>
            <a:r>
              <a:rPr sz="2600" spc="-10" dirty="0">
                <a:latin typeface="Calibri"/>
                <a:cs typeface="Calibri"/>
              </a:rPr>
              <a:t>unsuccessfully </a:t>
            </a:r>
            <a:r>
              <a:rPr sz="2600" spc="-5" dirty="0">
                <a:latin typeface="Calibri"/>
                <a:cs typeface="Calibri"/>
              </a:rPr>
              <a:t>if </a:t>
            </a:r>
            <a:r>
              <a:rPr sz="2600" dirty="0">
                <a:latin typeface="Calibri"/>
                <a:cs typeface="Calibri"/>
              </a:rPr>
              <a:t>and  </a:t>
            </a:r>
            <a:r>
              <a:rPr sz="2600" spc="-5" dirty="0">
                <a:latin typeface="Calibri"/>
                <a:cs typeface="Calibri"/>
              </a:rPr>
              <a:t>only </a:t>
            </a:r>
            <a:r>
              <a:rPr sz="2600" dirty="0">
                <a:latin typeface="Calibri"/>
                <a:cs typeface="Calibri"/>
              </a:rPr>
              <a:t>if </a:t>
            </a:r>
            <a:r>
              <a:rPr sz="2600" spc="-10" dirty="0">
                <a:latin typeface="Calibri"/>
                <a:cs typeface="Calibri"/>
              </a:rPr>
              <a:t>there </a:t>
            </a:r>
            <a:r>
              <a:rPr sz="2600" spc="-20" dirty="0">
                <a:latin typeface="Calibri"/>
                <a:cs typeface="Calibri"/>
              </a:rPr>
              <a:t>exists </a:t>
            </a:r>
            <a:r>
              <a:rPr sz="2600" spc="-5" dirty="0">
                <a:latin typeface="Calibri"/>
                <a:cs typeface="Calibri"/>
              </a:rPr>
              <a:t>no </a:t>
            </a:r>
            <a:r>
              <a:rPr sz="2600" spc="-10" dirty="0">
                <a:latin typeface="Calibri"/>
                <a:cs typeface="Calibri"/>
              </a:rPr>
              <a:t>set </a:t>
            </a:r>
            <a:r>
              <a:rPr sz="2600" spc="-5" dirty="0">
                <a:latin typeface="Calibri"/>
                <a:cs typeface="Calibri"/>
              </a:rPr>
              <a:t>of choices leading </a:t>
            </a:r>
            <a:r>
              <a:rPr sz="2600" spc="-2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successful  </a:t>
            </a:r>
            <a:r>
              <a:rPr sz="2600" spc="-5" dirty="0">
                <a:latin typeface="Calibri"/>
                <a:cs typeface="Calibri"/>
              </a:rPr>
              <a:t>signal.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 dirty="0">
              <a:latin typeface="Calibri"/>
              <a:cs typeface="Calibri"/>
            </a:endParaRPr>
          </a:p>
          <a:p>
            <a:pPr marL="394970" marR="59690" indent="-344805" algn="just">
              <a:lnSpc>
                <a:spcPts val="2810"/>
              </a:lnSpc>
            </a:pPr>
            <a:r>
              <a:rPr sz="2600" spc="-5" dirty="0">
                <a:latin typeface="Arial"/>
                <a:cs typeface="Arial"/>
              </a:rPr>
              <a:t>• </a:t>
            </a:r>
            <a:r>
              <a:rPr sz="2600" spc="-5" dirty="0">
                <a:latin typeface="Calibri"/>
                <a:cs typeface="Calibri"/>
              </a:rPr>
              <a:t>A machine capable of </a:t>
            </a:r>
            <a:r>
              <a:rPr sz="2600" spc="-20" dirty="0">
                <a:latin typeface="Calibri"/>
                <a:cs typeface="Calibri"/>
              </a:rPr>
              <a:t>executing </a:t>
            </a:r>
            <a:r>
              <a:rPr sz="2600" spc="-5" dirty="0">
                <a:latin typeface="Calibri"/>
                <a:cs typeface="Calibri"/>
              </a:rPr>
              <a:t>a non </a:t>
            </a:r>
            <a:r>
              <a:rPr sz="2600" spc="-10" dirty="0">
                <a:latin typeface="Calibri"/>
                <a:cs typeface="Calibri"/>
              </a:rPr>
              <a:t>deterministic </a:t>
            </a:r>
            <a:r>
              <a:rPr sz="2600" spc="-5" dirty="0">
                <a:latin typeface="Calibri"/>
                <a:cs typeface="Calibri"/>
              </a:rPr>
              <a:t>algorithm  is called a </a:t>
            </a:r>
            <a:r>
              <a:rPr sz="2600" spc="-10" dirty="0">
                <a:latin typeface="Calibri"/>
                <a:cs typeface="Calibri"/>
              </a:rPr>
              <a:t>non deterministic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machine.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 dirty="0">
              <a:latin typeface="Calibri"/>
              <a:cs typeface="Calibri"/>
            </a:endParaRPr>
          </a:p>
          <a:p>
            <a:pPr marL="394970" marR="55880" indent="-344805" algn="just">
              <a:lnSpc>
                <a:spcPct val="90000"/>
              </a:lnSpc>
            </a:pPr>
            <a:r>
              <a:rPr sz="2600" spc="-5" dirty="0">
                <a:latin typeface="Arial"/>
                <a:cs typeface="Arial"/>
              </a:rPr>
              <a:t>• </a:t>
            </a:r>
            <a:r>
              <a:rPr sz="2600" spc="-5" dirty="0">
                <a:latin typeface="Calibri"/>
                <a:cs typeface="Calibri"/>
              </a:rPr>
              <a:t>While </a:t>
            </a:r>
            <a:r>
              <a:rPr sz="2600" spc="-10" dirty="0">
                <a:latin typeface="Calibri"/>
                <a:cs typeface="Calibri"/>
              </a:rPr>
              <a:t>non-deterministic </a:t>
            </a:r>
            <a:r>
              <a:rPr sz="2600" spc="-5" dirty="0">
                <a:latin typeface="Calibri"/>
                <a:cs typeface="Calibri"/>
              </a:rPr>
              <a:t>machines do </a:t>
            </a:r>
            <a:r>
              <a:rPr sz="2600" dirty="0">
                <a:latin typeface="Calibri"/>
                <a:cs typeface="Calibri"/>
              </a:rPr>
              <a:t>not </a:t>
            </a:r>
            <a:r>
              <a:rPr sz="2600" spc="-15" dirty="0">
                <a:latin typeface="Calibri"/>
                <a:cs typeface="Calibri"/>
              </a:rPr>
              <a:t>exist  </a:t>
            </a:r>
            <a:r>
              <a:rPr sz="2600" spc="-5" dirty="0">
                <a:latin typeface="Calibri"/>
                <a:cs typeface="Calibri"/>
              </a:rPr>
              <a:t>in </a:t>
            </a:r>
            <a:r>
              <a:rPr sz="2600" spc="-10" dirty="0">
                <a:latin typeface="Calibri"/>
                <a:cs typeface="Calibri"/>
              </a:rPr>
              <a:t>practice they  </a:t>
            </a:r>
            <a:r>
              <a:rPr sz="2600" spc="-5" dirty="0">
                <a:latin typeface="Calibri"/>
                <a:cs typeface="Calibri"/>
              </a:rPr>
              <a:t>will </a:t>
            </a:r>
            <a:r>
              <a:rPr sz="2600" spc="-15" dirty="0">
                <a:latin typeface="Calibri"/>
                <a:cs typeface="Calibri"/>
              </a:rPr>
              <a:t>provide </a:t>
            </a:r>
            <a:r>
              <a:rPr sz="2600" spc="-20" dirty="0">
                <a:latin typeface="Calibri"/>
                <a:cs typeface="Calibri"/>
              </a:rPr>
              <a:t>strong </a:t>
            </a:r>
            <a:r>
              <a:rPr sz="2600" spc="-10" dirty="0">
                <a:latin typeface="Calibri"/>
                <a:cs typeface="Calibri"/>
              </a:rPr>
              <a:t>intuitive reason </a:t>
            </a:r>
            <a:r>
              <a:rPr sz="2600" spc="-20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conclude that </a:t>
            </a:r>
            <a:r>
              <a:rPr sz="2600" spc="-5" dirty="0">
                <a:latin typeface="Calibri"/>
                <a:cs typeface="Calibri"/>
              </a:rPr>
              <a:t>certain  </a:t>
            </a: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b</a:t>
            </a:r>
            <a:r>
              <a:rPr sz="2600" spc="-5" dirty="0">
                <a:latin typeface="Calibri"/>
                <a:cs typeface="Calibri"/>
              </a:rPr>
              <a:t>l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ms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n</a:t>
            </a:r>
            <a:r>
              <a:rPr sz="2600" spc="-10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  b</a:t>
            </a:r>
            <a:r>
              <a:rPr sz="2600" spc="-5" dirty="0">
                <a:latin typeface="Calibri"/>
                <a:cs typeface="Calibri"/>
              </a:rPr>
              <a:t>e </a:t>
            </a:r>
            <a:r>
              <a:rPr sz="2600" spc="-10" dirty="0">
                <a:latin typeface="Calibri"/>
                <a:cs typeface="Calibri"/>
              </a:rPr>
              <a:t>sol</a:t>
            </a:r>
            <a:r>
              <a:rPr sz="2600" spc="-25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b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5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min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3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tic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25" dirty="0">
                <a:latin typeface="Calibri"/>
                <a:cs typeface="Calibri"/>
              </a:rPr>
              <a:t>g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ithms</a:t>
            </a:r>
            <a:r>
              <a:rPr sz="2600" spc="-445" dirty="0">
                <a:latin typeface="Calibri"/>
                <a:cs typeface="Calibri"/>
              </a:rPr>
              <a:t>.</a:t>
            </a:r>
            <a:r>
              <a:rPr sz="1800" baseline="46296" dirty="0">
                <a:solidFill>
                  <a:srgbClr val="888888"/>
                </a:solidFill>
                <a:latin typeface="Times New Roman"/>
                <a:cs typeface="Times New Roman"/>
              </a:rPr>
              <a:t>15</a:t>
            </a:r>
            <a:endParaRPr sz="1800" baseline="46296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5"/>
              </a:spcBef>
              <a:tabLst>
                <a:tab pos="3390900" algn="l"/>
                <a:tab pos="6698615" algn="l"/>
              </a:tabLst>
            </a:pPr>
            <a:r>
              <a:rPr spc="-10" dirty="0"/>
              <a:t>Deterministic</a:t>
            </a:r>
            <a:r>
              <a:rPr spc="-20" dirty="0"/>
              <a:t> </a:t>
            </a:r>
            <a:r>
              <a:rPr dirty="0"/>
              <a:t>and	</a:t>
            </a:r>
            <a:r>
              <a:rPr spc="-10" dirty="0"/>
              <a:t>Nondeterministic	</a:t>
            </a:r>
            <a:r>
              <a:rPr spc="-5" dirty="0"/>
              <a:t>algorithms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1509" y="6431686"/>
            <a:ext cx="339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8-</a:t>
            </a:r>
            <a:r>
              <a:rPr sz="1200" spc="-10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6182" y="37541"/>
            <a:ext cx="65087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" dirty="0">
                <a:latin typeface="Calibri"/>
                <a:cs typeface="Calibri"/>
              </a:rPr>
              <a:t>Nondeterministic</a:t>
            </a:r>
            <a:r>
              <a:rPr sz="4400" b="0" spc="-3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algorithms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672" y="919976"/>
            <a:ext cx="8827770" cy="36118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5290" marR="2534920" indent="-403225">
              <a:lnSpc>
                <a:spcPct val="110100"/>
              </a:lnSpc>
              <a:spcBef>
                <a:spcPts val="95"/>
              </a:spcBef>
              <a:tabLst>
                <a:tab pos="546100" algn="l"/>
              </a:tabLst>
            </a:pPr>
            <a:r>
              <a:rPr sz="2800" dirty="0">
                <a:latin typeface="Arial"/>
                <a:cs typeface="Arial"/>
              </a:rPr>
              <a:t>•		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nondeterminstic </a:t>
            </a:r>
            <a:r>
              <a:rPr sz="2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algorithm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consists </a:t>
            </a:r>
            <a:r>
              <a:rPr sz="2800" spc="-5" dirty="0">
                <a:latin typeface="Calibri"/>
                <a:cs typeface="Calibri"/>
              </a:rPr>
              <a:t>of  phase </a:t>
            </a:r>
            <a:r>
              <a:rPr sz="2800" dirty="0">
                <a:latin typeface="Calibri"/>
                <a:cs typeface="Calibri"/>
              </a:rPr>
              <a:t>1: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guessing</a:t>
            </a:r>
            <a:endParaRPr sz="2800" dirty="0">
              <a:latin typeface="Calibri"/>
              <a:cs typeface="Calibri"/>
            </a:endParaRPr>
          </a:p>
          <a:p>
            <a:pPr marL="41529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latin typeface="Calibri"/>
                <a:cs typeface="Calibri"/>
              </a:rPr>
              <a:t>phase </a:t>
            </a:r>
            <a:r>
              <a:rPr sz="2800" dirty="0">
                <a:latin typeface="Calibri"/>
                <a:cs typeface="Calibri"/>
              </a:rPr>
              <a:t>2: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checking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50" dirty="0">
              <a:latin typeface="Calibri"/>
              <a:cs typeface="Calibri"/>
            </a:endParaRPr>
          </a:p>
          <a:p>
            <a:pPr marL="546100" marR="5080" indent="-534035">
              <a:lnSpc>
                <a:spcPct val="90000"/>
              </a:lnSpc>
              <a:spcBef>
                <a:spcPts val="5"/>
              </a:spcBef>
              <a:tabLst>
                <a:tab pos="546100" algn="l"/>
              </a:tabLst>
            </a:pPr>
            <a:r>
              <a:rPr sz="2800" dirty="0">
                <a:latin typeface="Arial"/>
                <a:cs typeface="Arial"/>
              </a:rPr>
              <a:t>•	</a:t>
            </a:r>
            <a:r>
              <a:rPr sz="2800" spc="-10" dirty="0">
                <a:latin typeface="Calibri"/>
                <a:cs typeface="Calibri"/>
              </a:rPr>
              <a:t>If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checking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stage </a:t>
            </a:r>
            <a:r>
              <a:rPr sz="2800" dirty="0">
                <a:latin typeface="Calibri"/>
                <a:cs typeface="Calibri"/>
              </a:rPr>
              <a:t>of a </a:t>
            </a:r>
            <a:r>
              <a:rPr sz="2800" spc="-10" dirty="0">
                <a:latin typeface="Calibri"/>
                <a:cs typeface="Calibri"/>
              </a:rPr>
              <a:t>nondeterministic </a:t>
            </a:r>
            <a:r>
              <a:rPr sz="2800" spc="-5" dirty="0">
                <a:latin typeface="Calibri"/>
                <a:cs typeface="Calibri"/>
              </a:rPr>
              <a:t>algorithm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of  polynomial </a:t>
            </a:r>
            <a:r>
              <a:rPr sz="2800" spc="-20" dirty="0">
                <a:latin typeface="Calibri"/>
                <a:cs typeface="Calibri"/>
              </a:rPr>
              <a:t>time-complexity, </a:t>
            </a:r>
            <a:r>
              <a:rPr sz="2800" spc="-5" dirty="0">
                <a:latin typeface="Calibri"/>
                <a:cs typeface="Calibri"/>
              </a:rPr>
              <a:t>then this algorithm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called  </a:t>
            </a:r>
            <a:r>
              <a:rPr sz="2800" dirty="0">
                <a:latin typeface="Calibri"/>
                <a:cs typeface="Calibri"/>
              </a:rPr>
              <a:t>an </a:t>
            </a:r>
            <a:r>
              <a:rPr sz="2800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NP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</a:t>
            </a:r>
            <a:r>
              <a:rPr sz="2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ondeterministic </a:t>
            </a:r>
            <a:r>
              <a:rPr sz="2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olynomial)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algorithm.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546100" algn="l"/>
              </a:tabLst>
            </a:pPr>
            <a:r>
              <a:rPr sz="2800" dirty="0">
                <a:latin typeface="Arial"/>
                <a:cs typeface="Arial"/>
              </a:rPr>
              <a:t>•	</a:t>
            </a:r>
            <a:r>
              <a:rPr sz="2800" spc="5" dirty="0">
                <a:latin typeface="Calibri"/>
                <a:cs typeface="Calibri"/>
              </a:rPr>
              <a:t>NP </a:t>
            </a:r>
            <a:r>
              <a:rPr sz="2800" spc="-10" dirty="0">
                <a:latin typeface="Calibri"/>
                <a:cs typeface="Calibri"/>
              </a:rPr>
              <a:t>problems 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10" dirty="0">
                <a:latin typeface="Calibri"/>
                <a:cs typeface="Calibri"/>
              </a:rPr>
              <a:t>(must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decision </a:t>
            </a:r>
            <a:r>
              <a:rPr sz="2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problems</a:t>
            </a:r>
            <a:r>
              <a:rPr sz="2800" spc="-10" dirty="0"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244" y="4695520"/>
            <a:ext cx="101282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69265" algn="l"/>
              </a:tabLst>
            </a:pPr>
            <a:r>
              <a:rPr sz="2800" spc="5" dirty="0">
                <a:latin typeface="Arial"/>
                <a:cs typeface="Arial"/>
              </a:rPr>
              <a:t>–	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spc="25" dirty="0">
                <a:latin typeface="Calibri"/>
                <a:cs typeface="Calibri"/>
              </a:rPr>
              <a:t>.</a:t>
            </a:r>
            <a:r>
              <a:rPr sz="2800" dirty="0">
                <a:latin typeface="Calibri"/>
                <a:cs typeface="Calibri"/>
              </a:rPr>
              <a:t>g.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8175" y="4654093"/>
            <a:ext cx="3846195" cy="1434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36395">
              <a:lnSpc>
                <a:spcPct val="110000"/>
              </a:lnSpc>
              <a:spcBef>
                <a:spcPts val="100"/>
              </a:spcBef>
            </a:pPr>
            <a:r>
              <a:rPr sz="2800" spc="-10" dirty="0">
                <a:latin typeface="Calibri"/>
                <a:cs typeface="Calibri"/>
              </a:rPr>
              <a:t>searching,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MST  </a:t>
            </a:r>
            <a:r>
              <a:rPr sz="2800" dirty="0">
                <a:latin typeface="Calibri"/>
                <a:cs typeface="Calibri"/>
              </a:rPr>
              <a:t>sorting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Calibri"/>
                <a:cs typeface="Calibri"/>
              </a:rPr>
              <a:t>satisfiability </a:t>
            </a:r>
            <a:r>
              <a:rPr sz="2800" spc="-10" dirty="0">
                <a:latin typeface="Calibri"/>
                <a:cs typeface="Calibri"/>
              </a:rPr>
              <a:t>problem</a:t>
            </a:r>
            <a:r>
              <a:rPr sz="2800" spc="-14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(SAT)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8175" y="6104331"/>
            <a:ext cx="516826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5" dirty="0">
                <a:latin typeface="Calibri"/>
                <a:cs typeface="Calibri"/>
              </a:rPr>
              <a:t>traveling </a:t>
            </a:r>
            <a:r>
              <a:rPr sz="2800" spc="-5" dirty="0">
                <a:latin typeface="Calibri"/>
                <a:cs typeface="Calibri"/>
              </a:rPr>
              <a:t>salesperson </a:t>
            </a:r>
            <a:r>
              <a:rPr sz="2800" spc="-10" dirty="0">
                <a:latin typeface="Calibri"/>
                <a:cs typeface="Calibri"/>
              </a:rPr>
              <a:t>problem</a:t>
            </a:r>
            <a:r>
              <a:rPr sz="2800" spc="-1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(TSP)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941" y="253949"/>
            <a:ext cx="766825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5" dirty="0">
                <a:latin typeface="Calibri"/>
                <a:cs typeface="Calibri"/>
              </a:rPr>
              <a:t>Example </a:t>
            </a:r>
            <a:r>
              <a:rPr sz="3600" b="0" spc="-5" dirty="0">
                <a:latin typeface="Calibri"/>
                <a:cs typeface="Calibri"/>
              </a:rPr>
              <a:t>of </a:t>
            </a:r>
            <a:r>
              <a:rPr sz="3600" b="0" dirty="0">
                <a:latin typeface="Calibri"/>
                <a:cs typeface="Calibri"/>
              </a:rPr>
              <a:t>a </a:t>
            </a:r>
            <a:r>
              <a:rPr sz="3600" b="0" spc="-5" dirty="0">
                <a:latin typeface="Calibri"/>
                <a:cs typeface="Calibri"/>
              </a:rPr>
              <a:t>non </a:t>
            </a:r>
            <a:r>
              <a:rPr sz="3600" b="0" spc="-15" dirty="0">
                <a:latin typeface="Calibri"/>
                <a:cs typeface="Calibri"/>
              </a:rPr>
              <a:t>deterministic</a:t>
            </a:r>
            <a:r>
              <a:rPr sz="3600" b="0" spc="35" dirty="0">
                <a:latin typeface="Calibri"/>
                <a:cs typeface="Calibri"/>
              </a:rPr>
              <a:t> </a:t>
            </a:r>
            <a:r>
              <a:rPr sz="3600" b="0" spc="-10" dirty="0">
                <a:latin typeface="Calibri"/>
                <a:cs typeface="Calibri"/>
              </a:rPr>
              <a:t>algorithm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6991" y="2723083"/>
            <a:ext cx="652271" cy="402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6196" y="5934151"/>
            <a:ext cx="505968" cy="402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9538" y="1251058"/>
            <a:ext cx="8924924" cy="5086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26760" algn="l"/>
              </a:tabLst>
            </a:pPr>
            <a:r>
              <a:rPr sz="2600" spc="-5" dirty="0">
                <a:latin typeface="Calibri"/>
                <a:cs typeface="Calibri"/>
              </a:rPr>
              <a:t>// The </a:t>
            </a:r>
            <a:r>
              <a:rPr sz="2600" spc="-10" dirty="0">
                <a:latin typeface="Calibri"/>
                <a:cs typeface="Calibri"/>
              </a:rPr>
              <a:t>problem </a:t>
            </a:r>
            <a:r>
              <a:rPr sz="2600" spc="-5" dirty="0">
                <a:latin typeface="Calibri"/>
                <a:cs typeface="Calibri"/>
              </a:rPr>
              <a:t>is </a:t>
            </a:r>
            <a:r>
              <a:rPr sz="2600" spc="-20" dirty="0">
                <a:latin typeface="Calibri"/>
                <a:cs typeface="Calibri"/>
              </a:rPr>
              <a:t>to </a:t>
            </a:r>
            <a:r>
              <a:rPr sz="2600" spc="-15" dirty="0">
                <a:latin typeface="Calibri"/>
                <a:cs typeface="Calibri"/>
              </a:rPr>
              <a:t>search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element	</a:t>
            </a:r>
            <a:r>
              <a:rPr sz="2600" spc="-5" dirty="0">
                <a:latin typeface="Calibri"/>
                <a:cs typeface="Calibri"/>
              </a:rPr>
              <a:t>x</a:t>
            </a:r>
            <a:r>
              <a:rPr sz="2600" spc="-10" dirty="0">
                <a:latin typeface="Calibri"/>
                <a:cs typeface="Calibri"/>
              </a:rPr>
              <a:t> //</a:t>
            </a:r>
            <a:endParaRPr sz="2600" dirty="0">
              <a:latin typeface="Calibri"/>
              <a:cs typeface="Calibri"/>
            </a:endParaRPr>
          </a:p>
          <a:p>
            <a:pPr marL="82550" marR="1554480" indent="-70485">
              <a:lnSpc>
                <a:spcPts val="5620"/>
              </a:lnSpc>
              <a:spcBef>
                <a:spcPts val="600"/>
              </a:spcBef>
              <a:tabLst>
                <a:tab pos="564515" algn="l"/>
                <a:tab pos="5085080" algn="l"/>
                <a:tab pos="5630545" algn="l"/>
                <a:tab pos="6517005" algn="l"/>
              </a:tabLst>
            </a:pPr>
            <a:r>
              <a:rPr sz="2600" spc="-5" dirty="0">
                <a:latin typeface="Calibri"/>
                <a:cs typeface="Calibri"/>
              </a:rPr>
              <a:t>// Output j </a:t>
            </a:r>
            <a:r>
              <a:rPr sz="2600" spc="-10" dirty="0">
                <a:latin typeface="Calibri"/>
                <a:cs typeface="Calibri"/>
              </a:rPr>
              <a:t>such that </a:t>
            </a:r>
            <a:r>
              <a:rPr sz="2600" spc="10" dirty="0">
                <a:latin typeface="Calibri"/>
                <a:cs typeface="Calibri"/>
              </a:rPr>
              <a:t>A(j) </a:t>
            </a:r>
            <a:r>
              <a:rPr sz="2600" spc="-5" dirty="0">
                <a:latin typeface="Calibri"/>
                <a:cs typeface="Calibri"/>
              </a:rPr>
              <a:t>=x;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j=0	if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x	is</a:t>
            </a:r>
            <a:r>
              <a:rPr sz="2600" spc="-10" dirty="0">
                <a:latin typeface="Calibri"/>
                <a:cs typeface="Calibri"/>
              </a:rPr>
              <a:t> not	</a:t>
            </a:r>
            <a:r>
              <a:rPr sz="2600" spc="-5" dirty="0">
                <a:latin typeface="Calibri"/>
                <a:cs typeface="Calibri"/>
              </a:rPr>
              <a:t>in A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// 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j	choice (1 :n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)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2600" spc="-5" dirty="0">
                <a:latin typeface="Calibri"/>
                <a:cs typeface="Calibri"/>
              </a:rPr>
              <a:t>if </a:t>
            </a:r>
            <a:r>
              <a:rPr sz="2600" spc="10" dirty="0">
                <a:latin typeface="Calibri"/>
                <a:cs typeface="Calibri"/>
              </a:rPr>
              <a:t>A(j) </a:t>
            </a:r>
            <a:r>
              <a:rPr sz="2600" spc="-10" dirty="0">
                <a:latin typeface="Calibri"/>
                <a:cs typeface="Calibri"/>
              </a:rPr>
              <a:t>=x </a:t>
            </a:r>
            <a:r>
              <a:rPr sz="2600" spc="-5" dirty="0">
                <a:latin typeface="Calibri"/>
                <a:cs typeface="Calibri"/>
              </a:rPr>
              <a:t>then </a:t>
            </a:r>
            <a:r>
              <a:rPr sz="2600" dirty="0">
                <a:latin typeface="Calibri"/>
                <a:cs typeface="Calibri"/>
              </a:rPr>
              <a:t>print(j) </a:t>
            </a:r>
            <a:r>
              <a:rPr sz="2600" spc="-5" dirty="0">
                <a:latin typeface="Calibri"/>
                <a:cs typeface="Calibri"/>
              </a:rPr>
              <a:t>; success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endif</a:t>
            </a:r>
            <a:endParaRPr sz="2600" dirty="0">
              <a:latin typeface="Calibri"/>
              <a:cs typeface="Calibri"/>
            </a:endParaRPr>
          </a:p>
          <a:p>
            <a:pPr marL="12700" marR="6558915">
              <a:lnSpc>
                <a:spcPct val="180100"/>
              </a:lnSpc>
              <a:tabLst>
                <a:tab pos="1619885" algn="l"/>
              </a:tabLst>
            </a:pPr>
            <a:r>
              <a:rPr sz="2600" spc="-10" dirty="0">
                <a:latin typeface="Calibri"/>
                <a:cs typeface="Calibri"/>
              </a:rPr>
              <a:t>print </a:t>
            </a:r>
            <a:r>
              <a:rPr sz="2600" spc="-5" dirty="0">
                <a:latin typeface="Calibri"/>
                <a:cs typeface="Calibri"/>
              </a:rPr>
              <a:t>(‘0’) ;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failure  complexity	</a:t>
            </a:r>
            <a:r>
              <a:rPr sz="2600" spc="-5" dirty="0">
                <a:latin typeface="Calibri"/>
                <a:cs typeface="Calibri"/>
              </a:rPr>
              <a:t>0(1);</a:t>
            </a:r>
            <a:endParaRPr sz="2600" dirty="0">
              <a:latin typeface="Calibri"/>
              <a:cs typeface="Calibri"/>
            </a:endParaRPr>
          </a:p>
          <a:p>
            <a:pPr marL="680085" marR="5080" indent="-149860">
              <a:lnSpc>
                <a:spcPts val="2810"/>
              </a:lnSpc>
              <a:spcBef>
                <a:spcPts val="40"/>
              </a:spcBef>
            </a:pPr>
            <a:r>
              <a:rPr sz="2600" spc="-5" dirty="0">
                <a:latin typeface="Calibri"/>
                <a:cs typeface="Calibri"/>
              </a:rPr>
              <a:t>- </a:t>
            </a:r>
            <a:r>
              <a:rPr sz="2600" spc="-10" dirty="0">
                <a:latin typeface="Calibri"/>
                <a:cs typeface="Calibri"/>
              </a:rPr>
              <a:t>Non-deterministic </a:t>
            </a:r>
            <a:r>
              <a:rPr sz="2600" spc="-5" dirty="0">
                <a:latin typeface="Calibri"/>
                <a:cs typeface="Calibri"/>
              </a:rPr>
              <a:t>decision algorithms </a:t>
            </a:r>
            <a:r>
              <a:rPr sz="2600" spc="-20" dirty="0">
                <a:latin typeface="Calibri"/>
                <a:cs typeface="Calibri"/>
              </a:rPr>
              <a:t>generate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25" dirty="0">
                <a:latin typeface="Calibri"/>
                <a:cs typeface="Calibri"/>
              </a:rPr>
              <a:t>zero </a:t>
            </a:r>
            <a:r>
              <a:rPr sz="2600" spc="-10" dirty="0">
                <a:latin typeface="Calibri"/>
                <a:cs typeface="Calibri"/>
              </a:rPr>
              <a:t>or </a:t>
            </a:r>
            <a:r>
              <a:rPr sz="2600" spc="-5" dirty="0">
                <a:latin typeface="Calibri"/>
                <a:cs typeface="Calibri"/>
              </a:rPr>
              <a:t>one  as their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output.</a:t>
            </a:r>
            <a:endParaRPr sz="2600" dirty="0">
              <a:latin typeface="Calibri"/>
              <a:cs typeface="Calibri"/>
            </a:endParaRPr>
          </a:p>
          <a:p>
            <a:pPr marL="530860">
              <a:lnSpc>
                <a:spcPts val="2765"/>
              </a:lnSpc>
              <a:tabLst>
                <a:tab pos="4975860" algn="l"/>
                <a:tab pos="6830059" algn="l"/>
              </a:tabLst>
            </a:pPr>
            <a:r>
              <a:rPr sz="2600" spc="-5" dirty="0">
                <a:latin typeface="Calibri"/>
                <a:cs typeface="Calibri"/>
              </a:rPr>
              <a:t>- </a:t>
            </a:r>
            <a:r>
              <a:rPr sz="2600" spc="-10" dirty="0">
                <a:latin typeface="Calibri"/>
                <a:cs typeface="Calibri"/>
              </a:rPr>
              <a:t>Deterministic</a:t>
            </a:r>
            <a:r>
              <a:rPr sz="2600" spc="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search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algorithm	</a:t>
            </a:r>
            <a:r>
              <a:rPr sz="2600" spc="-30" dirty="0">
                <a:latin typeface="Calibri"/>
                <a:cs typeface="Calibri"/>
              </a:rPr>
              <a:t>complexity.	</a:t>
            </a:r>
            <a:r>
              <a:rPr sz="2600" dirty="0">
                <a:latin typeface="Calibri"/>
                <a:cs typeface="Calibri"/>
              </a:rPr>
              <a:t>(n)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5"/>
              </a:spcBef>
              <a:tabLst>
                <a:tab pos="3390900" algn="l"/>
                <a:tab pos="6698615" algn="l"/>
              </a:tabLst>
            </a:pPr>
            <a:r>
              <a:rPr spc="-10" dirty="0"/>
              <a:t>Deterministic</a:t>
            </a:r>
            <a:r>
              <a:rPr spc="-20" dirty="0"/>
              <a:t> </a:t>
            </a:r>
            <a:r>
              <a:rPr dirty="0"/>
              <a:t>and	</a:t>
            </a:r>
            <a:r>
              <a:rPr spc="-10" dirty="0"/>
              <a:t>Nondeterministic	</a:t>
            </a:r>
            <a:r>
              <a:rPr spc="-5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451" y="1423081"/>
            <a:ext cx="8989695" cy="26606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6870" marR="5080" indent="-344805" algn="just">
              <a:lnSpc>
                <a:spcPct val="90100"/>
              </a:lnSpc>
              <a:spcBef>
                <a:spcPts val="385"/>
              </a:spcBef>
            </a:pPr>
            <a:r>
              <a:rPr sz="2400" dirty="0">
                <a:latin typeface="Arial"/>
                <a:cs typeface="Arial"/>
              </a:rPr>
              <a:t>• </a:t>
            </a:r>
            <a:r>
              <a:rPr sz="2400" spc="-10" dirty="0">
                <a:latin typeface="Calibri"/>
                <a:cs typeface="Calibri"/>
              </a:rPr>
              <a:t>Many optimization problems </a:t>
            </a:r>
            <a:r>
              <a:rPr sz="2400" spc="-15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be </a:t>
            </a:r>
            <a:r>
              <a:rPr sz="2400" spc="-20" dirty="0">
                <a:latin typeface="Calibri"/>
                <a:cs typeface="Calibri"/>
              </a:rPr>
              <a:t>recast </a:t>
            </a:r>
            <a:r>
              <a:rPr sz="2400" spc="-25" dirty="0">
                <a:latin typeface="Calibri"/>
                <a:cs typeface="Calibri"/>
              </a:rPr>
              <a:t>into </a:t>
            </a:r>
            <a:r>
              <a:rPr sz="2400" spc="-5" dirty="0">
                <a:latin typeface="Calibri"/>
                <a:cs typeface="Calibri"/>
              </a:rPr>
              <a:t>decision </a:t>
            </a:r>
            <a:r>
              <a:rPr sz="2400" spc="-10" dirty="0">
                <a:latin typeface="Calibri"/>
                <a:cs typeface="Calibri"/>
              </a:rPr>
              <a:t>problems  </a:t>
            </a:r>
            <a:r>
              <a:rPr sz="2400" spc="-5" dirty="0">
                <a:latin typeface="Calibri"/>
                <a:cs typeface="Calibri"/>
              </a:rPr>
              <a:t>with the </a:t>
            </a:r>
            <a:r>
              <a:rPr sz="2400" spc="-10" dirty="0">
                <a:latin typeface="Calibri"/>
                <a:cs typeface="Calibri"/>
              </a:rPr>
              <a:t>property that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decision </a:t>
            </a:r>
            <a:r>
              <a:rPr sz="2400" spc="-10" dirty="0">
                <a:latin typeface="Calibri"/>
                <a:cs typeface="Calibri"/>
              </a:rPr>
              <a:t>problem </a:t>
            </a:r>
            <a:r>
              <a:rPr sz="2400" spc="-15" dirty="0">
                <a:latin typeface="Calibri"/>
                <a:cs typeface="Calibri"/>
              </a:rPr>
              <a:t>can </a:t>
            </a:r>
            <a:r>
              <a:rPr sz="2400" spc="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solved </a:t>
            </a:r>
            <a:r>
              <a:rPr sz="2400" spc="-25" dirty="0">
                <a:latin typeface="Calibri"/>
                <a:cs typeface="Calibri"/>
              </a:rPr>
              <a:t>in  </a:t>
            </a:r>
            <a:r>
              <a:rPr sz="2400" spc="-5" dirty="0">
                <a:latin typeface="Calibri"/>
                <a:cs typeface="Calibri"/>
              </a:rPr>
              <a:t>polynomial </a:t>
            </a:r>
            <a:r>
              <a:rPr sz="2400" dirty="0">
                <a:latin typeface="Calibri"/>
                <a:cs typeface="Calibri"/>
              </a:rPr>
              <a:t>time </a:t>
            </a:r>
            <a:r>
              <a:rPr sz="2400" spc="-5" dirty="0">
                <a:latin typeface="Calibri"/>
                <a:cs typeface="Calibri"/>
              </a:rPr>
              <a:t>iff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corresponding optimization problem </a:t>
            </a:r>
            <a:r>
              <a:rPr sz="2400" spc="-15" dirty="0">
                <a:latin typeface="Calibri"/>
                <a:cs typeface="Calibri"/>
              </a:rPr>
              <a:t>can</a:t>
            </a:r>
            <a:r>
              <a:rPr sz="2400" spc="-2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EXAMPLE </a:t>
            </a:r>
            <a:r>
              <a:rPr sz="2400" dirty="0">
                <a:latin typeface="Calibri"/>
                <a:cs typeface="Calibri"/>
              </a:rPr>
              <a:t>: [0/1 </a:t>
            </a:r>
            <a:r>
              <a:rPr sz="2400" spc="-5" dirty="0">
                <a:latin typeface="Calibri"/>
                <a:cs typeface="Calibri"/>
              </a:rPr>
              <a:t>knapsack]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decision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determine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if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there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0/1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assignment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values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to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4120" y="4040454"/>
            <a:ext cx="335279" cy="375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8168" y="4040454"/>
            <a:ext cx="335280" cy="375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90392" y="4040454"/>
            <a:ext cx="432816" cy="375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34485" y="4040454"/>
            <a:ext cx="335279" cy="375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28971" y="4040454"/>
            <a:ext cx="432815" cy="375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03417" y="4040454"/>
            <a:ext cx="335279" cy="375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4536" y="4369942"/>
            <a:ext cx="335280" cy="3749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713610" y="4369942"/>
            <a:ext cx="707390" cy="375285"/>
            <a:chOff x="1713610" y="4369942"/>
            <a:chExt cx="707390" cy="375285"/>
          </a:xfrm>
        </p:grpSpPr>
        <p:sp>
          <p:nvSpPr>
            <p:cNvPr id="12" name="object 12"/>
            <p:cNvSpPr/>
            <p:nvPr/>
          </p:nvSpPr>
          <p:spPr>
            <a:xfrm>
              <a:off x="1713610" y="4369942"/>
              <a:ext cx="335280" cy="3749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85466" y="4369942"/>
              <a:ext cx="335280" cy="3749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04418" y="4116730"/>
          <a:ext cx="8684258" cy="6822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6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880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1223">
                <a:tc>
                  <a:txBody>
                    <a:bodyPr/>
                    <a:lstStyle/>
                    <a:p>
                      <a:pPr marL="31750">
                        <a:lnSpc>
                          <a:spcPts val="228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7" baseline="-20833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44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180" algn="ctr">
                        <a:lnSpc>
                          <a:spcPts val="2280"/>
                        </a:lnSpc>
                        <a:tabLst>
                          <a:tab pos="381000" algn="l"/>
                        </a:tabLst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i	n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such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that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228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400" spc="-15" baseline="-20833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15" baseline="-20833" dirty="0">
                          <a:latin typeface="Calibri"/>
                          <a:cs typeface="Calibri"/>
                        </a:rPr>
                        <a:t>i</a:t>
                      </a:r>
                      <a:endParaRPr sz="2400" baseline="-20833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228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R,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and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228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2400" spc="-15" baseline="-20833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15" baseline="-20833" dirty="0">
                          <a:latin typeface="Calibri"/>
                          <a:cs typeface="Calibri"/>
                        </a:rPr>
                        <a:t>i</a:t>
                      </a:r>
                      <a:endParaRPr sz="2400" baseline="-20833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2280"/>
                        </a:lnSpc>
                      </a:pPr>
                      <a:r>
                        <a:rPr sz="2400" spc="5" dirty="0">
                          <a:latin typeface="Calibri"/>
                          <a:cs typeface="Calibri"/>
                        </a:rPr>
                        <a:t>M,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R,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M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are given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numbers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994">
                <a:tc>
                  <a:txBody>
                    <a:bodyPr/>
                    <a:lstStyle/>
                    <a:p>
                      <a:pPr marL="31750">
                        <a:lnSpc>
                          <a:spcPts val="2185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aseline="-20833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400" spc="-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2400" spc="-15" baseline="-20833" dirty="0">
                          <a:latin typeface="Calibri"/>
                          <a:cs typeface="Calibri"/>
                        </a:rPr>
                        <a:t>i</a:t>
                      </a:r>
                      <a:endParaRPr sz="2400" baseline="-20833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9710" algn="ctr">
                        <a:lnSpc>
                          <a:spcPts val="2185"/>
                        </a:lnSpc>
                        <a:tabLst>
                          <a:tab pos="685800" algn="l"/>
                          <a:tab pos="1057910" algn="l"/>
                        </a:tabLst>
                      </a:pPr>
                      <a:r>
                        <a:rPr sz="2400" spc="5" dirty="0">
                          <a:latin typeface="Calibri"/>
                          <a:cs typeface="Calibri"/>
                        </a:rPr>
                        <a:t>0,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1	i	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n.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78739" y="5159121"/>
            <a:ext cx="8994140" cy="10502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6870" marR="5080" indent="-344805" algn="just">
              <a:lnSpc>
                <a:spcPct val="90000"/>
              </a:lnSpc>
              <a:spcBef>
                <a:spcPts val="385"/>
              </a:spcBef>
            </a:pPr>
            <a:r>
              <a:rPr sz="2400" dirty="0">
                <a:latin typeface="Arial"/>
                <a:cs typeface="Arial"/>
              </a:rPr>
              <a:t>• </a:t>
            </a:r>
            <a:r>
              <a:rPr sz="2400" spc="-5" dirty="0">
                <a:latin typeface="Calibri"/>
                <a:cs typeface="Calibri"/>
              </a:rPr>
              <a:t>It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easy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spc="-15" dirty="0">
                <a:latin typeface="Calibri"/>
                <a:cs typeface="Calibri"/>
              </a:rPr>
              <a:t>obtain </a:t>
            </a:r>
            <a:r>
              <a:rPr sz="2400" spc="-5" dirty="0">
                <a:latin typeface="Calibri"/>
                <a:cs typeface="Calibri"/>
              </a:rPr>
              <a:t>polynomial </a:t>
            </a:r>
            <a:r>
              <a:rPr sz="2400" dirty="0">
                <a:latin typeface="Calibri"/>
                <a:cs typeface="Calibri"/>
              </a:rPr>
              <a:t>time </a:t>
            </a:r>
            <a:r>
              <a:rPr sz="2400" spc="-5" dirty="0">
                <a:latin typeface="Calibri"/>
                <a:cs typeface="Calibri"/>
              </a:rPr>
              <a:t>non </a:t>
            </a:r>
            <a:r>
              <a:rPr sz="2400" spc="-10" dirty="0">
                <a:latin typeface="Calibri"/>
                <a:cs typeface="Calibri"/>
              </a:rPr>
              <a:t>deterministic algorithms </a:t>
            </a:r>
            <a:r>
              <a:rPr sz="2400" spc="-15" dirty="0">
                <a:latin typeface="Calibri"/>
                <a:cs typeface="Calibri"/>
              </a:rPr>
              <a:t>for  </a:t>
            </a:r>
            <a:r>
              <a:rPr sz="2400" spc="-10" dirty="0">
                <a:latin typeface="Calibri"/>
                <a:cs typeface="Calibri"/>
              </a:rPr>
              <a:t>many problems that </a:t>
            </a:r>
            <a:r>
              <a:rPr sz="2400" spc="-15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deterministically </a:t>
            </a:r>
            <a:r>
              <a:rPr sz="2400" spc="-15" dirty="0">
                <a:latin typeface="Calibri"/>
                <a:cs typeface="Calibri"/>
              </a:rPr>
              <a:t>solved </a:t>
            </a:r>
            <a:r>
              <a:rPr sz="2400" dirty="0">
                <a:latin typeface="Calibri"/>
                <a:cs typeface="Calibri"/>
              </a:rPr>
              <a:t>by a </a:t>
            </a:r>
            <a:r>
              <a:rPr sz="2400" spc="-20" dirty="0">
                <a:latin typeface="Calibri"/>
                <a:cs typeface="Calibri"/>
              </a:rPr>
              <a:t>systematic  </a:t>
            </a:r>
            <a:r>
              <a:rPr sz="2400" spc="-10" dirty="0">
                <a:latin typeface="Calibri"/>
                <a:cs typeface="Calibri"/>
              </a:rPr>
              <a:t>search </a:t>
            </a:r>
            <a:r>
              <a:rPr sz="2400" dirty="0">
                <a:latin typeface="Calibri"/>
                <a:cs typeface="Calibri"/>
              </a:rPr>
              <a:t>of a solution space of </a:t>
            </a:r>
            <a:r>
              <a:rPr sz="2400" spc="-5" dirty="0">
                <a:latin typeface="Calibri"/>
                <a:cs typeface="Calibri"/>
              </a:rPr>
              <a:t>exponential</a:t>
            </a:r>
            <a:r>
              <a:rPr sz="2400" spc="-1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size.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33307" y="6431686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19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75641"/>
            <a:ext cx="342836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30" dirty="0"/>
              <a:t>SATISFIABILITY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7470013" y="4403471"/>
            <a:ext cx="463296" cy="402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050" y="1371600"/>
            <a:ext cx="9093200" cy="47021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0"/>
              </a:spcBef>
              <a:tabLst>
                <a:tab pos="433070" algn="l"/>
              </a:tabLst>
            </a:pPr>
            <a:r>
              <a:rPr sz="2600" spc="-5" dirty="0">
                <a:latin typeface="Arial"/>
                <a:cs typeface="Arial"/>
              </a:rPr>
              <a:t>•	</a:t>
            </a:r>
            <a:r>
              <a:rPr sz="2600" spc="-15" dirty="0">
                <a:latin typeface="Calibri"/>
                <a:cs typeface="Calibri"/>
              </a:rPr>
              <a:t>Let </a:t>
            </a:r>
            <a:r>
              <a:rPr sz="2600" spc="5" dirty="0">
                <a:latin typeface="Calibri"/>
                <a:cs typeface="Calibri"/>
              </a:rPr>
              <a:t>x</a:t>
            </a:r>
            <a:r>
              <a:rPr sz="2550" spc="7" baseline="-19607" dirty="0">
                <a:latin typeface="Calibri"/>
                <a:cs typeface="Calibri"/>
              </a:rPr>
              <a:t>1</a:t>
            </a:r>
            <a:r>
              <a:rPr sz="2600" spc="5" dirty="0">
                <a:latin typeface="Calibri"/>
                <a:cs typeface="Calibri"/>
              </a:rPr>
              <a:t>,x</a:t>
            </a:r>
            <a:r>
              <a:rPr sz="2550" spc="7" baseline="-19607" dirty="0">
                <a:latin typeface="Calibri"/>
                <a:cs typeface="Calibri"/>
              </a:rPr>
              <a:t>2</a:t>
            </a:r>
            <a:r>
              <a:rPr sz="2600" spc="5" dirty="0">
                <a:latin typeface="Calibri"/>
                <a:cs typeface="Calibri"/>
              </a:rPr>
              <a:t>,x</a:t>
            </a:r>
            <a:r>
              <a:rPr sz="2550" spc="7" baseline="-19607" dirty="0">
                <a:latin typeface="Calibri"/>
                <a:cs typeface="Calibri"/>
              </a:rPr>
              <a:t>3</a:t>
            </a:r>
            <a:r>
              <a:rPr sz="2600" spc="5" dirty="0">
                <a:latin typeface="Calibri"/>
                <a:cs typeface="Calibri"/>
              </a:rPr>
              <a:t>….x</a:t>
            </a:r>
            <a:r>
              <a:rPr sz="2550" spc="7" baseline="-19607" dirty="0">
                <a:latin typeface="Calibri"/>
                <a:cs typeface="Calibri"/>
              </a:rPr>
              <a:t>n </a:t>
            </a:r>
            <a:r>
              <a:rPr sz="2600" spc="-10" dirty="0">
                <a:latin typeface="Calibri"/>
                <a:cs typeface="Calibri"/>
              </a:rPr>
              <a:t>denotes </a:t>
            </a:r>
            <a:r>
              <a:rPr sz="2600" spc="-5" dirty="0">
                <a:latin typeface="Calibri"/>
                <a:cs typeface="Calibri"/>
              </a:rPr>
              <a:t>Boolean</a:t>
            </a:r>
            <a:r>
              <a:rPr sz="2600" spc="-19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variables.</a:t>
            </a:r>
            <a:endParaRPr sz="2600" dirty="0">
              <a:latin typeface="Calibri"/>
              <a:cs typeface="Calibri"/>
            </a:endParaRPr>
          </a:p>
          <a:p>
            <a:pPr marL="90551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latin typeface="Calibri"/>
                <a:cs typeface="Calibri"/>
              </a:rPr>
              <a:t>_</a:t>
            </a:r>
            <a:endParaRPr sz="2600" dirty="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tabLst>
                <a:tab pos="433070" algn="l"/>
              </a:tabLst>
            </a:pPr>
            <a:r>
              <a:rPr sz="2600" spc="-5" dirty="0">
                <a:latin typeface="Arial"/>
                <a:cs typeface="Arial"/>
              </a:rPr>
              <a:t>•	</a:t>
            </a:r>
            <a:r>
              <a:rPr sz="2600" spc="-15" dirty="0">
                <a:latin typeface="Calibri"/>
                <a:cs typeface="Calibri"/>
              </a:rPr>
              <a:t>Let </a:t>
            </a:r>
            <a:r>
              <a:rPr sz="2600" dirty="0">
                <a:latin typeface="Calibri"/>
                <a:cs typeface="Calibri"/>
              </a:rPr>
              <a:t>x</a:t>
            </a:r>
            <a:r>
              <a:rPr sz="2550" baseline="-19607" dirty="0">
                <a:latin typeface="Calibri"/>
                <a:cs typeface="Calibri"/>
              </a:rPr>
              <a:t>i </a:t>
            </a:r>
            <a:r>
              <a:rPr sz="2600" spc="-10" dirty="0">
                <a:latin typeface="Calibri"/>
                <a:cs typeface="Calibri"/>
              </a:rPr>
              <a:t>denotes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relation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4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x</a:t>
            </a:r>
            <a:r>
              <a:rPr sz="2550" spc="7" baseline="-19607" dirty="0">
                <a:latin typeface="Calibri"/>
                <a:cs typeface="Calibri"/>
              </a:rPr>
              <a:t>i</a:t>
            </a:r>
            <a:r>
              <a:rPr sz="2600" spc="5" dirty="0">
                <a:latin typeface="Calibri"/>
                <a:cs typeface="Calibri"/>
              </a:rPr>
              <a:t>.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  <a:tabLst>
                <a:tab pos="433070" algn="l"/>
                <a:tab pos="4144010" algn="l"/>
              </a:tabLst>
            </a:pPr>
            <a:r>
              <a:rPr sz="2600" spc="-5" dirty="0">
                <a:latin typeface="Arial"/>
                <a:cs typeface="Arial"/>
              </a:rPr>
              <a:t>•	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literal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either</a:t>
            </a:r>
            <a:r>
              <a:rPr sz="2600" spc="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variable	</a:t>
            </a:r>
            <a:r>
              <a:rPr sz="2600" spc="-5" dirty="0">
                <a:latin typeface="Calibri"/>
                <a:cs typeface="Calibri"/>
              </a:rPr>
              <a:t>or its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negation.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 dirty="0">
              <a:latin typeface="Calibri"/>
              <a:cs typeface="Calibri"/>
            </a:endParaRPr>
          </a:p>
          <a:p>
            <a:pPr marL="433070" marR="30480" indent="-344805">
              <a:lnSpc>
                <a:spcPct val="80000"/>
              </a:lnSpc>
              <a:tabLst>
                <a:tab pos="433070" algn="l"/>
                <a:tab pos="3366135" algn="l"/>
                <a:tab pos="6884670" algn="l"/>
                <a:tab pos="7842250" algn="l"/>
                <a:tab pos="8281034" algn="l"/>
              </a:tabLst>
            </a:pPr>
            <a:r>
              <a:rPr sz="2600" spc="-5" dirty="0">
                <a:latin typeface="Arial"/>
                <a:cs typeface="Arial"/>
              </a:rPr>
              <a:t>•	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formula </a:t>
            </a:r>
            <a:r>
              <a:rPr sz="2600" spc="-5" dirty="0">
                <a:latin typeface="Calibri"/>
                <a:cs typeface="Calibri"/>
              </a:rPr>
              <a:t>in the </a:t>
            </a:r>
            <a:r>
              <a:rPr sz="2600" spc="-10" dirty="0">
                <a:latin typeface="Calibri"/>
                <a:cs typeface="Calibri"/>
              </a:rPr>
              <a:t>prepositional </a:t>
            </a:r>
            <a:r>
              <a:rPr sz="2600" spc="-5" dirty="0">
                <a:latin typeface="Calibri"/>
                <a:cs typeface="Calibri"/>
              </a:rPr>
              <a:t>calculus is an </a:t>
            </a:r>
            <a:r>
              <a:rPr sz="2600" spc="-10" dirty="0">
                <a:latin typeface="Calibri"/>
                <a:cs typeface="Calibri"/>
              </a:rPr>
              <a:t>expression that can 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constructed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using	literals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operators	</a:t>
            </a:r>
            <a:r>
              <a:rPr sz="2600" spc="-5" dirty="0">
                <a:latin typeface="Calibri"/>
                <a:cs typeface="Calibri"/>
              </a:rPr>
              <a:t>and	or	</a:t>
            </a:r>
            <a:r>
              <a:rPr sz="2600" spc="-110" dirty="0">
                <a:latin typeface="Calibri"/>
                <a:cs typeface="Calibri"/>
              </a:rPr>
              <a:t>v.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  <a:tabLst>
                <a:tab pos="433070" algn="l"/>
              </a:tabLst>
            </a:pPr>
            <a:r>
              <a:rPr sz="2600" spc="-5" dirty="0">
                <a:latin typeface="Arial"/>
                <a:cs typeface="Arial"/>
              </a:rPr>
              <a:t>•	</a:t>
            </a:r>
            <a:r>
              <a:rPr sz="2600" spc="-5" dirty="0">
                <a:latin typeface="Calibri"/>
                <a:cs typeface="Calibri"/>
              </a:rPr>
              <a:t>A clause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formula </a:t>
            </a:r>
            <a:r>
              <a:rPr sz="2600" spc="-5" dirty="0">
                <a:latin typeface="Calibri"/>
                <a:cs typeface="Calibri"/>
              </a:rPr>
              <a:t>with </a:t>
            </a:r>
            <a:r>
              <a:rPr sz="2600" spc="-15" dirty="0">
                <a:latin typeface="Calibri"/>
                <a:cs typeface="Calibri"/>
              </a:rPr>
              <a:t>at </a:t>
            </a:r>
            <a:r>
              <a:rPr sz="2600" spc="-10" dirty="0">
                <a:latin typeface="Calibri"/>
                <a:cs typeface="Calibri"/>
              </a:rPr>
              <a:t>least </a:t>
            </a:r>
            <a:r>
              <a:rPr sz="2600" spc="-5" dirty="0">
                <a:latin typeface="Calibri"/>
                <a:cs typeface="Calibri"/>
              </a:rPr>
              <a:t>one </a:t>
            </a:r>
            <a:r>
              <a:rPr sz="2600" spc="-10" dirty="0">
                <a:latin typeface="Calibri"/>
                <a:cs typeface="Calibri"/>
              </a:rPr>
              <a:t>positive</a:t>
            </a:r>
            <a:r>
              <a:rPr sz="2600" spc="10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literal.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 dirty="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tabLst>
                <a:tab pos="433070" algn="l"/>
              </a:tabLst>
            </a:pPr>
            <a:r>
              <a:rPr sz="2600" spc="-5" dirty="0">
                <a:latin typeface="Arial"/>
                <a:cs typeface="Arial"/>
              </a:rPr>
              <a:t>•	</a:t>
            </a:r>
            <a:r>
              <a:rPr sz="2600" b="1" spc="-5" dirty="0">
                <a:latin typeface="Calibri"/>
                <a:cs typeface="Calibri"/>
              </a:rPr>
              <a:t>The </a:t>
            </a:r>
            <a:r>
              <a:rPr sz="2600" b="1" spc="-10" dirty="0">
                <a:latin typeface="Calibri"/>
                <a:cs typeface="Calibri"/>
              </a:rPr>
              <a:t>satisfiability </a:t>
            </a:r>
            <a:r>
              <a:rPr sz="2600" b="1" spc="-5" dirty="0">
                <a:latin typeface="Calibri"/>
                <a:cs typeface="Calibri"/>
              </a:rPr>
              <a:t>problem </a:t>
            </a:r>
            <a:r>
              <a:rPr sz="2600" b="1" dirty="0">
                <a:latin typeface="Calibri"/>
                <a:cs typeface="Calibri"/>
              </a:rPr>
              <a:t>is </a:t>
            </a:r>
            <a:r>
              <a:rPr sz="2600" b="1" spc="-25" dirty="0">
                <a:latin typeface="Calibri"/>
                <a:cs typeface="Calibri"/>
              </a:rPr>
              <a:t>to </a:t>
            </a:r>
            <a:r>
              <a:rPr sz="2600" b="1" spc="-10" dirty="0">
                <a:latin typeface="Calibri"/>
                <a:cs typeface="Calibri"/>
              </a:rPr>
              <a:t>determine </a:t>
            </a:r>
            <a:r>
              <a:rPr sz="2600" b="1" dirty="0">
                <a:latin typeface="Calibri"/>
                <a:cs typeface="Calibri"/>
              </a:rPr>
              <a:t>if </a:t>
            </a:r>
            <a:r>
              <a:rPr sz="2600" b="1" spc="-5" dirty="0">
                <a:latin typeface="Calibri"/>
                <a:cs typeface="Calibri"/>
              </a:rPr>
              <a:t>a </a:t>
            </a:r>
            <a:r>
              <a:rPr sz="2600" b="1" spc="-15" dirty="0">
                <a:latin typeface="Calibri"/>
                <a:cs typeface="Calibri"/>
              </a:rPr>
              <a:t>formula </a:t>
            </a:r>
            <a:r>
              <a:rPr sz="2600" b="1" dirty="0">
                <a:latin typeface="Calibri"/>
                <a:cs typeface="Calibri"/>
              </a:rPr>
              <a:t>is</a:t>
            </a:r>
            <a:r>
              <a:rPr sz="2600" b="1" spc="-229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true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893" y="6114820"/>
            <a:ext cx="731837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015615" algn="l"/>
              </a:tabLst>
            </a:pPr>
            <a:r>
              <a:rPr sz="2600" b="1" spc="-25" dirty="0">
                <a:latin typeface="Calibri"/>
                <a:cs typeface="Calibri"/>
              </a:rPr>
              <a:t>for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some</a:t>
            </a:r>
            <a:r>
              <a:rPr sz="2600" b="1" spc="3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assignment	of truth </a:t>
            </a:r>
            <a:r>
              <a:rPr sz="2600" b="1" spc="-15" dirty="0">
                <a:latin typeface="Calibri"/>
                <a:cs typeface="Calibri"/>
              </a:rPr>
              <a:t>values </a:t>
            </a:r>
            <a:r>
              <a:rPr sz="2600" b="1" spc="-25" dirty="0">
                <a:latin typeface="Calibri"/>
                <a:cs typeface="Calibri"/>
              </a:rPr>
              <a:t>to </a:t>
            </a:r>
            <a:r>
              <a:rPr sz="2600" b="1" spc="-10" dirty="0">
                <a:latin typeface="Calibri"/>
                <a:cs typeface="Calibri"/>
              </a:rPr>
              <a:t>the</a:t>
            </a:r>
            <a:r>
              <a:rPr sz="2600" b="1" spc="170" dirty="0">
                <a:latin typeface="Calibri"/>
                <a:cs typeface="Calibri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variables.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681"/>
            <a:ext cx="592010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32890" algn="l"/>
                <a:tab pos="2275840" algn="l"/>
              </a:tabLst>
            </a:pPr>
            <a:r>
              <a:rPr sz="2500" dirty="0"/>
              <a:t>NP</a:t>
            </a:r>
            <a:r>
              <a:rPr sz="2500" spc="-45" dirty="0"/>
              <a:t> </a:t>
            </a:r>
            <a:r>
              <a:rPr sz="2500" dirty="0"/>
              <a:t>–HARD	AND	NP </a:t>
            </a:r>
            <a:r>
              <a:rPr sz="2500" spc="-5" dirty="0"/>
              <a:t>– </a:t>
            </a:r>
            <a:r>
              <a:rPr sz="2500" spc="-10" dirty="0"/>
              <a:t>COMPLETE</a:t>
            </a:r>
            <a:r>
              <a:rPr sz="2500" spc="-35" dirty="0"/>
              <a:t> </a:t>
            </a:r>
            <a:r>
              <a:rPr sz="2500" spc="-10" dirty="0"/>
              <a:t>PROBLEMS</a:t>
            </a:r>
            <a:endParaRPr sz="2500"/>
          </a:p>
          <a:p>
            <a:pPr marL="12700">
              <a:lnSpc>
                <a:spcPct val="100000"/>
              </a:lnSpc>
            </a:pPr>
            <a:r>
              <a:rPr sz="2500" spc="-10" dirty="0"/>
              <a:t>Basic </a:t>
            </a:r>
            <a:r>
              <a:rPr sz="2500" spc="-5" dirty="0"/>
              <a:t>Concepts</a:t>
            </a:r>
            <a:endParaRPr sz="2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33307" y="6431686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7541"/>
            <a:ext cx="342836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30" dirty="0"/>
              <a:t>SATISFIABILITY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40640" y="1457020"/>
            <a:ext cx="8930640" cy="36131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94970" marR="55880" indent="-344805" algn="just">
              <a:lnSpc>
                <a:spcPct val="100000"/>
              </a:lnSpc>
              <a:spcBef>
                <a:spcPts val="110"/>
              </a:spcBef>
            </a:pPr>
            <a:r>
              <a:rPr sz="2800" dirty="0">
                <a:latin typeface="Arial"/>
                <a:cs typeface="Arial"/>
              </a:rPr>
              <a:t>•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easy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obtain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polynomial time </a:t>
            </a:r>
            <a:r>
              <a:rPr sz="2800" spc="5" dirty="0">
                <a:latin typeface="Calibri"/>
                <a:cs typeface="Calibri"/>
              </a:rPr>
              <a:t>non </a:t>
            </a:r>
            <a:r>
              <a:rPr sz="2800" spc="-10" dirty="0">
                <a:latin typeface="Calibri"/>
                <a:cs typeface="Calibri"/>
              </a:rPr>
              <a:t>determination  </a:t>
            </a:r>
            <a:r>
              <a:rPr sz="2800" spc="-5" dirty="0">
                <a:latin typeface="Calibri"/>
                <a:cs typeface="Calibri"/>
              </a:rPr>
              <a:t>algorithm </a:t>
            </a:r>
            <a:r>
              <a:rPr sz="2800" spc="-10" dirty="0">
                <a:latin typeface="Calibri"/>
                <a:cs typeface="Calibri"/>
              </a:rPr>
              <a:t>that terminates </a:t>
            </a:r>
            <a:r>
              <a:rPr sz="2800" spc="-5" dirty="0">
                <a:latin typeface="Calibri"/>
                <a:cs typeface="Calibri"/>
              </a:rPr>
              <a:t>successfully </a:t>
            </a:r>
            <a:r>
              <a:rPr sz="2800" spc="-15" dirty="0">
                <a:latin typeface="Calibri"/>
                <a:cs typeface="Calibri"/>
              </a:rPr>
              <a:t>if </a:t>
            </a:r>
            <a:r>
              <a:rPr sz="2800" spc="-5" dirty="0">
                <a:latin typeface="Calibri"/>
                <a:cs typeface="Calibri"/>
              </a:rPr>
              <a:t>and only </a:t>
            </a:r>
            <a:r>
              <a:rPr sz="2800" dirty="0">
                <a:latin typeface="Calibri"/>
                <a:cs typeface="Calibri"/>
              </a:rPr>
              <a:t>if a </a:t>
            </a:r>
            <a:r>
              <a:rPr sz="2800" spc="-5" dirty="0">
                <a:latin typeface="Calibri"/>
                <a:cs typeface="Calibri"/>
              </a:rPr>
              <a:t>given  prepositional </a:t>
            </a:r>
            <a:r>
              <a:rPr sz="2800" spc="-10" dirty="0">
                <a:latin typeface="Calibri"/>
                <a:cs typeface="Calibri"/>
              </a:rPr>
              <a:t>formula </a:t>
            </a:r>
            <a:r>
              <a:rPr sz="2800" spc="5" dirty="0">
                <a:latin typeface="Calibri"/>
                <a:cs typeface="Calibri"/>
              </a:rPr>
              <a:t>E(x</a:t>
            </a:r>
            <a:r>
              <a:rPr sz="2775" spc="7" baseline="-19519" dirty="0">
                <a:latin typeface="Calibri"/>
                <a:cs typeface="Calibri"/>
              </a:rPr>
              <a:t>1</a:t>
            </a:r>
            <a:r>
              <a:rPr sz="2800" spc="5" dirty="0">
                <a:latin typeface="Calibri"/>
                <a:cs typeface="Calibri"/>
              </a:rPr>
              <a:t>,x</a:t>
            </a:r>
            <a:r>
              <a:rPr sz="2775" spc="7" baseline="-19519" dirty="0">
                <a:latin typeface="Calibri"/>
                <a:cs typeface="Calibri"/>
              </a:rPr>
              <a:t>2</a:t>
            </a:r>
            <a:r>
              <a:rPr sz="2800" spc="5" dirty="0">
                <a:latin typeface="Calibri"/>
                <a:cs typeface="Calibri"/>
              </a:rPr>
              <a:t>……x</a:t>
            </a:r>
            <a:r>
              <a:rPr sz="2775" spc="7" baseline="-19519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)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satiable.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50" dirty="0">
              <a:latin typeface="Calibri"/>
              <a:cs typeface="Calibri"/>
            </a:endParaRPr>
          </a:p>
          <a:p>
            <a:pPr marL="394970" marR="59690" indent="-344805" algn="just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• </a:t>
            </a:r>
            <a:r>
              <a:rPr sz="2800" spc="-5" dirty="0">
                <a:latin typeface="Calibri"/>
                <a:cs typeface="Calibri"/>
              </a:rPr>
              <a:t>Such </a:t>
            </a:r>
            <a:r>
              <a:rPr sz="2800" dirty="0">
                <a:latin typeface="Calibri"/>
                <a:cs typeface="Calibri"/>
              </a:rPr>
              <a:t>an </a:t>
            </a:r>
            <a:r>
              <a:rPr sz="2800" spc="-5" dirty="0">
                <a:latin typeface="Calibri"/>
                <a:cs typeface="Calibri"/>
              </a:rPr>
              <a:t>algorithm </a:t>
            </a:r>
            <a:r>
              <a:rPr sz="2800" spc="-10" dirty="0">
                <a:latin typeface="Calibri"/>
                <a:cs typeface="Calibri"/>
              </a:rPr>
              <a:t>could proceed </a:t>
            </a:r>
            <a:r>
              <a:rPr sz="2800" spc="-20" dirty="0">
                <a:latin typeface="Calibri"/>
                <a:cs typeface="Calibri"/>
              </a:rPr>
              <a:t>by </a:t>
            </a:r>
            <a:r>
              <a:rPr sz="2800" dirty="0">
                <a:latin typeface="Calibri"/>
                <a:cs typeface="Calibri"/>
              </a:rPr>
              <a:t>simply </a:t>
            </a:r>
            <a:r>
              <a:rPr sz="2800" spc="-5" dirty="0">
                <a:latin typeface="Calibri"/>
                <a:cs typeface="Calibri"/>
              </a:rPr>
              <a:t>choosing </a:t>
            </a:r>
            <a:r>
              <a:rPr sz="2800" spc="-10" dirty="0">
                <a:latin typeface="Calibri"/>
                <a:cs typeface="Calibri"/>
              </a:rPr>
              <a:t>(non  deterministically) </a:t>
            </a:r>
            <a:r>
              <a:rPr sz="2800" dirty="0">
                <a:latin typeface="Calibri"/>
                <a:cs typeface="Calibri"/>
              </a:rPr>
              <a:t>one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2</a:t>
            </a:r>
            <a:r>
              <a:rPr sz="2775" baseline="25525" dirty="0">
                <a:latin typeface="Calibri"/>
                <a:cs typeface="Calibri"/>
              </a:rPr>
              <a:t>n </a:t>
            </a:r>
            <a:r>
              <a:rPr sz="2800" spc="-5" dirty="0">
                <a:latin typeface="Calibri"/>
                <a:cs typeface="Calibri"/>
              </a:rPr>
              <a:t>possible assignments </a:t>
            </a:r>
            <a:r>
              <a:rPr sz="2800" spc="-20" dirty="0">
                <a:latin typeface="Calibri"/>
                <a:cs typeface="Calibri"/>
              </a:rPr>
              <a:t>of  </a:t>
            </a:r>
            <a:r>
              <a:rPr sz="2800" dirty="0">
                <a:latin typeface="Calibri"/>
                <a:cs typeface="Calibri"/>
              </a:rPr>
              <a:t>truth </a:t>
            </a:r>
            <a:r>
              <a:rPr sz="2800" spc="-10" dirty="0">
                <a:latin typeface="Calibri"/>
                <a:cs typeface="Calibri"/>
              </a:rPr>
              <a:t>values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(x</a:t>
            </a:r>
            <a:r>
              <a:rPr sz="2775" baseline="-19519" dirty="0">
                <a:latin typeface="Calibri"/>
                <a:cs typeface="Calibri"/>
              </a:rPr>
              <a:t>1</a:t>
            </a:r>
            <a:r>
              <a:rPr sz="2800" dirty="0">
                <a:latin typeface="Calibri"/>
                <a:cs typeface="Calibri"/>
              </a:rPr>
              <a:t>,x</a:t>
            </a:r>
            <a:r>
              <a:rPr sz="2775" baseline="-19519" dirty="0">
                <a:latin typeface="Calibri"/>
                <a:cs typeface="Calibri"/>
              </a:rPr>
              <a:t>2</a:t>
            </a:r>
            <a:r>
              <a:rPr sz="2800" dirty="0">
                <a:latin typeface="Calibri"/>
                <a:cs typeface="Calibri"/>
              </a:rPr>
              <a:t>…x</a:t>
            </a:r>
            <a:r>
              <a:rPr sz="2775" baseline="-19519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) and </a:t>
            </a:r>
            <a:r>
              <a:rPr sz="2800" spc="-5" dirty="0">
                <a:latin typeface="Calibri"/>
                <a:cs typeface="Calibri"/>
              </a:rPr>
              <a:t>verify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5" dirty="0">
                <a:latin typeface="Calibri"/>
                <a:cs typeface="Calibri"/>
              </a:rPr>
              <a:t>E(x</a:t>
            </a:r>
            <a:r>
              <a:rPr sz="2775" spc="7" baseline="-19519" dirty="0">
                <a:latin typeface="Calibri"/>
                <a:cs typeface="Calibri"/>
              </a:rPr>
              <a:t>1</a:t>
            </a:r>
            <a:r>
              <a:rPr sz="2800" spc="5" dirty="0">
                <a:latin typeface="Calibri"/>
                <a:cs typeface="Calibri"/>
              </a:rPr>
              <a:t>,x</a:t>
            </a:r>
            <a:r>
              <a:rPr sz="2775" spc="7" baseline="-19519" dirty="0">
                <a:latin typeface="Calibri"/>
                <a:cs typeface="Calibri"/>
              </a:rPr>
              <a:t>2</a:t>
            </a:r>
            <a:r>
              <a:rPr sz="2800" spc="5" dirty="0">
                <a:latin typeface="Calibri"/>
                <a:cs typeface="Calibri"/>
              </a:rPr>
              <a:t>…x</a:t>
            </a:r>
            <a:r>
              <a:rPr sz="2775" spc="7" baseline="-19519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) </a:t>
            </a:r>
            <a:r>
              <a:rPr sz="2800" dirty="0">
                <a:latin typeface="Calibri"/>
                <a:cs typeface="Calibri"/>
              </a:rPr>
              <a:t>is true  </a:t>
            </a:r>
            <a:r>
              <a:rPr sz="2800" spc="-1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assignment.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71509" y="6448280"/>
            <a:ext cx="3651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8-</a:t>
            </a:r>
            <a:r>
              <a:rPr sz="1200" spc="-8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21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814" y="37541"/>
            <a:ext cx="573468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" dirty="0">
                <a:latin typeface="Calibri"/>
                <a:cs typeface="Calibri"/>
              </a:rPr>
              <a:t>The </a:t>
            </a:r>
            <a:r>
              <a:rPr sz="4400" b="0" spc="-15" dirty="0">
                <a:latin typeface="Calibri"/>
                <a:cs typeface="Calibri"/>
              </a:rPr>
              <a:t>satisfiability</a:t>
            </a:r>
            <a:r>
              <a:rPr sz="4400" b="0" spc="50" dirty="0">
                <a:latin typeface="Calibri"/>
                <a:cs typeface="Calibri"/>
              </a:rPr>
              <a:t> </a:t>
            </a:r>
            <a:r>
              <a:rPr sz="4400" b="0" spc="-20" dirty="0">
                <a:latin typeface="Calibri"/>
                <a:cs typeface="Calibri"/>
              </a:rPr>
              <a:t>problem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9308" y="1371600"/>
            <a:ext cx="7525384" cy="45542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9"/>
              </a:spcBef>
              <a:tabLst>
                <a:tab pos="382270" algn="l"/>
              </a:tabLst>
            </a:pP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30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satisfiability</a:t>
            </a:r>
            <a:r>
              <a:rPr sz="3000" spc="-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problem</a:t>
            </a:r>
            <a:endParaRPr sz="3000" dirty="0">
              <a:latin typeface="Calibri"/>
              <a:cs typeface="Calibri"/>
            </a:endParaRPr>
          </a:p>
          <a:p>
            <a:pPr marL="976630" marR="3604260" indent="-481965">
              <a:lnSpc>
                <a:spcPct val="110000"/>
              </a:lnSpc>
              <a:spcBef>
                <a:spcPts val="5"/>
              </a:spcBef>
            </a:pPr>
            <a:r>
              <a:rPr sz="3000" dirty="0">
                <a:latin typeface="Arial"/>
                <a:cs typeface="Arial"/>
              </a:rPr>
              <a:t>–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logical </a:t>
            </a:r>
            <a:r>
              <a:rPr sz="3000" spc="-10" dirty="0">
                <a:latin typeface="Calibri"/>
                <a:cs typeface="Calibri"/>
              </a:rPr>
              <a:t>formula</a:t>
            </a:r>
            <a:r>
              <a:rPr sz="3000" spc="-3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:  </a:t>
            </a:r>
            <a:r>
              <a:rPr sz="3000" spc="-5" dirty="0">
                <a:latin typeface="Calibri"/>
                <a:cs typeface="Calibri"/>
              </a:rPr>
              <a:t>x</a:t>
            </a:r>
            <a:r>
              <a:rPr sz="3000" spc="-7" baseline="-25000" dirty="0">
                <a:latin typeface="Calibri"/>
                <a:cs typeface="Calibri"/>
              </a:rPr>
              <a:t>1 </a:t>
            </a:r>
            <a:r>
              <a:rPr sz="3000" dirty="0">
                <a:latin typeface="Calibri"/>
                <a:cs typeface="Calibri"/>
              </a:rPr>
              <a:t>v </a:t>
            </a:r>
            <a:r>
              <a:rPr sz="3000" spc="-10" dirty="0">
                <a:latin typeface="Calibri"/>
                <a:cs typeface="Calibri"/>
              </a:rPr>
              <a:t>x</a:t>
            </a:r>
            <a:r>
              <a:rPr sz="3000" spc="-15" baseline="-25000" dirty="0">
                <a:latin typeface="Calibri"/>
                <a:cs typeface="Calibri"/>
              </a:rPr>
              <a:t>2 </a:t>
            </a:r>
            <a:r>
              <a:rPr sz="3000" dirty="0">
                <a:latin typeface="Calibri"/>
                <a:cs typeface="Calibri"/>
              </a:rPr>
              <a:t>v</a:t>
            </a:r>
            <a:r>
              <a:rPr sz="3000" spc="-2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x</a:t>
            </a:r>
            <a:r>
              <a:rPr sz="3000" spc="-7" baseline="-25000" dirty="0">
                <a:latin typeface="Calibri"/>
                <a:cs typeface="Calibri"/>
              </a:rPr>
              <a:t>3</a:t>
            </a:r>
            <a:endParaRPr sz="3000" baseline="-25000" dirty="0">
              <a:latin typeface="Calibri"/>
              <a:cs typeface="Calibri"/>
            </a:endParaRPr>
          </a:p>
          <a:p>
            <a:pPr marL="720725" marR="5953760" indent="2540">
              <a:lnSpc>
                <a:spcPts val="3960"/>
              </a:lnSpc>
              <a:spcBef>
                <a:spcPts val="195"/>
              </a:spcBef>
            </a:pPr>
            <a:r>
              <a:rPr sz="3000" dirty="0">
                <a:latin typeface="Calibri"/>
                <a:cs typeface="Calibri"/>
              </a:rPr>
              <a:t>&amp; -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x</a:t>
            </a:r>
            <a:r>
              <a:rPr sz="3000" spc="-7" baseline="-25000" dirty="0">
                <a:latin typeface="Calibri"/>
                <a:cs typeface="Calibri"/>
              </a:rPr>
              <a:t>1  </a:t>
            </a:r>
            <a:r>
              <a:rPr sz="3000" dirty="0">
                <a:latin typeface="Calibri"/>
                <a:cs typeface="Calibri"/>
              </a:rPr>
              <a:t>&amp; -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x</a:t>
            </a:r>
            <a:r>
              <a:rPr sz="3000" spc="-7" baseline="-25000" dirty="0">
                <a:latin typeface="Calibri"/>
                <a:cs typeface="Calibri"/>
              </a:rPr>
              <a:t>2</a:t>
            </a:r>
            <a:endParaRPr sz="3000" baseline="-25000" dirty="0">
              <a:latin typeface="Calibri"/>
              <a:cs typeface="Calibri"/>
            </a:endParaRPr>
          </a:p>
          <a:p>
            <a:pPr marL="495300">
              <a:lnSpc>
                <a:spcPct val="100000"/>
              </a:lnSpc>
              <a:spcBef>
                <a:spcPts val="170"/>
              </a:spcBef>
            </a:pP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assignment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:</a:t>
            </a:r>
          </a:p>
          <a:p>
            <a:pPr marL="806450">
              <a:lnSpc>
                <a:spcPct val="100000"/>
              </a:lnSpc>
              <a:spcBef>
                <a:spcPts val="360"/>
              </a:spcBef>
            </a:pPr>
            <a:r>
              <a:rPr sz="3000" spc="-5" dirty="0">
                <a:latin typeface="Calibri"/>
                <a:cs typeface="Calibri"/>
              </a:rPr>
              <a:t>x</a:t>
            </a:r>
            <a:r>
              <a:rPr sz="3000" spc="-7" baseline="-25000" dirty="0">
                <a:latin typeface="Calibri"/>
                <a:cs typeface="Calibri"/>
              </a:rPr>
              <a:t>1 </a:t>
            </a:r>
            <a:r>
              <a:rPr sz="3000" dirty="0">
                <a:latin typeface="Calibri"/>
                <a:cs typeface="Calibri"/>
              </a:rPr>
              <a:t>← F , </a:t>
            </a:r>
            <a:r>
              <a:rPr sz="3000" spc="-5" dirty="0">
                <a:latin typeface="Calibri"/>
                <a:cs typeface="Calibri"/>
              </a:rPr>
              <a:t>x</a:t>
            </a:r>
            <a:r>
              <a:rPr sz="3000" spc="-7" baseline="-25000" dirty="0">
                <a:latin typeface="Calibri"/>
                <a:cs typeface="Calibri"/>
              </a:rPr>
              <a:t>2 </a:t>
            </a:r>
            <a:r>
              <a:rPr sz="3000" dirty="0">
                <a:latin typeface="Calibri"/>
                <a:cs typeface="Calibri"/>
              </a:rPr>
              <a:t>← F , </a:t>
            </a:r>
            <a:r>
              <a:rPr sz="3000" spc="-5" dirty="0">
                <a:latin typeface="Calibri"/>
                <a:cs typeface="Calibri"/>
              </a:rPr>
              <a:t>x</a:t>
            </a:r>
            <a:r>
              <a:rPr sz="3000" spc="-7" baseline="-25000" dirty="0">
                <a:latin typeface="Calibri"/>
                <a:cs typeface="Calibri"/>
              </a:rPr>
              <a:t>3 </a:t>
            </a:r>
            <a:r>
              <a:rPr sz="3000" dirty="0">
                <a:latin typeface="Calibri"/>
                <a:cs typeface="Calibri"/>
              </a:rPr>
              <a:t>←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</a:t>
            </a:r>
          </a:p>
          <a:p>
            <a:pPr marL="495300">
              <a:lnSpc>
                <a:spcPct val="100000"/>
              </a:lnSpc>
              <a:spcBef>
                <a:spcPts val="365"/>
              </a:spcBef>
            </a:pPr>
            <a:r>
              <a:rPr sz="3000" dirty="0">
                <a:latin typeface="Calibri"/>
                <a:cs typeface="Calibri"/>
              </a:rPr>
              <a:t>will </a:t>
            </a:r>
            <a:r>
              <a:rPr sz="3000" spc="-25" dirty="0">
                <a:latin typeface="Calibri"/>
                <a:cs typeface="Calibri"/>
              </a:rPr>
              <a:t>make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above formula </a:t>
            </a:r>
            <a:r>
              <a:rPr sz="3000" dirty="0">
                <a:latin typeface="Calibri"/>
                <a:cs typeface="Calibri"/>
              </a:rPr>
              <a:t>true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.</a:t>
            </a:r>
          </a:p>
          <a:p>
            <a:pPr marL="379730">
              <a:lnSpc>
                <a:spcPct val="100000"/>
              </a:lnSpc>
              <a:spcBef>
                <a:spcPts val="360"/>
              </a:spcBef>
              <a:tabLst>
                <a:tab pos="4075429" algn="l"/>
              </a:tabLst>
            </a:pPr>
            <a:r>
              <a:rPr sz="3000" spc="-5" dirty="0">
                <a:latin typeface="Calibri"/>
                <a:cs typeface="Calibri"/>
              </a:rPr>
              <a:t>(-x</a:t>
            </a:r>
            <a:r>
              <a:rPr sz="3000" spc="-7" baseline="-25000" dirty="0">
                <a:latin typeface="Calibri"/>
                <a:cs typeface="Calibri"/>
              </a:rPr>
              <a:t>1</a:t>
            </a:r>
            <a:r>
              <a:rPr sz="3000" spc="-5" dirty="0">
                <a:latin typeface="Calibri"/>
                <a:cs typeface="Calibri"/>
              </a:rPr>
              <a:t>, </a:t>
            </a:r>
            <a:r>
              <a:rPr sz="3000" spc="-10" dirty="0">
                <a:latin typeface="Calibri"/>
                <a:cs typeface="Calibri"/>
              </a:rPr>
              <a:t>-x</a:t>
            </a:r>
            <a:r>
              <a:rPr sz="3000" spc="-15" baseline="-25000" dirty="0">
                <a:latin typeface="Calibri"/>
                <a:cs typeface="Calibri"/>
              </a:rPr>
              <a:t>2  </a:t>
            </a:r>
            <a:r>
              <a:rPr sz="3000" dirty="0">
                <a:latin typeface="Calibri"/>
                <a:cs typeface="Calibri"/>
              </a:rPr>
              <a:t>,</a:t>
            </a:r>
            <a:r>
              <a:rPr sz="3000" spc="-18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x</a:t>
            </a:r>
            <a:r>
              <a:rPr sz="3000" spc="-15" baseline="-25000" dirty="0">
                <a:latin typeface="Calibri"/>
                <a:cs typeface="Calibri"/>
              </a:rPr>
              <a:t>3</a:t>
            </a:r>
            <a:r>
              <a:rPr sz="3000" spc="-10" dirty="0">
                <a:latin typeface="Calibri"/>
                <a:cs typeface="Calibri"/>
              </a:rPr>
              <a:t>)</a:t>
            </a:r>
            <a:r>
              <a:rPr sz="3000" spc="3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represents	</a:t>
            </a:r>
            <a:r>
              <a:rPr sz="3000" spc="-10" dirty="0">
                <a:latin typeface="Calibri"/>
                <a:cs typeface="Calibri"/>
              </a:rPr>
              <a:t>x</a:t>
            </a:r>
            <a:r>
              <a:rPr sz="3000" spc="-15" baseline="-25000" dirty="0">
                <a:latin typeface="Calibri"/>
                <a:cs typeface="Calibri"/>
              </a:rPr>
              <a:t>1 </a:t>
            </a:r>
            <a:r>
              <a:rPr sz="3000" dirty="0">
                <a:latin typeface="Calibri"/>
                <a:cs typeface="Calibri"/>
              </a:rPr>
              <a:t>← F , </a:t>
            </a:r>
            <a:r>
              <a:rPr sz="3000" spc="-5" dirty="0">
                <a:latin typeface="Calibri"/>
                <a:cs typeface="Calibri"/>
              </a:rPr>
              <a:t>x</a:t>
            </a:r>
            <a:r>
              <a:rPr sz="3000" spc="-7" baseline="-25000" dirty="0">
                <a:latin typeface="Calibri"/>
                <a:cs typeface="Calibri"/>
              </a:rPr>
              <a:t>2 </a:t>
            </a:r>
            <a:r>
              <a:rPr sz="3000" dirty="0">
                <a:latin typeface="Calibri"/>
                <a:cs typeface="Calibri"/>
              </a:rPr>
              <a:t>← F , </a:t>
            </a:r>
            <a:r>
              <a:rPr sz="3000" spc="-5" dirty="0">
                <a:latin typeface="Calibri"/>
                <a:cs typeface="Calibri"/>
              </a:rPr>
              <a:t>x</a:t>
            </a:r>
            <a:r>
              <a:rPr sz="3000" spc="-7" baseline="-25000" dirty="0">
                <a:latin typeface="Calibri"/>
                <a:cs typeface="Calibri"/>
              </a:rPr>
              <a:t>3 </a:t>
            </a:r>
            <a:r>
              <a:rPr sz="3000" dirty="0">
                <a:latin typeface="Calibri"/>
                <a:cs typeface="Calibri"/>
              </a:rPr>
              <a:t>←</a:t>
            </a:r>
            <a:r>
              <a:rPr sz="3000" spc="-1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71509" y="6448280"/>
            <a:ext cx="3651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8-</a:t>
            </a:r>
            <a:r>
              <a:rPr sz="1200" spc="-8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22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640" y="1261694"/>
            <a:ext cx="8996680" cy="404050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94970" marR="17780" indent="-344805">
              <a:lnSpc>
                <a:spcPts val="3030"/>
              </a:lnSpc>
              <a:spcBef>
                <a:spcPts val="484"/>
              </a:spcBef>
              <a:tabLst>
                <a:tab pos="394970" algn="l"/>
              </a:tabLst>
            </a:pPr>
            <a:r>
              <a:rPr sz="2800" dirty="0">
                <a:latin typeface="Arial"/>
                <a:cs typeface="Arial"/>
              </a:rPr>
              <a:t>•	</a:t>
            </a: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spc="-15" dirty="0">
                <a:latin typeface="Calibri"/>
                <a:cs typeface="Calibri"/>
              </a:rPr>
              <a:t>there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at </a:t>
            </a:r>
            <a:r>
              <a:rPr sz="2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least </a:t>
            </a: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one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assignment </a:t>
            </a:r>
            <a:r>
              <a:rPr sz="2800" dirty="0">
                <a:latin typeface="Calibri"/>
                <a:cs typeface="Calibri"/>
              </a:rPr>
              <a:t>which </a:t>
            </a:r>
            <a:r>
              <a:rPr sz="2800" spc="-5" dirty="0">
                <a:latin typeface="Calibri"/>
                <a:cs typeface="Calibri"/>
              </a:rPr>
              <a:t>satisfies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formula,  </a:t>
            </a:r>
            <a:r>
              <a:rPr sz="2800" dirty="0">
                <a:latin typeface="Calibri"/>
                <a:cs typeface="Calibri"/>
              </a:rPr>
              <a:t>then </a:t>
            </a:r>
            <a:r>
              <a:rPr sz="2800" spc="-10" dirty="0">
                <a:latin typeface="Calibri"/>
                <a:cs typeface="Calibri"/>
              </a:rPr>
              <a:t>we </a:t>
            </a:r>
            <a:r>
              <a:rPr sz="2800" spc="-15" dirty="0">
                <a:latin typeface="Calibri"/>
                <a:cs typeface="Calibri"/>
              </a:rPr>
              <a:t>say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this </a:t>
            </a:r>
            <a:r>
              <a:rPr sz="2800" spc="-10" dirty="0">
                <a:latin typeface="Calibri"/>
                <a:cs typeface="Calibri"/>
              </a:rPr>
              <a:t>formula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satisfiable</a:t>
            </a:r>
            <a:r>
              <a:rPr sz="2800" spc="-5" dirty="0">
                <a:latin typeface="Calibri"/>
                <a:cs typeface="Calibri"/>
              </a:rPr>
              <a:t>; </a:t>
            </a:r>
            <a:r>
              <a:rPr sz="2800" dirty="0">
                <a:latin typeface="Calibri"/>
                <a:cs typeface="Calibri"/>
              </a:rPr>
              <a:t>otherwise, it is  </a:t>
            </a:r>
            <a:r>
              <a:rPr sz="2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unsatisfiable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tabLst>
                <a:tab pos="394970" algn="l"/>
              </a:tabLst>
            </a:pPr>
            <a:r>
              <a:rPr sz="2800" dirty="0">
                <a:latin typeface="Arial"/>
                <a:cs typeface="Arial"/>
              </a:rPr>
              <a:t>•	</a:t>
            </a:r>
            <a:r>
              <a:rPr sz="2800" spc="5" dirty="0">
                <a:latin typeface="Calibri"/>
                <a:cs typeface="Calibri"/>
              </a:rPr>
              <a:t>An </a:t>
            </a:r>
            <a:r>
              <a:rPr sz="2800" spc="-5" dirty="0">
                <a:latin typeface="Calibri"/>
                <a:cs typeface="Calibri"/>
              </a:rPr>
              <a:t>unsatisfiable </a:t>
            </a:r>
            <a:r>
              <a:rPr sz="2800" spc="-10" dirty="0">
                <a:latin typeface="Calibri"/>
                <a:cs typeface="Calibri"/>
              </a:rPr>
              <a:t>formula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1071880" marR="6609715" indent="243840">
              <a:lnSpc>
                <a:spcPct val="110000"/>
              </a:lnSpc>
            </a:pPr>
            <a:r>
              <a:rPr sz="2800" spc="10" dirty="0">
                <a:latin typeface="Calibri"/>
                <a:cs typeface="Calibri"/>
              </a:rPr>
              <a:t>x</a:t>
            </a:r>
            <a:r>
              <a:rPr sz="2775" spc="15" baseline="-24024" dirty="0">
                <a:latin typeface="Calibri"/>
                <a:cs typeface="Calibri"/>
              </a:rPr>
              <a:t>1 </a:t>
            </a:r>
            <a:r>
              <a:rPr sz="2800" dirty="0">
                <a:latin typeface="Calibri"/>
                <a:cs typeface="Calibri"/>
              </a:rPr>
              <a:t>v </a:t>
            </a:r>
            <a:r>
              <a:rPr sz="2800" spc="10" dirty="0">
                <a:latin typeface="Calibri"/>
                <a:cs typeface="Calibri"/>
              </a:rPr>
              <a:t>x</a:t>
            </a:r>
            <a:r>
              <a:rPr sz="2775" spc="15" baseline="-24024" dirty="0">
                <a:latin typeface="Calibri"/>
                <a:cs typeface="Calibri"/>
              </a:rPr>
              <a:t>2  </a:t>
            </a:r>
            <a:r>
              <a:rPr sz="2800" spc="5" dirty="0">
                <a:latin typeface="Calibri"/>
                <a:cs typeface="Calibri"/>
              </a:rPr>
              <a:t>&amp; x</a:t>
            </a:r>
            <a:r>
              <a:rPr sz="2775" spc="7" baseline="-24024" dirty="0">
                <a:latin typeface="Calibri"/>
                <a:cs typeface="Calibri"/>
              </a:rPr>
              <a:t>1 </a:t>
            </a:r>
            <a:r>
              <a:rPr sz="2800" dirty="0">
                <a:latin typeface="Calibri"/>
                <a:cs typeface="Calibri"/>
              </a:rPr>
              <a:t>v </a:t>
            </a:r>
            <a:r>
              <a:rPr sz="2800" spc="5" dirty="0">
                <a:latin typeface="Calibri"/>
                <a:cs typeface="Calibri"/>
              </a:rPr>
              <a:t>-x</a:t>
            </a:r>
            <a:r>
              <a:rPr sz="2775" spc="7" baseline="-24024" dirty="0">
                <a:latin typeface="Calibri"/>
                <a:cs typeface="Calibri"/>
              </a:rPr>
              <a:t>2  </a:t>
            </a:r>
            <a:r>
              <a:rPr sz="2800" spc="5" dirty="0">
                <a:latin typeface="Calibri"/>
                <a:cs typeface="Calibri"/>
              </a:rPr>
              <a:t>&amp; -x</a:t>
            </a:r>
            <a:r>
              <a:rPr sz="2775" spc="7" baseline="-24024" dirty="0">
                <a:latin typeface="Calibri"/>
                <a:cs typeface="Calibri"/>
              </a:rPr>
              <a:t>1  </a:t>
            </a:r>
            <a:r>
              <a:rPr sz="2800" dirty="0">
                <a:latin typeface="Calibri"/>
                <a:cs typeface="Calibri"/>
              </a:rPr>
              <a:t>v</a:t>
            </a:r>
            <a:r>
              <a:rPr sz="2800" spc="-31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x</a:t>
            </a:r>
            <a:r>
              <a:rPr sz="2775" spc="7" baseline="-24024" dirty="0">
                <a:latin typeface="Calibri"/>
                <a:cs typeface="Calibri"/>
              </a:rPr>
              <a:t>2</a:t>
            </a:r>
            <a:endParaRPr sz="2775" baseline="-24024">
              <a:latin typeface="Calibri"/>
              <a:cs typeface="Calibri"/>
            </a:endParaRPr>
          </a:p>
          <a:p>
            <a:pPr marL="1071880">
              <a:lnSpc>
                <a:spcPct val="100000"/>
              </a:lnSpc>
              <a:spcBef>
                <a:spcPts val="340"/>
              </a:spcBef>
            </a:pPr>
            <a:r>
              <a:rPr sz="2800" spc="5" dirty="0">
                <a:latin typeface="Calibri"/>
                <a:cs typeface="Calibri"/>
              </a:rPr>
              <a:t>&amp; -x</a:t>
            </a:r>
            <a:r>
              <a:rPr sz="2775" spc="7" baseline="-24024" dirty="0">
                <a:latin typeface="Calibri"/>
                <a:cs typeface="Calibri"/>
              </a:rPr>
              <a:t>1  </a:t>
            </a:r>
            <a:r>
              <a:rPr sz="2800" dirty="0">
                <a:latin typeface="Calibri"/>
                <a:cs typeface="Calibri"/>
              </a:rPr>
              <a:t>v</a:t>
            </a:r>
            <a:r>
              <a:rPr sz="2800" spc="-32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-x</a:t>
            </a:r>
            <a:r>
              <a:rPr sz="2775" spc="15" baseline="-24024" dirty="0">
                <a:latin typeface="Calibri"/>
                <a:cs typeface="Calibri"/>
              </a:rPr>
              <a:t>2</a:t>
            </a:r>
            <a:endParaRPr sz="2775" baseline="-24024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7814" y="37541"/>
            <a:ext cx="573468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" dirty="0">
                <a:latin typeface="Calibri"/>
                <a:cs typeface="Calibri"/>
              </a:rPr>
              <a:t>The </a:t>
            </a:r>
            <a:r>
              <a:rPr sz="4400" b="0" spc="-15" dirty="0">
                <a:latin typeface="Calibri"/>
                <a:cs typeface="Calibri"/>
              </a:rPr>
              <a:t>satisfiability</a:t>
            </a:r>
            <a:r>
              <a:rPr sz="4400" b="0" spc="50" dirty="0">
                <a:latin typeface="Calibri"/>
                <a:cs typeface="Calibri"/>
              </a:rPr>
              <a:t> </a:t>
            </a:r>
            <a:r>
              <a:rPr sz="4400" b="0" spc="-20" dirty="0">
                <a:latin typeface="Calibri"/>
                <a:cs typeface="Calibri"/>
              </a:rPr>
              <a:t>problem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1509" y="6431686"/>
            <a:ext cx="339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8-</a:t>
            </a:r>
            <a:r>
              <a:rPr sz="1200" spc="-10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046555"/>
            <a:ext cx="8975725" cy="163322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356870" algn="l"/>
              </a:tabLst>
            </a:pPr>
            <a:r>
              <a:rPr sz="3400" dirty="0">
                <a:latin typeface="Arial"/>
                <a:cs typeface="Arial"/>
              </a:rPr>
              <a:t>•	</a:t>
            </a:r>
            <a:r>
              <a:rPr sz="3400" spc="-5" dirty="0">
                <a:latin typeface="Calibri"/>
                <a:cs typeface="Calibri"/>
              </a:rPr>
              <a:t>Definition </a:t>
            </a:r>
            <a:r>
              <a:rPr sz="3400" dirty="0">
                <a:latin typeface="Calibri"/>
                <a:cs typeface="Calibri"/>
              </a:rPr>
              <a:t>of </a:t>
            </a:r>
            <a:r>
              <a:rPr sz="3400" spc="5" dirty="0">
                <a:latin typeface="Calibri"/>
                <a:cs typeface="Calibri"/>
              </a:rPr>
              <a:t>the </a:t>
            </a:r>
            <a:r>
              <a:rPr sz="3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satisfiability</a:t>
            </a:r>
            <a:r>
              <a:rPr sz="3400" u="heavy" spc="-2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3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problem</a:t>
            </a:r>
            <a:r>
              <a:rPr sz="3400" dirty="0">
                <a:latin typeface="Calibri"/>
                <a:cs typeface="Calibri"/>
              </a:rPr>
              <a:t>:</a:t>
            </a:r>
            <a:endParaRPr sz="3400">
              <a:latin typeface="Calibri"/>
              <a:cs typeface="Calibri"/>
            </a:endParaRPr>
          </a:p>
          <a:p>
            <a:pPr marL="356870" marR="5080" indent="-58419">
              <a:lnSpc>
                <a:spcPts val="3679"/>
              </a:lnSpc>
              <a:spcBef>
                <a:spcPts val="870"/>
              </a:spcBef>
            </a:pPr>
            <a:r>
              <a:rPr sz="3400" spc="-5" dirty="0">
                <a:latin typeface="Calibri"/>
                <a:cs typeface="Calibri"/>
              </a:rPr>
              <a:t>Given </a:t>
            </a:r>
            <a:r>
              <a:rPr sz="3400" dirty="0">
                <a:latin typeface="Calibri"/>
                <a:cs typeface="Calibri"/>
              </a:rPr>
              <a:t>a </a:t>
            </a:r>
            <a:r>
              <a:rPr sz="3400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Boolean </a:t>
            </a:r>
            <a:r>
              <a:rPr sz="3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formula</a:t>
            </a:r>
            <a:r>
              <a:rPr sz="3400" spc="-5" dirty="0">
                <a:latin typeface="Calibri"/>
                <a:cs typeface="Calibri"/>
              </a:rPr>
              <a:t>, determine </a:t>
            </a:r>
            <a:r>
              <a:rPr sz="3400" dirty="0">
                <a:latin typeface="Calibri"/>
                <a:cs typeface="Calibri"/>
              </a:rPr>
              <a:t>whether</a:t>
            </a:r>
            <a:r>
              <a:rPr sz="3400" spc="-395" dirty="0">
                <a:latin typeface="Calibri"/>
                <a:cs typeface="Calibri"/>
              </a:rPr>
              <a:t> </a:t>
            </a:r>
            <a:r>
              <a:rPr sz="3400" spc="5" dirty="0">
                <a:latin typeface="Calibri"/>
                <a:cs typeface="Calibri"/>
              </a:rPr>
              <a:t>this  </a:t>
            </a:r>
            <a:r>
              <a:rPr sz="3400" spc="-10" dirty="0">
                <a:latin typeface="Calibri"/>
                <a:cs typeface="Calibri"/>
              </a:rPr>
              <a:t>formula </a:t>
            </a:r>
            <a:r>
              <a:rPr sz="3400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3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satisfiable</a:t>
            </a:r>
            <a:r>
              <a:rPr sz="3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or</a:t>
            </a:r>
            <a:r>
              <a:rPr sz="3400" spc="-210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not.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62044" y="4427854"/>
            <a:ext cx="475488" cy="530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0" y="3274517"/>
            <a:ext cx="7886065" cy="33966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10"/>
              </a:spcBef>
              <a:tabLst>
                <a:tab pos="420370" algn="l"/>
              </a:tabLst>
            </a:pPr>
            <a:r>
              <a:rPr sz="3400" dirty="0">
                <a:latin typeface="Arial"/>
                <a:cs typeface="Arial"/>
              </a:rPr>
              <a:t>•	</a:t>
            </a:r>
            <a:r>
              <a:rPr sz="3400" spc="5" dirty="0">
                <a:latin typeface="Calibri"/>
                <a:cs typeface="Calibri"/>
              </a:rPr>
              <a:t>A </a:t>
            </a:r>
            <a:r>
              <a:rPr sz="34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literal</a:t>
            </a:r>
            <a:r>
              <a:rPr sz="3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: </a:t>
            </a:r>
            <a:r>
              <a:rPr sz="3400" spc="5" dirty="0">
                <a:latin typeface="Calibri"/>
                <a:cs typeface="Calibri"/>
              </a:rPr>
              <a:t>x</a:t>
            </a:r>
            <a:r>
              <a:rPr sz="3375" spc="7" baseline="-24691" dirty="0">
                <a:latin typeface="Calibri"/>
                <a:cs typeface="Calibri"/>
              </a:rPr>
              <a:t>i </a:t>
            </a:r>
            <a:r>
              <a:rPr sz="3400" dirty="0">
                <a:latin typeface="Calibri"/>
                <a:cs typeface="Calibri"/>
              </a:rPr>
              <a:t>or</a:t>
            </a:r>
            <a:r>
              <a:rPr sz="3400" spc="-440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-x</a:t>
            </a:r>
            <a:r>
              <a:rPr sz="3375" baseline="-24691" dirty="0">
                <a:latin typeface="Calibri"/>
                <a:cs typeface="Calibri"/>
              </a:rPr>
              <a:t>i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0" dirty="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tabLst>
                <a:tab pos="420370" algn="l"/>
                <a:tab pos="4478655" algn="l"/>
              </a:tabLst>
            </a:pPr>
            <a:r>
              <a:rPr sz="3400" dirty="0">
                <a:latin typeface="Arial"/>
                <a:cs typeface="Arial"/>
              </a:rPr>
              <a:t>•	</a:t>
            </a:r>
            <a:r>
              <a:rPr sz="3400" dirty="0">
                <a:latin typeface="Calibri"/>
                <a:cs typeface="Calibri"/>
              </a:rPr>
              <a:t>A </a:t>
            </a:r>
            <a:r>
              <a:rPr sz="3400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clause</a:t>
            </a:r>
            <a:r>
              <a:rPr sz="3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: </a:t>
            </a:r>
            <a:r>
              <a:rPr sz="3400" spc="5" dirty="0">
                <a:latin typeface="Calibri"/>
                <a:cs typeface="Calibri"/>
              </a:rPr>
              <a:t>x</a:t>
            </a:r>
            <a:r>
              <a:rPr sz="3375" spc="7" baseline="-24691" dirty="0">
                <a:latin typeface="Calibri"/>
                <a:cs typeface="Calibri"/>
              </a:rPr>
              <a:t>1 </a:t>
            </a:r>
            <a:r>
              <a:rPr sz="3400" dirty="0">
                <a:latin typeface="Calibri"/>
                <a:cs typeface="Calibri"/>
              </a:rPr>
              <a:t>v </a:t>
            </a:r>
            <a:r>
              <a:rPr sz="3400" spc="10" dirty="0">
                <a:latin typeface="Calibri"/>
                <a:cs typeface="Calibri"/>
              </a:rPr>
              <a:t>x</a:t>
            </a:r>
            <a:r>
              <a:rPr sz="3375" spc="15" baseline="-24691" dirty="0">
                <a:latin typeface="Calibri"/>
                <a:cs typeface="Calibri"/>
              </a:rPr>
              <a:t>2</a:t>
            </a:r>
            <a:r>
              <a:rPr sz="3375" spc="187" baseline="-24691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v -x</a:t>
            </a:r>
            <a:r>
              <a:rPr sz="3375" baseline="-24691" dirty="0">
                <a:latin typeface="Calibri"/>
                <a:cs typeface="Calibri"/>
              </a:rPr>
              <a:t>3	</a:t>
            </a:r>
            <a:r>
              <a:rPr sz="3400" spc="5" dirty="0">
                <a:latin typeface="Calibri"/>
                <a:cs typeface="Calibri"/>
              </a:rPr>
              <a:t>C</a:t>
            </a:r>
            <a:r>
              <a:rPr sz="3375" spc="7" baseline="-24691" dirty="0">
                <a:latin typeface="Calibri"/>
                <a:cs typeface="Calibri"/>
              </a:rPr>
              <a:t>i</a:t>
            </a:r>
            <a:endParaRPr sz="3375" baseline="-24691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950" dirty="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tabLst>
                <a:tab pos="420370" algn="l"/>
              </a:tabLst>
            </a:pPr>
            <a:r>
              <a:rPr sz="3400" dirty="0">
                <a:latin typeface="Arial"/>
                <a:cs typeface="Arial"/>
              </a:rPr>
              <a:t>•	</a:t>
            </a:r>
            <a:r>
              <a:rPr sz="3400" spc="5" dirty="0">
                <a:latin typeface="Calibri"/>
                <a:cs typeface="Calibri"/>
              </a:rPr>
              <a:t>A </a:t>
            </a:r>
            <a:r>
              <a:rPr sz="34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formula</a:t>
            </a:r>
            <a:r>
              <a:rPr sz="3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00" dirty="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sz="3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conjunctive </a:t>
            </a:r>
            <a:r>
              <a:rPr sz="3400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normal </a:t>
            </a:r>
            <a:r>
              <a:rPr sz="3400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form</a:t>
            </a:r>
            <a:r>
              <a:rPr sz="3400" u="heavy" spc="-2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3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(CNF)</a:t>
            </a:r>
            <a:endParaRPr sz="3400" dirty="0">
              <a:latin typeface="Calibri"/>
              <a:cs typeface="Calibri"/>
            </a:endParaRPr>
          </a:p>
          <a:p>
            <a:pPr marL="2820035">
              <a:lnSpc>
                <a:spcPct val="100000"/>
              </a:lnSpc>
              <a:spcBef>
                <a:spcPts val="409"/>
              </a:spcBef>
            </a:pPr>
            <a:r>
              <a:rPr sz="3400" spc="10" dirty="0">
                <a:latin typeface="Calibri"/>
                <a:cs typeface="Calibri"/>
              </a:rPr>
              <a:t>C</a:t>
            </a:r>
            <a:r>
              <a:rPr sz="3375" spc="15" baseline="-24691" dirty="0">
                <a:latin typeface="Calibri"/>
                <a:cs typeface="Calibri"/>
              </a:rPr>
              <a:t>1</a:t>
            </a:r>
            <a:r>
              <a:rPr sz="3400" spc="10" dirty="0">
                <a:latin typeface="Calibri"/>
                <a:cs typeface="Calibri"/>
              </a:rPr>
              <a:t>&amp; </a:t>
            </a:r>
            <a:r>
              <a:rPr sz="3400" spc="5" dirty="0">
                <a:latin typeface="Calibri"/>
                <a:cs typeface="Calibri"/>
              </a:rPr>
              <a:t>C</a:t>
            </a:r>
            <a:r>
              <a:rPr sz="3375" spc="7" baseline="-24691" dirty="0">
                <a:latin typeface="Calibri"/>
                <a:cs typeface="Calibri"/>
              </a:rPr>
              <a:t>2 </a:t>
            </a:r>
            <a:r>
              <a:rPr sz="3400" spc="5" dirty="0">
                <a:latin typeface="Calibri"/>
                <a:cs typeface="Calibri"/>
              </a:rPr>
              <a:t>&amp; … &amp;</a:t>
            </a:r>
            <a:r>
              <a:rPr sz="3400" spc="-120" dirty="0">
                <a:latin typeface="Calibri"/>
                <a:cs typeface="Calibri"/>
              </a:rPr>
              <a:t> </a:t>
            </a:r>
            <a:r>
              <a:rPr sz="3400" spc="5" dirty="0">
                <a:latin typeface="Calibri"/>
                <a:cs typeface="Calibri"/>
              </a:rPr>
              <a:t>C</a:t>
            </a:r>
            <a:r>
              <a:rPr sz="3375" spc="7" baseline="-24691" dirty="0">
                <a:latin typeface="Calibri"/>
                <a:cs typeface="Calibri"/>
              </a:rPr>
              <a:t>m</a:t>
            </a:r>
            <a:endParaRPr sz="3375" baseline="-24691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7814" y="37541"/>
            <a:ext cx="573468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" dirty="0">
                <a:latin typeface="Calibri"/>
                <a:cs typeface="Calibri"/>
              </a:rPr>
              <a:t>The </a:t>
            </a:r>
            <a:r>
              <a:rPr sz="4400" b="0" spc="-15" dirty="0">
                <a:latin typeface="Calibri"/>
                <a:cs typeface="Calibri"/>
              </a:rPr>
              <a:t>satisfiability</a:t>
            </a:r>
            <a:r>
              <a:rPr sz="4400" b="0" spc="50" dirty="0">
                <a:latin typeface="Calibri"/>
                <a:cs typeface="Calibri"/>
              </a:rPr>
              <a:t> </a:t>
            </a:r>
            <a:r>
              <a:rPr sz="4400" b="0" spc="-20" dirty="0">
                <a:latin typeface="Calibri"/>
                <a:cs typeface="Calibri"/>
              </a:rPr>
              <a:t>problem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03357" y="457200"/>
            <a:ext cx="7619366" cy="34810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latin typeface="Calibri"/>
                <a:cs typeface="Calibri"/>
              </a:rPr>
              <a:t>NP-HARD </a:t>
            </a:r>
            <a:r>
              <a:rPr sz="2800" b="1" spc="5" dirty="0">
                <a:latin typeface="Calibri"/>
                <a:cs typeface="Calibri"/>
              </a:rPr>
              <a:t>GRAPH AND </a:t>
            </a:r>
            <a:r>
              <a:rPr sz="2800" b="1" spc="-5" dirty="0">
                <a:latin typeface="Calibri"/>
                <a:cs typeface="Calibri"/>
              </a:rPr>
              <a:t>SCHEDULING</a:t>
            </a:r>
            <a:r>
              <a:rPr sz="2800" b="1" spc="-13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PROBLEMS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50" dirty="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2800" b="1" dirty="0">
                <a:latin typeface="Calibri"/>
                <a:cs typeface="Calibri"/>
              </a:rPr>
              <a:t>Some NP-hard </a:t>
            </a:r>
            <a:r>
              <a:rPr sz="2800" b="1" spc="-10" dirty="0">
                <a:latin typeface="Calibri"/>
                <a:cs typeface="Calibri"/>
              </a:rPr>
              <a:t>Graph </a:t>
            </a:r>
            <a:r>
              <a:rPr sz="2800" b="1" dirty="0">
                <a:latin typeface="Calibri"/>
                <a:cs typeface="Calibri"/>
              </a:rPr>
              <a:t>Problems</a:t>
            </a:r>
            <a:r>
              <a:rPr sz="2800" b="1" spc="-18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 dirty="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strategy to </a:t>
            </a:r>
            <a:r>
              <a:rPr sz="2800" dirty="0">
                <a:latin typeface="Calibri"/>
                <a:cs typeface="Calibri"/>
              </a:rPr>
              <a:t>show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problem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775" baseline="-19519" dirty="0">
                <a:latin typeface="Calibri"/>
                <a:cs typeface="Calibri"/>
              </a:rPr>
              <a:t>2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NP-hard</a:t>
            </a:r>
            <a:r>
              <a:rPr sz="2800" spc="-2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50" dirty="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tabLst>
                <a:tab pos="724535" algn="l"/>
              </a:tabLst>
            </a:pPr>
            <a:r>
              <a:rPr sz="2800" spc="-5" dirty="0">
                <a:latin typeface="Calibri"/>
                <a:cs typeface="Calibri"/>
              </a:rPr>
              <a:t>(i)	Pick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problem </a:t>
            </a:r>
            <a:r>
              <a:rPr sz="2800" spc="5" dirty="0">
                <a:latin typeface="Calibri"/>
                <a:cs typeface="Calibri"/>
              </a:rPr>
              <a:t>L</a:t>
            </a:r>
            <a:r>
              <a:rPr sz="2775" spc="7" baseline="-19519" dirty="0">
                <a:latin typeface="Calibri"/>
                <a:cs typeface="Calibri"/>
              </a:rPr>
              <a:t>1 </a:t>
            </a:r>
            <a:r>
              <a:rPr sz="2800" spc="-10" dirty="0">
                <a:latin typeface="Calibri"/>
                <a:cs typeface="Calibri"/>
              </a:rPr>
              <a:t>already </a:t>
            </a:r>
            <a:r>
              <a:rPr sz="2800" dirty="0">
                <a:latin typeface="Calibri"/>
                <a:cs typeface="Calibri"/>
              </a:rPr>
              <a:t>known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-2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NP-hard.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4378579"/>
            <a:ext cx="4044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5" dirty="0">
                <a:latin typeface="Calibri"/>
                <a:cs typeface="Calibri"/>
              </a:rPr>
              <a:t>(</a:t>
            </a:r>
            <a:r>
              <a:rPr sz="2800" dirty="0">
                <a:latin typeface="Calibri"/>
                <a:cs typeface="Calibri"/>
              </a:rPr>
              <a:t>ii)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5060" y="4378579"/>
            <a:ext cx="8374380" cy="1905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latin typeface="Calibri"/>
                <a:cs typeface="Calibri"/>
              </a:rPr>
              <a:t>Show how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obtain </a:t>
            </a:r>
            <a:r>
              <a:rPr sz="2800" dirty="0">
                <a:latin typeface="Calibri"/>
                <a:cs typeface="Calibri"/>
              </a:rPr>
              <a:t>an </a:t>
            </a:r>
            <a:r>
              <a:rPr sz="2800" spc="-10" dirty="0">
                <a:latin typeface="Calibri"/>
                <a:cs typeface="Calibri"/>
              </a:rPr>
              <a:t>instance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775" spc="-7" baseline="25525" dirty="0">
                <a:latin typeface="Calibri"/>
                <a:cs typeface="Calibri"/>
              </a:rPr>
              <a:t>1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775" baseline="-19519" dirty="0">
                <a:latin typeface="Calibri"/>
                <a:cs typeface="Calibri"/>
              </a:rPr>
              <a:t>2 </a:t>
            </a:r>
            <a:r>
              <a:rPr sz="2800" spc="-10" dirty="0">
                <a:latin typeface="Calibri"/>
                <a:cs typeface="Calibri"/>
              </a:rPr>
              <a:t>from </a:t>
            </a:r>
            <a:r>
              <a:rPr sz="2800" spc="-20" dirty="0">
                <a:latin typeface="Calibri"/>
                <a:cs typeface="Calibri"/>
              </a:rPr>
              <a:t>any </a:t>
            </a:r>
            <a:r>
              <a:rPr sz="2800" spc="-10" dirty="0">
                <a:latin typeface="Calibri"/>
                <a:cs typeface="Calibri"/>
              </a:rPr>
              <a:t>instance  </a:t>
            </a:r>
            <a:r>
              <a:rPr sz="2800" dirty="0">
                <a:latin typeface="Calibri"/>
                <a:cs typeface="Calibri"/>
              </a:rPr>
              <a:t>I </a:t>
            </a:r>
            <a:r>
              <a:rPr sz="2800" spc="5" dirty="0">
                <a:latin typeface="Calibri"/>
                <a:cs typeface="Calibri"/>
              </a:rPr>
              <a:t>of L</a:t>
            </a:r>
            <a:r>
              <a:rPr sz="2775" spc="7" baseline="-19519" dirty="0">
                <a:latin typeface="Calibri"/>
                <a:cs typeface="Calibri"/>
              </a:rPr>
              <a:t>1 </a:t>
            </a:r>
            <a:r>
              <a:rPr sz="2800" spc="-5" dirty="0">
                <a:latin typeface="Calibri"/>
                <a:cs typeface="Calibri"/>
              </a:rPr>
              <a:t>such </a:t>
            </a:r>
            <a:r>
              <a:rPr sz="2800" spc="-10" dirty="0">
                <a:latin typeface="Calibri"/>
                <a:cs typeface="Calibri"/>
              </a:rPr>
              <a:t>that from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solution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spc="-2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775" baseline="25525" dirty="0">
                <a:latin typeface="Calibri"/>
                <a:cs typeface="Calibri"/>
              </a:rPr>
              <a:t>1</a:t>
            </a:r>
            <a:endParaRPr sz="2775" baseline="25525">
              <a:latin typeface="Calibri"/>
              <a:cs typeface="Calibri"/>
            </a:endParaRPr>
          </a:p>
          <a:p>
            <a:pPr marL="184150" marR="1358900" indent="-146685">
              <a:lnSpc>
                <a:spcPct val="120000"/>
              </a:lnSpc>
              <a:spcBef>
                <a:spcPts val="5"/>
              </a:spcBef>
            </a:pPr>
            <a:r>
              <a:rPr sz="2800" dirty="0">
                <a:latin typeface="Calibri"/>
                <a:cs typeface="Calibri"/>
              </a:rPr>
              <a:t>- </a:t>
            </a:r>
            <a:r>
              <a:rPr sz="2800" spc="-45" dirty="0">
                <a:latin typeface="Calibri"/>
                <a:cs typeface="Calibri"/>
              </a:rPr>
              <a:t>We </a:t>
            </a:r>
            <a:r>
              <a:rPr sz="2800" spc="-10" dirty="0">
                <a:latin typeface="Calibri"/>
                <a:cs typeface="Calibri"/>
              </a:rPr>
              <a:t>can determine </a:t>
            </a:r>
            <a:r>
              <a:rPr sz="2800" spc="-5" dirty="0">
                <a:latin typeface="Calibri"/>
                <a:cs typeface="Calibri"/>
              </a:rPr>
              <a:t>(in polynomial </a:t>
            </a:r>
            <a:r>
              <a:rPr sz="2800" spc="-10" dirty="0">
                <a:latin typeface="Calibri"/>
                <a:cs typeface="Calibri"/>
              </a:rPr>
              <a:t>deterministic  </a:t>
            </a:r>
            <a:r>
              <a:rPr sz="2800" dirty="0">
                <a:latin typeface="Calibri"/>
                <a:cs typeface="Calibri"/>
              </a:rPr>
              <a:t>time)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solution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instance </a:t>
            </a:r>
            <a:r>
              <a:rPr sz="2800" dirty="0">
                <a:latin typeface="Calibri"/>
                <a:cs typeface="Calibri"/>
              </a:rPr>
              <a:t>I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L</a:t>
            </a:r>
            <a:r>
              <a:rPr sz="2775" spc="7" baseline="-19519" dirty="0">
                <a:latin typeface="Calibri"/>
                <a:cs typeface="Calibri"/>
              </a:rPr>
              <a:t>1</a:t>
            </a:r>
            <a:r>
              <a:rPr sz="2800" spc="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44805"/>
            <a:ext cx="702055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dirty="0">
                <a:latin typeface="Calibri"/>
                <a:cs typeface="Calibri"/>
              </a:rPr>
              <a:t>NP-HARD </a:t>
            </a:r>
            <a:r>
              <a:rPr sz="2800" b="1" spc="5" dirty="0">
                <a:latin typeface="Calibri"/>
                <a:cs typeface="Calibri"/>
              </a:rPr>
              <a:t>GRAPH AND </a:t>
            </a:r>
            <a:r>
              <a:rPr sz="2800" b="1" spc="-5" dirty="0">
                <a:latin typeface="Calibri"/>
                <a:cs typeface="Calibri"/>
              </a:rPr>
              <a:t>SCHEDULING</a:t>
            </a:r>
            <a:r>
              <a:rPr sz="2800" b="1" spc="-14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PROBLEMS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76114" y="1338656"/>
            <a:ext cx="481584" cy="466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6039" y="1304620"/>
            <a:ext cx="567817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5241925" algn="l"/>
              </a:tabLst>
            </a:pPr>
            <a:r>
              <a:rPr sz="3200" b="0" spc="-5" dirty="0">
                <a:latin typeface="Calibri"/>
                <a:cs typeface="Calibri"/>
              </a:rPr>
              <a:t>(iii)  </a:t>
            </a:r>
            <a:r>
              <a:rPr sz="3200" b="0" spc="-10" dirty="0">
                <a:latin typeface="Calibri"/>
                <a:cs typeface="Calibri"/>
              </a:rPr>
              <a:t>Conclude </a:t>
            </a:r>
            <a:r>
              <a:rPr sz="3200" b="0" spc="-20" dirty="0">
                <a:latin typeface="Calibri"/>
                <a:cs typeface="Calibri"/>
              </a:rPr>
              <a:t>from </a:t>
            </a:r>
            <a:r>
              <a:rPr sz="3200" b="0" spc="-5" dirty="0">
                <a:latin typeface="Calibri"/>
                <a:cs typeface="Calibri"/>
              </a:rPr>
              <a:t>(ii)</a:t>
            </a:r>
            <a:r>
              <a:rPr sz="3200" b="0" spc="-290" dirty="0">
                <a:latin typeface="Calibri"/>
                <a:cs typeface="Calibri"/>
              </a:rPr>
              <a:t> </a:t>
            </a:r>
            <a:r>
              <a:rPr sz="3200" b="0" spc="-10" dirty="0">
                <a:latin typeface="Calibri"/>
                <a:cs typeface="Calibri"/>
              </a:rPr>
              <a:t>that</a:t>
            </a:r>
            <a:r>
              <a:rPr sz="3200" b="0" spc="10" dirty="0">
                <a:latin typeface="Calibri"/>
                <a:cs typeface="Calibri"/>
              </a:rPr>
              <a:t> </a:t>
            </a:r>
            <a:r>
              <a:rPr sz="3200" b="0" spc="30" dirty="0">
                <a:latin typeface="Calibri"/>
                <a:cs typeface="Calibri"/>
              </a:rPr>
              <a:t>L</a:t>
            </a:r>
            <a:r>
              <a:rPr sz="3150" b="0" spc="44" baseline="-19841" dirty="0">
                <a:latin typeface="Calibri"/>
                <a:cs typeface="Calibri"/>
              </a:rPr>
              <a:t>1	</a:t>
            </a:r>
            <a:r>
              <a:rPr sz="3200" b="0" dirty="0">
                <a:latin typeface="Calibri"/>
                <a:cs typeface="Calibri"/>
              </a:rPr>
              <a:t>L</a:t>
            </a:r>
            <a:r>
              <a:rPr sz="3150" b="0" baseline="-19841" dirty="0">
                <a:latin typeface="Calibri"/>
                <a:cs typeface="Calibri"/>
              </a:rPr>
              <a:t>2</a:t>
            </a:r>
            <a:r>
              <a:rPr sz="3200" b="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91602" y="2509773"/>
            <a:ext cx="481583" cy="466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11133" y="2475737"/>
            <a:ext cx="7035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35529" y="3095244"/>
            <a:ext cx="481583" cy="466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05763" y="3680409"/>
            <a:ext cx="481584" cy="466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1552" y="4244670"/>
            <a:ext cx="701649" cy="4971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1552" y="4830140"/>
            <a:ext cx="701649" cy="4971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6039" y="2376728"/>
            <a:ext cx="7846695" cy="2956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7070" marR="17780" indent="-662305">
              <a:lnSpc>
                <a:spcPct val="120100"/>
              </a:lnSpc>
              <a:spcBef>
                <a:spcPts val="100"/>
              </a:spcBef>
              <a:tabLst>
                <a:tab pos="3101975" algn="l"/>
              </a:tabLst>
            </a:pPr>
            <a:r>
              <a:rPr sz="3200" spc="-5" dirty="0">
                <a:latin typeface="Calibri"/>
                <a:cs typeface="Calibri"/>
              </a:rPr>
              <a:t>(iii) </a:t>
            </a:r>
            <a:r>
              <a:rPr sz="3200" spc="-10" dirty="0">
                <a:latin typeface="Calibri"/>
                <a:cs typeface="Calibri"/>
              </a:rPr>
              <a:t>Conclude </a:t>
            </a:r>
            <a:r>
              <a:rPr sz="3200" spc="-20" dirty="0">
                <a:latin typeface="Calibri"/>
                <a:cs typeface="Calibri"/>
              </a:rPr>
              <a:t>from </a:t>
            </a:r>
            <a:r>
              <a:rPr sz="3200" spc="-10" dirty="0">
                <a:latin typeface="Calibri"/>
                <a:cs typeface="Calibri"/>
              </a:rPr>
              <a:t>(i),(ii), </a:t>
            </a:r>
            <a:r>
              <a:rPr sz="3200" spc="-5" dirty="0">
                <a:latin typeface="Calibri"/>
                <a:cs typeface="Calibri"/>
              </a:rPr>
              <a:t>and the </a:t>
            </a:r>
            <a:r>
              <a:rPr sz="3200" spc="-10" dirty="0">
                <a:latin typeface="Calibri"/>
                <a:cs typeface="Calibri"/>
              </a:rPr>
              <a:t>transitivity of  </a:t>
            </a:r>
            <a:r>
              <a:rPr sz="3200" spc="-5" dirty="0">
                <a:latin typeface="Calibri"/>
                <a:cs typeface="Calibri"/>
              </a:rPr>
              <a:t>Satisfiability	</a:t>
            </a:r>
            <a:r>
              <a:rPr sz="3200" spc="5" dirty="0">
                <a:latin typeface="Calibri"/>
                <a:cs typeface="Calibri"/>
              </a:rPr>
              <a:t>L</a:t>
            </a:r>
            <a:r>
              <a:rPr sz="3150" spc="7" baseline="-19841" dirty="0">
                <a:latin typeface="Calibri"/>
                <a:cs typeface="Calibri"/>
              </a:rPr>
              <a:t>1</a:t>
            </a:r>
            <a:endParaRPr sz="3150" baseline="-19841">
              <a:latin typeface="Calibri"/>
              <a:cs typeface="Calibri"/>
            </a:endParaRPr>
          </a:p>
          <a:p>
            <a:pPr marL="939800">
              <a:lnSpc>
                <a:spcPct val="100000"/>
              </a:lnSpc>
              <a:spcBef>
                <a:spcPts val="770"/>
              </a:spcBef>
              <a:tabLst>
                <a:tab pos="1671320" algn="l"/>
              </a:tabLst>
            </a:pPr>
            <a:r>
              <a:rPr sz="3200" spc="5" dirty="0">
                <a:latin typeface="Calibri"/>
                <a:cs typeface="Calibri"/>
              </a:rPr>
              <a:t>L</a:t>
            </a:r>
            <a:r>
              <a:rPr sz="3150" spc="7" baseline="-19841" dirty="0">
                <a:latin typeface="Calibri"/>
                <a:cs typeface="Calibri"/>
              </a:rPr>
              <a:t>1	</a:t>
            </a:r>
            <a:r>
              <a:rPr sz="3200" spc="5" dirty="0">
                <a:latin typeface="Calibri"/>
                <a:cs typeface="Calibri"/>
              </a:rPr>
              <a:t>L</a:t>
            </a:r>
            <a:r>
              <a:rPr sz="3150" spc="7" baseline="-19841" dirty="0">
                <a:latin typeface="Calibri"/>
                <a:cs typeface="Calibri"/>
              </a:rPr>
              <a:t>2</a:t>
            </a:r>
            <a:endParaRPr sz="3150" baseline="-19841">
              <a:latin typeface="Calibri"/>
              <a:cs typeface="Calibri"/>
            </a:endParaRPr>
          </a:p>
          <a:p>
            <a:pPr marL="1220470" marR="4223385">
              <a:lnSpc>
                <a:spcPct val="120100"/>
              </a:lnSpc>
              <a:spcBef>
                <a:spcPts val="20"/>
              </a:spcBef>
            </a:pPr>
            <a:r>
              <a:rPr sz="3200" spc="-5" dirty="0">
                <a:latin typeface="Calibri"/>
                <a:cs typeface="Calibri"/>
              </a:rPr>
              <a:t>Satisfiability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L</a:t>
            </a:r>
            <a:r>
              <a:rPr sz="3150" spc="22" baseline="-19841" dirty="0">
                <a:latin typeface="Calibri"/>
                <a:cs typeface="Calibri"/>
              </a:rPr>
              <a:t>2  </a:t>
            </a:r>
            <a:r>
              <a:rPr sz="3200" spc="5" dirty="0">
                <a:latin typeface="Calibri"/>
                <a:cs typeface="Calibri"/>
              </a:rPr>
              <a:t>L</a:t>
            </a:r>
            <a:r>
              <a:rPr sz="3150" spc="7" baseline="-19841" dirty="0">
                <a:latin typeface="Calibri"/>
                <a:cs typeface="Calibri"/>
              </a:rPr>
              <a:t>2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spc="-27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NP-hard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06705"/>
            <a:ext cx="702055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/>
              <a:t>NP-HARD </a:t>
            </a:r>
            <a:r>
              <a:rPr sz="2800" spc="5" dirty="0"/>
              <a:t>GRAPH AND </a:t>
            </a:r>
            <a:r>
              <a:rPr sz="2800" spc="-5" dirty="0"/>
              <a:t>SCHEDULING</a:t>
            </a:r>
            <a:r>
              <a:rPr sz="2800" spc="-140" dirty="0"/>
              <a:t> </a:t>
            </a:r>
            <a:r>
              <a:rPr sz="2800" spc="-5" dirty="0"/>
              <a:t>PROBLEMS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3439414" y="2302205"/>
            <a:ext cx="1003300" cy="436245"/>
            <a:chOff x="3439414" y="2302205"/>
            <a:chExt cx="1003300" cy="436245"/>
          </a:xfrm>
        </p:grpSpPr>
        <p:sp>
          <p:nvSpPr>
            <p:cNvPr id="4" name="object 4"/>
            <p:cNvSpPr/>
            <p:nvPr/>
          </p:nvSpPr>
          <p:spPr>
            <a:xfrm>
              <a:off x="3439414" y="2302205"/>
              <a:ext cx="505967" cy="4361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36238" y="2302205"/>
              <a:ext cx="505967" cy="4361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762379" y="3241497"/>
            <a:ext cx="505968" cy="4361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6197" y="3241497"/>
            <a:ext cx="396239" cy="4361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66633" y="5147436"/>
            <a:ext cx="408431" cy="4023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0687" y="5946647"/>
            <a:ext cx="615696" cy="4361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739" y="880694"/>
            <a:ext cx="8718550" cy="55098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22300" algn="l"/>
              </a:tabLst>
            </a:pPr>
            <a:r>
              <a:rPr sz="2800" spc="-5" dirty="0">
                <a:latin typeface="Calibri"/>
                <a:cs typeface="Calibri"/>
              </a:rPr>
              <a:t>1.	</a:t>
            </a:r>
            <a:r>
              <a:rPr sz="2800" spc="-10" dirty="0">
                <a:latin typeface="Calibri"/>
                <a:cs typeface="Calibri"/>
              </a:rPr>
              <a:t>Chromatic </a:t>
            </a:r>
            <a:r>
              <a:rPr sz="2800" spc="-5" dirty="0">
                <a:latin typeface="Calibri"/>
                <a:cs typeface="Calibri"/>
              </a:rPr>
              <a:t>Number </a:t>
            </a:r>
            <a:r>
              <a:rPr sz="2800" dirty="0">
                <a:latin typeface="Calibri"/>
                <a:cs typeface="Calibri"/>
              </a:rPr>
              <a:t>Decision </a:t>
            </a:r>
            <a:r>
              <a:rPr sz="2800" spc="-10" dirty="0">
                <a:latin typeface="Calibri"/>
                <a:cs typeface="Calibri"/>
              </a:rPr>
              <a:t>Problem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(CNP)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Calibri"/>
              <a:cs typeface="Calibri"/>
            </a:endParaRPr>
          </a:p>
          <a:p>
            <a:pPr marL="622300" marR="1971039" indent="-610235">
              <a:lnSpc>
                <a:spcPct val="110800"/>
              </a:lnSpc>
              <a:spcBef>
                <a:spcPts val="5"/>
              </a:spcBef>
              <a:tabLst>
                <a:tab pos="622300" algn="l"/>
                <a:tab pos="3695700" algn="l"/>
                <a:tab pos="4192904" algn="l"/>
              </a:tabLst>
            </a:pPr>
            <a:r>
              <a:rPr sz="2800" dirty="0">
                <a:latin typeface="Arial"/>
                <a:cs typeface="Arial"/>
              </a:rPr>
              <a:t>•	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coloring </a:t>
            </a:r>
            <a:r>
              <a:rPr sz="2800" dirty="0">
                <a:latin typeface="Calibri"/>
                <a:cs typeface="Calibri"/>
              </a:rPr>
              <a:t>of a </a:t>
            </a:r>
            <a:r>
              <a:rPr sz="2800" spc="-10" dirty="0">
                <a:latin typeface="Calibri"/>
                <a:cs typeface="Calibri"/>
              </a:rPr>
              <a:t>graph </a:t>
            </a:r>
            <a:r>
              <a:rPr sz="2800" spc="5" dirty="0">
                <a:latin typeface="Calibri"/>
                <a:cs typeface="Calibri"/>
              </a:rPr>
              <a:t>G </a:t>
            </a:r>
            <a:r>
              <a:rPr sz="2800" dirty="0">
                <a:latin typeface="Calibri"/>
                <a:cs typeface="Calibri"/>
              </a:rPr>
              <a:t>= </a:t>
            </a:r>
            <a:r>
              <a:rPr sz="2800" spc="-50" dirty="0">
                <a:latin typeface="Calibri"/>
                <a:cs typeface="Calibri"/>
              </a:rPr>
              <a:t>(V,E) </a:t>
            </a:r>
            <a:r>
              <a:rPr sz="2800" dirty="0">
                <a:latin typeface="Calibri"/>
                <a:cs typeface="Calibri"/>
              </a:rPr>
              <a:t>is a </a:t>
            </a:r>
            <a:r>
              <a:rPr sz="2800" spc="-5" dirty="0">
                <a:latin typeface="Calibri"/>
                <a:cs typeface="Calibri"/>
              </a:rPr>
              <a:t>function  </a:t>
            </a:r>
            <a:r>
              <a:rPr sz="2800" dirty="0">
                <a:latin typeface="Calibri"/>
                <a:cs typeface="Calibri"/>
              </a:rPr>
              <a:t>f : </a:t>
            </a:r>
            <a:r>
              <a:rPr sz="2800" spc="5" dirty="0">
                <a:latin typeface="Calibri"/>
                <a:cs typeface="Calibri"/>
              </a:rPr>
              <a:t>V </a:t>
            </a:r>
            <a:r>
              <a:rPr sz="2800" spc="10" dirty="0">
                <a:latin typeface="Wingdings"/>
                <a:cs typeface="Wingdings"/>
              </a:rPr>
              <a:t>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{ </a:t>
            </a:r>
            <a:r>
              <a:rPr sz="2800" spc="-5" dirty="0">
                <a:latin typeface="Calibri"/>
                <a:cs typeface="Calibri"/>
              </a:rPr>
              <a:t>1,2,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…,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k}	i	</a:t>
            </a:r>
            <a:r>
              <a:rPr sz="2800" spc="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622300" algn="l"/>
                <a:tab pos="1936114" algn="l"/>
                <a:tab pos="3811270" algn="l"/>
              </a:tabLst>
            </a:pPr>
            <a:r>
              <a:rPr sz="2800" dirty="0">
                <a:latin typeface="Arial"/>
                <a:cs typeface="Arial"/>
              </a:rPr>
              <a:t>•	</a:t>
            </a:r>
            <a:r>
              <a:rPr sz="2800" spc="-10" dirty="0">
                <a:latin typeface="Calibri"/>
                <a:cs typeface="Calibri"/>
              </a:rPr>
              <a:t>If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(U,V)	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then</a:t>
            </a:r>
            <a:r>
              <a:rPr sz="2800" spc="-5" dirty="0">
                <a:latin typeface="Calibri"/>
                <a:cs typeface="Calibri"/>
              </a:rPr>
              <a:t> f(u)	f(v).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622300" algn="l"/>
              </a:tabLst>
            </a:pPr>
            <a:r>
              <a:rPr sz="2800" dirty="0">
                <a:latin typeface="Arial"/>
                <a:cs typeface="Arial"/>
              </a:rPr>
              <a:t>•	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CNP is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determine </a:t>
            </a:r>
            <a:r>
              <a:rPr sz="2800" dirty="0">
                <a:latin typeface="Calibri"/>
                <a:cs typeface="Calibri"/>
              </a:rPr>
              <a:t>if </a:t>
            </a:r>
            <a:r>
              <a:rPr sz="2800" spc="5" dirty="0">
                <a:latin typeface="Calibri"/>
                <a:cs typeface="Calibri"/>
              </a:rPr>
              <a:t>G </a:t>
            </a:r>
            <a:r>
              <a:rPr sz="2800" spc="-5" dirty="0">
                <a:latin typeface="Calibri"/>
                <a:cs typeface="Calibri"/>
              </a:rPr>
              <a:t>has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coloring </a:t>
            </a:r>
            <a:r>
              <a:rPr sz="2800" spc="-15" dirty="0">
                <a:latin typeface="Calibri"/>
                <a:cs typeface="Calibri"/>
              </a:rPr>
              <a:t>for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given</a:t>
            </a:r>
            <a:r>
              <a:rPr sz="2800" spc="-1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ts val="3210"/>
              </a:lnSpc>
              <a:tabLst>
                <a:tab pos="622300" algn="l"/>
              </a:tabLst>
            </a:pPr>
            <a:r>
              <a:rPr sz="2800" dirty="0">
                <a:latin typeface="Arial"/>
                <a:cs typeface="Arial"/>
              </a:rPr>
              <a:t>•	</a:t>
            </a:r>
            <a:r>
              <a:rPr sz="2800" spc="-5" dirty="0">
                <a:latin typeface="Calibri"/>
                <a:cs typeface="Calibri"/>
              </a:rPr>
              <a:t>Satisfiability </a:t>
            </a:r>
            <a:r>
              <a:rPr sz="2800" dirty="0">
                <a:latin typeface="Calibri"/>
                <a:cs typeface="Calibri"/>
              </a:rPr>
              <a:t>with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most </a:t>
            </a:r>
            <a:r>
              <a:rPr sz="2800" spc="-10" dirty="0">
                <a:latin typeface="Calibri"/>
                <a:cs typeface="Calibri"/>
              </a:rPr>
              <a:t>three literals </a:t>
            </a:r>
            <a:r>
              <a:rPr sz="2800" spc="-5" dirty="0">
                <a:latin typeface="Calibri"/>
                <a:cs typeface="Calibri"/>
              </a:rPr>
              <a:t>per</a:t>
            </a:r>
            <a:r>
              <a:rPr sz="2800" spc="-1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clause</a:t>
            </a:r>
            <a:endParaRPr sz="2800">
              <a:latin typeface="Calibri"/>
              <a:cs typeface="Calibri"/>
            </a:endParaRPr>
          </a:p>
          <a:p>
            <a:pPr marL="622300">
              <a:lnSpc>
                <a:spcPts val="2970"/>
              </a:lnSpc>
            </a:pPr>
            <a:r>
              <a:rPr sz="2600" spc="-15" dirty="0">
                <a:latin typeface="Calibri"/>
                <a:cs typeface="Calibri"/>
              </a:rPr>
              <a:t>chromatic </a:t>
            </a:r>
            <a:r>
              <a:rPr sz="2600" spc="-10" dirty="0">
                <a:latin typeface="Calibri"/>
                <a:cs typeface="Calibri"/>
              </a:rPr>
              <a:t>number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problem.</a:t>
            </a:r>
            <a:endParaRPr sz="2600">
              <a:latin typeface="Calibri"/>
              <a:cs typeface="Calibri"/>
            </a:endParaRPr>
          </a:p>
          <a:p>
            <a:pPr marL="478790">
              <a:lnSpc>
                <a:spcPct val="100000"/>
              </a:lnSpc>
              <a:spcBef>
                <a:spcPts val="355"/>
              </a:spcBef>
            </a:pPr>
            <a:r>
              <a:rPr sz="2800" dirty="0">
                <a:latin typeface="Calibri"/>
                <a:cs typeface="Calibri"/>
              </a:rPr>
              <a:t>CNP is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NP-hard.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21310"/>
            <a:ext cx="70211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NP-HARD </a:t>
            </a:r>
            <a:r>
              <a:rPr sz="2800" spc="5" dirty="0"/>
              <a:t>GRAPH AND </a:t>
            </a:r>
            <a:r>
              <a:rPr sz="2800" spc="-5" dirty="0"/>
              <a:t>SCHEDULING</a:t>
            </a:r>
            <a:r>
              <a:rPr sz="2800" spc="-145" dirty="0"/>
              <a:t> </a:t>
            </a:r>
            <a:r>
              <a:rPr sz="2800" spc="-5" dirty="0"/>
              <a:t>PROBLEMS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6402959" y="4732985"/>
            <a:ext cx="298704" cy="295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39" y="5068189"/>
            <a:ext cx="481584" cy="34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1429588"/>
            <a:ext cx="8994140" cy="3987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22300" algn="l"/>
              </a:tabLst>
            </a:pPr>
            <a:r>
              <a:rPr sz="2200" spc="5" dirty="0">
                <a:latin typeface="Calibri"/>
                <a:cs typeface="Calibri"/>
              </a:rPr>
              <a:t>2.	</a:t>
            </a:r>
            <a:r>
              <a:rPr sz="2200" spc="-5" dirty="0">
                <a:latin typeface="Calibri"/>
                <a:cs typeface="Calibri"/>
              </a:rPr>
              <a:t>Directed Hamiltonian Cycle</a:t>
            </a:r>
            <a:r>
              <a:rPr sz="2200" spc="-1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(DHC)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622300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spc="-5" dirty="0">
                <a:latin typeface="Calibri"/>
                <a:cs typeface="Calibri"/>
              </a:rPr>
              <a:t>Let </a:t>
            </a:r>
            <a:r>
              <a:rPr sz="2200" spc="5" dirty="0">
                <a:latin typeface="Calibri"/>
                <a:cs typeface="Calibri"/>
              </a:rPr>
              <a:t>G = </a:t>
            </a:r>
            <a:r>
              <a:rPr sz="2200" spc="-35" dirty="0">
                <a:latin typeface="Calibri"/>
                <a:cs typeface="Calibri"/>
              </a:rPr>
              <a:t>(V,E) </a:t>
            </a:r>
            <a:r>
              <a:rPr sz="2200" dirty="0">
                <a:latin typeface="Calibri"/>
                <a:cs typeface="Calibri"/>
              </a:rPr>
              <a:t>be </a:t>
            </a:r>
            <a:r>
              <a:rPr sz="2200" spc="5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directed </a:t>
            </a:r>
            <a:r>
              <a:rPr sz="2200" spc="-15" dirty="0">
                <a:latin typeface="Calibri"/>
                <a:cs typeface="Calibri"/>
              </a:rPr>
              <a:t>graph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5" dirty="0">
                <a:latin typeface="Calibri"/>
                <a:cs typeface="Calibri"/>
              </a:rPr>
              <a:t>length </a:t>
            </a:r>
            <a:r>
              <a:rPr sz="2200" spc="5" dirty="0">
                <a:latin typeface="Calibri"/>
                <a:cs typeface="Calibri"/>
              </a:rPr>
              <a:t>n =</a:t>
            </a:r>
            <a:r>
              <a:rPr sz="2200" spc="-1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1V1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55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  <a:tabLst>
                <a:tab pos="622300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DHC</a:t>
            </a:r>
            <a:r>
              <a:rPr sz="2200" spc="1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12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</a:t>
            </a:r>
            <a:r>
              <a:rPr sz="2200" spc="1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cycle</a:t>
            </a:r>
            <a:r>
              <a:rPr sz="2200" spc="1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that</a:t>
            </a:r>
            <a:r>
              <a:rPr sz="2200" spc="1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goes</a:t>
            </a:r>
            <a:r>
              <a:rPr sz="2200" spc="1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through</a:t>
            </a:r>
            <a:r>
              <a:rPr sz="2200" spc="1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every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vertex</a:t>
            </a:r>
            <a:r>
              <a:rPr sz="2200" spc="1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exactly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once</a:t>
            </a:r>
            <a:r>
              <a:rPr sz="2200" spc="1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11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then</a:t>
            </a:r>
            <a:endParaRPr sz="2200">
              <a:latin typeface="Calibri"/>
              <a:cs typeface="Calibri"/>
            </a:endParaRPr>
          </a:p>
          <a:p>
            <a:pPr marL="622300">
              <a:lnSpc>
                <a:spcPts val="2510"/>
              </a:lnSpc>
            </a:pPr>
            <a:r>
              <a:rPr sz="2200" spc="-10" dirty="0">
                <a:latin typeface="Calibri"/>
                <a:cs typeface="Calibri"/>
              </a:rPr>
              <a:t>returns to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starting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vertex.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622300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dirty="0">
                <a:latin typeface="Calibri"/>
                <a:cs typeface="Calibri"/>
              </a:rPr>
              <a:t>The DHC </a:t>
            </a:r>
            <a:r>
              <a:rPr sz="2200" spc="-5" dirty="0">
                <a:latin typeface="Calibri"/>
                <a:cs typeface="Calibri"/>
              </a:rPr>
              <a:t>problem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determine if </a:t>
            </a:r>
            <a:r>
              <a:rPr sz="2200" spc="5" dirty="0">
                <a:latin typeface="Calibri"/>
                <a:cs typeface="Calibri"/>
              </a:rPr>
              <a:t>G </a:t>
            </a:r>
            <a:r>
              <a:rPr sz="2200" dirty="0">
                <a:latin typeface="Calibri"/>
                <a:cs typeface="Calibri"/>
              </a:rPr>
              <a:t>has a </a:t>
            </a:r>
            <a:r>
              <a:rPr sz="2200" spc="-5" dirty="0">
                <a:latin typeface="Calibri"/>
                <a:cs typeface="Calibri"/>
              </a:rPr>
              <a:t>directed </a:t>
            </a:r>
            <a:r>
              <a:rPr sz="2200" dirty="0">
                <a:latin typeface="Calibri"/>
                <a:cs typeface="Calibri"/>
              </a:rPr>
              <a:t>Hamiltonian</a:t>
            </a:r>
            <a:r>
              <a:rPr sz="2200" spc="-1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Cycle.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314325" marR="1948180" indent="-302260">
              <a:lnSpc>
                <a:spcPct val="110900"/>
              </a:lnSpc>
              <a:spcBef>
                <a:spcPts val="5"/>
              </a:spcBef>
              <a:tabLst>
                <a:tab pos="6540500" algn="l"/>
              </a:tabLst>
            </a:pPr>
            <a:r>
              <a:rPr sz="2200" b="1" spc="5" dirty="0">
                <a:latin typeface="Calibri"/>
                <a:cs typeface="Calibri"/>
              </a:rPr>
              <a:t>T</a:t>
            </a:r>
            <a:r>
              <a:rPr sz="2200" b="1" spc="-10" dirty="0">
                <a:latin typeface="Calibri"/>
                <a:cs typeface="Calibri"/>
              </a:rPr>
              <a:t>he</a:t>
            </a:r>
            <a:r>
              <a:rPr sz="2200" b="1" spc="-15" dirty="0">
                <a:latin typeface="Calibri"/>
                <a:cs typeface="Calibri"/>
              </a:rPr>
              <a:t>o</a:t>
            </a:r>
            <a:r>
              <a:rPr sz="2200" b="1" spc="-20" dirty="0">
                <a:latin typeface="Calibri"/>
                <a:cs typeface="Calibri"/>
              </a:rPr>
              <a:t>r</a:t>
            </a:r>
            <a:r>
              <a:rPr sz="2200" b="1" spc="-10" dirty="0">
                <a:latin typeface="Calibri"/>
                <a:cs typeface="Calibri"/>
              </a:rPr>
              <a:t>e</a:t>
            </a:r>
            <a:r>
              <a:rPr sz="2200" b="1" spc="5" dirty="0">
                <a:latin typeface="Calibri"/>
                <a:cs typeface="Calibri"/>
              </a:rPr>
              <a:t>m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F </a:t>
            </a:r>
            <a:r>
              <a:rPr sz="2200" spc="-5" dirty="0">
                <a:latin typeface="Calibri"/>
                <a:cs typeface="Calibri"/>
              </a:rPr>
              <a:t>(C</a:t>
            </a:r>
            <a:r>
              <a:rPr sz="2200" spc="1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j</a:t>
            </a:r>
            <a:r>
              <a:rPr sz="2200" spc="-10" dirty="0">
                <a:latin typeface="Calibri"/>
                <a:cs typeface="Calibri"/>
              </a:rPr>
              <a:t>un</a:t>
            </a:r>
            <a:r>
              <a:rPr sz="2200" dirty="0">
                <a:latin typeface="Calibri"/>
                <a:cs typeface="Calibri"/>
              </a:rPr>
              <a:t>cti</a:t>
            </a:r>
            <a:r>
              <a:rPr sz="2200" spc="-15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</a:t>
            </a:r>
            <a:r>
              <a:rPr sz="2200" spc="10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r</a:t>
            </a:r>
            <a:r>
              <a:rPr sz="2200" spc="10" dirty="0">
                <a:latin typeface="Calibri"/>
                <a:cs typeface="Calibri"/>
              </a:rPr>
              <a:t>m</a:t>
            </a:r>
            <a:r>
              <a:rPr sz="2200" dirty="0">
                <a:latin typeface="Calibri"/>
                <a:cs typeface="Calibri"/>
              </a:rPr>
              <a:t>al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F</a:t>
            </a:r>
            <a:r>
              <a:rPr sz="2200" spc="10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r</a:t>
            </a:r>
            <a:r>
              <a:rPr sz="2200" spc="10" dirty="0">
                <a:latin typeface="Calibri"/>
                <a:cs typeface="Calibri"/>
              </a:rPr>
              <a:t>m</a:t>
            </a:r>
            <a:r>
              <a:rPr sz="2200" dirty="0">
                <a:latin typeface="Calibri"/>
                <a:cs typeface="Calibri"/>
              </a:rPr>
              <a:t>)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ti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fi</a:t>
            </a:r>
            <a:r>
              <a:rPr sz="2200" spc="-10" dirty="0">
                <a:latin typeface="Calibri"/>
                <a:cs typeface="Calibri"/>
              </a:rPr>
              <a:t>ab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ity	</a:t>
            </a:r>
            <a:r>
              <a:rPr sz="2200" spc="5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C  DHC is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NP-hard.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21310"/>
            <a:ext cx="70211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NP-HARD </a:t>
            </a:r>
            <a:r>
              <a:rPr sz="2800" spc="5" dirty="0"/>
              <a:t>GRAPH AND </a:t>
            </a:r>
            <a:r>
              <a:rPr sz="2800" spc="-5" dirty="0"/>
              <a:t>SCHEDULING</a:t>
            </a:r>
            <a:r>
              <a:rPr sz="2800" spc="-145" dirty="0"/>
              <a:t> </a:t>
            </a:r>
            <a:r>
              <a:rPr sz="2800" spc="-5" dirty="0"/>
              <a:t>PROBLEMS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6671436" y="4101414"/>
            <a:ext cx="408431" cy="402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80914" y="4985588"/>
            <a:ext cx="408432" cy="402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71448" y="5421782"/>
            <a:ext cx="615950" cy="906144"/>
            <a:chOff x="771448" y="5421782"/>
            <a:chExt cx="615950" cy="906144"/>
          </a:xfrm>
        </p:grpSpPr>
        <p:sp>
          <p:nvSpPr>
            <p:cNvPr id="6" name="object 6"/>
            <p:cNvSpPr/>
            <p:nvPr/>
          </p:nvSpPr>
          <p:spPr>
            <a:xfrm>
              <a:off x="771448" y="5421782"/>
              <a:ext cx="615695" cy="4361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1448" y="5891479"/>
              <a:ext cx="615695" cy="4358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847720" y="5452262"/>
            <a:ext cx="408431" cy="402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39" y="1414348"/>
            <a:ext cx="8884920" cy="49155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22300" algn="l"/>
              </a:tabLst>
            </a:pPr>
            <a:r>
              <a:rPr sz="2800" spc="-5" dirty="0">
                <a:latin typeface="Calibri"/>
                <a:cs typeface="Calibri"/>
              </a:rPr>
              <a:t>3.	</a:t>
            </a:r>
            <a:r>
              <a:rPr sz="2800" spc="-30" dirty="0">
                <a:latin typeface="Calibri"/>
                <a:cs typeface="Calibri"/>
              </a:rPr>
              <a:t>Travelling </a:t>
            </a:r>
            <a:r>
              <a:rPr sz="2800" spc="-5" dirty="0">
                <a:latin typeface="Calibri"/>
                <a:cs typeface="Calibri"/>
              </a:rPr>
              <a:t>Salesperson </a:t>
            </a:r>
            <a:r>
              <a:rPr sz="2800" dirty="0">
                <a:latin typeface="Calibri"/>
                <a:cs typeface="Calibri"/>
              </a:rPr>
              <a:t>Decision </a:t>
            </a:r>
            <a:r>
              <a:rPr sz="2800" spc="-10" dirty="0">
                <a:latin typeface="Calibri"/>
                <a:cs typeface="Calibri"/>
              </a:rPr>
              <a:t>Problem (TSP)</a:t>
            </a:r>
            <a:r>
              <a:rPr sz="2800" spc="-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00">
              <a:latin typeface="Calibri"/>
              <a:cs typeface="Calibri"/>
            </a:endParaRPr>
          </a:p>
          <a:p>
            <a:pPr marL="622300" marR="5080" indent="-610235" algn="just">
              <a:lnSpc>
                <a:spcPts val="3030"/>
              </a:lnSpc>
            </a:pPr>
            <a:r>
              <a:rPr sz="2800" dirty="0">
                <a:latin typeface="Arial"/>
                <a:cs typeface="Arial"/>
              </a:rPr>
              <a:t>•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problem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determine </a:t>
            </a:r>
            <a:r>
              <a:rPr sz="2800" dirty="0">
                <a:latin typeface="Calibri"/>
                <a:cs typeface="Calibri"/>
              </a:rPr>
              <a:t>if a </a:t>
            </a:r>
            <a:r>
              <a:rPr sz="2800" spc="-15" dirty="0">
                <a:latin typeface="Calibri"/>
                <a:cs typeface="Calibri"/>
              </a:rPr>
              <a:t>complete directed </a:t>
            </a:r>
            <a:r>
              <a:rPr sz="2800" spc="-10" dirty="0">
                <a:latin typeface="Calibri"/>
                <a:cs typeface="Calibri"/>
              </a:rPr>
              <a:t>graph  </a:t>
            </a:r>
            <a:r>
              <a:rPr sz="2800" spc="5" dirty="0">
                <a:latin typeface="Calibri"/>
                <a:cs typeface="Calibri"/>
              </a:rPr>
              <a:t>G = </a:t>
            </a:r>
            <a:r>
              <a:rPr sz="2800" spc="-50" dirty="0">
                <a:latin typeface="Calibri"/>
                <a:cs typeface="Calibri"/>
              </a:rPr>
              <a:t>(V,E) </a:t>
            </a:r>
            <a:r>
              <a:rPr sz="2800" dirty="0">
                <a:latin typeface="Calibri"/>
                <a:cs typeface="Calibri"/>
              </a:rPr>
              <a:t>with </a:t>
            </a:r>
            <a:r>
              <a:rPr sz="2800" spc="-10" dirty="0">
                <a:latin typeface="Calibri"/>
                <a:cs typeface="Calibri"/>
              </a:rPr>
              <a:t>edge costs </a:t>
            </a:r>
            <a:r>
              <a:rPr sz="2800" spc="-5" dirty="0">
                <a:latin typeface="Calibri"/>
                <a:cs typeface="Calibri"/>
              </a:rPr>
              <a:t>C(u,v) has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tour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cost at </a:t>
            </a:r>
            <a:r>
              <a:rPr sz="2800" dirty="0">
                <a:latin typeface="Calibri"/>
                <a:cs typeface="Calibri"/>
              </a:rPr>
              <a:t>most  </a:t>
            </a:r>
            <a:r>
              <a:rPr sz="2800" spc="-5" dirty="0">
                <a:latin typeface="Calibri"/>
                <a:cs typeface="Calibri"/>
              </a:rPr>
              <a:t>M.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662930" algn="l"/>
                <a:tab pos="6875780" algn="l"/>
              </a:tabLst>
            </a:pPr>
            <a:r>
              <a:rPr sz="2800" b="1" dirty="0">
                <a:latin typeface="Calibri"/>
                <a:cs typeface="Calibri"/>
              </a:rPr>
              <a:t>Theorem 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10" dirty="0">
                <a:latin typeface="Calibri"/>
                <a:cs typeface="Calibri"/>
              </a:rPr>
              <a:t>Directed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Hamiltonian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Cycle	</a:t>
            </a:r>
            <a:r>
              <a:rPr sz="2800" spc="-5" dirty="0">
                <a:latin typeface="Calibri"/>
                <a:cs typeface="Calibri"/>
              </a:rPr>
              <a:t>(DHC)	</a:t>
            </a:r>
            <a:r>
              <a:rPr sz="2600" spc="-10" dirty="0">
                <a:latin typeface="Calibri"/>
                <a:cs typeface="Calibri"/>
              </a:rPr>
              <a:t>TSP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Calibri"/>
              <a:cs typeface="Calibri"/>
            </a:endParaRPr>
          </a:p>
          <a:p>
            <a:pPr marL="1073150" marR="2809875" indent="-1061085">
              <a:lnSpc>
                <a:spcPct val="117800"/>
              </a:lnSpc>
              <a:tabLst>
                <a:tab pos="622300" algn="l"/>
                <a:tab pos="3049270" algn="l"/>
                <a:tab pos="5485130" algn="l"/>
              </a:tabLst>
            </a:pPr>
            <a:r>
              <a:rPr sz="2600" spc="-5" dirty="0">
                <a:latin typeface="Arial"/>
                <a:cs typeface="Arial"/>
              </a:rPr>
              <a:t>•	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ob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5" dirty="0">
                <a:latin typeface="Calibri"/>
                <a:cs typeface="Calibri"/>
              </a:rPr>
              <a:t>em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</a:t>
            </a:r>
            <a:r>
              <a:rPr sz="2600" dirty="0">
                <a:latin typeface="Calibri"/>
                <a:cs typeface="Calibri"/>
              </a:rPr>
              <a:t>2</a:t>
            </a:r>
            <a:r>
              <a:rPr sz="2600" spc="-5" dirty="0">
                <a:latin typeface="Calibri"/>
                <a:cs typeface="Calibri"/>
              </a:rPr>
              <a:t>)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ti</a:t>
            </a:r>
            <a:r>
              <a:rPr sz="2600" spc="-40" dirty="0">
                <a:latin typeface="Calibri"/>
                <a:cs typeface="Calibri"/>
              </a:rPr>
              <a:t>s</a:t>
            </a:r>
            <a:r>
              <a:rPr sz="2600" spc="-10" dirty="0">
                <a:latin typeface="Calibri"/>
                <a:cs typeface="Calibri"/>
              </a:rPr>
              <a:t>fi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lity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20" dirty="0">
                <a:latin typeface="Calibri"/>
                <a:cs typeface="Calibri"/>
              </a:rPr>
              <a:t>D</a:t>
            </a:r>
            <a:r>
              <a:rPr sz="2600" spc="-15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C  </a:t>
            </a:r>
            <a:r>
              <a:rPr sz="2600" spc="-10" dirty="0">
                <a:latin typeface="Calibri"/>
                <a:cs typeface="Calibri"/>
              </a:rPr>
              <a:t>Satisfiability	TSP</a:t>
            </a:r>
            <a:endParaRPr sz="2600">
              <a:latin typeface="Calibri"/>
              <a:cs typeface="Calibri"/>
            </a:endParaRPr>
          </a:p>
          <a:p>
            <a:pPr marL="1073150">
              <a:lnSpc>
                <a:spcPct val="100000"/>
              </a:lnSpc>
              <a:spcBef>
                <a:spcPts val="575"/>
              </a:spcBef>
            </a:pPr>
            <a:r>
              <a:rPr sz="2600" spc="-10" dirty="0">
                <a:latin typeface="Calibri"/>
                <a:cs typeface="Calibri"/>
              </a:rPr>
              <a:t>TSP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NP-hard.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0025"/>
            <a:ext cx="594360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89430" algn="l"/>
              </a:tabLst>
            </a:pPr>
            <a:r>
              <a:rPr sz="3200" spc="-5" dirty="0"/>
              <a:t>NP-HARD	</a:t>
            </a:r>
            <a:r>
              <a:rPr sz="3200" spc="-10" dirty="0"/>
              <a:t>SCHEDULING</a:t>
            </a:r>
            <a:r>
              <a:rPr sz="3200" spc="35" dirty="0"/>
              <a:t> </a:t>
            </a:r>
            <a:r>
              <a:rPr sz="3200" spc="-15" dirty="0"/>
              <a:t>PROBLEMS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-10160" y="1261694"/>
            <a:ext cx="9195435" cy="49790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10"/>
              </a:spcBef>
              <a:tabLst>
                <a:tab pos="616585" algn="l"/>
              </a:tabLst>
            </a:pPr>
            <a:r>
              <a:rPr sz="2800" b="1" spc="-5" dirty="0">
                <a:latin typeface="Calibri"/>
                <a:cs typeface="Calibri"/>
              </a:rPr>
              <a:t>1.	</a:t>
            </a:r>
            <a:r>
              <a:rPr sz="2800" b="1" dirty="0">
                <a:latin typeface="Calibri"/>
                <a:cs typeface="Calibri"/>
              </a:rPr>
              <a:t>Sum of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subsets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50">
              <a:latin typeface="Calibri"/>
              <a:cs typeface="Calibri"/>
            </a:endParaRPr>
          </a:p>
          <a:p>
            <a:pPr marL="445770" marR="119380" indent="-344805" algn="just">
              <a:lnSpc>
                <a:spcPct val="90000"/>
              </a:lnSpc>
              <a:spcBef>
                <a:spcPts val="5"/>
              </a:spcBef>
            </a:pPr>
            <a:r>
              <a:rPr sz="2800" dirty="0">
                <a:latin typeface="Arial"/>
                <a:cs typeface="Arial"/>
              </a:rPr>
              <a:t>•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problem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determine </a:t>
            </a:r>
            <a:r>
              <a:rPr sz="2800" dirty="0">
                <a:latin typeface="Calibri"/>
                <a:cs typeface="Calibri"/>
              </a:rPr>
              <a:t>if A={a</a:t>
            </a:r>
            <a:r>
              <a:rPr sz="2775" baseline="-19519" dirty="0">
                <a:latin typeface="Calibri"/>
                <a:cs typeface="Calibri"/>
              </a:rPr>
              <a:t>1</a:t>
            </a:r>
            <a:r>
              <a:rPr sz="2800" dirty="0">
                <a:latin typeface="Calibri"/>
                <a:cs typeface="Calibri"/>
              </a:rPr>
              <a:t>,a</a:t>
            </a:r>
            <a:r>
              <a:rPr sz="2775" baseline="-19519" dirty="0">
                <a:latin typeface="Calibri"/>
                <a:cs typeface="Calibri"/>
              </a:rPr>
              <a:t>2</a:t>
            </a:r>
            <a:r>
              <a:rPr sz="2800" dirty="0">
                <a:latin typeface="Calibri"/>
                <a:cs typeface="Calibri"/>
              </a:rPr>
              <a:t>,…….,a</a:t>
            </a:r>
            <a:r>
              <a:rPr sz="2775" baseline="-19519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}  (a</a:t>
            </a:r>
            <a:r>
              <a:rPr sz="2775" baseline="-19519" dirty="0">
                <a:latin typeface="Calibri"/>
                <a:cs typeface="Calibri"/>
              </a:rPr>
              <a:t>1</a:t>
            </a:r>
            <a:r>
              <a:rPr sz="2800" dirty="0">
                <a:latin typeface="Calibri"/>
                <a:cs typeface="Calibri"/>
              </a:rPr>
              <a:t>,a</a:t>
            </a:r>
            <a:r>
              <a:rPr sz="2775" baseline="-19519" dirty="0">
                <a:latin typeface="Calibri"/>
                <a:cs typeface="Calibri"/>
              </a:rPr>
              <a:t>2</a:t>
            </a:r>
            <a:r>
              <a:rPr sz="2800" dirty="0">
                <a:latin typeface="Calibri"/>
                <a:cs typeface="Calibri"/>
              </a:rPr>
              <a:t>,………,a</a:t>
            </a:r>
            <a:r>
              <a:rPr sz="2775" baseline="-19519" dirty="0">
                <a:latin typeface="Calibri"/>
                <a:cs typeface="Calibri"/>
              </a:rPr>
              <a:t>n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positive </a:t>
            </a:r>
            <a:r>
              <a:rPr sz="2800" spc="-20" dirty="0">
                <a:latin typeface="Calibri"/>
                <a:cs typeface="Calibri"/>
              </a:rPr>
              <a:t>integers) </a:t>
            </a:r>
            <a:r>
              <a:rPr sz="2800" spc="-5" dirty="0">
                <a:latin typeface="Calibri"/>
                <a:cs typeface="Calibri"/>
              </a:rPr>
              <a:t>has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subset </a:t>
            </a:r>
            <a:r>
              <a:rPr sz="2800" dirty="0">
                <a:latin typeface="Calibri"/>
                <a:cs typeface="Calibri"/>
              </a:rPr>
              <a:t>S </a:t>
            </a:r>
            <a:r>
              <a:rPr sz="2800" spc="-10" dirty="0">
                <a:latin typeface="Calibri"/>
                <a:cs typeface="Calibri"/>
              </a:rPr>
              <a:t>that  </a:t>
            </a:r>
            <a:r>
              <a:rPr sz="2800" spc="-5" dirty="0">
                <a:latin typeface="Calibri"/>
                <a:cs typeface="Calibri"/>
              </a:rPr>
              <a:t>sums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given </a:t>
            </a:r>
            <a:r>
              <a:rPr sz="2800" spc="-15" dirty="0">
                <a:latin typeface="Calibri"/>
                <a:cs typeface="Calibri"/>
              </a:rPr>
              <a:t>integer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101600">
              <a:lnSpc>
                <a:spcPct val="100000"/>
              </a:lnSpc>
              <a:tabLst>
                <a:tab pos="616585" algn="l"/>
              </a:tabLst>
            </a:pPr>
            <a:r>
              <a:rPr sz="2800" b="1" spc="-5" dirty="0">
                <a:latin typeface="Calibri"/>
                <a:cs typeface="Calibri"/>
              </a:rPr>
              <a:t>2.	</a:t>
            </a:r>
            <a:r>
              <a:rPr sz="2800" b="1" dirty="0">
                <a:latin typeface="Calibri"/>
                <a:cs typeface="Calibri"/>
              </a:rPr>
              <a:t>Scheduling </a:t>
            </a:r>
            <a:r>
              <a:rPr sz="2800" b="1" spc="-5" dirty="0">
                <a:latin typeface="Calibri"/>
                <a:cs typeface="Calibri"/>
              </a:rPr>
              <a:t>identical</a:t>
            </a:r>
            <a:r>
              <a:rPr sz="2800" b="1" spc="-1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processors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Calibri"/>
              <a:cs typeface="Calibri"/>
            </a:endParaRPr>
          </a:p>
          <a:p>
            <a:pPr marL="101600">
              <a:lnSpc>
                <a:spcPct val="100000"/>
              </a:lnSpc>
              <a:spcBef>
                <a:spcPts val="5"/>
              </a:spcBef>
              <a:tabLst>
                <a:tab pos="445770" algn="l"/>
              </a:tabLst>
            </a:pPr>
            <a:r>
              <a:rPr sz="2800" dirty="0">
                <a:latin typeface="Arial"/>
                <a:cs typeface="Arial"/>
              </a:rPr>
              <a:t>•	</a:t>
            </a:r>
            <a:r>
              <a:rPr sz="2800" spc="-15" dirty="0">
                <a:latin typeface="Calibri"/>
                <a:cs typeface="Calibri"/>
              </a:rPr>
              <a:t>Let </a:t>
            </a:r>
            <a:r>
              <a:rPr sz="2800" spc="-5" dirty="0">
                <a:latin typeface="Calibri"/>
                <a:cs typeface="Calibri"/>
              </a:rPr>
              <a:t>P</a:t>
            </a:r>
            <a:r>
              <a:rPr sz="2775" spc="-7" baseline="-19519" dirty="0">
                <a:latin typeface="Calibri"/>
                <a:cs typeface="Calibri"/>
              </a:rPr>
              <a:t>i </a:t>
            </a:r>
            <a:r>
              <a:rPr sz="2800" dirty="0">
                <a:latin typeface="Calibri"/>
                <a:cs typeface="Calibri"/>
              </a:rPr>
              <a:t>1</a:t>
            </a:r>
            <a:r>
              <a:rPr sz="2800" dirty="0">
                <a:latin typeface="Lucida Sans Unicode"/>
                <a:cs typeface="Lucida Sans Unicode"/>
              </a:rPr>
              <a:t>≤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dirty="0">
                <a:latin typeface="Lucida Sans Unicode"/>
                <a:cs typeface="Lucida Sans Unicode"/>
              </a:rPr>
              <a:t>≤</a:t>
            </a:r>
            <a:r>
              <a:rPr sz="2800" dirty="0">
                <a:latin typeface="Calibri"/>
                <a:cs typeface="Calibri"/>
              </a:rPr>
              <a:t>m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identical processors </a:t>
            </a:r>
            <a:r>
              <a:rPr sz="2800" spc="5" dirty="0">
                <a:latin typeface="Calibri"/>
                <a:cs typeface="Calibri"/>
              </a:rPr>
              <a:t>or </a:t>
            </a:r>
            <a:r>
              <a:rPr sz="2800" spc="-5" dirty="0">
                <a:latin typeface="Calibri"/>
                <a:cs typeface="Calibri"/>
              </a:rPr>
              <a:t>machines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</a:t>
            </a:r>
            <a:r>
              <a:rPr sz="2775" spc="-7" baseline="-19519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101600">
              <a:lnSpc>
                <a:spcPct val="100000"/>
              </a:lnSpc>
              <a:spcBef>
                <a:spcPts val="335"/>
              </a:spcBef>
              <a:tabLst>
                <a:tab pos="445770" algn="l"/>
              </a:tabLst>
            </a:pPr>
            <a:r>
              <a:rPr sz="2800" dirty="0">
                <a:latin typeface="Arial"/>
                <a:cs typeface="Arial"/>
              </a:rPr>
              <a:t>•	</a:t>
            </a:r>
            <a:r>
              <a:rPr sz="2800" spc="-15" dirty="0">
                <a:latin typeface="Calibri"/>
                <a:cs typeface="Calibri"/>
              </a:rPr>
              <a:t>Let </a:t>
            </a:r>
            <a:r>
              <a:rPr sz="2800" spc="-5" dirty="0">
                <a:latin typeface="Calibri"/>
                <a:cs typeface="Calibri"/>
              </a:rPr>
              <a:t>J</a:t>
            </a:r>
            <a:r>
              <a:rPr sz="2775" spc="-7" baseline="-19519" dirty="0">
                <a:latin typeface="Calibri"/>
                <a:cs typeface="Calibri"/>
              </a:rPr>
              <a:t>i </a:t>
            </a:r>
            <a:r>
              <a:rPr sz="2800" dirty="0">
                <a:latin typeface="Calibri"/>
                <a:cs typeface="Calibri"/>
              </a:rPr>
              <a:t>1</a:t>
            </a:r>
            <a:r>
              <a:rPr sz="2800" dirty="0">
                <a:latin typeface="Lucida Sans Unicode"/>
                <a:cs typeface="Lucida Sans Unicode"/>
              </a:rPr>
              <a:t>≤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dirty="0">
                <a:latin typeface="Lucida Sans Unicode"/>
                <a:cs typeface="Lucida Sans Unicode"/>
              </a:rPr>
              <a:t>≤</a:t>
            </a:r>
            <a:r>
              <a:rPr sz="2800" dirty="0">
                <a:latin typeface="Calibri"/>
                <a:cs typeface="Calibri"/>
              </a:rPr>
              <a:t>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5" dirty="0">
                <a:latin typeface="Calibri"/>
                <a:cs typeface="Calibri"/>
              </a:rPr>
              <a:t>n</a:t>
            </a:r>
            <a:r>
              <a:rPr sz="2800" spc="-2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jobs.</a:t>
            </a:r>
            <a:endParaRPr sz="2800">
              <a:latin typeface="Calibri"/>
              <a:cs typeface="Calibri"/>
            </a:endParaRPr>
          </a:p>
          <a:p>
            <a:pPr marL="101600">
              <a:lnSpc>
                <a:spcPct val="100000"/>
              </a:lnSpc>
              <a:spcBef>
                <a:spcPts val="409"/>
              </a:spcBef>
              <a:tabLst>
                <a:tab pos="445770" algn="l"/>
              </a:tabLst>
            </a:pPr>
            <a:r>
              <a:rPr sz="2800" dirty="0">
                <a:latin typeface="Arial"/>
                <a:cs typeface="Arial"/>
              </a:rPr>
              <a:t>•	</a:t>
            </a:r>
            <a:r>
              <a:rPr sz="2800" spc="-10" dirty="0">
                <a:latin typeface="Calibri"/>
                <a:cs typeface="Calibri"/>
              </a:rPr>
              <a:t>Jobs </a:t>
            </a:r>
            <a:r>
              <a:rPr sz="2800" spc="-5" dirty="0">
                <a:latin typeface="Calibri"/>
                <a:cs typeface="Calibri"/>
              </a:rPr>
              <a:t>J</a:t>
            </a:r>
            <a:r>
              <a:rPr sz="2775" spc="-7" baseline="-19519" dirty="0">
                <a:latin typeface="Calibri"/>
                <a:cs typeface="Calibri"/>
              </a:rPr>
              <a:t>i </a:t>
            </a:r>
            <a:r>
              <a:rPr sz="2800" spc="-15" dirty="0">
                <a:latin typeface="Calibri"/>
                <a:cs typeface="Calibri"/>
              </a:rPr>
              <a:t>requires 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775" baseline="-19519" dirty="0">
                <a:latin typeface="Calibri"/>
                <a:cs typeface="Calibri"/>
              </a:rPr>
              <a:t>i </a:t>
            </a:r>
            <a:r>
              <a:rPr sz="2800" spc="-5" dirty="0">
                <a:latin typeface="Calibri"/>
                <a:cs typeface="Calibri"/>
              </a:rPr>
              <a:t>processing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017" y="1219200"/>
            <a:ext cx="8355965" cy="487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alibri"/>
                <a:cs typeface="Calibri"/>
              </a:rPr>
              <a:t>Decision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Problems</a:t>
            </a:r>
            <a:endParaRPr sz="30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0"/>
              </a:spcBef>
            </a:pPr>
            <a:r>
              <a:rPr sz="2400" spc="-10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keep </a:t>
            </a:r>
            <a:r>
              <a:rPr sz="2400" dirty="0">
                <a:latin typeface="Calibri"/>
                <a:cs typeface="Calibri"/>
              </a:rPr>
              <a:t>things </a:t>
            </a:r>
            <a:r>
              <a:rPr sz="2400" spc="-5" dirty="0">
                <a:latin typeface="Calibri"/>
                <a:cs typeface="Calibri"/>
              </a:rPr>
              <a:t>simple, </a:t>
            </a:r>
            <a:r>
              <a:rPr sz="2400" spc="-20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will </a:t>
            </a:r>
            <a:r>
              <a:rPr sz="2400" dirty="0">
                <a:latin typeface="Calibri"/>
                <a:cs typeface="Calibri"/>
              </a:rPr>
              <a:t>mainly </a:t>
            </a:r>
            <a:r>
              <a:rPr sz="2400" spc="-10" dirty="0">
                <a:latin typeface="Calibri"/>
                <a:cs typeface="Calibri"/>
              </a:rPr>
              <a:t>concern ourselves </a:t>
            </a:r>
            <a:r>
              <a:rPr sz="2400" spc="-5" dirty="0">
                <a:latin typeface="Calibri"/>
                <a:cs typeface="Calibri"/>
              </a:rPr>
              <a:t>with  </a:t>
            </a:r>
            <a:r>
              <a:rPr sz="2400" dirty="0">
                <a:latin typeface="Calibri"/>
                <a:cs typeface="Calibri"/>
              </a:rPr>
              <a:t>decision </a:t>
            </a:r>
            <a:r>
              <a:rPr sz="2400" spc="-5" dirty="0">
                <a:latin typeface="Calibri"/>
                <a:cs typeface="Calibri"/>
              </a:rPr>
              <a:t>problems. </a:t>
            </a:r>
            <a:r>
              <a:rPr sz="2400" dirty="0">
                <a:latin typeface="Calibri"/>
                <a:cs typeface="Calibri"/>
              </a:rPr>
              <a:t>These </a:t>
            </a:r>
            <a:r>
              <a:rPr sz="2400" spc="-5" dirty="0">
                <a:latin typeface="Calibri"/>
                <a:cs typeface="Calibri"/>
              </a:rPr>
              <a:t>problems </a:t>
            </a:r>
            <a:r>
              <a:rPr sz="2400" dirty="0">
                <a:latin typeface="Calibri"/>
                <a:cs typeface="Calibri"/>
              </a:rPr>
              <a:t>only </a:t>
            </a:r>
            <a:r>
              <a:rPr sz="2400" spc="-5" dirty="0">
                <a:latin typeface="Calibri"/>
                <a:cs typeface="Calibri"/>
              </a:rPr>
              <a:t>require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single </a:t>
            </a:r>
            <a:r>
              <a:rPr sz="2400" dirty="0">
                <a:latin typeface="Calibri"/>
                <a:cs typeface="Calibri"/>
              </a:rPr>
              <a:t>bit</a:t>
            </a:r>
            <a:r>
              <a:rPr sz="2400" spc="-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output:</a:t>
            </a:r>
          </a:p>
          <a:p>
            <a:pPr marL="762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``yes'' </a:t>
            </a:r>
            <a:r>
              <a:rPr sz="2400" dirty="0">
                <a:latin typeface="Calibri"/>
                <a:cs typeface="Calibri"/>
              </a:rPr>
              <a:t>and ``no''.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How </a:t>
            </a:r>
            <a:r>
              <a:rPr sz="2400" spc="-10" dirty="0">
                <a:latin typeface="Calibri"/>
                <a:cs typeface="Calibri"/>
              </a:rPr>
              <a:t>would </a:t>
            </a:r>
            <a:r>
              <a:rPr sz="2400" spc="-15" dirty="0">
                <a:latin typeface="Calibri"/>
                <a:cs typeface="Calibri"/>
              </a:rPr>
              <a:t>you </a:t>
            </a:r>
            <a:r>
              <a:rPr sz="2400" spc="-10" dirty="0">
                <a:latin typeface="Calibri"/>
                <a:cs typeface="Calibri"/>
              </a:rPr>
              <a:t>solve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following </a:t>
            </a:r>
            <a:r>
              <a:rPr sz="2400" dirty="0">
                <a:latin typeface="Calibri"/>
                <a:cs typeface="Calibri"/>
              </a:rPr>
              <a:t>decision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problems?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-Is this </a:t>
            </a:r>
            <a:r>
              <a:rPr sz="2400" spc="-5" dirty="0">
                <a:latin typeface="Calibri"/>
                <a:cs typeface="Calibri"/>
              </a:rPr>
              <a:t>directed </a:t>
            </a:r>
            <a:r>
              <a:rPr sz="2400" spc="-10" dirty="0">
                <a:latin typeface="Calibri"/>
                <a:cs typeface="Calibri"/>
              </a:rPr>
              <a:t>graph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acyclic?</a:t>
            </a:r>
            <a:endParaRPr sz="2400" dirty="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-Is </a:t>
            </a:r>
            <a:r>
              <a:rPr sz="2400" spc="-5" dirty="0">
                <a:latin typeface="Calibri"/>
                <a:cs typeface="Calibri"/>
              </a:rPr>
              <a:t>there </a:t>
            </a:r>
            <a:r>
              <a:rPr sz="2400" dirty="0">
                <a:latin typeface="Calibri"/>
                <a:cs typeface="Calibri"/>
              </a:rPr>
              <a:t>a spanning </a:t>
            </a:r>
            <a:r>
              <a:rPr sz="2400" spc="-5" dirty="0">
                <a:latin typeface="Calibri"/>
                <a:cs typeface="Calibri"/>
              </a:rPr>
              <a:t>tree of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5" dirty="0">
                <a:latin typeface="Calibri"/>
                <a:cs typeface="Calibri"/>
              </a:rPr>
              <a:t>undirected </a:t>
            </a:r>
            <a:r>
              <a:rPr sz="2400" spc="-10" dirty="0">
                <a:latin typeface="Calibri"/>
                <a:cs typeface="Calibri"/>
              </a:rPr>
              <a:t>graph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-2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total</a:t>
            </a:r>
            <a:endParaRPr sz="2400" dirty="0">
              <a:latin typeface="Calibri"/>
              <a:cs typeface="Calibri"/>
            </a:endParaRPr>
          </a:p>
          <a:p>
            <a:pPr marL="35115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weight </a:t>
            </a:r>
            <a:r>
              <a:rPr sz="2400" dirty="0">
                <a:latin typeface="Calibri"/>
                <a:cs typeface="Calibri"/>
              </a:rPr>
              <a:t>less than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w?</a:t>
            </a:r>
            <a:endParaRPr sz="2400" dirty="0">
              <a:latin typeface="Calibri"/>
              <a:cs typeface="Calibri"/>
            </a:endParaRPr>
          </a:p>
          <a:p>
            <a:pPr marL="421005" marR="579120" indent="-13779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-Does this bipartite </a:t>
            </a:r>
            <a:r>
              <a:rPr sz="2400" spc="-10" dirty="0">
                <a:latin typeface="Calibri"/>
                <a:cs typeface="Calibri"/>
              </a:rPr>
              <a:t>graph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perfect </a:t>
            </a:r>
            <a:r>
              <a:rPr sz="2400" spc="-5" dirty="0">
                <a:latin typeface="Calibri"/>
                <a:cs typeface="Calibri"/>
              </a:rPr>
              <a:t>(all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1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matched)  matching?</a:t>
            </a:r>
            <a:endParaRPr sz="2400" dirty="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-Does the </a:t>
            </a:r>
            <a:r>
              <a:rPr sz="2400" spc="-10" dirty="0">
                <a:latin typeface="Calibri"/>
                <a:cs typeface="Calibri"/>
              </a:rPr>
              <a:t>pattern </a:t>
            </a:r>
            <a:r>
              <a:rPr sz="2400" dirty="0">
                <a:latin typeface="Calibri"/>
                <a:cs typeface="Calibri"/>
              </a:rPr>
              <a:t>p appear as a </a:t>
            </a:r>
            <a:r>
              <a:rPr sz="2400" spc="-5" dirty="0">
                <a:latin typeface="Calibri"/>
                <a:cs typeface="Calibri"/>
              </a:rPr>
              <a:t>substring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20" dirty="0">
                <a:latin typeface="Calibri"/>
                <a:cs typeface="Calibri"/>
              </a:rPr>
              <a:t>text</a:t>
            </a:r>
            <a:r>
              <a:rPr sz="2400" spc="-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236562"/>
            <a:ext cx="710438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5785" algn="l"/>
                <a:tab pos="2729230" algn="l"/>
              </a:tabLst>
            </a:pPr>
            <a:r>
              <a:rPr sz="3000" spc="-10" dirty="0"/>
              <a:t>NP</a:t>
            </a:r>
            <a:r>
              <a:rPr sz="3000" spc="-15" dirty="0"/>
              <a:t> </a:t>
            </a:r>
            <a:r>
              <a:rPr sz="3000" spc="-5" dirty="0"/>
              <a:t>–HARD	</a:t>
            </a:r>
            <a:r>
              <a:rPr sz="3000" dirty="0"/>
              <a:t>AND	</a:t>
            </a:r>
            <a:r>
              <a:rPr sz="3000" spc="-10" dirty="0"/>
              <a:t>NP </a:t>
            </a:r>
            <a:r>
              <a:rPr sz="3000" dirty="0"/>
              <a:t>– </a:t>
            </a:r>
            <a:r>
              <a:rPr sz="3000" spc="-5" dirty="0"/>
              <a:t>COMPLETE</a:t>
            </a:r>
            <a:r>
              <a:rPr sz="3000" spc="-65" dirty="0"/>
              <a:t> </a:t>
            </a:r>
            <a:r>
              <a:rPr sz="3000" spc="-5" dirty="0"/>
              <a:t>PROBLEMS</a:t>
            </a:r>
            <a:endParaRPr sz="3000" dirty="0"/>
          </a:p>
          <a:p>
            <a:pPr marL="12700">
              <a:lnSpc>
                <a:spcPct val="100000"/>
              </a:lnSpc>
            </a:pPr>
            <a:r>
              <a:rPr sz="3000" dirty="0"/>
              <a:t>Basic</a:t>
            </a:r>
            <a:r>
              <a:rPr sz="3000" spc="-40" dirty="0"/>
              <a:t> </a:t>
            </a:r>
            <a:r>
              <a:rPr sz="3000" spc="-10" dirty="0"/>
              <a:t>Conepts</a:t>
            </a:r>
            <a:endParaRPr sz="3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14325"/>
            <a:ext cx="594360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89430" algn="l"/>
              </a:tabLst>
            </a:pPr>
            <a:r>
              <a:rPr sz="3200" spc="-5" dirty="0"/>
              <a:t>NP-HARD	</a:t>
            </a:r>
            <a:r>
              <a:rPr sz="3200" spc="-10" dirty="0"/>
              <a:t>SCHEDULING</a:t>
            </a:r>
            <a:r>
              <a:rPr sz="3200" spc="35" dirty="0"/>
              <a:t> </a:t>
            </a:r>
            <a:r>
              <a:rPr sz="3200" spc="-15" dirty="0"/>
              <a:t>PROBLEMS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8739" y="1063878"/>
            <a:ext cx="6734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87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Calibri"/>
                <a:cs typeface="Calibri"/>
              </a:rPr>
              <a:t>A schedule S is an assignment of jobs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2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processors.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39" y="1722501"/>
            <a:ext cx="905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8227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10" dirty="0">
                <a:latin typeface="Calibri"/>
                <a:cs typeface="Calibri"/>
              </a:rPr>
              <a:t>For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each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job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</a:t>
            </a:r>
            <a:r>
              <a:rPr sz="2400" baseline="-20833" dirty="0">
                <a:latin typeface="Calibri"/>
                <a:cs typeface="Calibri"/>
              </a:rPr>
              <a:t>i</a:t>
            </a:r>
            <a:r>
              <a:rPr sz="2400" spc="120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,S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specifies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time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intervals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and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processors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3468" y="1978228"/>
            <a:ext cx="41090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which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5" dirty="0">
                <a:latin typeface="Calibri"/>
                <a:cs typeface="Calibri"/>
              </a:rPr>
              <a:t>job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processed.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2636977"/>
            <a:ext cx="8991600" cy="123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50"/>
              </a:lnSpc>
              <a:spcBef>
                <a:spcPts val="100"/>
              </a:spcBef>
              <a:tabLst>
                <a:tab pos="35687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job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can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processed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more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than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processor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any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given</a:t>
            </a:r>
            <a:endParaRPr sz="2400">
              <a:latin typeface="Calibri"/>
              <a:cs typeface="Calibri"/>
            </a:endParaRPr>
          </a:p>
          <a:p>
            <a:pPr marL="356870">
              <a:lnSpc>
                <a:spcPts val="2305"/>
              </a:lnSpc>
            </a:pPr>
            <a:r>
              <a:rPr sz="2400" dirty="0">
                <a:latin typeface="Calibri"/>
                <a:cs typeface="Calibri"/>
              </a:rPr>
              <a:t>time.</a:t>
            </a:r>
            <a:endParaRPr sz="2400">
              <a:latin typeface="Calibri"/>
              <a:cs typeface="Calibri"/>
            </a:endParaRPr>
          </a:p>
          <a:p>
            <a:pPr marL="356870" marR="5080" indent="-344805">
              <a:lnSpc>
                <a:spcPct val="70100"/>
              </a:lnSpc>
              <a:spcBef>
                <a:spcPts val="720"/>
              </a:spcBef>
              <a:tabLst>
                <a:tab pos="356870" algn="l"/>
                <a:tab pos="996950" algn="l"/>
                <a:tab pos="2226310" algn="l"/>
                <a:tab pos="2588895" algn="l"/>
                <a:tab pos="3028315" algn="l"/>
                <a:tab pos="3689350" algn="l"/>
                <a:tab pos="4012565" algn="l"/>
                <a:tab pos="5378450" algn="l"/>
                <a:tab pos="6229350" algn="l"/>
                <a:tab pos="6976109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5" dirty="0">
                <a:latin typeface="Calibri"/>
                <a:cs typeface="Calibri"/>
              </a:rPr>
              <a:t>p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lem	is	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	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	a	m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m	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ish	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me	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-p</a:t>
            </a:r>
            <a:r>
              <a:rPr sz="2400" spc="-2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p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  schedule.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99613" y="4387722"/>
            <a:ext cx="982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latin typeface="Calibri"/>
                <a:cs typeface="Calibri"/>
              </a:rPr>
              <a:t>1</a:t>
            </a:r>
            <a:r>
              <a:rPr sz="2400" spc="10" dirty="0">
                <a:latin typeface="Lucida Sans Unicode"/>
                <a:cs typeface="Lucida Sans Unicode"/>
              </a:rPr>
              <a:t>≤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10" dirty="0">
                <a:latin typeface="Lucida Sans Unicode"/>
                <a:cs typeface="Lucida Sans Unicode"/>
              </a:rPr>
              <a:t>≤</a:t>
            </a:r>
            <a:r>
              <a:rPr sz="2400" dirty="0">
                <a:latin typeface="Calibri"/>
                <a:cs typeface="Calibri"/>
              </a:rPr>
              <a:t>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39" y="4137482"/>
            <a:ext cx="8881110" cy="977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8227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Calibri"/>
                <a:cs typeface="Calibri"/>
              </a:rPr>
              <a:t>The finish time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S is </a:t>
            </a:r>
            <a:r>
              <a:rPr sz="2400" spc="-5" dirty="0">
                <a:latin typeface="Calibri"/>
                <a:cs typeface="Calibri"/>
              </a:rPr>
              <a:t>FT(S)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max{Ti}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730"/>
              </a:spcBef>
              <a:tabLst>
                <a:tab pos="38227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Where 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baseline="-20833" dirty="0">
                <a:latin typeface="Calibri"/>
                <a:cs typeface="Calibri"/>
              </a:rPr>
              <a:t>i </a:t>
            </a:r>
            <a:r>
              <a:rPr sz="2400" dirty="0">
                <a:latin typeface="Calibri"/>
                <a:cs typeface="Calibri"/>
              </a:rPr>
              <a:t>is the time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spc="-5" dirty="0">
                <a:latin typeface="Calibri"/>
                <a:cs typeface="Calibri"/>
              </a:rPr>
              <a:t>which </a:t>
            </a:r>
            <a:r>
              <a:rPr sz="2400" spc="-10" dirty="0">
                <a:latin typeface="Calibri"/>
                <a:cs typeface="Calibri"/>
              </a:rPr>
              <a:t>processor </a:t>
            </a:r>
            <a:r>
              <a:rPr sz="2400" spc="15" dirty="0">
                <a:latin typeface="Calibri"/>
                <a:cs typeface="Calibri"/>
              </a:rPr>
              <a:t>P</a:t>
            </a:r>
            <a:r>
              <a:rPr sz="2400" spc="22" baseline="-20833" dirty="0">
                <a:latin typeface="Calibri"/>
                <a:cs typeface="Calibri"/>
              </a:rPr>
              <a:t>i </a:t>
            </a:r>
            <a:r>
              <a:rPr sz="2400" dirty="0">
                <a:latin typeface="Calibri"/>
                <a:cs typeface="Calibri"/>
              </a:rPr>
              <a:t>finishes </a:t>
            </a:r>
            <a:r>
              <a:rPr sz="2400" spc="-10" dirty="0">
                <a:latin typeface="Calibri"/>
                <a:cs typeface="Calibri"/>
              </a:rPr>
              <a:t>processing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3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jobs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468" y="4979289"/>
            <a:ext cx="39738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(or </a:t>
            </a:r>
            <a:r>
              <a:rPr sz="2400" dirty="0">
                <a:latin typeface="Calibri"/>
                <a:cs typeface="Calibri"/>
              </a:rPr>
              <a:t>job </a:t>
            </a:r>
            <a:r>
              <a:rPr sz="2400" spc="-5" dirty="0">
                <a:latin typeface="Calibri"/>
                <a:cs typeface="Calibri"/>
              </a:rPr>
              <a:t>segments) </a:t>
            </a:r>
            <a:r>
              <a:rPr sz="2400" dirty="0">
                <a:latin typeface="Calibri"/>
                <a:cs typeface="Calibri"/>
              </a:rPr>
              <a:t>assigned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53365"/>
            <a:ext cx="636206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SOME </a:t>
            </a:r>
            <a:r>
              <a:rPr sz="3000" spc="-10" dirty="0"/>
              <a:t>SIMPLIIFIED </a:t>
            </a:r>
            <a:r>
              <a:rPr sz="3000" spc="-5" dirty="0"/>
              <a:t>NP-HARD</a:t>
            </a:r>
            <a:r>
              <a:rPr sz="3000" spc="-40" dirty="0"/>
              <a:t> </a:t>
            </a:r>
            <a:r>
              <a:rPr sz="3000" spc="-5" dirty="0"/>
              <a:t>PROBLEMS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8739" y="1140078"/>
            <a:ext cx="8991600" cy="379476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546100" marR="5080" indent="-534035">
              <a:lnSpc>
                <a:spcPct val="70100"/>
              </a:lnSpc>
              <a:spcBef>
                <a:spcPts val="960"/>
              </a:spcBef>
              <a:tabLst>
                <a:tab pos="54610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NP-hard </a:t>
            </a:r>
            <a:r>
              <a:rPr sz="2400" spc="-10" dirty="0">
                <a:latin typeface="Calibri"/>
                <a:cs typeface="Calibri"/>
              </a:rPr>
              <a:t>problem </a:t>
            </a:r>
            <a:r>
              <a:rPr sz="2400" dirty="0">
                <a:latin typeface="Calibri"/>
                <a:cs typeface="Calibri"/>
              </a:rPr>
              <a:t>L </a:t>
            </a:r>
            <a:r>
              <a:rPr sz="2400" spc="-15" dirty="0">
                <a:latin typeface="Calibri"/>
                <a:cs typeface="Calibri"/>
              </a:rPr>
              <a:t>cannot </a:t>
            </a:r>
            <a:r>
              <a:rPr sz="2400" spc="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solved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deterministic </a:t>
            </a:r>
            <a:r>
              <a:rPr sz="2400" spc="-5" dirty="0">
                <a:latin typeface="Calibri"/>
                <a:cs typeface="Calibri"/>
              </a:rPr>
              <a:t>polynomial  </a:t>
            </a:r>
            <a:r>
              <a:rPr sz="2400" dirty="0">
                <a:latin typeface="Calibri"/>
                <a:cs typeface="Calibri"/>
              </a:rPr>
              <a:t>time.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Calibri"/>
              <a:cs typeface="Calibri"/>
            </a:endParaRPr>
          </a:p>
          <a:p>
            <a:pPr marL="12700">
              <a:lnSpc>
                <a:spcPts val="2450"/>
              </a:lnSpc>
              <a:spcBef>
                <a:spcPts val="5"/>
              </a:spcBef>
              <a:tabLst>
                <a:tab pos="546100" algn="l"/>
                <a:tab pos="978535" algn="l"/>
                <a:tab pos="1991360" algn="l"/>
                <a:tab pos="3058795" algn="l"/>
                <a:tab pos="4576445" algn="l"/>
                <a:tab pos="5031105" algn="l"/>
                <a:tab pos="5601335" algn="l"/>
                <a:tab pos="6085840" algn="l"/>
                <a:tab pos="6790690" algn="l"/>
                <a:tab pos="8046720" algn="l"/>
                <a:tab pos="854646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3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	</a:t>
            </a:r>
            <a:r>
              <a:rPr sz="2400" spc="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	e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-3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h	</a:t>
            </a:r>
            <a:r>
              <a:rPr sz="2400" spc="-2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io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	a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y	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P	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d	</a:t>
            </a:r>
            <a:r>
              <a:rPr sz="2400" spc="5" dirty="0">
                <a:latin typeface="Calibri"/>
                <a:cs typeface="Calibri"/>
              </a:rPr>
              <a:t>p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lem,	</a:t>
            </a: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endParaRPr sz="2400">
              <a:latin typeface="Calibri"/>
              <a:cs typeface="Calibri"/>
            </a:endParaRPr>
          </a:p>
          <a:p>
            <a:pPr marL="546100">
              <a:lnSpc>
                <a:spcPts val="2450"/>
              </a:lnSpc>
            </a:pPr>
            <a:r>
              <a:rPr sz="2400" spc="-5" dirty="0">
                <a:latin typeface="Calibri"/>
                <a:cs typeface="Calibri"/>
              </a:rPr>
              <a:t>arrive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a polynomial </a:t>
            </a:r>
            <a:r>
              <a:rPr sz="2400" spc="-5" dirty="0">
                <a:latin typeface="Calibri"/>
                <a:cs typeface="Calibri"/>
              </a:rPr>
              <a:t>solvable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problem.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Examples.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(i) CNF- Satisfiability with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spc="-10" dirty="0">
                <a:latin typeface="Calibri"/>
                <a:cs typeface="Calibri"/>
              </a:rPr>
              <a:t>most </a:t>
            </a:r>
            <a:r>
              <a:rPr sz="2400" spc="-5" dirty="0">
                <a:latin typeface="Calibri"/>
                <a:cs typeface="Calibri"/>
              </a:rPr>
              <a:t>three </a:t>
            </a:r>
            <a:r>
              <a:rPr sz="2400" spc="-10" dirty="0">
                <a:latin typeface="Calibri"/>
                <a:cs typeface="Calibri"/>
              </a:rPr>
              <a:t>literals </a:t>
            </a:r>
            <a:r>
              <a:rPr sz="2400" dirty="0">
                <a:latin typeface="Calibri"/>
                <a:cs typeface="Calibri"/>
              </a:rPr>
              <a:t>per </a:t>
            </a:r>
            <a:r>
              <a:rPr sz="2400" spc="-5" dirty="0">
                <a:latin typeface="Calibri"/>
                <a:cs typeface="Calibri"/>
              </a:rPr>
              <a:t>clause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NP-hard.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Calibri"/>
              <a:cs typeface="Calibri"/>
            </a:endParaRPr>
          </a:p>
          <a:p>
            <a:pPr marL="546100" marR="5080" indent="-534035">
              <a:lnSpc>
                <a:spcPct val="70000"/>
              </a:lnSpc>
            </a:pPr>
            <a:r>
              <a:rPr sz="2400" spc="-5" dirty="0">
                <a:latin typeface="Calibri"/>
                <a:cs typeface="Calibri"/>
              </a:rPr>
              <a:t>(ii) If each </a:t>
            </a:r>
            <a:r>
              <a:rPr sz="2400" spc="-10" dirty="0">
                <a:latin typeface="Calibri"/>
                <a:cs typeface="Calibri"/>
              </a:rPr>
              <a:t>clause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restricted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25" dirty="0">
                <a:latin typeface="Calibri"/>
                <a:cs typeface="Calibri"/>
              </a:rPr>
              <a:t>at </a:t>
            </a:r>
            <a:r>
              <a:rPr sz="2400" spc="-15" dirty="0">
                <a:latin typeface="Calibri"/>
                <a:cs typeface="Calibri"/>
              </a:rPr>
              <a:t>most two </a:t>
            </a:r>
            <a:r>
              <a:rPr sz="2400" spc="-10" dirty="0">
                <a:latin typeface="Calibri"/>
                <a:cs typeface="Calibri"/>
              </a:rPr>
              <a:t>literals </a:t>
            </a:r>
            <a:r>
              <a:rPr sz="2400" dirty="0">
                <a:latin typeface="Calibri"/>
                <a:cs typeface="Calibri"/>
              </a:rPr>
              <a:t>then </a:t>
            </a:r>
            <a:r>
              <a:rPr sz="2400" spc="-10" dirty="0">
                <a:latin typeface="Calibri"/>
                <a:cs typeface="Calibri"/>
              </a:rPr>
              <a:t>CNF-  </a:t>
            </a:r>
            <a:r>
              <a:rPr sz="2400" spc="-5" dirty="0">
                <a:latin typeface="Calibri"/>
                <a:cs typeface="Calibri"/>
              </a:rPr>
              <a:t>satisfiability </a:t>
            </a:r>
            <a:r>
              <a:rPr sz="2400" dirty="0">
                <a:latin typeface="Calibri"/>
                <a:cs typeface="Calibri"/>
              </a:rPr>
              <a:t>is polynomial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solvable.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57937"/>
            <a:ext cx="7221220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SOME </a:t>
            </a:r>
            <a:r>
              <a:rPr dirty="0"/>
              <a:t>SIMPLIIFIED NP-HARD</a:t>
            </a:r>
            <a:r>
              <a:rPr spc="-114" dirty="0"/>
              <a:t> </a:t>
            </a:r>
            <a:r>
              <a:rPr spc="-5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152270"/>
            <a:ext cx="8994775" cy="540639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56870" marR="9525" indent="-344805" algn="just">
              <a:lnSpc>
                <a:spcPts val="2690"/>
              </a:lnSpc>
              <a:spcBef>
                <a:spcPts val="755"/>
              </a:spcBef>
            </a:pPr>
            <a:r>
              <a:rPr sz="2400" spc="-10" dirty="0">
                <a:latin typeface="Calibri"/>
                <a:cs typeface="Calibri"/>
              </a:rPr>
              <a:t>(</a:t>
            </a:r>
            <a:r>
              <a:rPr sz="2800" spc="-10" dirty="0">
                <a:latin typeface="Calibri"/>
                <a:cs typeface="Calibri"/>
              </a:rPr>
              <a:t>iii)Generating </a:t>
            </a:r>
            <a:r>
              <a:rPr sz="2800" spc="-5" dirty="0">
                <a:latin typeface="Calibri"/>
                <a:cs typeface="Calibri"/>
              </a:rPr>
              <a:t>optimal </a:t>
            </a:r>
            <a:r>
              <a:rPr sz="2800" spc="-10" dirty="0">
                <a:latin typeface="Calibri"/>
                <a:cs typeface="Calibri"/>
              </a:rPr>
              <a:t>code </a:t>
            </a:r>
            <a:r>
              <a:rPr sz="2800" spc="-15" dirty="0">
                <a:latin typeface="Calibri"/>
                <a:cs typeface="Calibri"/>
              </a:rPr>
              <a:t>for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parallel assignment  </a:t>
            </a:r>
            <a:r>
              <a:rPr sz="2800" spc="-20" dirty="0">
                <a:latin typeface="Calibri"/>
                <a:cs typeface="Calibri"/>
              </a:rPr>
              <a:t>statement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NP-hard,</a:t>
            </a:r>
            <a:endParaRPr sz="2800">
              <a:latin typeface="Calibri"/>
              <a:cs typeface="Calibri"/>
            </a:endParaRPr>
          </a:p>
          <a:p>
            <a:pPr marL="356870" marR="5080" indent="57785" algn="just">
              <a:lnSpc>
                <a:spcPct val="80000"/>
              </a:lnSpc>
              <a:spcBef>
                <a:spcPts val="695"/>
              </a:spcBef>
            </a:pPr>
            <a:r>
              <a:rPr sz="2800" dirty="0">
                <a:latin typeface="Calibri"/>
                <a:cs typeface="Calibri"/>
              </a:rPr>
              <a:t>- </a:t>
            </a:r>
            <a:r>
              <a:rPr sz="2800" spc="-10" dirty="0">
                <a:latin typeface="Calibri"/>
                <a:cs typeface="Calibri"/>
              </a:rPr>
              <a:t>however </a:t>
            </a:r>
            <a:r>
              <a:rPr sz="2800" dirty="0">
                <a:latin typeface="Calibri"/>
                <a:cs typeface="Calibri"/>
              </a:rPr>
              <a:t>if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expressions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restricted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be simple  variables, </a:t>
            </a:r>
            <a:r>
              <a:rPr sz="2800" dirty="0">
                <a:latin typeface="Calibri"/>
                <a:cs typeface="Calibri"/>
              </a:rPr>
              <a:t>then optimal </a:t>
            </a:r>
            <a:r>
              <a:rPr sz="2800" spc="-10" dirty="0">
                <a:latin typeface="Calibri"/>
                <a:cs typeface="Calibri"/>
              </a:rPr>
              <a:t>code can </a:t>
            </a:r>
            <a:r>
              <a:rPr sz="2800" spc="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generated </a:t>
            </a:r>
            <a:r>
              <a:rPr sz="2800" dirty="0">
                <a:latin typeface="Calibri"/>
                <a:cs typeface="Calibri"/>
              </a:rPr>
              <a:t>in  </a:t>
            </a:r>
            <a:r>
              <a:rPr sz="2800" spc="-5" dirty="0">
                <a:latin typeface="Calibri"/>
                <a:cs typeface="Calibri"/>
              </a:rPr>
              <a:t>polynomial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356870" marR="12065" indent="-344805" algn="just">
              <a:lnSpc>
                <a:spcPct val="80000"/>
              </a:lnSpc>
            </a:pPr>
            <a:r>
              <a:rPr sz="2800" spc="-10" dirty="0">
                <a:latin typeface="Calibri"/>
                <a:cs typeface="Calibri"/>
              </a:rPr>
              <a:t>(iv)Generating </a:t>
            </a:r>
            <a:r>
              <a:rPr sz="2800" spc="-5" dirty="0">
                <a:latin typeface="Calibri"/>
                <a:cs typeface="Calibri"/>
              </a:rPr>
              <a:t>optimal </a:t>
            </a:r>
            <a:r>
              <a:rPr sz="2800" spc="-10" dirty="0">
                <a:latin typeface="Calibri"/>
                <a:cs typeface="Calibri"/>
              </a:rPr>
              <a:t>code </a:t>
            </a:r>
            <a:r>
              <a:rPr sz="2800" spc="-15" dirty="0">
                <a:latin typeface="Calibri"/>
                <a:cs typeface="Calibri"/>
              </a:rPr>
              <a:t>for level </a:t>
            </a:r>
            <a:r>
              <a:rPr sz="2800" dirty="0">
                <a:latin typeface="Calibri"/>
                <a:cs typeface="Calibri"/>
              </a:rPr>
              <a:t>one </a:t>
            </a:r>
            <a:r>
              <a:rPr sz="2800" spc="-10" dirty="0">
                <a:latin typeface="Calibri"/>
                <a:cs typeface="Calibri"/>
              </a:rPr>
              <a:t>directed </a:t>
            </a:r>
            <a:r>
              <a:rPr sz="2800" dirty="0">
                <a:latin typeface="Calibri"/>
                <a:cs typeface="Calibri"/>
              </a:rPr>
              <a:t>a- </a:t>
            </a:r>
            <a:r>
              <a:rPr sz="2800" spc="-10" dirty="0">
                <a:latin typeface="Calibri"/>
                <a:cs typeface="Calibri"/>
              </a:rPr>
              <a:t>cyclic  graphs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NP-hard </a:t>
            </a:r>
            <a:r>
              <a:rPr sz="2800" spc="-10" dirty="0">
                <a:latin typeface="Calibri"/>
                <a:cs typeface="Calibri"/>
              </a:rPr>
              <a:t>but </a:t>
            </a:r>
            <a:r>
              <a:rPr sz="2800" dirty="0">
                <a:latin typeface="Calibri"/>
                <a:cs typeface="Calibri"/>
              </a:rPr>
              <a:t>optimal </a:t>
            </a:r>
            <a:r>
              <a:rPr sz="2800" spc="-10" dirty="0">
                <a:latin typeface="Calibri"/>
                <a:cs typeface="Calibri"/>
              </a:rPr>
              <a:t>code </a:t>
            </a:r>
            <a:r>
              <a:rPr sz="2800" spc="-15" dirty="0">
                <a:latin typeface="Calibri"/>
                <a:cs typeface="Calibri"/>
              </a:rPr>
              <a:t>for  </a:t>
            </a:r>
            <a:r>
              <a:rPr sz="2800" spc="-10" dirty="0">
                <a:latin typeface="Calibri"/>
                <a:cs typeface="Calibri"/>
              </a:rPr>
              <a:t>trees can </a:t>
            </a:r>
            <a:r>
              <a:rPr sz="2800" spc="-15" dirty="0">
                <a:latin typeface="Calibri"/>
                <a:cs typeface="Calibri"/>
              </a:rPr>
              <a:t>be  generated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polynomial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Calibri"/>
              <a:cs typeface="Calibri"/>
            </a:endParaRPr>
          </a:p>
          <a:p>
            <a:pPr marL="356870" marR="6985" indent="-344805" algn="just">
              <a:lnSpc>
                <a:spcPts val="2690"/>
              </a:lnSpc>
            </a:pPr>
            <a:r>
              <a:rPr sz="2800" spc="-10" dirty="0">
                <a:latin typeface="Calibri"/>
                <a:cs typeface="Calibri"/>
              </a:rPr>
              <a:t>(v)Determining </a:t>
            </a:r>
            <a:r>
              <a:rPr sz="2800" dirty="0">
                <a:latin typeface="Calibri"/>
                <a:cs typeface="Calibri"/>
              </a:rPr>
              <a:t>if a </a:t>
            </a:r>
            <a:r>
              <a:rPr sz="2800" spc="-5" dirty="0">
                <a:latin typeface="Calibri"/>
                <a:cs typeface="Calibri"/>
              </a:rPr>
              <a:t>planner </a:t>
            </a:r>
            <a:r>
              <a:rPr sz="2800" spc="-10" dirty="0">
                <a:latin typeface="Calibri"/>
                <a:cs typeface="Calibri"/>
              </a:rPr>
              <a:t>graph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three </a:t>
            </a:r>
            <a:r>
              <a:rPr sz="2800" spc="-10" dirty="0">
                <a:latin typeface="Calibri"/>
                <a:cs typeface="Calibri"/>
              </a:rPr>
              <a:t>colorable </a:t>
            </a:r>
            <a:r>
              <a:rPr sz="2800" dirty="0">
                <a:latin typeface="Calibri"/>
                <a:cs typeface="Calibri"/>
              </a:rPr>
              <a:t>is NP-  </a:t>
            </a:r>
            <a:r>
              <a:rPr sz="2800" spc="-10" dirty="0">
                <a:latin typeface="Calibri"/>
                <a:cs typeface="Calibri"/>
              </a:rPr>
              <a:t>Hard</a:t>
            </a:r>
            <a:endParaRPr sz="2800">
              <a:latin typeface="Calibri"/>
              <a:cs typeface="Calibri"/>
            </a:endParaRPr>
          </a:p>
          <a:p>
            <a:pPr marL="356870" marR="8890" indent="219075" algn="just">
              <a:lnSpc>
                <a:spcPts val="2690"/>
              </a:lnSpc>
              <a:spcBef>
                <a:spcPts val="670"/>
              </a:spcBef>
            </a:pPr>
            <a:r>
              <a:rPr sz="2800" dirty="0">
                <a:latin typeface="Calibri"/>
                <a:cs typeface="Calibri"/>
              </a:rPr>
              <a:t>- </a:t>
            </a:r>
            <a:r>
              <a:rPr sz="2800" spc="-1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determine </a:t>
            </a:r>
            <a:r>
              <a:rPr sz="2800" dirty="0">
                <a:latin typeface="Calibri"/>
                <a:cs typeface="Calibri"/>
              </a:rPr>
              <a:t>if it is </a:t>
            </a:r>
            <a:r>
              <a:rPr sz="2800" spc="-5" dirty="0">
                <a:latin typeface="Calibri"/>
                <a:cs typeface="Calibri"/>
              </a:rPr>
              <a:t>two </a:t>
            </a:r>
            <a:r>
              <a:rPr sz="2800" spc="-15" dirty="0">
                <a:latin typeface="Calibri"/>
                <a:cs typeface="Calibri"/>
              </a:rPr>
              <a:t>colorable </a:t>
            </a:r>
            <a:r>
              <a:rPr sz="2800" dirty="0">
                <a:latin typeface="Calibri"/>
                <a:cs typeface="Calibri"/>
              </a:rPr>
              <a:t>is a </a:t>
            </a:r>
            <a:r>
              <a:rPr sz="2800" spc="-5" dirty="0">
                <a:latin typeface="Calibri"/>
                <a:cs typeface="Calibri"/>
              </a:rPr>
              <a:t>polynomial  </a:t>
            </a:r>
            <a:r>
              <a:rPr sz="2800" spc="-10" dirty="0">
                <a:latin typeface="Calibri"/>
                <a:cs typeface="Calibri"/>
              </a:rPr>
              <a:t>complexity problem. </a:t>
            </a:r>
            <a:r>
              <a:rPr sz="2800" spc="-35" dirty="0">
                <a:latin typeface="Calibri"/>
                <a:cs typeface="Calibri"/>
              </a:rPr>
              <a:t>(We </a:t>
            </a:r>
            <a:r>
              <a:rPr sz="2800" dirty="0">
                <a:latin typeface="Calibri"/>
                <a:cs typeface="Calibri"/>
              </a:rPr>
              <a:t>only </a:t>
            </a:r>
            <a:r>
              <a:rPr sz="2800" spc="-20" dirty="0">
                <a:latin typeface="Calibri"/>
                <a:cs typeface="Calibri"/>
              </a:rPr>
              <a:t>have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see if it 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bipartite)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35016"/>
            <a:ext cx="71056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5785" algn="l"/>
                <a:tab pos="2728595" algn="l"/>
              </a:tabLst>
            </a:pPr>
            <a:r>
              <a:rPr sz="3000" dirty="0"/>
              <a:t>NP</a:t>
            </a:r>
            <a:r>
              <a:rPr sz="3000" spc="-30" dirty="0"/>
              <a:t> </a:t>
            </a:r>
            <a:r>
              <a:rPr sz="3000" spc="-5" dirty="0"/>
              <a:t>–HARD	AND	</a:t>
            </a:r>
            <a:r>
              <a:rPr sz="3000" spc="-10" dirty="0"/>
              <a:t>NP </a:t>
            </a:r>
            <a:r>
              <a:rPr sz="3000" dirty="0"/>
              <a:t>– </a:t>
            </a:r>
            <a:r>
              <a:rPr sz="3000" spc="-5" dirty="0"/>
              <a:t>COMPLETE</a:t>
            </a:r>
            <a:r>
              <a:rPr sz="3000" spc="-55" dirty="0"/>
              <a:t> </a:t>
            </a:r>
            <a:r>
              <a:rPr sz="3000" spc="-5" dirty="0"/>
              <a:t>PROBLEMS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218312" y="1234698"/>
            <a:ext cx="8418195" cy="540789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BASIC</a:t>
            </a:r>
            <a:r>
              <a:rPr sz="2800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CONCEPTS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50" dirty="0">
              <a:latin typeface="Calibri"/>
              <a:cs typeface="Calibri"/>
            </a:endParaRPr>
          </a:p>
          <a:p>
            <a:pPr marL="394970" marR="40005" indent="-344805">
              <a:lnSpc>
                <a:spcPts val="3460"/>
              </a:lnSpc>
              <a:tabLst>
                <a:tab pos="394970" algn="l"/>
                <a:tab pos="1212215" algn="l"/>
                <a:tab pos="3188335" algn="l"/>
                <a:tab pos="4307205" algn="l"/>
                <a:tab pos="4849495" algn="l"/>
                <a:tab pos="6819265" algn="l"/>
                <a:tab pos="7524115" algn="l"/>
                <a:tab pos="8377555" algn="l"/>
              </a:tabLst>
            </a:pPr>
            <a:r>
              <a:rPr sz="3200" spc="-5" dirty="0">
                <a:latin typeface="Arial"/>
                <a:cs typeface="Arial"/>
              </a:rPr>
              <a:t>•	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h</a:t>
            </a:r>
            <a:r>
              <a:rPr sz="3200" spc="-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35" dirty="0">
                <a:latin typeface="Calibri"/>
                <a:cs typeface="Calibri"/>
              </a:rPr>
              <a:t>c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mpu</a:t>
            </a:r>
            <a:r>
              <a:rPr sz="3200" spc="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	ti</a:t>
            </a:r>
            <a:r>
              <a:rPr sz="3200" spc="-10" dirty="0">
                <a:latin typeface="Calibri"/>
                <a:cs typeface="Calibri"/>
              </a:rPr>
              <a:t>m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l</a:t>
            </a:r>
            <a:r>
              <a:rPr sz="3200" spc="-20" dirty="0">
                <a:latin typeface="Calibri"/>
                <a:cs typeface="Calibri"/>
              </a:rPr>
              <a:t>g</a:t>
            </a:r>
            <a:r>
              <a:rPr sz="3200" spc="-10" dirty="0">
                <a:latin typeface="Calibri"/>
                <a:cs typeface="Calibri"/>
              </a:rPr>
              <a:t>o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5" dirty="0">
                <a:latin typeface="Calibri"/>
                <a:cs typeface="Calibri"/>
              </a:rPr>
              <a:t>m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7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l</a:t>
            </a:r>
            <a:r>
              <a:rPr sz="3200" spc="-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	i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2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	t</a:t>
            </a:r>
            <a:r>
              <a:rPr sz="3200" spc="-35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o  </a:t>
            </a:r>
            <a:r>
              <a:rPr sz="3200" spc="-20" dirty="0">
                <a:latin typeface="Calibri"/>
                <a:cs typeface="Calibri"/>
              </a:rPr>
              <a:t>groups.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 dirty="0">
              <a:latin typeface="Calibri"/>
              <a:cs typeface="Calibri"/>
            </a:endParaRPr>
          </a:p>
          <a:p>
            <a:pPr marL="394970" marR="42545" indent="-344805">
              <a:lnSpc>
                <a:spcPts val="3460"/>
              </a:lnSpc>
              <a:tabLst>
                <a:tab pos="394970" algn="l"/>
                <a:tab pos="4053840" algn="l"/>
                <a:tab pos="5563235" algn="l"/>
              </a:tabLst>
            </a:pPr>
            <a:r>
              <a:rPr sz="3200" spc="-5" dirty="0">
                <a:latin typeface="Arial"/>
                <a:cs typeface="Arial"/>
              </a:rPr>
              <a:t>•	</a:t>
            </a:r>
            <a:r>
              <a:rPr sz="3200" spc="-10" dirty="0">
                <a:latin typeface="Calibri"/>
                <a:cs typeface="Calibri"/>
              </a:rPr>
              <a:t>Group1–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consists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	</a:t>
            </a:r>
            <a:r>
              <a:rPr sz="3200" spc="-15" dirty="0">
                <a:latin typeface="Calibri"/>
                <a:cs typeface="Calibri"/>
              </a:rPr>
              <a:t>problems </a:t>
            </a:r>
            <a:r>
              <a:rPr sz="3200" dirty="0">
                <a:latin typeface="Calibri"/>
                <a:cs typeface="Calibri"/>
              </a:rPr>
              <a:t>whose solutions </a:t>
            </a:r>
            <a:r>
              <a:rPr sz="3200" spc="-15" dirty="0">
                <a:latin typeface="Calibri"/>
                <a:cs typeface="Calibri"/>
              </a:rPr>
              <a:t>are  </a:t>
            </a:r>
            <a:r>
              <a:rPr sz="3200" spc="-10" dirty="0">
                <a:latin typeface="Calibri"/>
                <a:cs typeface="Calibri"/>
              </a:rPr>
              <a:t>bounded </a:t>
            </a:r>
            <a:r>
              <a:rPr sz="3200" spc="-20" dirty="0">
                <a:latin typeface="Calibri"/>
                <a:cs typeface="Calibri"/>
              </a:rPr>
              <a:t>by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polynomial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	small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degree.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 dirty="0">
              <a:latin typeface="Calibri"/>
              <a:cs typeface="Calibri"/>
            </a:endParaRPr>
          </a:p>
          <a:p>
            <a:pPr marL="394970" marR="43180" indent="-344805">
              <a:lnSpc>
                <a:spcPts val="3460"/>
              </a:lnSpc>
            </a:pPr>
            <a:r>
              <a:rPr sz="3200" b="1" spc="-15" dirty="0">
                <a:latin typeface="Calibri"/>
                <a:cs typeface="Calibri"/>
              </a:rPr>
              <a:t>Example </a:t>
            </a:r>
            <a:r>
              <a:rPr sz="3200" spc="-5" dirty="0">
                <a:latin typeface="Calibri"/>
                <a:cs typeface="Calibri"/>
              </a:rPr>
              <a:t>– </a:t>
            </a:r>
            <a:r>
              <a:rPr sz="3200" dirty="0">
                <a:latin typeface="Calibri"/>
                <a:cs typeface="Calibri"/>
              </a:rPr>
              <a:t>Binary </a:t>
            </a:r>
            <a:r>
              <a:rPr sz="3200" spc="-20" dirty="0">
                <a:latin typeface="Calibri"/>
                <a:cs typeface="Calibri"/>
              </a:rPr>
              <a:t>search </a:t>
            </a:r>
            <a:r>
              <a:rPr sz="3200" spc="-5" dirty="0">
                <a:latin typeface="Calibri"/>
                <a:cs typeface="Calibri"/>
              </a:rPr>
              <a:t>o(log </a:t>
            </a:r>
            <a:r>
              <a:rPr sz="3200" spc="10" dirty="0">
                <a:latin typeface="Calibri"/>
                <a:cs typeface="Calibri"/>
              </a:rPr>
              <a:t>n) </a:t>
            </a:r>
            <a:r>
              <a:rPr sz="3200" spc="-5" dirty="0">
                <a:latin typeface="Calibri"/>
                <a:cs typeface="Calibri"/>
              </a:rPr>
              <a:t>, sorting o(n log n),  </a:t>
            </a:r>
            <a:r>
              <a:rPr sz="3200" spc="-10" dirty="0">
                <a:latin typeface="Calibri"/>
                <a:cs typeface="Calibri"/>
              </a:rPr>
              <a:t>matrix </a:t>
            </a:r>
            <a:r>
              <a:rPr sz="3200" spc="-5" dirty="0">
                <a:latin typeface="Calibri"/>
                <a:cs typeface="Calibri"/>
              </a:rPr>
              <a:t>multiplication </a:t>
            </a:r>
            <a:r>
              <a:rPr sz="3200" spc="-15" dirty="0">
                <a:latin typeface="Calibri"/>
                <a:cs typeface="Calibri"/>
              </a:rPr>
              <a:t>0(n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150" baseline="25132" dirty="0">
                <a:latin typeface="Calibri"/>
                <a:cs typeface="Calibri"/>
              </a:rPr>
              <a:t>2.81</a:t>
            </a:r>
            <a:r>
              <a:rPr sz="3200" dirty="0">
                <a:latin typeface="Calibri"/>
                <a:cs typeface="Calibri"/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77897"/>
            <a:ext cx="71056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5785" algn="l"/>
                <a:tab pos="2728595" algn="l"/>
              </a:tabLst>
            </a:pPr>
            <a:r>
              <a:rPr sz="3000" dirty="0"/>
              <a:t>NP</a:t>
            </a:r>
            <a:r>
              <a:rPr sz="3000" spc="-30" dirty="0"/>
              <a:t> </a:t>
            </a:r>
            <a:r>
              <a:rPr sz="3000" spc="-5" dirty="0"/>
              <a:t>–HARD	AND	</a:t>
            </a:r>
            <a:r>
              <a:rPr sz="3000" spc="-10" dirty="0"/>
              <a:t>NP </a:t>
            </a:r>
            <a:r>
              <a:rPr sz="3000" dirty="0"/>
              <a:t>– </a:t>
            </a:r>
            <a:r>
              <a:rPr sz="3000" spc="-5" dirty="0"/>
              <a:t>COMPLETE</a:t>
            </a:r>
            <a:r>
              <a:rPr sz="3000" spc="-55" dirty="0"/>
              <a:t> </a:t>
            </a:r>
            <a:r>
              <a:rPr sz="3000" spc="-5" dirty="0"/>
              <a:t>PROBLEMS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680445" y="992392"/>
            <a:ext cx="7912100" cy="5687711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420370" marR="68580" indent="-344805" algn="just">
              <a:lnSpc>
                <a:spcPts val="2810"/>
              </a:lnSpc>
              <a:spcBef>
                <a:spcPts val="440"/>
              </a:spcBef>
            </a:pPr>
            <a:r>
              <a:rPr sz="2600" spc="-5" dirty="0">
                <a:latin typeface="Arial"/>
                <a:cs typeface="Arial"/>
              </a:rPr>
              <a:t>• </a:t>
            </a:r>
            <a:r>
              <a:rPr sz="2600" b="1" spc="-10" dirty="0">
                <a:latin typeface="Calibri"/>
                <a:cs typeface="Calibri"/>
              </a:rPr>
              <a:t>Group2 </a:t>
            </a:r>
            <a:r>
              <a:rPr sz="2600" spc="-5" dirty="0">
                <a:latin typeface="Calibri"/>
                <a:cs typeface="Calibri"/>
              </a:rPr>
              <a:t>– </a:t>
            </a:r>
            <a:r>
              <a:rPr sz="2600" spc="-10" dirty="0">
                <a:latin typeface="Calibri"/>
                <a:cs typeface="Calibri"/>
              </a:rPr>
              <a:t>contains </a:t>
            </a:r>
            <a:r>
              <a:rPr sz="2600" spc="-5" dirty="0">
                <a:latin typeface="Calibri"/>
                <a:cs typeface="Calibri"/>
              </a:rPr>
              <a:t>problems whose </a:t>
            </a:r>
            <a:r>
              <a:rPr sz="2600" spc="-15" dirty="0">
                <a:latin typeface="Calibri"/>
                <a:cs typeface="Calibri"/>
              </a:rPr>
              <a:t>best </a:t>
            </a:r>
            <a:r>
              <a:rPr sz="2600" spc="-5" dirty="0">
                <a:latin typeface="Calibri"/>
                <a:cs typeface="Calibri"/>
              </a:rPr>
              <a:t>known </a:t>
            </a:r>
            <a:r>
              <a:rPr sz="2600" dirty="0">
                <a:latin typeface="Calibri"/>
                <a:cs typeface="Calibri"/>
              </a:rPr>
              <a:t>algorithms </a:t>
            </a:r>
            <a:r>
              <a:rPr sz="2600" spc="-10" dirty="0">
                <a:latin typeface="Calibri"/>
                <a:cs typeface="Calibri"/>
              </a:rPr>
              <a:t>are  non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polynomial.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 dirty="0">
              <a:latin typeface="Calibri"/>
              <a:cs typeface="Calibri"/>
            </a:endParaRPr>
          </a:p>
          <a:p>
            <a:pPr marL="420370" marR="70485" indent="-344805" algn="just">
              <a:lnSpc>
                <a:spcPts val="2810"/>
              </a:lnSpc>
            </a:pPr>
            <a:r>
              <a:rPr sz="2600" spc="-5" dirty="0">
                <a:latin typeface="Arial"/>
                <a:cs typeface="Arial"/>
              </a:rPr>
              <a:t>• </a:t>
            </a:r>
            <a:r>
              <a:rPr sz="2600" spc="-10" dirty="0">
                <a:latin typeface="Calibri"/>
                <a:cs typeface="Calibri"/>
              </a:rPr>
              <a:t>Example </a:t>
            </a:r>
            <a:r>
              <a:rPr sz="2600" spc="-30" dirty="0">
                <a:latin typeface="Calibri"/>
                <a:cs typeface="Calibri"/>
              </a:rPr>
              <a:t>–Traveling </a:t>
            </a:r>
            <a:r>
              <a:rPr sz="2600" spc="-10" dirty="0">
                <a:latin typeface="Calibri"/>
                <a:cs typeface="Calibri"/>
              </a:rPr>
              <a:t>salesperson problem </a:t>
            </a:r>
            <a:r>
              <a:rPr sz="2600" dirty="0">
                <a:latin typeface="Calibri"/>
                <a:cs typeface="Calibri"/>
              </a:rPr>
              <a:t>0(n</a:t>
            </a:r>
            <a:r>
              <a:rPr sz="2550" baseline="26143" dirty="0">
                <a:latin typeface="Calibri"/>
                <a:cs typeface="Calibri"/>
              </a:rPr>
              <a:t>2</a:t>
            </a:r>
            <a:r>
              <a:rPr sz="2600" dirty="0">
                <a:latin typeface="Calibri"/>
                <a:cs typeface="Calibri"/>
              </a:rPr>
              <a:t>2</a:t>
            </a:r>
            <a:r>
              <a:rPr sz="2550" baseline="26143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), </a:t>
            </a:r>
            <a:r>
              <a:rPr sz="2600" spc="-10" dirty="0">
                <a:latin typeface="Calibri"/>
                <a:cs typeface="Calibri"/>
              </a:rPr>
              <a:t>knapsack  problem </a:t>
            </a:r>
            <a:r>
              <a:rPr sz="2600" spc="5" dirty="0">
                <a:latin typeface="Calibri"/>
                <a:cs typeface="Calibri"/>
              </a:rPr>
              <a:t>0(2</a:t>
            </a:r>
            <a:r>
              <a:rPr sz="2550" spc="7" baseline="26143" dirty="0">
                <a:latin typeface="Calibri"/>
                <a:cs typeface="Calibri"/>
              </a:rPr>
              <a:t>n/2</a:t>
            </a:r>
            <a:r>
              <a:rPr sz="2600" spc="5" dirty="0">
                <a:latin typeface="Calibri"/>
                <a:cs typeface="Calibri"/>
              </a:rPr>
              <a:t>)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etc.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 dirty="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  <a:tabLst>
                <a:tab pos="420370" algn="l"/>
                <a:tab pos="3789679" algn="l"/>
              </a:tabLst>
            </a:pPr>
            <a:r>
              <a:rPr sz="2600" spc="-5" dirty="0">
                <a:latin typeface="Arial"/>
                <a:cs typeface="Arial"/>
              </a:rPr>
              <a:t>•	</a:t>
            </a:r>
            <a:r>
              <a:rPr sz="2600" spc="-10" dirty="0">
                <a:latin typeface="Calibri"/>
                <a:cs typeface="Calibri"/>
              </a:rPr>
              <a:t>There are </a:t>
            </a:r>
            <a:r>
              <a:rPr sz="2600" spc="-20" dirty="0">
                <a:latin typeface="Calibri"/>
                <a:cs typeface="Calibri"/>
              </a:rPr>
              <a:t>two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classes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	non polynomial time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problems</a:t>
            </a:r>
            <a:endParaRPr sz="2600" dirty="0">
              <a:latin typeface="Calibri"/>
              <a:cs typeface="Calibri"/>
            </a:endParaRPr>
          </a:p>
          <a:p>
            <a:pPr marL="490855">
              <a:lnSpc>
                <a:spcPct val="100000"/>
              </a:lnSpc>
              <a:spcBef>
                <a:spcPts val="315"/>
              </a:spcBef>
              <a:tabLst>
                <a:tab pos="1207135" algn="l"/>
              </a:tabLst>
            </a:pPr>
            <a:r>
              <a:rPr sz="2600" dirty="0">
                <a:latin typeface="Calibri"/>
                <a:cs typeface="Calibri"/>
              </a:rPr>
              <a:t>1)	NP-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hard</a:t>
            </a:r>
            <a:endParaRPr sz="2600" dirty="0">
              <a:latin typeface="Calibri"/>
              <a:cs typeface="Calibri"/>
            </a:endParaRPr>
          </a:p>
          <a:p>
            <a:pPr marL="490855">
              <a:lnSpc>
                <a:spcPct val="100000"/>
              </a:lnSpc>
              <a:spcBef>
                <a:spcPts val="310"/>
              </a:spcBef>
              <a:tabLst>
                <a:tab pos="1130935" algn="l"/>
              </a:tabLst>
            </a:pPr>
            <a:r>
              <a:rPr sz="2600" spc="-5" dirty="0">
                <a:latin typeface="Calibri"/>
                <a:cs typeface="Calibri"/>
              </a:rPr>
              <a:t>2)	</a:t>
            </a:r>
            <a:r>
              <a:rPr sz="2600" spc="-15" dirty="0">
                <a:latin typeface="Calibri"/>
                <a:cs typeface="Calibri"/>
              </a:rPr>
              <a:t>NP-complete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 dirty="0">
              <a:latin typeface="Calibri"/>
              <a:cs typeface="Calibri"/>
            </a:endParaRPr>
          </a:p>
          <a:p>
            <a:pPr marL="420370" marR="69215" indent="-344805" algn="just">
              <a:lnSpc>
                <a:spcPct val="90000"/>
              </a:lnSpc>
            </a:pPr>
            <a:r>
              <a:rPr sz="2600" spc="-5" dirty="0">
                <a:latin typeface="Arial"/>
                <a:cs typeface="Arial"/>
              </a:rPr>
              <a:t>•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problem </a:t>
            </a:r>
            <a:r>
              <a:rPr sz="2600" spc="-5" dirty="0">
                <a:latin typeface="Calibri"/>
                <a:cs typeface="Calibri"/>
              </a:rPr>
              <a:t>which is </a:t>
            </a:r>
            <a:r>
              <a:rPr sz="2600" spc="5" dirty="0">
                <a:latin typeface="Calibri"/>
                <a:cs typeface="Calibri"/>
              </a:rPr>
              <a:t>NP </a:t>
            </a:r>
            <a:r>
              <a:rPr sz="2600" spc="-15" dirty="0">
                <a:latin typeface="Calibri"/>
                <a:cs typeface="Calibri"/>
              </a:rPr>
              <a:t>complete </a:t>
            </a:r>
            <a:r>
              <a:rPr sz="2600" spc="-5" dirty="0">
                <a:latin typeface="Calibri"/>
                <a:cs typeface="Calibri"/>
              </a:rPr>
              <a:t>will </a:t>
            </a:r>
            <a:r>
              <a:rPr sz="2600" spc="-20" dirty="0">
                <a:latin typeface="Calibri"/>
                <a:cs typeface="Calibri"/>
              </a:rPr>
              <a:t>have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property that </a:t>
            </a:r>
            <a:r>
              <a:rPr sz="2600" spc="-5" dirty="0">
                <a:latin typeface="Calibri"/>
                <a:cs typeface="Calibri"/>
              </a:rPr>
              <a:t>it  </a:t>
            </a:r>
            <a:r>
              <a:rPr sz="2600" spc="-15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be </a:t>
            </a:r>
            <a:r>
              <a:rPr sz="2600" spc="-10" dirty="0">
                <a:latin typeface="Calibri"/>
                <a:cs typeface="Calibri"/>
              </a:rPr>
              <a:t>solved </a:t>
            </a:r>
            <a:r>
              <a:rPr sz="2600" spc="-5" dirty="0">
                <a:latin typeface="Calibri"/>
                <a:cs typeface="Calibri"/>
              </a:rPr>
              <a:t>in polynomial time </a:t>
            </a:r>
            <a:r>
              <a:rPr sz="2600" spc="-10" dirty="0">
                <a:latin typeface="Calibri"/>
                <a:cs typeface="Calibri"/>
              </a:rPr>
              <a:t>iff </a:t>
            </a:r>
            <a:r>
              <a:rPr sz="2600" spc="-5" dirty="0">
                <a:latin typeface="Calibri"/>
                <a:cs typeface="Calibri"/>
              </a:rPr>
              <a:t>all other NP – </a:t>
            </a:r>
            <a:r>
              <a:rPr sz="2600" spc="-15" dirty="0">
                <a:latin typeface="Calibri"/>
                <a:cs typeface="Calibri"/>
              </a:rPr>
              <a:t>complete  </a:t>
            </a:r>
            <a:r>
              <a:rPr sz="2600" spc="-10" dirty="0">
                <a:latin typeface="Calibri"/>
                <a:cs typeface="Calibri"/>
              </a:rPr>
              <a:t>problems can </a:t>
            </a:r>
            <a:r>
              <a:rPr sz="2600" spc="-5" dirty="0">
                <a:latin typeface="Calibri"/>
                <a:cs typeface="Calibri"/>
              </a:rPr>
              <a:t>also be </a:t>
            </a:r>
            <a:r>
              <a:rPr sz="2600" spc="-10" dirty="0">
                <a:latin typeface="Calibri"/>
                <a:cs typeface="Calibri"/>
              </a:rPr>
              <a:t>solved </a:t>
            </a:r>
            <a:r>
              <a:rPr sz="2600" spc="-5" dirty="0">
                <a:latin typeface="Calibri"/>
                <a:cs typeface="Calibri"/>
              </a:rPr>
              <a:t>in polynomial</a:t>
            </a:r>
            <a:r>
              <a:rPr sz="2600" spc="6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time.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1364701"/>
            <a:ext cx="7834629" cy="549329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87960" algn="just">
              <a:lnSpc>
                <a:spcPct val="100000"/>
              </a:lnSpc>
              <a:spcBef>
                <a:spcPts val="90"/>
              </a:spcBef>
            </a:pPr>
            <a:r>
              <a:rPr sz="2600" spc="-5" dirty="0">
                <a:latin typeface="Calibri"/>
                <a:cs typeface="Calibri"/>
              </a:rPr>
              <a:t>The class NP </a:t>
            </a:r>
            <a:r>
              <a:rPr sz="2600" spc="-10" dirty="0">
                <a:latin typeface="Calibri"/>
                <a:cs typeface="Calibri"/>
              </a:rPr>
              <a:t>(meaning </a:t>
            </a:r>
            <a:r>
              <a:rPr sz="2600" spc="-5" dirty="0">
                <a:latin typeface="Calibri"/>
                <a:cs typeface="Calibri"/>
              </a:rPr>
              <a:t>non-deterministic polynomial time) is the  </a:t>
            </a:r>
            <a:r>
              <a:rPr sz="2600" spc="-15" dirty="0">
                <a:latin typeface="Calibri"/>
                <a:cs typeface="Calibri"/>
              </a:rPr>
              <a:t>set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problems that might </a:t>
            </a:r>
            <a:r>
              <a:rPr sz="2600" spc="-5" dirty="0">
                <a:latin typeface="Calibri"/>
                <a:cs typeface="Calibri"/>
              </a:rPr>
              <a:t>appear in a puzzle </a:t>
            </a:r>
            <a:r>
              <a:rPr sz="2600" spc="-10" dirty="0">
                <a:latin typeface="Calibri"/>
                <a:cs typeface="Calibri"/>
              </a:rPr>
              <a:t>magazine: ``Nice  </a:t>
            </a:r>
            <a:r>
              <a:rPr sz="2600" spc="-5" dirty="0">
                <a:latin typeface="Calibri"/>
                <a:cs typeface="Calibri"/>
              </a:rPr>
              <a:t>puzzle.''</a:t>
            </a:r>
            <a:endParaRPr sz="26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15"/>
              </a:spcBef>
            </a:pPr>
            <a:endParaRPr sz="255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600" spc="-10" dirty="0">
                <a:latin typeface="Calibri"/>
                <a:cs typeface="Calibri"/>
              </a:rPr>
              <a:t>What </a:t>
            </a:r>
            <a:r>
              <a:rPr sz="2600" spc="-25" dirty="0">
                <a:latin typeface="Calibri"/>
                <a:cs typeface="Calibri"/>
              </a:rPr>
              <a:t>makes </a:t>
            </a:r>
            <a:r>
              <a:rPr sz="2600" spc="-5" dirty="0">
                <a:latin typeface="Calibri"/>
                <a:cs typeface="Calibri"/>
              </a:rPr>
              <a:t>these </a:t>
            </a:r>
            <a:r>
              <a:rPr sz="2600" spc="-10" dirty="0">
                <a:latin typeface="Calibri"/>
                <a:cs typeface="Calibri"/>
              </a:rPr>
              <a:t>problems </a:t>
            </a:r>
            <a:r>
              <a:rPr sz="2600" spc="-5" dirty="0">
                <a:latin typeface="Calibri"/>
                <a:cs typeface="Calibri"/>
              </a:rPr>
              <a:t>special is </a:t>
            </a:r>
            <a:r>
              <a:rPr sz="2600" spc="-10" dirty="0">
                <a:latin typeface="Calibri"/>
                <a:cs typeface="Calibri"/>
              </a:rPr>
              <a:t>that they might be hard </a:t>
            </a:r>
            <a:r>
              <a:rPr sz="2600" spc="-20" dirty="0">
                <a:latin typeface="Calibri"/>
                <a:cs typeface="Calibri"/>
              </a:rPr>
              <a:t>to  </a:t>
            </a:r>
            <a:r>
              <a:rPr sz="2600" spc="-10" dirty="0">
                <a:latin typeface="Calibri"/>
                <a:cs typeface="Calibri"/>
              </a:rPr>
              <a:t>solve, </a:t>
            </a:r>
            <a:r>
              <a:rPr sz="2600" spc="-5" dirty="0">
                <a:latin typeface="Calibri"/>
                <a:cs typeface="Calibri"/>
              </a:rPr>
              <a:t>but a </a:t>
            </a:r>
            <a:r>
              <a:rPr sz="2600" spc="-10" dirty="0">
                <a:latin typeface="Calibri"/>
                <a:cs typeface="Calibri"/>
              </a:rPr>
              <a:t>short </a:t>
            </a:r>
            <a:r>
              <a:rPr sz="2600" spc="-15" dirty="0">
                <a:latin typeface="Calibri"/>
                <a:cs typeface="Calibri"/>
              </a:rPr>
              <a:t>answer can </a:t>
            </a:r>
            <a:r>
              <a:rPr sz="2600" spc="-20" dirty="0">
                <a:latin typeface="Calibri"/>
                <a:cs typeface="Calibri"/>
              </a:rPr>
              <a:t>always </a:t>
            </a:r>
            <a:r>
              <a:rPr sz="2600" spc="-10" dirty="0">
                <a:latin typeface="Calibri"/>
                <a:cs typeface="Calibri"/>
              </a:rPr>
              <a:t>be printed </a:t>
            </a:r>
            <a:r>
              <a:rPr sz="2600" spc="-5" dirty="0">
                <a:latin typeface="Calibri"/>
                <a:cs typeface="Calibri"/>
              </a:rPr>
              <a:t>in the back, and it  is </a:t>
            </a:r>
            <a:r>
              <a:rPr sz="2600" spc="-15" dirty="0">
                <a:latin typeface="Calibri"/>
                <a:cs typeface="Calibri"/>
              </a:rPr>
              <a:t>easy </a:t>
            </a:r>
            <a:r>
              <a:rPr sz="2600" spc="-20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see that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answer</a:t>
            </a:r>
            <a:r>
              <a:rPr sz="2600" spc="10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endParaRPr sz="26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600" spc="-10" dirty="0">
                <a:latin typeface="Calibri"/>
                <a:cs typeface="Calibri"/>
              </a:rPr>
              <a:t>correct </a:t>
            </a:r>
            <a:r>
              <a:rPr sz="2600" spc="-5" dirty="0">
                <a:latin typeface="Calibri"/>
                <a:cs typeface="Calibri"/>
              </a:rPr>
              <a:t>once </a:t>
            </a:r>
            <a:r>
              <a:rPr sz="2600" spc="-15" dirty="0">
                <a:latin typeface="Calibri"/>
                <a:cs typeface="Calibri"/>
              </a:rPr>
              <a:t>you </a:t>
            </a:r>
            <a:r>
              <a:rPr sz="2600" spc="-10" dirty="0">
                <a:latin typeface="Calibri"/>
                <a:cs typeface="Calibri"/>
              </a:rPr>
              <a:t>see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it.</a:t>
            </a:r>
            <a:endParaRPr sz="2600" dirty="0">
              <a:latin typeface="Calibri"/>
              <a:cs typeface="Calibri"/>
            </a:endParaRPr>
          </a:p>
          <a:p>
            <a:pPr marL="12700" marR="1716405" algn="just">
              <a:lnSpc>
                <a:spcPct val="200100"/>
              </a:lnSpc>
            </a:pPr>
            <a:r>
              <a:rPr sz="2600" spc="-10" dirty="0">
                <a:latin typeface="Calibri"/>
                <a:cs typeface="Calibri"/>
              </a:rPr>
              <a:t>Example... Does matrix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20" dirty="0">
                <a:latin typeface="Calibri"/>
                <a:cs typeface="Calibri"/>
              </a:rPr>
              <a:t>have </a:t>
            </a:r>
            <a:r>
              <a:rPr sz="2600" spc="-5" dirty="0">
                <a:latin typeface="Calibri"/>
                <a:cs typeface="Calibri"/>
              </a:rPr>
              <a:t>an </a:t>
            </a:r>
            <a:r>
              <a:rPr sz="2600" spc="-40" dirty="0">
                <a:latin typeface="Calibri"/>
                <a:cs typeface="Calibri"/>
              </a:rPr>
              <a:t>LU </a:t>
            </a:r>
            <a:r>
              <a:rPr sz="2600" spc="-10" dirty="0">
                <a:latin typeface="Calibri"/>
                <a:cs typeface="Calibri"/>
              </a:rPr>
              <a:t>decomposition?  </a:t>
            </a:r>
            <a:r>
              <a:rPr sz="2600" spc="-5" dirty="0">
                <a:latin typeface="Calibri"/>
                <a:cs typeface="Calibri"/>
              </a:rPr>
              <a:t>No </a:t>
            </a:r>
            <a:r>
              <a:rPr sz="2600" spc="-15" dirty="0">
                <a:latin typeface="Calibri"/>
                <a:cs typeface="Calibri"/>
              </a:rPr>
              <a:t>guarantee </a:t>
            </a:r>
            <a:r>
              <a:rPr sz="2600" spc="-5" dirty="0">
                <a:latin typeface="Calibri"/>
                <a:cs typeface="Calibri"/>
              </a:rPr>
              <a:t>if </a:t>
            </a:r>
            <a:r>
              <a:rPr sz="2600" spc="-15" dirty="0">
                <a:latin typeface="Calibri"/>
                <a:cs typeface="Calibri"/>
              </a:rPr>
              <a:t>answer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``no''.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296038"/>
            <a:ext cx="710438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5785" algn="l"/>
                <a:tab pos="2729230" algn="l"/>
              </a:tabLst>
            </a:pPr>
            <a:r>
              <a:rPr sz="3000" spc="-10" dirty="0"/>
              <a:t>NP</a:t>
            </a:r>
            <a:r>
              <a:rPr sz="3000" spc="-15" dirty="0"/>
              <a:t> </a:t>
            </a:r>
            <a:r>
              <a:rPr sz="3000" spc="-5" dirty="0"/>
              <a:t>–HARD	</a:t>
            </a:r>
            <a:r>
              <a:rPr sz="3000" dirty="0"/>
              <a:t>AND	</a:t>
            </a:r>
            <a:r>
              <a:rPr sz="3000" spc="-10" dirty="0"/>
              <a:t>NP </a:t>
            </a:r>
            <a:r>
              <a:rPr sz="3000" dirty="0"/>
              <a:t>– </a:t>
            </a:r>
            <a:r>
              <a:rPr sz="3000" spc="-5" dirty="0"/>
              <a:t>COMPLETE</a:t>
            </a:r>
            <a:r>
              <a:rPr sz="3000" spc="-65" dirty="0"/>
              <a:t> </a:t>
            </a:r>
            <a:r>
              <a:rPr sz="3000" spc="-5" dirty="0"/>
              <a:t>PROBLEMS</a:t>
            </a:r>
            <a:endParaRPr sz="3000" dirty="0"/>
          </a:p>
          <a:p>
            <a:pPr marL="12700">
              <a:lnSpc>
                <a:spcPct val="100000"/>
              </a:lnSpc>
            </a:pPr>
            <a:r>
              <a:rPr sz="3000" dirty="0"/>
              <a:t>Basic</a:t>
            </a:r>
            <a:r>
              <a:rPr sz="3000" spc="-45" dirty="0"/>
              <a:t> </a:t>
            </a:r>
            <a:r>
              <a:rPr sz="3000" spc="-10" dirty="0"/>
              <a:t>Concepts</a:t>
            </a:r>
            <a:endParaRPr sz="3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524000"/>
            <a:ext cx="8211184" cy="4385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50190" algn="just">
              <a:lnSpc>
                <a:spcPct val="100000"/>
              </a:lnSpc>
              <a:spcBef>
                <a:spcPts val="95"/>
              </a:spcBef>
            </a:pPr>
            <a:r>
              <a:rPr sz="2600" spc="-10" dirty="0">
                <a:latin typeface="Calibri"/>
                <a:cs typeface="Calibri"/>
              </a:rPr>
              <a:t>Another </a:t>
            </a:r>
            <a:r>
              <a:rPr sz="2600" spc="-30" dirty="0">
                <a:latin typeface="Calibri"/>
                <a:cs typeface="Calibri"/>
              </a:rPr>
              <a:t>way </a:t>
            </a:r>
            <a:r>
              <a:rPr sz="2600" spc="-5" dirty="0">
                <a:latin typeface="Calibri"/>
                <a:cs typeface="Calibri"/>
              </a:rPr>
              <a:t>of thinking of NP is it is the </a:t>
            </a:r>
            <a:r>
              <a:rPr sz="2600" spc="-15" dirty="0">
                <a:latin typeface="Calibri"/>
                <a:cs typeface="Calibri"/>
              </a:rPr>
              <a:t>set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problems that can  solved efficiently </a:t>
            </a:r>
            <a:r>
              <a:rPr sz="2600" spc="-15" dirty="0">
                <a:latin typeface="Calibri"/>
                <a:cs typeface="Calibri"/>
              </a:rPr>
              <a:t>by </a:t>
            </a:r>
            <a:r>
              <a:rPr sz="2600" spc="-5" dirty="0">
                <a:latin typeface="Calibri"/>
                <a:cs typeface="Calibri"/>
              </a:rPr>
              <a:t>a really </a:t>
            </a:r>
            <a:r>
              <a:rPr sz="2600" spc="-15" dirty="0">
                <a:latin typeface="Calibri"/>
                <a:cs typeface="Calibri"/>
              </a:rPr>
              <a:t>good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guesser.</a:t>
            </a:r>
            <a:endParaRPr sz="26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latin typeface="Calibri"/>
                <a:cs typeface="Calibri"/>
              </a:rPr>
              <a:t>The guesser essentially </a:t>
            </a:r>
            <a:r>
              <a:rPr sz="2600" spc="-10" dirty="0">
                <a:latin typeface="Calibri"/>
                <a:cs typeface="Calibri"/>
              </a:rPr>
              <a:t>picks </a:t>
            </a:r>
            <a:r>
              <a:rPr sz="2600" spc="-5" dirty="0">
                <a:latin typeface="Calibri"/>
                <a:cs typeface="Calibri"/>
              </a:rPr>
              <a:t>the accepting </a:t>
            </a:r>
            <a:r>
              <a:rPr sz="2600" spc="-10" dirty="0">
                <a:latin typeface="Calibri"/>
                <a:cs typeface="Calibri"/>
              </a:rPr>
              <a:t>certificate </a:t>
            </a:r>
            <a:r>
              <a:rPr sz="2600" spc="-5" dirty="0">
                <a:latin typeface="Calibri"/>
                <a:cs typeface="Calibri"/>
              </a:rPr>
              <a:t>out </a:t>
            </a:r>
            <a:r>
              <a:rPr sz="2600" spc="-10" dirty="0">
                <a:latin typeface="Calibri"/>
                <a:cs typeface="Calibri"/>
              </a:rPr>
              <a:t>of </a:t>
            </a:r>
            <a:r>
              <a:rPr sz="2600" spc="-15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air  </a:t>
            </a:r>
            <a:r>
              <a:rPr sz="2600" spc="-10" dirty="0">
                <a:latin typeface="Calibri"/>
                <a:cs typeface="Calibri"/>
              </a:rPr>
              <a:t>(Non-deterministic </a:t>
            </a:r>
            <a:r>
              <a:rPr sz="2600" spc="-15" dirty="0">
                <a:latin typeface="Calibri"/>
                <a:cs typeface="Calibri"/>
              </a:rPr>
              <a:t>Polynomial </a:t>
            </a:r>
            <a:r>
              <a:rPr sz="2600" spc="-5" dirty="0">
                <a:latin typeface="Calibri"/>
                <a:cs typeface="Calibri"/>
              </a:rPr>
              <a:t>time). It </a:t>
            </a:r>
            <a:r>
              <a:rPr sz="2600" spc="-15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then </a:t>
            </a:r>
            <a:r>
              <a:rPr sz="2600" spc="-15" dirty="0">
                <a:latin typeface="Calibri"/>
                <a:cs typeface="Calibri"/>
              </a:rPr>
              <a:t>convince </a:t>
            </a:r>
            <a:r>
              <a:rPr sz="2600" spc="-5" dirty="0">
                <a:latin typeface="Calibri"/>
                <a:cs typeface="Calibri"/>
              </a:rPr>
              <a:t>itself  </a:t>
            </a:r>
            <a:r>
              <a:rPr sz="2600" spc="-10" dirty="0">
                <a:latin typeface="Calibri"/>
                <a:cs typeface="Calibri"/>
              </a:rPr>
              <a:t>that</a:t>
            </a:r>
            <a:endParaRPr sz="26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it is </a:t>
            </a:r>
            <a:r>
              <a:rPr sz="2600" spc="-10" dirty="0">
                <a:latin typeface="Calibri"/>
                <a:cs typeface="Calibri"/>
              </a:rPr>
              <a:t>correct using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polynomial</a:t>
            </a:r>
            <a:endParaRPr sz="26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600" spc="-10" dirty="0">
                <a:latin typeface="Calibri"/>
                <a:cs typeface="Calibri"/>
              </a:rPr>
              <a:t>time algorithm. </a:t>
            </a:r>
            <a:r>
              <a:rPr sz="2600" spc="-30" dirty="0">
                <a:latin typeface="Calibri"/>
                <a:cs typeface="Calibri"/>
              </a:rPr>
              <a:t>(Like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right-brain, left-brain sort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thing.)</a:t>
            </a:r>
            <a:endParaRPr sz="26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</a:pPr>
            <a:endParaRPr sz="2550" dirty="0">
              <a:latin typeface="Calibri"/>
              <a:cs typeface="Calibri"/>
            </a:endParaRPr>
          </a:p>
          <a:p>
            <a:pPr marL="12700" marR="495300" algn="just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Clearly this isn't a </a:t>
            </a:r>
            <a:r>
              <a:rPr sz="2600" spc="-10" dirty="0">
                <a:latin typeface="Calibri"/>
                <a:cs typeface="Calibri"/>
              </a:rPr>
              <a:t>practically useful characterization: </a:t>
            </a:r>
            <a:r>
              <a:rPr sz="2600" spc="-5" dirty="0">
                <a:latin typeface="Calibri"/>
                <a:cs typeface="Calibri"/>
              </a:rPr>
              <a:t>how </a:t>
            </a:r>
            <a:r>
              <a:rPr sz="2600" spc="-10" dirty="0">
                <a:latin typeface="Calibri"/>
                <a:cs typeface="Calibri"/>
              </a:rPr>
              <a:t>could  </a:t>
            </a:r>
            <a:r>
              <a:rPr sz="2600" spc="-25" dirty="0">
                <a:latin typeface="Calibri"/>
                <a:cs typeface="Calibri"/>
              </a:rPr>
              <a:t>we </a:t>
            </a:r>
            <a:r>
              <a:rPr sz="2600" spc="-5" dirty="0">
                <a:latin typeface="Calibri"/>
                <a:cs typeface="Calibri"/>
              </a:rPr>
              <a:t>build </a:t>
            </a:r>
            <a:r>
              <a:rPr sz="2600" spc="-10" dirty="0">
                <a:latin typeface="Calibri"/>
                <a:cs typeface="Calibri"/>
              </a:rPr>
              <a:t>such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machine?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102667"/>
            <a:ext cx="710438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5785" algn="l"/>
                <a:tab pos="2729230" algn="l"/>
              </a:tabLst>
            </a:pPr>
            <a:r>
              <a:rPr sz="3000" spc="-10" dirty="0"/>
              <a:t>NP</a:t>
            </a:r>
            <a:r>
              <a:rPr sz="3000" spc="-15" dirty="0"/>
              <a:t> </a:t>
            </a:r>
            <a:r>
              <a:rPr sz="3000" spc="-5" dirty="0"/>
              <a:t>–HARD	</a:t>
            </a:r>
            <a:r>
              <a:rPr sz="3000" dirty="0"/>
              <a:t>AND	</a:t>
            </a:r>
            <a:r>
              <a:rPr sz="3000" spc="-10" dirty="0"/>
              <a:t>NP </a:t>
            </a:r>
            <a:r>
              <a:rPr sz="3000" dirty="0"/>
              <a:t>– </a:t>
            </a:r>
            <a:r>
              <a:rPr sz="3000" spc="-5" dirty="0"/>
              <a:t>COMPLETE</a:t>
            </a:r>
            <a:r>
              <a:rPr sz="3000" spc="-65" dirty="0"/>
              <a:t> </a:t>
            </a:r>
            <a:r>
              <a:rPr sz="3000" spc="-5" dirty="0"/>
              <a:t>PROBLEMS</a:t>
            </a:r>
            <a:endParaRPr sz="3000" dirty="0"/>
          </a:p>
          <a:p>
            <a:pPr marL="12700">
              <a:lnSpc>
                <a:spcPct val="100000"/>
              </a:lnSpc>
            </a:pPr>
            <a:r>
              <a:rPr sz="3000" dirty="0"/>
              <a:t>Basic</a:t>
            </a:r>
            <a:r>
              <a:rPr sz="3000" spc="-45" dirty="0"/>
              <a:t> </a:t>
            </a:r>
            <a:r>
              <a:rPr sz="3000" spc="-10" dirty="0"/>
              <a:t>Concepts</a:t>
            </a:r>
            <a:endParaRPr sz="3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718" y="1447800"/>
            <a:ext cx="8076564" cy="47904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Calibri"/>
                <a:cs typeface="Calibri"/>
              </a:rPr>
              <a:t>Exponential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Upperbound</a:t>
            </a:r>
            <a:endParaRPr sz="26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600" spc="-10" dirty="0">
                <a:latin typeface="Calibri"/>
                <a:cs typeface="Calibri"/>
              </a:rPr>
              <a:t>Another useful property of </a:t>
            </a:r>
            <a:r>
              <a:rPr sz="2600" spc="-5" dirty="0">
                <a:latin typeface="Calibri"/>
                <a:cs typeface="Calibri"/>
              </a:rPr>
              <a:t>the class NP is </a:t>
            </a:r>
            <a:r>
              <a:rPr sz="2600" spc="-10" dirty="0">
                <a:latin typeface="Calibri"/>
                <a:cs typeface="Calibri"/>
              </a:rPr>
              <a:t>that </a:t>
            </a:r>
            <a:r>
              <a:rPr sz="2600" spc="-5" dirty="0">
                <a:latin typeface="Calibri"/>
                <a:cs typeface="Calibri"/>
              </a:rPr>
              <a:t>all NP </a:t>
            </a:r>
            <a:r>
              <a:rPr sz="2600" spc="-10" dirty="0">
                <a:latin typeface="Calibri"/>
                <a:cs typeface="Calibri"/>
              </a:rPr>
              <a:t>problems </a:t>
            </a:r>
            <a:r>
              <a:rPr sz="2600" spc="-15" dirty="0">
                <a:latin typeface="Calibri"/>
                <a:cs typeface="Calibri"/>
              </a:rPr>
              <a:t>can  </a:t>
            </a:r>
            <a:r>
              <a:rPr sz="2600" spc="-10" dirty="0">
                <a:latin typeface="Calibri"/>
                <a:cs typeface="Calibri"/>
              </a:rPr>
              <a:t>be solved </a:t>
            </a:r>
            <a:r>
              <a:rPr sz="2600" spc="-5" dirty="0">
                <a:latin typeface="Calibri"/>
                <a:cs typeface="Calibri"/>
              </a:rPr>
              <a:t>in </a:t>
            </a:r>
            <a:r>
              <a:rPr sz="2600" spc="-10" dirty="0">
                <a:latin typeface="Calibri"/>
                <a:cs typeface="Calibri"/>
              </a:rPr>
              <a:t>exponential time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(EXP).</a:t>
            </a:r>
            <a:endParaRPr sz="26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</a:pPr>
            <a:endParaRPr sz="2550" dirty="0">
              <a:latin typeface="Calibri"/>
              <a:cs typeface="Calibri"/>
            </a:endParaRPr>
          </a:p>
          <a:p>
            <a:pPr marL="12700" marR="891540" algn="just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This is </a:t>
            </a:r>
            <a:r>
              <a:rPr sz="2600" spc="-10" dirty="0">
                <a:latin typeface="Calibri"/>
                <a:cs typeface="Calibri"/>
              </a:rPr>
              <a:t>because </a:t>
            </a:r>
            <a:r>
              <a:rPr sz="2600" spc="-25" dirty="0">
                <a:latin typeface="Calibri"/>
                <a:cs typeface="Calibri"/>
              </a:rPr>
              <a:t>we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20" dirty="0">
                <a:latin typeface="Calibri"/>
                <a:cs typeface="Calibri"/>
              </a:rPr>
              <a:t>always </a:t>
            </a:r>
            <a:r>
              <a:rPr sz="2600" spc="-10" dirty="0">
                <a:latin typeface="Calibri"/>
                <a:cs typeface="Calibri"/>
              </a:rPr>
              <a:t>list out </a:t>
            </a:r>
            <a:r>
              <a:rPr sz="2600" spc="-5" dirty="0">
                <a:latin typeface="Calibri"/>
                <a:cs typeface="Calibri"/>
              </a:rPr>
              <a:t>all </a:t>
            </a:r>
            <a:r>
              <a:rPr sz="2600" spc="-10" dirty="0">
                <a:latin typeface="Calibri"/>
                <a:cs typeface="Calibri"/>
              </a:rPr>
              <a:t>short certificates </a:t>
            </a:r>
            <a:r>
              <a:rPr sz="2600" spc="-5" dirty="0">
                <a:latin typeface="Calibri"/>
                <a:cs typeface="Calibri"/>
              </a:rPr>
              <a:t>in  </a:t>
            </a:r>
            <a:r>
              <a:rPr sz="2600" spc="-10" dirty="0">
                <a:latin typeface="Calibri"/>
                <a:cs typeface="Calibri"/>
              </a:rPr>
              <a:t>exponential </a:t>
            </a:r>
            <a:r>
              <a:rPr sz="2600" spc="-5" dirty="0">
                <a:latin typeface="Calibri"/>
                <a:cs typeface="Calibri"/>
              </a:rPr>
              <a:t>time and </a:t>
            </a:r>
            <a:r>
              <a:rPr sz="2600" dirty="0">
                <a:latin typeface="Calibri"/>
                <a:cs typeface="Calibri"/>
              </a:rPr>
              <a:t>check </a:t>
            </a:r>
            <a:r>
              <a:rPr sz="2600" spc="-5" dirty="0">
                <a:latin typeface="Calibri"/>
                <a:cs typeface="Calibri"/>
              </a:rPr>
              <a:t>all O(2nk) </a:t>
            </a:r>
            <a:r>
              <a:rPr sz="2600" spc="-10" dirty="0">
                <a:latin typeface="Calibri"/>
                <a:cs typeface="Calibri"/>
              </a:rPr>
              <a:t>of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them.</a:t>
            </a:r>
            <a:endParaRPr sz="26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</a:pPr>
            <a:endParaRPr sz="2550" dirty="0">
              <a:latin typeface="Calibri"/>
              <a:cs typeface="Calibri"/>
            </a:endParaRPr>
          </a:p>
          <a:p>
            <a:pPr marL="12700" marR="838835" algn="just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Thus, P is in </a:t>
            </a:r>
            <a:r>
              <a:rPr sz="2600" spc="-105" dirty="0">
                <a:latin typeface="Calibri"/>
                <a:cs typeface="Calibri"/>
              </a:rPr>
              <a:t>NP, </a:t>
            </a:r>
            <a:r>
              <a:rPr sz="2600" spc="-5" dirty="0">
                <a:latin typeface="Calibri"/>
                <a:cs typeface="Calibri"/>
              </a:rPr>
              <a:t>and NP is in </a:t>
            </a:r>
            <a:r>
              <a:rPr sz="2600" spc="-90" dirty="0">
                <a:latin typeface="Calibri"/>
                <a:cs typeface="Calibri"/>
              </a:rPr>
              <a:t>EXP. </a:t>
            </a:r>
            <a:r>
              <a:rPr sz="2600" spc="-5" dirty="0">
                <a:latin typeface="Calibri"/>
                <a:cs typeface="Calibri"/>
              </a:rPr>
              <a:t>Although </a:t>
            </a:r>
            <a:r>
              <a:rPr sz="2600" spc="-25" dirty="0">
                <a:latin typeface="Calibri"/>
                <a:cs typeface="Calibri"/>
              </a:rPr>
              <a:t>we </a:t>
            </a:r>
            <a:r>
              <a:rPr sz="2600" spc="-5" dirty="0">
                <a:latin typeface="Calibri"/>
                <a:cs typeface="Calibri"/>
              </a:rPr>
              <a:t>know </a:t>
            </a:r>
            <a:r>
              <a:rPr sz="2600" spc="-10" dirty="0">
                <a:latin typeface="Calibri"/>
                <a:cs typeface="Calibri"/>
              </a:rPr>
              <a:t>that </a:t>
            </a:r>
            <a:r>
              <a:rPr sz="2600" spc="-5" dirty="0">
                <a:latin typeface="Calibri"/>
                <a:cs typeface="Calibri"/>
              </a:rPr>
              <a:t>P is  not equal </a:t>
            </a:r>
            <a:r>
              <a:rPr sz="2600" spc="-25" dirty="0">
                <a:latin typeface="Calibri"/>
                <a:cs typeface="Calibri"/>
              </a:rPr>
              <a:t>to </a:t>
            </a:r>
            <a:r>
              <a:rPr sz="2600" spc="-85" dirty="0">
                <a:latin typeface="Calibri"/>
                <a:cs typeface="Calibri"/>
              </a:rPr>
              <a:t>EXP, </a:t>
            </a:r>
            <a:r>
              <a:rPr sz="2600" spc="-5" dirty="0">
                <a:latin typeface="Calibri"/>
                <a:cs typeface="Calibri"/>
              </a:rPr>
              <a:t>it is </a:t>
            </a:r>
            <a:r>
              <a:rPr sz="2600" spc="-10" dirty="0">
                <a:latin typeface="Calibri"/>
                <a:cs typeface="Calibri"/>
              </a:rPr>
              <a:t>possible that </a:t>
            </a:r>
            <a:r>
              <a:rPr sz="2600" spc="-5" dirty="0">
                <a:latin typeface="Calibri"/>
                <a:cs typeface="Calibri"/>
              </a:rPr>
              <a:t>NP = </a:t>
            </a:r>
            <a:r>
              <a:rPr sz="2600" spc="-160" dirty="0">
                <a:latin typeface="Calibri"/>
                <a:cs typeface="Calibri"/>
              </a:rPr>
              <a:t>P, </a:t>
            </a:r>
            <a:r>
              <a:rPr sz="2600" spc="-10" dirty="0">
                <a:latin typeface="Calibri"/>
                <a:cs typeface="Calibri"/>
              </a:rPr>
              <a:t>or </a:t>
            </a:r>
            <a:r>
              <a:rPr sz="2600" spc="-85" dirty="0">
                <a:latin typeface="Calibri"/>
                <a:cs typeface="Calibri"/>
              </a:rPr>
              <a:t>EXP, </a:t>
            </a:r>
            <a:r>
              <a:rPr sz="2600" spc="-10" dirty="0">
                <a:latin typeface="Calibri"/>
                <a:cs typeface="Calibri"/>
              </a:rPr>
              <a:t>or </a:t>
            </a:r>
            <a:r>
              <a:rPr sz="2600" spc="-35" dirty="0">
                <a:latin typeface="Calibri"/>
                <a:cs typeface="Calibri"/>
              </a:rPr>
              <a:t>neither.  </a:t>
            </a:r>
            <a:r>
              <a:rPr sz="2600" spc="-10" dirty="0">
                <a:latin typeface="Calibri"/>
                <a:cs typeface="Calibri"/>
              </a:rPr>
              <a:t>Frustrating!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718" y="149568"/>
            <a:ext cx="710438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5785" algn="l"/>
                <a:tab pos="2729230" algn="l"/>
              </a:tabLst>
            </a:pPr>
            <a:r>
              <a:rPr sz="3000" spc="-10" dirty="0"/>
              <a:t>NP</a:t>
            </a:r>
            <a:r>
              <a:rPr sz="3000" spc="-15" dirty="0"/>
              <a:t> </a:t>
            </a:r>
            <a:r>
              <a:rPr sz="3000" spc="-5" dirty="0"/>
              <a:t>–HARD	</a:t>
            </a:r>
            <a:r>
              <a:rPr sz="3000" dirty="0"/>
              <a:t>AND	</a:t>
            </a:r>
            <a:r>
              <a:rPr sz="3000" spc="-10" dirty="0"/>
              <a:t>NP </a:t>
            </a:r>
            <a:r>
              <a:rPr sz="3000" dirty="0"/>
              <a:t>– </a:t>
            </a:r>
            <a:r>
              <a:rPr sz="3000" spc="-5" dirty="0"/>
              <a:t>COMPLETE</a:t>
            </a:r>
            <a:r>
              <a:rPr sz="3000" spc="-65" dirty="0"/>
              <a:t> </a:t>
            </a:r>
            <a:r>
              <a:rPr sz="3000" spc="-5" dirty="0"/>
              <a:t>PROBLEMS</a:t>
            </a:r>
            <a:endParaRPr sz="3000" dirty="0"/>
          </a:p>
          <a:p>
            <a:pPr marL="12700">
              <a:lnSpc>
                <a:spcPct val="100000"/>
              </a:lnSpc>
            </a:pPr>
            <a:r>
              <a:rPr sz="3000" dirty="0"/>
              <a:t>Basic</a:t>
            </a:r>
            <a:r>
              <a:rPr sz="3000" spc="-40" dirty="0"/>
              <a:t> </a:t>
            </a:r>
            <a:r>
              <a:rPr sz="3000" spc="-10" dirty="0"/>
              <a:t>Conepts</a:t>
            </a:r>
            <a:endParaRPr sz="3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230" y="1752600"/>
            <a:ext cx="7903540" cy="3988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Calibri"/>
                <a:cs typeface="Calibri"/>
              </a:rPr>
              <a:t>NP-hardness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600" spc="-15" dirty="0">
                <a:latin typeface="Calibri"/>
                <a:cs typeface="Calibri"/>
              </a:rPr>
              <a:t>As </a:t>
            </a:r>
            <a:r>
              <a:rPr sz="2600" spc="-25" dirty="0">
                <a:latin typeface="Calibri"/>
                <a:cs typeface="Calibri"/>
              </a:rPr>
              <a:t>we </a:t>
            </a:r>
            <a:r>
              <a:rPr sz="2600" spc="-5" dirty="0">
                <a:latin typeface="Calibri"/>
                <a:cs typeface="Calibri"/>
              </a:rPr>
              <a:t>will </a:t>
            </a:r>
            <a:r>
              <a:rPr sz="2600" spc="-10" dirty="0">
                <a:latin typeface="Calibri"/>
                <a:cs typeface="Calibri"/>
              </a:rPr>
              <a:t>see, </a:t>
            </a:r>
            <a:r>
              <a:rPr sz="2600" spc="-15" dirty="0">
                <a:latin typeface="Calibri"/>
                <a:cs typeface="Calibri"/>
              </a:rPr>
              <a:t>some </a:t>
            </a:r>
            <a:r>
              <a:rPr sz="2600" spc="-10" dirty="0">
                <a:latin typeface="Calibri"/>
                <a:cs typeface="Calibri"/>
              </a:rPr>
              <a:t>problems are </a:t>
            </a:r>
            <a:r>
              <a:rPr sz="2600" spc="-20" dirty="0">
                <a:latin typeface="Calibri"/>
                <a:cs typeface="Calibri"/>
              </a:rPr>
              <a:t>at </a:t>
            </a:r>
            <a:r>
              <a:rPr sz="2600" spc="-10" dirty="0">
                <a:latin typeface="Calibri"/>
                <a:cs typeface="Calibri"/>
              </a:rPr>
              <a:t>least </a:t>
            </a:r>
            <a:r>
              <a:rPr sz="2600" spc="-5" dirty="0">
                <a:latin typeface="Calibri"/>
                <a:cs typeface="Calibri"/>
              </a:rPr>
              <a:t>as </a:t>
            </a:r>
            <a:r>
              <a:rPr sz="2600" spc="-10" dirty="0">
                <a:latin typeface="Calibri"/>
                <a:cs typeface="Calibri"/>
              </a:rPr>
              <a:t>hard </a:t>
            </a:r>
            <a:r>
              <a:rPr sz="2600" spc="-20" dirty="0">
                <a:latin typeface="Calibri"/>
                <a:cs typeface="Calibri"/>
              </a:rPr>
              <a:t>to </a:t>
            </a:r>
            <a:r>
              <a:rPr sz="2600" spc="-15" dirty="0">
                <a:latin typeface="Calibri"/>
                <a:cs typeface="Calibri"/>
              </a:rPr>
              <a:t>solve </a:t>
            </a:r>
            <a:r>
              <a:rPr sz="2600" spc="-5" dirty="0">
                <a:latin typeface="Calibri"/>
                <a:cs typeface="Calibri"/>
              </a:rPr>
              <a:t>as </a:t>
            </a:r>
            <a:r>
              <a:rPr sz="2600" spc="-20" dirty="0">
                <a:latin typeface="Calibri"/>
                <a:cs typeface="Calibri"/>
              </a:rPr>
              <a:t>any  </a:t>
            </a:r>
            <a:r>
              <a:rPr sz="2600" spc="-10" dirty="0">
                <a:latin typeface="Calibri"/>
                <a:cs typeface="Calibri"/>
              </a:rPr>
              <a:t>problem </a:t>
            </a:r>
            <a:r>
              <a:rPr sz="2600" spc="-5" dirty="0">
                <a:latin typeface="Calibri"/>
                <a:cs typeface="Calibri"/>
              </a:rPr>
              <a:t>in </a:t>
            </a:r>
            <a:r>
              <a:rPr sz="2600" spc="-114" dirty="0">
                <a:latin typeface="Calibri"/>
                <a:cs typeface="Calibri"/>
              </a:rPr>
              <a:t>NP. </a:t>
            </a:r>
            <a:r>
              <a:rPr sz="2600" spc="-60" dirty="0">
                <a:latin typeface="Calibri"/>
                <a:cs typeface="Calibri"/>
              </a:rPr>
              <a:t>We </a:t>
            </a:r>
            <a:r>
              <a:rPr sz="2600" spc="-10" dirty="0">
                <a:latin typeface="Calibri"/>
                <a:cs typeface="Calibri"/>
              </a:rPr>
              <a:t>call </a:t>
            </a:r>
            <a:r>
              <a:rPr sz="2600" spc="-5" dirty="0">
                <a:latin typeface="Calibri"/>
                <a:cs typeface="Calibri"/>
              </a:rPr>
              <a:t>such </a:t>
            </a:r>
            <a:r>
              <a:rPr sz="2600" spc="-10" dirty="0">
                <a:latin typeface="Calibri"/>
                <a:cs typeface="Calibri"/>
              </a:rPr>
              <a:t>problems</a:t>
            </a:r>
            <a:r>
              <a:rPr sz="2600" spc="1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NP-hard.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 dirty="0">
              <a:latin typeface="Calibri"/>
              <a:cs typeface="Calibri"/>
            </a:endParaRPr>
          </a:p>
          <a:p>
            <a:pPr marL="12700" marR="118110">
              <a:lnSpc>
                <a:spcPct val="100000"/>
              </a:lnSpc>
            </a:pPr>
            <a:r>
              <a:rPr sz="2600" spc="-10" dirty="0">
                <a:latin typeface="Calibri"/>
                <a:cs typeface="Calibri"/>
              </a:rPr>
              <a:t>How might </a:t>
            </a:r>
            <a:r>
              <a:rPr sz="2600" spc="-25" dirty="0">
                <a:latin typeface="Calibri"/>
                <a:cs typeface="Calibri"/>
              </a:rPr>
              <a:t>we </a:t>
            </a:r>
            <a:r>
              <a:rPr sz="2600" spc="-5" dirty="0">
                <a:latin typeface="Calibri"/>
                <a:cs typeface="Calibri"/>
              </a:rPr>
              <a:t>argue </a:t>
            </a:r>
            <a:r>
              <a:rPr sz="2600" spc="-10" dirty="0">
                <a:latin typeface="Calibri"/>
                <a:cs typeface="Calibri"/>
              </a:rPr>
              <a:t>that problem </a:t>
            </a:r>
            <a:r>
              <a:rPr sz="2600" spc="-5" dirty="0">
                <a:latin typeface="Calibri"/>
                <a:cs typeface="Calibri"/>
              </a:rPr>
              <a:t>X is </a:t>
            </a:r>
            <a:r>
              <a:rPr sz="2600" spc="-15" dirty="0">
                <a:latin typeface="Calibri"/>
                <a:cs typeface="Calibri"/>
              </a:rPr>
              <a:t>at </a:t>
            </a:r>
            <a:r>
              <a:rPr sz="2600" spc="-10" dirty="0">
                <a:latin typeface="Calibri"/>
                <a:cs typeface="Calibri"/>
              </a:rPr>
              <a:t>least </a:t>
            </a:r>
            <a:r>
              <a:rPr sz="2600" spc="-5" dirty="0">
                <a:latin typeface="Calibri"/>
                <a:cs typeface="Calibri"/>
              </a:rPr>
              <a:t>as </a:t>
            </a:r>
            <a:r>
              <a:rPr sz="2600" spc="-10" dirty="0">
                <a:latin typeface="Calibri"/>
                <a:cs typeface="Calibri"/>
              </a:rPr>
              <a:t>hard </a:t>
            </a:r>
            <a:r>
              <a:rPr sz="2600" spc="-15" dirty="0">
                <a:latin typeface="Calibri"/>
                <a:cs typeface="Calibri"/>
              </a:rPr>
              <a:t>(to </a:t>
            </a:r>
            <a:r>
              <a:rPr sz="2600" spc="-5" dirty="0">
                <a:latin typeface="Calibri"/>
                <a:cs typeface="Calibri"/>
              </a:rPr>
              <a:t>within  a </a:t>
            </a:r>
            <a:r>
              <a:rPr sz="2600" spc="-10" dirty="0">
                <a:latin typeface="Calibri"/>
                <a:cs typeface="Calibri"/>
              </a:rPr>
              <a:t>polynomial </a:t>
            </a:r>
            <a:r>
              <a:rPr sz="2600" spc="-15" dirty="0">
                <a:latin typeface="Calibri"/>
                <a:cs typeface="Calibri"/>
              </a:rPr>
              <a:t>factor) </a:t>
            </a:r>
            <a:r>
              <a:rPr sz="2600" spc="-5" dirty="0">
                <a:latin typeface="Calibri"/>
                <a:cs typeface="Calibri"/>
              </a:rPr>
              <a:t>as </a:t>
            </a:r>
            <a:r>
              <a:rPr sz="2600" spc="-10" dirty="0">
                <a:latin typeface="Calibri"/>
                <a:cs typeface="Calibri"/>
              </a:rPr>
              <a:t>problem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Y?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 dirty="0">
              <a:latin typeface="Calibri"/>
              <a:cs typeface="Calibri"/>
            </a:endParaRPr>
          </a:p>
          <a:p>
            <a:pPr marL="82550" marR="506730" indent="-70485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If X is </a:t>
            </a:r>
            <a:r>
              <a:rPr sz="2600" spc="-15" dirty="0">
                <a:latin typeface="Calibri"/>
                <a:cs typeface="Calibri"/>
              </a:rPr>
              <a:t>at </a:t>
            </a:r>
            <a:r>
              <a:rPr sz="2600" spc="-10" dirty="0">
                <a:latin typeface="Calibri"/>
                <a:cs typeface="Calibri"/>
              </a:rPr>
              <a:t>least </a:t>
            </a:r>
            <a:r>
              <a:rPr sz="2600" spc="-5" dirty="0">
                <a:latin typeface="Calibri"/>
                <a:cs typeface="Calibri"/>
              </a:rPr>
              <a:t>as </a:t>
            </a:r>
            <a:r>
              <a:rPr sz="2600" spc="-10" dirty="0">
                <a:latin typeface="Calibri"/>
                <a:cs typeface="Calibri"/>
              </a:rPr>
              <a:t>hard </a:t>
            </a:r>
            <a:r>
              <a:rPr sz="2600" spc="-5" dirty="0">
                <a:latin typeface="Calibri"/>
                <a:cs typeface="Calibri"/>
              </a:rPr>
              <a:t>as </a:t>
            </a:r>
            <a:r>
              <a:rPr sz="2600" spc="-160" dirty="0">
                <a:latin typeface="Calibri"/>
                <a:cs typeface="Calibri"/>
              </a:rPr>
              <a:t>Y, </a:t>
            </a:r>
            <a:r>
              <a:rPr sz="2600" spc="-5" dirty="0">
                <a:latin typeface="Calibri"/>
                <a:cs typeface="Calibri"/>
              </a:rPr>
              <a:t>how </a:t>
            </a:r>
            <a:r>
              <a:rPr sz="2600" spc="-10" dirty="0">
                <a:latin typeface="Calibri"/>
                <a:cs typeface="Calibri"/>
              </a:rPr>
              <a:t>would </a:t>
            </a:r>
            <a:r>
              <a:rPr sz="2600" spc="-20" dirty="0">
                <a:latin typeface="Calibri"/>
                <a:cs typeface="Calibri"/>
              </a:rPr>
              <a:t>we </a:t>
            </a:r>
            <a:r>
              <a:rPr sz="2600" spc="-10" dirty="0">
                <a:latin typeface="Calibri"/>
                <a:cs typeface="Calibri"/>
              </a:rPr>
              <a:t>expect </a:t>
            </a:r>
            <a:r>
              <a:rPr sz="2600" spc="-5" dirty="0">
                <a:latin typeface="Calibri"/>
                <a:cs typeface="Calibri"/>
              </a:rPr>
              <a:t>an </a:t>
            </a:r>
            <a:r>
              <a:rPr sz="2600" spc="-10" dirty="0">
                <a:latin typeface="Calibri"/>
                <a:cs typeface="Calibri"/>
              </a:rPr>
              <a:t>algorithm  that </a:t>
            </a:r>
            <a:r>
              <a:rPr sz="2600" spc="-5" dirty="0">
                <a:latin typeface="Calibri"/>
                <a:cs typeface="Calibri"/>
              </a:rPr>
              <a:t>is able </a:t>
            </a:r>
            <a:r>
              <a:rPr sz="2600" spc="-20" dirty="0">
                <a:latin typeface="Calibri"/>
                <a:cs typeface="Calibri"/>
              </a:rPr>
              <a:t>to </a:t>
            </a:r>
            <a:r>
              <a:rPr sz="2600" spc="-15" dirty="0">
                <a:latin typeface="Calibri"/>
                <a:cs typeface="Calibri"/>
              </a:rPr>
              <a:t>solve </a:t>
            </a:r>
            <a:r>
              <a:rPr sz="2600" spc="-5" dirty="0">
                <a:latin typeface="Calibri"/>
                <a:cs typeface="Calibri"/>
              </a:rPr>
              <a:t>X </a:t>
            </a:r>
            <a:r>
              <a:rPr sz="2600" spc="-20" dirty="0">
                <a:latin typeface="Calibri"/>
                <a:cs typeface="Calibri"/>
              </a:rPr>
              <a:t>to</a:t>
            </a:r>
            <a:r>
              <a:rPr sz="2600" spc="1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behave?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8585"/>
            <a:ext cx="710438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5785" algn="l"/>
                <a:tab pos="2729230" algn="l"/>
              </a:tabLst>
            </a:pPr>
            <a:r>
              <a:rPr sz="3000" spc="-10" dirty="0"/>
              <a:t>NP</a:t>
            </a:r>
            <a:r>
              <a:rPr sz="3000" spc="-15" dirty="0"/>
              <a:t> </a:t>
            </a:r>
            <a:r>
              <a:rPr sz="3000" spc="-5" dirty="0"/>
              <a:t>–HARD	</a:t>
            </a:r>
            <a:r>
              <a:rPr sz="3000" dirty="0"/>
              <a:t>AND	</a:t>
            </a:r>
            <a:r>
              <a:rPr sz="3000" spc="-10" dirty="0"/>
              <a:t>NP </a:t>
            </a:r>
            <a:r>
              <a:rPr sz="3000" dirty="0"/>
              <a:t>– </a:t>
            </a:r>
            <a:r>
              <a:rPr sz="3000" spc="-5" dirty="0"/>
              <a:t>COMPLETE</a:t>
            </a:r>
            <a:r>
              <a:rPr sz="3000" spc="-65" dirty="0"/>
              <a:t> </a:t>
            </a:r>
            <a:r>
              <a:rPr sz="3000" spc="-5" dirty="0"/>
              <a:t>PROBLEMS</a:t>
            </a:r>
            <a:endParaRPr sz="3000"/>
          </a:p>
          <a:p>
            <a:pPr marL="12700">
              <a:lnSpc>
                <a:spcPct val="100000"/>
              </a:lnSpc>
            </a:pPr>
            <a:r>
              <a:rPr sz="3000" dirty="0"/>
              <a:t>Basic</a:t>
            </a:r>
            <a:r>
              <a:rPr sz="3000" spc="-40" dirty="0"/>
              <a:t> </a:t>
            </a:r>
            <a:r>
              <a:rPr sz="3000" spc="-10" dirty="0"/>
              <a:t>Conepts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2635</Words>
  <Application>Microsoft Office PowerPoint</Application>
  <PresentationFormat>On-screen Show (4:3)</PresentationFormat>
  <Paragraphs>295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Lucida Sans Unicode</vt:lpstr>
      <vt:lpstr>Times New Roman</vt:lpstr>
      <vt:lpstr>Wingdings</vt:lpstr>
      <vt:lpstr>Office Theme</vt:lpstr>
      <vt:lpstr>PowerPoint Presentation</vt:lpstr>
      <vt:lpstr>NP –HARD AND NP – COMPLETE PROBLEMS Basic Concepts</vt:lpstr>
      <vt:lpstr>NP –HARD AND NP – COMPLETE PROBLEMS Basic Conepts</vt:lpstr>
      <vt:lpstr>NP –HARD AND NP – COMPLETE PROBLEMS</vt:lpstr>
      <vt:lpstr>NP –HARD AND NP – COMPLETE PROBLEMS</vt:lpstr>
      <vt:lpstr>NP –HARD AND NP – COMPLETE PROBLEMS Basic Concepts</vt:lpstr>
      <vt:lpstr>NP –HARD AND NP – COMPLETE PROBLEMS Basic Concepts</vt:lpstr>
      <vt:lpstr>NP –HARD AND NP – COMPLETE PROBLEMS Basic Conepts</vt:lpstr>
      <vt:lpstr>NP –HARD AND NP – COMPLETE PROBLEMS Basic Conepts</vt:lpstr>
      <vt:lpstr>NP –HARD AND NP – COMPLETE PROBLEMS</vt:lpstr>
      <vt:lpstr>PowerPoint Presentation</vt:lpstr>
      <vt:lpstr>NP-Completeness</vt:lpstr>
      <vt:lpstr>PowerPoint Presentation</vt:lpstr>
      <vt:lpstr>Deterministic and Nondeterministic algorithms</vt:lpstr>
      <vt:lpstr>Deterministic and Nondeterministic algorithms</vt:lpstr>
      <vt:lpstr>Nondeterministic algorithms</vt:lpstr>
      <vt:lpstr>Example of a non deterministic algorithm</vt:lpstr>
      <vt:lpstr>Deterministic and Nondeterministic algorithms</vt:lpstr>
      <vt:lpstr>SATISFIABILITY</vt:lpstr>
      <vt:lpstr>SATISFIABILITY</vt:lpstr>
      <vt:lpstr>The satisfiability problem</vt:lpstr>
      <vt:lpstr>The satisfiability problem</vt:lpstr>
      <vt:lpstr>The satisfiability problem</vt:lpstr>
      <vt:lpstr>PowerPoint Presentation</vt:lpstr>
      <vt:lpstr>(iii)  Conclude from (ii) that L1 L2.</vt:lpstr>
      <vt:lpstr>NP-HARD GRAPH AND SCHEDULING PROBLEMS</vt:lpstr>
      <vt:lpstr>NP-HARD GRAPH AND SCHEDULING PROBLEMS</vt:lpstr>
      <vt:lpstr>NP-HARD GRAPH AND SCHEDULING PROBLEMS</vt:lpstr>
      <vt:lpstr>NP-HARD SCHEDULING PROBLEMS</vt:lpstr>
      <vt:lpstr>NP-HARD SCHEDULING PROBLEMS</vt:lpstr>
      <vt:lpstr>SOME SIMPLIIFIED NP-HARD PROBLEMS</vt:lpstr>
      <vt:lpstr>SOME SIMPLIIFIED NP-HARD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Subhash Chandra N</cp:lastModifiedBy>
  <cp:revision>11</cp:revision>
  <dcterms:created xsi:type="dcterms:W3CDTF">2020-12-17T09:22:10Z</dcterms:created>
  <dcterms:modified xsi:type="dcterms:W3CDTF">2021-01-02T07:39:11Z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2012-04-11T00:00:00Z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2020-12-17T00:00:00Z</vt:filetime>
  </property>
</Properties>
</file>