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</p:sldMasterIdLst>
  <p:notesMasterIdLst>
    <p:notesMasterId r:id="rId65"/>
  </p:notesMasterIdLst>
  <p:sldIdLst>
    <p:sldId id="458" r:id="rId3"/>
    <p:sldId id="257" r:id="rId4"/>
    <p:sldId id="259" r:id="rId5"/>
    <p:sldId id="260" r:id="rId6"/>
    <p:sldId id="262" r:id="rId7"/>
    <p:sldId id="264" r:id="rId8"/>
    <p:sldId id="357" r:id="rId9"/>
    <p:sldId id="265" r:id="rId10"/>
    <p:sldId id="360" r:id="rId11"/>
    <p:sldId id="351" r:id="rId12"/>
    <p:sldId id="353" r:id="rId13"/>
    <p:sldId id="354" r:id="rId14"/>
    <p:sldId id="361" r:id="rId15"/>
    <p:sldId id="358" r:id="rId16"/>
    <p:sldId id="355" r:id="rId17"/>
    <p:sldId id="267" r:id="rId18"/>
    <p:sldId id="268" r:id="rId19"/>
    <p:sldId id="365" r:id="rId20"/>
    <p:sldId id="283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84" r:id="rId48"/>
    <p:sldId id="282" r:id="rId49"/>
    <p:sldId id="312" r:id="rId50"/>
    <p:sldId id="313" r:id="rId51"/>
    <p:sldId id="314" r:id="rId52"/>
    <p:sldId id="315" r:id="rId53"/>
    <p:sldId id="316" r:id="rId54"/>
    <p:sldId id="368" r:id="rId55"/>
    <p:sldId id="371" r:id="rId56"/>
    <p:sldId id="330" r:id="rId57"/>
    <p:sldId id="331" r:id="rId58"/>
    <p:sldId id="369" r:id="rId59"/>
    <p:sldId id="370" r:id="rId60"/>
    <p:sldId id="336" r:id="rId61"/>
    <p:sldId id="374" r:id="rId62"/>
    <p:sldId id="373" r:id="rId63"/>
    <p:sldId id="346" r:id="rId6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EF368-618C-47C2-9712-4FC54DBC4D92}">
  <a:tblStyle styleId="{7EAEF368-618C-47C2-9712-4FC54DBC4D9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/>
    <p:restoredTop sz="94249" autoAdjust="0"/>
  </p:normalViewPr>
  <p:slideViewPr>
    <p:cSldViewPr snapToGrid="0" snapToObjects="1">
      <p:cViewPr varScale="1">
        <p:scale>
          <a:sx n="96" d="100"/>
          <a:sy n="96" d="100"/>
        </p:scale>
        <p:origin x="70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8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75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9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8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57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09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731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3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852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486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367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13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57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81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074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66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903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751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39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Shape 1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48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Shape 17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Shape 1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2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Shape 1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84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hape 17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Shape 1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6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Shape 17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Shape 1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68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hape 20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Shape 20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69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Shape 20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Shape 20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0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66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Shape 2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Shape 2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89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4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8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3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99A2A38-F43E-4B07-8740-21EE3957D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6DAD8F7-AD3B-45AD-BA73-AD8BFB53315D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758EB5D-D2A6-4B3B-B2C7-53E4DDC88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F9654A1-1374-467D-BF12-15C43CBCB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6AE2A01-0358-44E8-99A2-D4140F564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2EDA33E-8695-4B41-A950-58DF82DD6756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C5F8688-1064-4645-B726-5746998CB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9E3D01F-4AB3-4E96-9710-9E8529C2E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42F731B-315E-4577-88DC-D34AE1703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66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4FC8E6A-F355-4ED4-9DDE-54D7FD04E36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03711B8-2C7D-4AAD-86A4-88C1F2460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0B367CD-EADA-4933-9F9F-ADA508D36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0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48829"/>
            <a:ext cx="758825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50119"/>
            <a:ext cx="4076700" cy="3679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50119"/>
            <a:ext cx="4076700" cy="3679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740AF5B-E4BE-438F-A7CF-0BD5ABD18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7F92A07-2F52-4969-9000-F33A659D1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B49EF59-D89A-4166-8258-7BE25FA0E3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9A2A-39B4-49DC-B4AB-3C95C8E84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67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87" r:id="rId12"/>
    <p:sldLayoutId id="214748368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03F9-918B-4145-9872-C9824842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15" y="190918"/>
            <a:ext cx="7879842" cy="743359"/>
          </a:xfrm>
        </p:spPr>
        <p:txBody>
          <a:bodyPr vert="horz" lIns="68580" tIns="34290" rIns="68580" bIns="34290" rtlCol="0" anchor="b" anchorCtr="0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UNIT-II-Divide and Conquer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ED3D-2DC4-49F3-9324-155070FD5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628" y="1518868"/>
            <a:ext cx="5879195" cy="2635475"/>
          </a:xfrm>
        </p:spPr>
        <p:txBody>
          <a:bodyPr vert="horz" lIns="68580" tIns="34290" rIns="68580" bIns="3429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Convex hull</a:t>
            </a:r>
          </a:p>
          <a:p>
            <a:pPr algn="l"/>
            <a:r>
              <a:rPr lang="en-US" sz="2400" b="1" dirty="0"/>
              <a:t>Material prepared by </a:t>
            </a:r>
          </a:p>
          <a:p>
            <a:pPr algn="l"/>
            <a:r>
              <a:rPr lang="en-US" sz="2400" b="1" dirty="0"/>
              <a:t>Dr. N. Subhash Chandra</a:t>
            </a:r>
          </a:p>
          <a:p>
            <a:pPr algn="l"/>
            <a:r>
              <a:rPr lang="en-US" sz="2400" b="1" dirty="0"/>
              <a:t>From Web resources, Computer Algorithms , Horowitz, </a:t>
            </a:r>
            <a:r>
              <a:rPr lang="en-US" sz="2400" b="1" dirty="0" err="1"/>
              <a:t>Sahni</a:t>
            </a:r>
            <a:r>
              <a:rPr lang="en-US" sz="2400" b="1" dirty="0"/>
              <a:t> &amp; </a:t>
            </a:r>
            <a:r>
              <a:rPr lang="en-US" sz="2400" b="1" dirty="0" err="1"/>
              <a:t>Rajasekaran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FD5C9-BC12-44AF-AD92-F30FC97CBB4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789D77-56B9-4AC6-96B9-0D5D219F9DAF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8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A6036A2-9FDE-4F6B-973D-0D1B093BA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069" y="203954"/>
            <a:ext cx="8520600" cy="5727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Quick Hull Algorithm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922A201-D39D-4814-BC36-732E5837A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3920" y="1000858"/>
            <a:ext cx="7387017" cy="2142392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Quick hull Algorithm:</a:t>
            </a:r>
          </a:p>
          <a:p>
            <a:pPr marL="139700" indent="0" algn="just"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Step 1. Assume points are sorted by </a:t>
            </a:r>
            <a:r>
              <a:rPr lang="en-US" altLang="en-US" sz="1600" i="1" dirty="0">
                <a:solidFill>
                  <a:schemeClr val="tx1"/>
                </a:solidFill>
              </a:rPr>
              <a:t>x</a:t>
            </a:r>
            <a:r>
              <a:rPr lang="en-US" altLang="en-US" sz="1600" dirty="0">
                <a:solidFill>
                  <a:schemeClr val="tx1"/>
                </a:solidFill>
              </a:rPr>
              <a:t>-coordinate values</a:t>
            </a:r>
          </a:p>
          <a:p>
            <a:pPr marL="139700" indent="0" algn="just"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          Identify extreme points </a:t>
            </a:r>
            <a:r>
              <a:rPr lang="en-US" altLang="en-US" sz="1600" i="1" dirty="0">
                <a:solidFill>
                  <a:schemeClr val="tx1"/>
                </a:solidFill>
              </a:rPr>
              <a:t>P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and </a:t>
            </a:r>
            <a:r>
              <a:rPr lang="en-US" altLang="en-US" sz="1600" i="1" dirty="0">
                <a:solidFill>
                  <a:schemeClr val="tx1"/>
                </a:solidFill>
              </a:rPr>
              <a:t>P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 (part of hull)</a:t>
            </a:r>
          </a:p>
          <a:p>
            <a:pPr marL="139700" indent="0" algn="just"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Step 2. The set S of points is divided in two subsets S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and    S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 </a:t>
            </a:r>
            <a:r>
              <a:rPr lang="en-US" altLang="en-US" sz="1600" dirty="0">
                <a:solidFill>
                  <a:schemeClr val="tx1"/>
                </a:solidFill>
              </a:rPr>
              <a:t>Compute Convex Hull</a:t>
            </a:r>
          </a:p>
          <a:p>
            <a:pPr marL="139700" indent="0" algn="just"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          for S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     Compute Convex Hull for S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in a similar manner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967C7616-6A35-453D-BF58-15B3D63262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CDE3F-4AC7-4238-92D3-F02616775AF0}" type="slidenum">
              <a:rPr lang="en-US" altLang="en-US" sz="105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9221" name="Oval 4">
            <a:extLst>
              <a:ext uri="{FF2B5EF4-FFF2-40B4-BE49-F238E27FC236}">
                <a16:creationId xmlns:a16="http://schemas.microsoft.com/office/drawing/2014/main" id="{D18388F1-80B2-4255-A87D-C495E71B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6291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2" name="Oval 5">
            <a:extLst>
              <a:ext uri="{FF2B5EF4-FFF2-40B4-BE49-F238E27FC236}">
                <a16:creationId xmlns:a16="http://schemas.microsoft.com/office/drawing/2014/main" id="{14493AD6-23B5-4713-A426-A4AFB085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400050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FDE68FDB-AB5F-4F01-A224-245DCD4F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5148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4" name="Oval 7">
            <a:extLst>
              <a:ext uri="{FF2B5EF4-FFF2-40B4-BE49-F238E27FC236}">
                <a16:creationId xmlns:a16="http://schemas.microsoft.com/office/drawing/2014/main" id="{C34CEBC7-4F7F-4262-BF1B-349CB0C2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576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5" name="Oval 8">
            <a:extLst>
              <a:ext uri="{FF2B5EF4-FFF2-40B4-BE49-F238E27FC236}">
                <a16:creationId xmlns:a16="http://schemas.microsoft.com/office/drawing/2014/main" id="{D497B668-EE88-4A28-8976-816B5CF3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411480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6" name="Oval 9">
            <a:extLst>
              <a:ext uri="{FF2B5EF4-FFF2-40B4-BE49-F238E27FC236}">
                <a16:creationId xmlns:a16="http://schemas.microsoft.com/office/drawing/2014/main" id="{D1EF522E-97A5-4C8D-82EE-084E8AB1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862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7" name="Oval 10">
            <a:extLst>
              <a:ext uri="{FF2B5EF4-FFF2-40B4-BE49-F238E27FC236}">
                <a16:creationId xmlns:a16="http://schemas.microsoft.com/office/drawing/2014/main" id="{996A0A93-D5B3-4650-BB30-CFEEB48BD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7147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8" name="Oval 11">
            <a:extLst>
              <a:ext uri="{FF2B5EF4-FFF2-40B4-BE49-F238E27FC236}">
                <a16:creationId xmlns:a16="http://schemas.microsoft.com/office/drawing/2014/main" id="{58362077-CC4F-48CE-A964-6196610B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148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9" name="Oval 12">
            <a:extLst>
              <a:ext uri="{FF2B5EF4-FFF2-40B4-BE49-F238E27FC236}">
                <a16:creationId xmlns:a16="http://schemas.microsoft.com/office/drawing/2014/main" id="{3B3680C1-A8B0-4E48-8B46-398CBD33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88620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30" name="Oval 13">
            <a:extLst>
              <a:ext uri="{FF2B5EF4-FFF2-40B4-BE49-F238E27FC236}">
                <a16:creationId xmlns:a16="http://schemas.microsoft.com/office/drawing/2014/main" id="{578B11A1-DE39-4AF7-A6D9-F63D7661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00050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31" name="Oval 14">
            <a:extLst>
              <a:ext uri="{FF2B5EF4-FFF2-40B4-BE49-F238E27FC236}">
                <a16:creationId xmlns:a16="http://schemas.microsoft.com/office/drawing/2014/main" id="{BC590499-CAF4-41DB-8F2D-4D5AEBCC8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434340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32" name="Oval 15">
            <a:extLst>
              <a:ext uri="{FF2B5EF4-FFF2-40B4-BE49-F238E27FC236}">
                <a16:creationId xmlns:a16="http://schemas.microsoft.com/office/drawing/2014/main" id="{944103C8-E2B2-44C6-AB49-57834D5D3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7190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33" name="Oval 16">
            <a:extLst>
              <a:ext uri="{FF2B5EF4-FFF2-40B4-BE49-F238E27FC236}">
                <a16:creationId xmlns:a16="http://schemas.microsoft.com/office/drawing/2014/main" id="{3BAB2684-E2D0-435B-ADCD-19E76BF1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862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34" name="Oval 17">
            <a:extLst>
              <a:ext uri="{FF2B5EF4-FFF2-40B4-BE49-F238E27FC236}">
                <a16:creationId xmlns:a16="http://schemas.microsoft.com/office/drawing/2014/main" id="{BCF88A45-3134-475F-A19B-4CA1C04F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600450"/>
            <a:ext cx="57150" cy="571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35" name="Line 18">
            <a:extLst>
              <a:ext uri="{FF2B5EF4-FFF2-40B4-BE49-F238E27FC236}">
                <a16:creationId xmlns:a16="http://schemas.microsoft.com/office/drawing/2014/main" id="{77CAE3F2-0039-45D8-8955-AE72E0F02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4572000"/>
            <a:ext cx="1657350" cy="114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36" name="Line 19">
            <a:extLst>
              <a:ext uri="{FF2B5EF4-FFF2-40B4-BE49-F238E27FC236}">
                <a16:creationId xmlns:a16="http://schemas.microsoft.com/office/drawing/2014/main" id="{DC82272D-C0C7-45F8-821F-C073597DC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57650"/>
            <a:ext cx="1143000" cy="6286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37" name="Line 20">
            <a:extLst>
              <a:ext uri="{FF2B5EF4-FFF2-40B4-BE49-F238E27FC236}">
                <a16:creationId xmlns:a16="http://schemas.microsoft.com/office/drawing/2014/main" id="{E2C72378-6D44-443D-A5F9-4A6F024435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6250" y="3600450"/>
            <a:ext cx="68580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38" name="Line 21">
            <a:extLst>
              <a:ext uri="{FF2B5EF4-FFF2-40B4-BE49-F238E27FC236}">
                <a16:creationId xmlns:a16="http://schemas.microsoft.com/office/drawing/2014/main" id="{3790E34D-8C2F-4749-8BE6-E0A99A064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1750" y="3600450"/>
            <a:ext cx="1714500" cy="114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39" name="Line 22">
            <a:extLst>
              <a:ext uri="{FF2B5EF4-FFF2-40B4-BE49-F238E27FC236}">
                <a16:creationId xmlns:a16="http://schemas.microsoft.com/office/drawing/2014/main" id="{3EDB28FF-9280-4A87-8FBA-416DF70F5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771900"/>
            <a:ext cx="285750" cy="342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40" name="Line 23">
            <a:extLst>
              <a:ext uri="{FF2B5EF4-FFF2-40B4-BE49-F238E27FC236}">
                <a16:creationId xmlns:a16="http://schemas.microsoft.com/office/drawing/2014/main" id="{A9AAC539-5808-41EE-A503-004738104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4114800"/>
            <a:ext cx="1143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41" name="Line 24">
            <a:extLst>
              <a:ext uri="{FF2B5EF4-FFF2-40B4-BE49-F238E27FC236}">
                <a16:creationId xmlns:a16="http://schemas.microsoft.com/office/drawing/2014/main" id="{DD426629-19F1-4DE1-ACFB-98AB330AB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4000500"/>
            <a:ext cx="2857500" cy="5143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42" name="Text Box 25">
            <a:extLst>
              <a:ext uri="{FF2B5EF4-FFF2-40B4-BE49-F238E27FC236}">
                <a16:creationId xmlns:a16="http://schemas.microsoft.com/office/drawing/2014/main" id="{DB38D8F0-8B90-4703-BDC3-199C34D3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730" y="4343400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43" name="Text Box 26">
            <a:extLst>
              <a:ext uri="{FF2B5EF4-FFF2-40B4-BE49-F238E27FC236}">
                <a16:creationId xmlns:a16="http://schemas.microsoft.com/office/drawing/2014/main" id="{F448D40E-7B10-4028-9475-D1CE8C9A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130" y="3714750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2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44" name="Text Box 27">
            <a:extLst>
              <a:ext uri="{FF2B5EF4-FFF2-40B4-BE49-F238E27FC236}">
                <a16:creationId xmlns:a16="http://schemas.microsoft.com/office/drawing/2014/main" id="{A0FE7B17-8529-45C3-A043-2E7E9231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367" y="3314700"/>
            <a:ext cx="5790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max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45" name="Line 28">
            <a:extLst>
              <a:ext uri="{FF2B5EF4-FFF2-40B4-BE49-F238E27FC236}">
                <a16:creationId xmlns:a16="http://schemas.microsoft.com/office/drawing/2014/main" id="{D74BD7F8-F712-4656-97BF-3F5993681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3100" y="3429000"/>
            <a:ext cx="800100" cy="1543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9246" name="Line 29">
            <a:extLst>
              <a:ext uri="{FF2B5EF4-FFF2-40B4-BE49-F238E27FC236}">
                <a16:creationId xmlns:a16="http://schemas.microsoft.com/office/drawing/2014/main" id="{030620DC-713C-4DC4-8FEC-DCF14C578C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3657600"/>
            <a:ext cx="360045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69E76-E365-441E-A842-01D05B241226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7A221F-9B5C-41A4-83DB-A052D6E689DA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805E13-8604-4246-8682-1144810B5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08" y="86684"/>
            <a:ext cx="8520600" cy="5727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Quick Hull Algorithm 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70B2DAA-030E-4232-A63E-6FDD3489A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640" y="1051575"/>
            <a:ext cx="5947756" cy="317034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Step 3. How to compute the Convex (upper) Hull for S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find point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  <a:r>
              <a:rPr lang="en-US" altLang="en-US" dirty="0">
                <a:solidFill>
                  <a:schemeClr val="tx1"/>
                </a:solidFill>
              </a:rPr>
              <a:t> that is farthest away from line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compute the hull of the points to the left of line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</a:p>
          <a:p>
            <a:pPr marL="457200" lvl="1" indent="0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compute the hull of the points to the left of line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endParaRPr lang="en-US" altLang="en-US" dirty="0">
              <a:solidFill>
                <a:schemeClr val="tx1"/>
              </a:solidFill>
            </a:endParaRPr>
          </a:p>
          <a:p>
            <a:pPr marL="139700" indent="0" algn="just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Step 4. How to find the 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 point</a:t>
            </a:r>
          </a:p>
          <a:p>
            <a:pPr marL="457200" lvl="1" indent="0" algn="just"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  <a:r>
              <a:rPr lang="en-US" altLang="en-US" dirty="0">
                <a:solidFill>
                  <a:schemeClr val="tx1"/>
                </a:solidFill>
              </a:rPr>
              <a:t> maximizes the area of the triangle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</a:p>
          <a:p>
            <a:pPr marL="457200" lvl="1" indent="0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if tie, select the</a:t>
            </a:r>
            <a:r>
              <a:rPr lang="en-US" altLang="en-US" i="1" dirty="0">
                <a:solidFill>
                  <a:schemeClr val="tx1"/>
                </a:solidFill>
              </a:rPr>
              <a:t> 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  <a:r>
              <a:rPr lang="en-US" altLang="en-US" dirty="0">
                <a:solidFill>
                  <a:schemeClr val="tx1"/>
                </a:solidFill>
              </a:rPr>
              <a:t> that maximizes the angle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max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</a:p>
          <a:p>
            <a:pPr algn="just"/>
            <a:r>
              <a:rPr lang="en-US" altLang="en-US" sz="1800" dirty="0">
                <a:solidFill>
                  <a:schemeClr val="tx1"/>
                </a:solidFill>
              </a:rPr>
              <a:t>The points inside triangle 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 </a:t>
            </a:r>
            <a:r>
              <a:rPr lang="en-US" altLang="en-US" sz="1800" dirty="0">
                <a:solidFill>
                  <a:schemeClr val="tx1"/>
                </a:solidFill>
              </a:rPr>
              <a:t>can be excluded from further consideration</a:t>
            </a:r>
            <a:r>
              <a:rPr lang="en-US" altLang="en-US" sz="1800" baseline="-250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800" dirty="0">
                <a:solidFill>
                  <a:schemeClr val="tx1"/>
                </a:solidFill>
              </a:rPr>
              <a:t>How to find geometrically the point 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i="1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 and the points to the left of line 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i="1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76B14FBA-C8FF-499A-A500-813553B6DE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703B5-6BE2-4673-9EBC-FC8DA1352F9C}" type="slidenum">
              <a:rPr lang="en-US" altLang="en-US" sz="105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5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37F79-E774-4886-AF62-82168385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984386"/>
            <a:ext cx="2299532" cy="1395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F5BFA-5BF4-4173-89BD-9E7F97BC7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78" y="2430412"/>
            <a:ext cx="2686050" cy="1156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13421B-F632-4398-AD77-8B476A0B2FFA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57A745-7263-469A-B696-A4C8A2BA4B1D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CBE693EF-8D2D-421A-B60F-5FAB5BEB7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757" y="218966"/>
            <a:ext cx="7588250" cy="5143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/>
                </a:solidFill>
              </a:rPr>
              <a:t>Quick Hull Algorithm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082D8C-9DD3-4B6E-A536-AAC4885789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950120"/>
            <a:ext cx="5905500" cy="2474336"/>
          </a:xfrm>
        </p:spPr>
        <p:txBody>
          <a:bodyPr/>
          <a:lstStyle/>
          <a:p>
            <a:pPr marL="139700" indent="0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How to find geometrically the point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max</a:t>
            </a:r>
            <a:r>
              <a:rPr lang="en-US" altLang="en-US" dirty="0">
                <a:solidFill>
                  <a:schemeClr val="tx1"/>
                </a:solidFill>
              </a:rPr>
              <a:t> and the points to the left of line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endParaRPr lang="en-US" altLang="en-US" baseline="-25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Given points 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(x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,y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), 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(x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,y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), 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x</a:t>
            </a:r>
            <a:r>
              <a:rPr lang="en-US" altLang="en-US" sz="1800" baseline="-25000" dirty="0" err="1">
                <a:solidFill>
                  <a:schemeClr val="tx1"/>
                </a:solidFill>
              </a:rPr>
              <a:t>max</a:t>
            </a:r>
            <a:r>
              <a:rPr lang="en-US" altLang="en-US" sz="1800" dirty="0" err="1">
                <a:solidFill>
                  <a:schemeClr val="tx1"/>
                </a:solidFill>
              </a:rPr>
              <a:t>,y</a:t>
            </a:r>
            <a:r>
              <a:rPr lang="en-US" altLang="en-US" sz="1800" baseline="-25000" dirty="0" err="1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The area of the triangle is half of the magnitude of the determinant </a:t>
            </a:r>
          </a:p>
          <a:p>
            <a:pPr lvl="1" algn="just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                     =x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+x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+x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–x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–x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-x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The sign of the expression is positive if and only if the point 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max</a:t>
            </a:r>
            <a:r>
              <a:rPr lang="en-US" altLang="en-US" sz="1800" dirty="0">
                <a:solidFill>
                  <a:schemeClr val="tx1"/>
                </a:solidFill>
              </a:rPr>
              <a:t> is to the left of the line 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P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302149" name="Group 69">
            <a:extLst>
              <a:ext uri="{FF2B5EF4-FFF2-40B4-BE49-F238E27FC236}">
                <a16:creationId xmlns:a16="http://schemas.microsoft.com/office/drawing/2014/main" id="{0E6DFEF6-D949-48FA-B949-E4696B9A02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4837141"/>
              </p:ext>
            </p:extLst>
          </p:nvPr>
        </p:nvGraphicFramePr>
        <p:xfrm>
          <a:off x="5263244" y="3524358"/>
          <a:ext cx="1428750" cy="1143001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en-US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endParaRPr kumimoji="1" lang="el-GR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en-US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endParaRPr kumimoji="1" lang="el-GR" altLang="en-US" sz="15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endParaRPr kumimoji="1" lang="el-GR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en-US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  <a:endParaRPr kumimoji="1" lang="el-GR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en-US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  <a:endParaRPr kumimoji="1" lang="el-GR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endParaRPr kumimoji="1" lang="el-GR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en-US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max</a:t>
                      </a:r>
                      <a:endParaRPr kumimoji="1" lang="el-GR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en-US" sz="15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max</a:t>
                      </a:r>
                      <a:endParaRPr kumimoji="1" lang="el-GR" altLang="en-US" sz="15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endParaRPr kumimoji="1" lang="el-G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8" name="Slide Number Placeholder 6">
            <a:extLst>
              <a:ext uri="{FF2B5EF4-FFF2-40B4-BE49-F238E27FC236}">
                <a16:creationId xmlns:a16="http://schemas.microsoft.com/office/drawing/2014/main" id="{F01CCD9C-9254-4E49-B957-C1126F3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A92C7-3E13-4439-A10A-27BA73C095D7}" type="slidenum">
              <a:rPr lang="en-US" altLang="en-US" sz="105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5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87F4C-8792-4BF0-AB99-3A2BA13C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26" y="1438431"/>
            <a:ext cx="2512962" cy="1324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9AF29-CF43-413F-97C1-356D82646857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5D1FC-884A-4C82-B55D-84CCD8295850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13D-F662-4CC9-A533-B1DF9C4F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4"/>
            <a:ext cx="1896252" cy="572700"/>
          </a:xfrm>
        </p:spPr>
        <p:txBody>
          <a:bodyPr/>
          <a:lstStyle/>
          <a:p>
            <a:r>
              <a:rPr lang="en-GB" b="1" dirty="0"/>
              <a:t>Example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6617-72A4-4F23-ACE0-97D1240E0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D8416-0B07-49D1-92B6-CA2DE11F634C}"/>
              </a:ext>
            </a:extLst>
          </p:cNvPr>
          <p:cNvSpPr txBox="1"/>
          <p:nvPr/>
        </p:nvSpPr>
        <p:spPr>
          <a:xfrm>
            <a:off x="1193816" y="210518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1C7CE-7997-4C25-BFF5-1C3AEAA23AC5}"/>
              </a:ext>
            </a:extLst>
          </p:cNvPr>
          <p:cNvSpPr txBox="1"/>
          <p:nvPr/>
        </p:nvSpPr>
        <p:spPr>
          <a:xfrm>
            <a:off x="4211533" y="204388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2-5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3B03F-0D00-45AF-A087-83E84FDB60EA}"/>
              </a:ext>
            </a:extLst>
          </p:cNvPr>
          <p:cNvSpPr txBox="1"/>
          <p:nvPr/>
        </p:nvSpPr>
        <p:spPr>
          <a:xfrm>
            <a:off x="7373816" y="211849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9B867-95FA-43CD-8D81-24C17F61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24" y="2384151"/>
            <a:ext cx="5238750" cy="2621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21CEE-B493-4634-959B-96AE78F4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4" y="734610"/>
            <a:ext cx="2250039" cy="1276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677C1-33BC-4968-8C50-6D13F5B05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594" y="627612"/>
            <a:ext cx="2677879" cy="1276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C55DA2-CD84-4647-9104-092DB89A7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576" y="259183"/>
            <a:ext cx="2677880" cy="1619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381263-A224-4AD2-8EEC-2A83C8CC6372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1B208-4C3B-492E-9C39-BE35DDE41057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E1DD-2493-467C-9960-7AF51C6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71"/>
            <a:ext cx="8520600" cy="572700"/>
          </a:xfrm>
        </p:spPr>
        <p:txBody>
          <a:bodyPr/>
          <a:lstStyle/>
          <a:p>
            <a:r>
              <a:rPr lang="en-GB" b="1" dirty="0"/>
              <a:t>Quick hull Algorithm Pseudocode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4FF57-31DE-4417-A159-125148803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07685-C8CE-41BF-B4C9-312684333655}"/>
              </a:ext>
            </a:extLst>
          </p:cNvPr>
          <p:cNvSpPr txBox="1"/>
          <p:nvPr/>
        </p:nvSpPr>
        <p:spPr>
          <a:xfrm>
            <a:off x="89453" y="1097945"/>
            <a:ext cx="459544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Input</a:t>
            </a:r>
            <a:r>
              <a:rPr lang="en-GB" sz="1200" dirty="0"/>
              <a:t> = a set S of n points </a:t>
            </a:r>
          </a:p>
          <a:p>
            <a:endParaRPr lang="en-GB" sz="1200" dirty="0"/>
          </a:p>
          <a:p>
            <a:r>
              <a:rPr lang="en-GB" sz="1200" dirty="0"/>
              <a:t>Assume that there are at least 2 points in the input set S of points</a:t>
            </a:r>
          </a:p>
          <a:p>
            <a:endParaRPr lang="en-GB" sz="1200" dirty="0"/>
          </a:p>
          <a:p>
            <a:r>
              <a:rPr lang="en-GB" sz="1200" b="1" dirty="0" err="1"/>
              <a:t>QuickHull</a:t>
            </a:r>
            <a:r>
              <a:rPr lang="en-GB" sz="1200" b="1" dirty="0"/>
              <a:t> (S)</a:t>
            </a:r>
          </a:p>
          <a:p>
            <a:r>
              <a:rPr lang="en-GB" sz="1200" dirty="0"/>
              <a:t>{ </a:t>
            </a:r>
          </a:p>
          <a:p>
            <a:r>
              <a:rPr lang="en-GB" sz="1200" dirty="0"/>
              <a:t> // Find convex hull from the set S of n points</a:t>
            </a:r>
          </a:p>
          <a:p>
            <a:r>
              <a:rPr lang="en-GB" sz="1200" dirty="0"/>
              <a:t> </a:t>
            </a:r>
            <a:r>
              <a:rPr lang="en-GB" sz="1200" dirty="0" err="1"/>
              <a:t>Convex_Hull</a:t>
            </a:r>
            <a:r>
              <a:rPr lang="en-GB" sz="1200" dirty="0"/>
              <a:t> := {} </a:t>
            </a:r>
          </a:p>
          <a:p>
            <a:r>
              <a:rPr lang="en-GB" sz="1200" dirty="0"/>
              <a:t> Find left and right most points, say P1 &amp; P2 Add P1 &amp; P2  to convex hull </a:t>
            </a:r>
          </a:p>
          <a:p>
            <a:r>
              <a:rPr lang="en-GB" sz="1200" dirty="0"/>
              <a:t>  Segment P1 P2  divides the remaining (n-2) points into 2 groups S1 and S2 where S1 are points in S that are on the right side of the oriented line from P1 to P2 , and S2 are points in S that are on the right side of the oriented line   from P2 to P1</a:t>
            </a:r>
          </a:p>
          <a:p>
            <a:r>
              <a:rPr lang="en-GB" sz="1200" dirty="0"/>
              <a:t>    </a:t>
            </a:r>
          </a:p>
          <a:p>
            <a:r>
              <a:rPr lang="en-GB" sz="1200" b="1" dirty="0"/>
              <a:t>    </a:t>
            </a:r>
            <a:r>
              <a:rPr lang="en-GB" sz="1200" b="1" dirty="0" err="1"/>
              <a:t>FindHull</a:t>
            </a:r>
            <a:r>
              <a:rPr lang="en-GB" sz="1200" b="1" dirty="0"/>
              <a:t> (S1, P1, P2) </a:t>
            </a:r>
          </a:p>
          <a:p>
            <a:r>
              <a:rPr lang="en-GB" sz="1200" b="1" dirty="0"/>
              <a:t>    </a:t>
            </a:r>
            <a:r>
              <a:rPr lang="en-GB" sz="1200" b="1" dirty="0" err="1"/>
              <a:t>FindHull</a:t>
            </a:r>
            <a:r>
              <a:rPr lang="en-GB" sz="1200" b="1" dirty="0"/>
              <a:t> (S2, P2, P1) 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FBFAE-CA2F-4595-8C2D-4CECCC40A502}"/>
              </a:ext>
            </a:extLst>
          </p:cNvPr>
          <p:cNvSpPr txBox="1"/>
          <p:nvPr/>
        </p:nvSpPr>
        <p:spPr>
          <a:xfrm>
            <a:off x="4597613" y="957217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/>
              <a:t>FindHull</a:t>
            </a:r>
            <a:r>
              <a:rPr lang="en-GB" sz="1200" b="1" dirty="0"/>
              <a:t> (</a:t>
            </a:r>
            <a:r>
              <a:rPr lang="en-GB" sz="1200" b="1" dirty="0" err="1"/>
              <a:t>Sk</a:t>
            </a:r>
            <a:r>
              <a:rPr lang="en-GB" sz="1200" b="1" dirty="0"/>
              <a:t>, P, Q)</a:t>
            </a:r>
          </a:p>
          <a:p>
            <a:r>
              <a:rPr lang="en-GB" sz="1200" dirty="0"/>
              <a:t>{ </a:t>
            </a:r>
          </a:p>
          <a:p>
            <a:r>
              <a:rPr lang="en-GB" sz="1200" dirty="0"/>
              <a:t> // Find points on convex hull from the set </a:t>
            </a:r>
            <a:r>
              <a:rPr lang="en-GB" sz="1200" dirty="0" err="1"/>
              <a:t>Sk</a:t>
            </a:r>
            <a:r>
              <a:rPr lang="en-GB" sz="1200" dirty="0"/>
              <a:t> of points </a:t>
            </a:r>
          </a:p>
          <a:p>
            <a:r>
              <a:rPr lang="en-GB" sz="1200" dirty="0"/>
              <a:t> // that are on the right side of the oriented line from P to Q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If </a:t>
            </a:r>
            <a:r>
              <a:rPr lang="en-GB" sz="1200" dirty="0" err="1"/>
              <a:t>Sk</a:t>
            </a:r>
            <a:r>
              <a:rPr lang="en-GB" sz="1200" dirty="0"/>
              <a:t> has no point, then return. 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From the given set of points in </a:t>
            </a:r>
            <a:r>
              <a:rPr lang="en-GB" sz="1200" dirty="0" err="1"/>
              <a:t>Sk</a:t>
            </a:r>
            <a:r>
              <a:rPr lang="en-GB" sz="1200" dirty="0"/>
              <a:t>, find farthest point, say C, from segment PQ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Add point C to convex hull at the location between P and Q .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Three points P, Q and C partition the remaining points of </a:t>
            </a:r>
            <a:r>
              <a:rPr lang="en-GB" sz="1200" dirty="0" err="1"/>
              <a:t>Sk</a:t>
            </a:r>
            <a:r>
              <a:rPr lang="en-GB" sz="1200" dirty="0"/>
              <a:t> into 3 subsets: S0, S1, and S2 , where S0 are points inside triangle PCQ, </a:t>
            </a:r>
          </a:p>
          <a:p>
            <a:r>
              <a:rPr lang="en-GB" sz="1200" dirty="0"/>
              <a:t>S1 are points on the right side of the oriented line from  P to C</a:t>
            </a:r>
          </a:p>
          <a:p>
            <a:r>
              <a:rPr lang="en-GB" sz="1200" dirty="0"/>
              <a:t>S2 are points on the right side of the oriented line from C to Q </a:t>
            </a:r>
          </a:p>
          <a:p>
            <a:r>
              <a:rPr lang="en-GB" sz="1200" b="1" dirty="0"/>
              <a:t>    </a:t>
            </a:r>
            <a:r>
              <a:rPr lang="en-GB" sz="1200" b="1" dirty="0" err="1"/>
              <a:t>FindHull</a:t>
            </a:r>
            <a:r>
              <a:rPr lang="en-GB" sz="1200" b="1" dirty="0"/>
              <a:t>(S1, P, C) </a:t>
            </a:r>
          </a:p>
          <a:p>
            <a:r>
              <a:rPr lang="en-GB" sz="1200" b="1" dirty="0"/>
              <a:t>    </a:t>
            </a:r>
            <a:r>
              <a:rPr lang="en-GB" sz="1200" b="1" dirty="0" err="1"/>
              <a:t>FindHull</a:t>
            </a:r>
            <a:r>
              <a:rPr lang="en-GB" sz="1200" b="1" dirty="0"/>
              <a:t>(S2, C, Q) </a:t>
            </a:r>
          </a:p>
          <a:p>
            <a:r>
              <a:rPr lang="en-GB" sz="1200" dirty="0"/>
              <a:t>}</a:t>
            </a:r>
          </a:p>
          <a:p>
            <a:r>
              <a:rPr lang="en-GB" sz="1200" b="1" dirty="0"/>
              <a:t>Output</a:t>
            </a:r>
            <a:r>
              <a:rPr lang="en-GB" sz="1200" dirty="0"/>
              <a:t> = Convex Hull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5D12D-DD70-46B7-97D8-192910B49F96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5F9D6-AC67-4510-AD9D-D44334667CD3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1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DC83033-0228-4ACB-8F7E-B54177D2C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15" y="172577"/>
            <a:ext cx="8520600" cy="5727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Efficiency of Quick Hull algorithm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C7FFA3C1-5856-40B7-8C53-75B546814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6092" y="1153257"/>
            <a:ext cx="7092462" cy="3231174"/>
          </a:xfrm>
        </p:spPr>
        <p:txBody>
          <a:bodyPr rtlCol="0">
            <a:normAutofit fontScale="92500"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</a:rPr>
              <a:t>Finding point farthest away from line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2 </a:t>
            </a:r>
            <a:r>
              <a:rPr lang="en-US" altLang="en-US" dirty="0">
                <a:solidFill>
                  <a:schemeClr val="tx1"/>
                </a:solidFill>
              </a:rPr>
              <a:t>can be done in linear time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</a:rPr>
              <a:t>This gives same efficiency as quicksort: </a:t>
            </a:r>
          </a:p>
          <a:p>
            <a:pPr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i="1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</a:p>
          <a:p>
            <a:pPr lvl="1">
              <a:spcAft>
                <a:spcPts val="0"/>
              </a:spcAft>
              <a:defRPr/>
            </a:pPr>
            <a:endParaRPr lang="en-US" altLang="en-US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defRPr/>
            </a:pPr>
            <a:endParaRPr lang="en-US" altLang="en-US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0"/>
              </a:spcAft>
              <a:buNone/>
              <a:defRPr/>
            </a:pPr>
            <a:endParaRPr lang="en-US" altLang="en-US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If points are not initially sorted by x-coordinate value, this can be accomplished in </a:t>
            </a:r>
            <a:r>
              <a:rPr lang="el-GR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Θ</a:t>
            </a: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log </a:t>
            </a:r>
            <a:r>
              <a:rPr lang="en-US" alt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en-US" sz="2000" dirty="0">
                <a:solidFill>
                  <a:schemeClr val="tx1"/>
                </a:solidFill>
              </a:rPr>
              <a:t>no increase in asymptotic efficiency class</a:t>
            </a:r>
          </a:p>
          <a:p>
            <a:pPr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E9DA242D-DA83-4D8C-ACAA-6B08D1C10B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CE232-830A-4177-A6AE-F48D0D0C7C29}" type="slidenum">
              <a:rPr lang="en-US" altLang="en-US" sz="105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5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EA404-04A5-400E-A315-25B9880A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84" y="2043301"/>
            <a:ext cx="3587261" cy="1160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67124-B12C-4DF2-94E2-8D588487931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3A46C-41D2-4CA6-9EEE-51529454A015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659225" y="1679950"/>
            <a:ext cx="7963800" cy="95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Graham's Scan Algorithm</a:t>
            </a:r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86CAF5-F973-4C66-AC0D-BD06A2E8B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B0FA-9CD1-4364-9B97-03245E989796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783F0D-AE9E-4F6C-BC82-458513D6D89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89453" y="160676"/>
            <a:ext cx="7886700" cy="65701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dirty="0"/>
              <a:t>Graham's Scan Algorithm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937846" y="1100609"/>
            <a:ext cx="7280031" cy="3558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Graham's Scan Algorithm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an efficient algorithm for finding the convex hull of a finite set of points in the plane with time complexity O(N log N). The algorithm finds all vertices of the convex hull ordered along its boundary. 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uses a stack to detect and remove concavities in the boundary efficiently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endParaRPr lang="en-GB"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1. Find the lowest point p (guaranteed to be in)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2. Sort points around p (in polar angle) in increasing angle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Step 3. Walk around to remove concave angle.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(keep points with left turns, &amp; drop those with right turns)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C7EFA-630B-4E00-B32E-A0487184F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1080C-AE96-4742-B328-D8D299C58CA3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BC9EA-01AC-475B-9E67-8E9882CDC88F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836" y="1013722"/>
            <a:ext cx="6887870" cy="3600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4799" marR="3810" indent="-285750" algn="just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250" dirty="0">
                <a:latin typeface="Times New Roman"/>
                <a:cs typeface="Times New Roman"/>
              </a:rPr>
              <a:t>Graham scan is a </a:t>
            </a:r>
            <a:r>
              <a:rPr sz="2250" spc="-4" dirty="0">
                <a:latin typeface="Times New Roman"/>
                <a:cs typeface="Times New Roman"/>
              </a:rPr>
              <a:t>method </a:t>
            </a:r>
            <a:r>
              <a:rPr sz="2250" spc="-8" dirty="0">
                <a:latin typeface="Times New Roman"/>
                <a:cs typeface="Times New Roman"/>
              </a:rPr>
              <a:t>of </a:t>
            </a:r>
            <a:r>
              <a:rPr sz="2250" spc="-4" dirty="0">
                <a:latin typeface="Times New Roman"/>
                <a:cs typeface="Times New Roman"/>
              </a:rPr>
              <a:t>computing </a:t>
            </a:r>
            <a:r>
              <a:rPr sz="2250" dirty="0">
                <a:latin typeface="Times New Roman"/>
                <a:cs typeface="Times New Roman"/>
              </a:rPr>
              <a:t>the  </a:t>
            </a:r>
            <a:r>
              <a:rPr sz="2250" spc="-4" dirty="0">
                <a:latin typeface="Times New Roman"/>
                <a:cs typeface="Times New Roman"/>
              </a:rPr>
              <a:t>convex hull </a:t>
            </a:r>
            <a:r>
              <a:rPr sz="2250" spc="4" dirty="0">
                <a:latin typeface="Times New Roman"/>
                <a:cs typeface="Times New Roman"/>
              </a:rPr>
              <a:t>of </a:t>
            </a:r>
            <a:r>
              <a:rPr sz="2250" dirty="0">
                <a:latin typeface="Times New Roman"/>
                <a:cs typeface="Times New Roman"/>
              </a:rPr>
              <a:t>a finite </a:t>
            </a:r>
            <a:r>
              <a:rPr sz="2250" spc="-4" dirty="0">
                <a:latin typeface="Times New Roman"/>
                <a:cs typeface="Times New Roman"/>
              </a:rPr>
              <a:t>set </a:t>
            </a:r>
            <a:r>
              <a:rPr sz="2250" spc="4" dirty="0">
                <a:latin typeface="Times New Roman"/>
                <a:cs typeface="Times New Roman"/>
              </a:rPr>
              <a:t>of </a:t>
            </a:r>
            <a:r>
              <a:rPr sz="2250" spc="-4" dirty="0">
                <a:latin typeface="Times New Roman"/>
                <a:cs typeface="Times New Roman"/>
              </a:rPr>
              <a:t>points </a:t>
            </a:r>
            <a:r>
              <a:rPr sz="2250" dirty="0">
                <a:latin typeface="Times New Roman"/>
                <a:cs typeface="Times New Roman"/>
              </a:rPr>
              <a:t>in </a:t>
            </a:r>
            <a:r>
              <a:rPr sz="2250" spc="4" dirty="0">
                <a:latin typeface="Times New Roman"/>
                <a:cs typeface="Times New Roman"/>
              </a:rPr>
              <a:t>the </a:t>
            </a:r>
            <a:r>
              <a:rPr sz="2250" dirty="0">
                <a:latin typeface="Times New Roman"/>
                <a:cs typeface="Times New Roman"/>
              </a:rPr>
              <a:t>plane  with </a:t>
            </a:r>
            <a:r>
              <a:rPr sz="2250" spc="-8" dirty="0">
                <a:latin typeface="Times New Roman"/>
                <a:cs typeface="Times New Roman"/>
              </a:rPr>
              <a:t>time </a:t>
            </a:r>
            <a:r>
              <a:rPr sz="2250" spc="-4" dirty="0">
                <a:latin typeface="Times New Roman"/>
                <a:cs typeface="Times New Roman"/>
              </a:rPr>
              <a:t>complexity O(n</a:t>
            </a:r>
            <a:r>
              <a:rPr sz="2250" spc="53" dirty="0">
                <a:latin typeface="Times New Roman"/>
                <a:cs typeface="Times New Roman"/>
              </a:rPr>
              <a:t> </a:t>
            </a:r>
            <a:r>
              <a:rPr sz="2250" spc="4" dirty="0" err="1">
                <a:latin typeface="Times New Roman"/>
                <a:cs typeface="Times New Roman"/>
              </a:rPr>
              <a:t>logn</a:t>
            </a:r>
            <a:r>
              <a:rPr sz="2250" spc="4" dirty="0">
                <a:latin typeface="Times New Roman"/>
                <a:cs typeface="Times New Roman"/>
              </a:rPr>
              <a:t>).</a:t>
            </a:r>
            <a:endParaRPr lang="en-GB" sz="2250" spc="4" dirty="0">
              <a:latin typeface="Times New Roman"/>
              <a:cs typeface="Times New Roman"/>
            </a:endParaRPr>
          </a:p>
          <a:p>
            <a:pPr marL="294799" marR="3810" indent="-285750" algn="just">
              <a:spcBef>
                <a:spcPts val="75"/>
              </a:spcBef>
              <a:buFont typeface="Arial" panose="020B0604020202020204" pitchFamily="34" charset="0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294799" marR="3810" indent="-285750" algn="just">
              <a:spcBef>
                <a:spcPts val="293"/>
              </a:spcBef>
              <a:buFont typeface="Arial" panose="020B0604020202020204" pitchFamily="34" charset="0"/>
              <a:buChar char="•"/>
            </a:pPr>
            <a:r>
              <a:rPr sz="2250" spc="-4" dirty="0">
                <a:latin typeface="Times New Roman"/>
                <a:cs typeface="Times New Roman"/>
              </a:rPr>
              <a:t>The </a:t>
            </a:r>
            <a:r>
              <a:rPr sz="2250" dirty="0">
                <a:latin typeface="Times New Roman"/>
                <a:cs typeface="Times New Roman"/>
              </a:rPr>
              <a:t>algorithm finds </a:t>
            </a:r>
            <a:r>
              <a:rPr sz="2250" spc="-4" dirty="0">
                <a:latin typeface="Times New Roman"/>
                <a:cs typeface="Times New Roman"/>
              </a:rPr>
              <a:t>all </a:t>
            </a:r>
            <a:r>
              <a:rPr sz="2250" dirty="0">
                <a:latin typeface="Times New Roman"/>
                <a:cs typeface="Times New Roman"/>
              </a:rPr>
              <a:t>vertices </a:t>
            </a:r>
            <a:r>
              <a:rPr sz="2250" spc="4" dirty="0">
                <a:latin typeface="Times New Roman"/>
                <a:cs typeface="Times New Roman"/>
              </a:rPr>
              <a:t>of </a:t>
            </a:r>
            <a:r>
              <a:rPr sz="2250" dirty="0">
                <a:latin typeface="Times New Roman"/>
                <a:cs typeface="Times New Roman"/>
              </a:rPr>
              <a:t>the convex </a:t>
            </a:r>
            <a:r>
              <a:rPr sz="2250" spc="-4" dirty="0">
                <a:latin typeface="Times New Roman"/>
                <a:cs typeface="Times New Roman"/>
              </a:rPr>
              <a:t>hull  </a:t>
            </a:r>
            <a:r>
              <a:rPr sz="2250" dirty="0">
                <a:latin typeface="Times New Roman"/>
                <a:cs typeface="Times New Roman"/>
              </a:rPr>
              <a:t>ordered along its</a:t>
            </a:r>
            <a:r>
              <a:rPr sz="2250" spc="-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boundary</a:t>
            </a:r>
            <a:endParaRPr lang="en-GB" sz="2250" dirty="0">
              <a:latin typeface="Times New Roman"/>
              <a:cs typeface="Times New Roman"/>
            </a:endParaRPr>
          </a:p>
          <a:p>
            <a:pPr marL="9049" marR="3810" algn="just">
              <a:spcBef>
                <a:spcPts val="293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94799" marR="3810" indent="-285750" algn="just">
              <a:spcBef>
                <a:spcPts val="307"/>
              </a:spcBef>
              <a:buFont typeface="Arial" panose="020B0604020202020204" pitchFamily="34" charset="0"/>
              <a:buChar char="•"/>
            </a:pPr>
            <a:r>
              <a:rPr sz="2250" spc="-4" dirty="0">
                <a:latin typeface="Times New Roman"/>
                <a:cs typeface="Times New Roman"/>
              </a:rPr>
              <a:t>Graham's </a:t>
            </a:r>
            <a:r>
              <a:rPr sz="2250" spc="-8" dirty="0">
                <a:latin typeface="Times New Roman"/>
                <a:cs typeface="Times New Roman"/>
              </a:rPr>
              <a:t>scan </a:t>
            </a:r>
            <a:r>
              <a:rPr sz="2250" spc="-4" dirty="0">
                <a:latin typeface="Times New Roman"/>
                <a:cs typeface="Times New Roman"/>
              </a:rPr>
              <a:t>solves </a:t>
            </a:r>
            <a:r>
              <a:rPr sz="2250" spc="4" dirty="0">
                <a:latin typeface="Times New Roman"/>
                <a:cs typeface="Times New Roman"/>
              </a:rPr>
              <a:t>the </a:t>
            </a:r>
            <a:r>
              <a:rPr sz="2250" dirty="0">
                <a:latin typeface="Times New Roman"/>
                <a:cs typeface="Times New Roman"/>
              </a:rPr>
              <a:t>convex-hull problem </a:t>
            </a:r>
            <a:r>
              <a:rPr sz="2250" spc="8" dirty="0">
                <a:latin typeface="Times New Roman"/>
                <a:cs typeface="Times New Roman"/>
              </a:rPr>
              <a:t>by  </a:t>
            </a:r>
            <a:r>
              <a:rPr sz="2250" dirty="0">
                <a:latin typeface="Times New Roman"/>
                <a:cs typeface="Times New Roman"/>
              </a:rPr>
              <a:t>maintaining a </a:t>
            </a:r>
            <a:r>
              <a:rPr sz="2250" spc="-4" dirty="0">
                <a:latin typeface="Times New Roman"/>
                <a:cs typeface="Times New Roman"/>
              </a:rPr>
              <a:t>stack </a:t>
            </a:r>
            <a:r>
              <a:rPr sz="2250" dirty="0">
                <a:latin typeface="Times New Roman"/>
                <a:cs typeface="Times New Roman"/>
              </a:rPr>
              <a:t>S </a:t>
            </a:r>
            <a:r>
              <a:rPr sz="2250" spc="4" dirty="0">
                <a:latin typeface="Times New Roman"/>
                <a:cs typeface="Times New Roman"/>
              </a:rPr>
              <a:t>of </a:t>
            </a:r>
            <a:r>
              <a:rPr sz="2250" spc="-4" dirty="0">
                <a:latin typeface="Times New Roman"/>
                <a:cs typeface="Times New Roman"/>
              </a:rPr>
              <a:t>candidate </a:t>
            </a:r>
            <a:r>
              <a:rPr sz="2250" spc="4" dirty="0">
                <a:latin typeface="Times New Roman"/>
                <a:cs typeface="Times New Roman"/>
              </a:rPr>
              <a:t>points. </a:t>
            </a:r>
            <a:r>
              <a:rPr sz="2250" spc="-4" dirty="0">
                <a:latin typeface="Times New Roman"/>
                <a:cs typeface="Times New Roman"/>
              </a:rPr>
              <a:t>Each  point </a:t>
            </a:r>
            <a:r>
              <a:rPr sz="2250" spc="-8" dirty="0">
                <a:latin typeface="Times New Roman"/>
                <a:cs typeface="Times New Roman"/>
              </a:rPr>
              <a:t>of </a:t>
            </a:r>
            <a:r>
              <a:rPr sz="2250" spc="4" dirty="0">
                <a:latin typeface="Times New Roman"/>
                <a:cs typeface="Times New Roman"/>
              </a:rPr>
              <a:t>the </a:t>
            </a:r>
            <a:r>
              <a:rPr sz="2250" dirty="0">
                <a:latin typeface="Times New Roman"/>
                <a:cs typeface="Times New Roman"/>
              </a:rPr>
              <a:t>input </a:t>
            </a:r>
            <a:r>
              <a:rPr sz="2250" spc="-11" dirty="0">
                <a:latin typeface="Times New Roman"/>
                <a:cs typeface="Times New Roman"/>
              </a:rPr>
              <a:t>set </a:t>
            </a:r>
            <a:r>
              <a:rPr sz="2250" spc="-4" dirty="0">
                <a:latin typeface="Times New Roman"/>
                <a:cs typeface="Times New Roman"/>
              </a:rPr>
              <a:t>Q </a:t>
            </a:r>
            <a:r>
              <a:rPr sz="2250" dirty="0">
                <a:latin typeface="Times New Roman"/>
                <a:cs typeface="Times New Roman"/>
              </a:rPr>
              <a:t>is </a:t>
            </a:r>
            <a:r>
              <a:rPr sz="2250" spc="-4" dirty="0">
                <a:latin typeface="Times New Roman"/>
                <a:cs typeface="Times New Roman"/>
              </a:rPr>
              <a:t>pushed once </a:t>
            </a:r>
            <a:r>
              <a:rPr sz="2250" dirty="0">
                <a:latin typeface="Times New Roman"/>
                <a:cs typeface="Times New Roman"/>
              </a:rPr>
              <a:t>onto </a:t>
            </a:r>
            <a:r>
              <a:rPr sz="2250" spc="-4" dirty="0">
                <a:latin typeface="Times New Roman"/>
                <a:cs typeface="Times New Roman"/>
              </a:rPr>
              <a:t>the  stack.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4" name="Shape 426">
            <a:extLst>
              <a:ext uri="{FF2B5EF4-FFF2-40B4-BE49-F238E27FC236}">
                <a16:creationId xmlns:a16="http://schemas.microsoft.com/office/drawing/2014/main" id="{1E7ADC5C-23E8-4547-8F81-E62C59951F4A}"/>
              </a:ext>
            </a:extLst>
          </p:cNvPr>
          <p:cNvSpPr txBox="1">
            <a:spLocks/>
          </p:cNvSpPr>
          <p:nvPr/>
        </p:nvSpPr>
        <p:spPr>
          <a:xfrm>
            <a:off x="89453" y="102338"/>
            <a:ext cx="7886700" cy="65701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800" b="1" dirty="0"/>
              <a:t>Graham's Scan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4F462-EBB1-45C4-9972-502D78548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DD511-9DCD-4688-9D94-CEE5CDC6DC50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AA2DE7-4FF0-4203-AE45-98FF39C207FB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6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93" y="1165533"/>
            <a:ext cx="7560757" cy="33704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94799" marR="3810" indent="-285750" algn="just">
              <a:spcBef>
                <a:spcPts val="83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Times New Roman"/>
                <a:cs typeface="Times New Roman"/>
              </a:rPr>
              <a:t>And the </a:t>
            </a:r>
            <a:r>
              <a:rPr sz="2100" spc="-4" dirty="0">
                <a:latin typeface="Times New Roman"/>
                <a:cs typeface="Times New Roman"/>
              </a:rPr>
              <a:t>points that </a:t>
            </a:r>
            <a:r>
              <a:rPr sz="2100" dirty="0">
                <a:latin typeface="Times New Roman"/>
                <a:cs typeface="Times New Roman"/>
              </a:rPr>
              <a:t>are not </a:t>
            </a:r>
            <a:r>
              <a:rPr sz="2100" spc="-4" dirty="0">
                <a:latin typeface="Times New Roman"/>
                <a:cs typeface="Times New Roman"/>
              </a:rPr>
              <a:t>vertices </a:t>
            </a:r>
            <a:r>
              <a:rPr sz="2100" spc="4" dirty="0">
                <a:latin typeface="Times New Roman"/>
                <a:cs typeface="Times New Roman"/>
              </a:rPr>
              <a:t>of </a:t>
            </a:r>
            <a:r>
              <a:rPr sz="2100" spc="-4" dirty="0">
                <a:latin typeface="Times New Roman"/>
                <a:cs typeface="Times New Roman"/>
              </a:rPr>
              <a:t>CH(Q) </a:t>
            </a:r>
            <a:r>
              <a:rPr sz="2100" dirty="0">
                <a:latin typeface="Times New Roman"/>
                <a:cs typeface="Times New Roman"/>
              </a:rPr>
              <a:t>are  </a:t>
            </a:r>
            <a:r>
              <a:rPr sz="2100" spc="-4" dirty="0">
                <a:latin typeface="Times New Roman"/>
                <a:cs typeface="Times New Roman"/>
              </a:rPr>
              <a:t>eventually </a:t>
            </a:r>
            <a:r>
              <a:rPr sz="2100" dirty="0">
                <a:latin typeface="Times New Roman"/>
                <a:cs typeface="Times New Roman"/>
              </a:rPr>
              <a:t>popped </a:t>
            </a:r>
            <a:r>
              <a:rPr sz="2100" spc="8" dirty="0">
                <a:latin typeface="Times New Roman"/>
                <a:cs typeface="Times New Roman"/>
              </a:rPr>
              <a:t>from  </a:t>
            </a:r>
            <a:r>
              <a:rPr sz="2100" spc="4" dirty="0">
                <a:latin typeface="Times New Roman"/>
                <a:cs typeface="Times New Roman"/>
              </a:rPr>
              <a:t>the </a:t>
            </a:r>
            <a:r>
              <a:rPr sz="2100" spc="-4" dirty="0">
                <a:latin typeface="Times New Roman"/>
                <a:cs typeface="Times New Roman"/>
              </a:rPr>
              <a:t>stack. When the  </a:t>
            </a:r>
            <a:r>
              <a:rPr sz="2100" dirty="0">
                <a:latin typeface="Times New Roman"/>
                <a:cs typeface="Times New Roman"/>
              </a:rPr>
              <a:t>algorithm </a:t>
            </a:r>
            <a:r>
              <a:rPr sz="2100" spc="-4" dirty="0">
                <a:latin typeface="Times New Roman"/>
                <a:cs typeface="Times New Roman"/>
              </a:rPr>
              <a:t>terminates, stack </a:t>
            </a:r>
            <a:r>
              <a:rPr sz="2100" spc="4" dirty="0">
                <a:latin typeface="Times New Roman"/>
                <a:cs typeface="Times New Roman"/>
              </a:rPr>
              <a:t>S </a:t>
            </a:r>
            <a:r>
              <a:rPr sz="2100" spc="-4" dirty="0">
                <a:latin typeface="Times New Roman"/>
                <a:cs typeface="Times New Roman"/>
              </a:rPr>
              <a:t>contains </a:t>
            </a:r>
            <a:r>
              <a:rPr sz="2100" dirty="0">
                <a:latin typeface="Times New Roman"/>
                <a:cs typeface="Times New Roman"/>
              </a:rPr>
              <a:t>exactly </a:t>
            </a:r>
            <a:r>
              <a:rPr sz="2100" spc="8" dirty="0">
                <a:latin typeface="Times New Roman"/>
                <a:cs typeface="Times New Roman"/>
              </a:rPr>
              <a:t>the  </a:t>
            </a:r>
            <a:r>
              <a:rPr sz="2100" spc="-4" dirty="0">
                <a:latin typeface="Times New Roman"/>
                <a:cs typeface="Times New Roman"/>
              </a:rPr>
              <a:t>vertices </a:t>
            </a:r>
            <a:r>
              <a:rPr sz="2100" spc="4" dirty="0">
                <a:latin typeface="Times New Roman"/>
                <a:cs typeface="Times New Roman"/>
              </a:rPr>
              <a:t>of </a:t>
            </a:r>
            <a:r>
              <a:rPr sz="2100" spc="-4" dirty="0">
                <a:latin typeface="Times New Roman"/>
                <a:cs typeface="Times New Roman"/>
              </a:rPr>
              <a:t>CH(Q), </a:t>
            </a:r>
            <a:r>
              <a:rPr sz="2100" spc="4" dirty="0">
                <a:latin typeface="Times New Roman"/>
                <a:cs typeface="Times New Roman"/>
              </a:rPr>
              <a:t>in </a:t>
            </a:r>
            <a:r>
              <a:rPr sz="2100" spc="-4" dirty="0">
                <a:latin typeface="Times New Roman"/>
                <a:cs typeface="Times New Roman"/>
              </a:rPr>
              <a:t>counterclockwise </a:t>
            </a:r>
            <a:r>
              <a:rPr sz="2100" dirty="0">
                <a:latin typeface="Times New Roman"/>
                <a:cs typeface="Times New Roman"/>
              </a:rPr>
              <a:t>order </a:t>
            </a:r>
            <a:r>
              <a:rPr sz="2100" spc="4" dirty="0">
                <a:latin typeface="Times New Roman"/>
                <a:cs typeface="Times New Roman"/>
              </a:rPr>
              <a:t>of </a:t>
            </a:r>
            <a:r>
              <a:rPr sz="2100" spc="-4" dirty="0">
                <a:latin typeface="Times New Roman"/>
                <a:cs typeface="Times New Roman"/>
              </a:rPr>
              <a:t>their  </a:t>
            </a:r>
            <a:r>
              <a:rPr sz="2100" spc="4" dirty="0">
                <a:latin typeface="Times New Roman"/>
                <a:cs typeface="Times New Roman"/>
              </a:rPr>
              <a:t>appearance on the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boundary.</a:t>
            </a:r>
            <a:endParaRPr lang="en-GB" sz="2100" spc="-15" dirty="0">
              <a:latin typeface="Times New Roman"/>
              <a:cs typeface="Times New Roman"/>
            </a:endParaRPr>
          </a:p>
          <a:p>
            <a:pPr marL="294799" marR="3810" indent="-285750" algn="just">
              <a:spcBef>
                <a:spcPts val="83"/>
              </a:spcBef>
              <a:buFont typeface="Arial" panose="020B0604020202020204" pitchFamily="34" charset="0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94799" marR="7620" indent="-285750" algn="just">
              <a:spcBef>
                <a:spcPts val="293"/>
              </a:spcBef>
              <a:buFont typeface="Arial" panose="020B0604020202020204" pitchFamily="34" charset="0"/>
              <a:buChar char="•"/>
            </a:pPr>
            <a:r>
              <a:rPr sz="2100" spc="-4" dirty="0">
                <a:latin typeface="Times New Roman"/>
                <a:cs typeface="Times New Roman"/>
              </a:rPr>
              <a:t>When we traverse </a:t>
            </a:r>
            <a:r>
              <a:rPr sz="2100" spc="-8" dirty="0">
                <a:latin typeface="Times New Roman"/>
                <a:cs typeface="Times New Roman"/>
              </a:rPr>
              <a:t>the </a:t>
            </a:r>
            <a:r>
              <a:rPr sz="2100" spc="-4" dirty="0">
                <a:latin typeface="Times New Roman"/>
                <a:cs typeface="Times New Roman"/>
              </a:rPr>
              <a:t>convex hull counter clockwise,  we </a:t>
            </a:r>
            <a:r>
              <a:rPr sz="2100" spc="8" dirty="0">
                <a:latin typeface="Times New Roman"/>
                <a:cs typeface="Times New Roman"/>
              </a:rPr>
              <a:t>should </a:t>
            </a:r>
            <a:r>
              <a:rPr sz="2100" spc="-8" dirty="0">
                <a:latin typeface="Times New Roman"/>
                <a:cs typeface="Times New Roman"/>
              </a:rPr>
              <a:t>make </a:t>
            </a:r>
            <a:r>
              <a:rPr sz="2100" dirty="0">
                <a:latin typeface="Times New Roman"/>
                <a:cs typeface="Times New Roman"/>
              </a:rPr>
              <a:t>a left </a:t>
            </a:r>
            <a:r>
              <a:rPr sz="2100" spc="4" dirty="0">
                <a:latin typeface="Times New Roman"/>
                <a:cs typeface="Times New Roman"/>
              </a:rPr>
              <a:t>turn </a:t>
            </a:r>
            <a:r>
              <a:rPr sz="2100" dirty="0">
                <a:latin typeface="Times New Roman"/>
                <a:cs typeface="Times New Roman"/>
              </a:rPr>
              <a:t>at each</a:t>
            </a:r>
            <a:r>
              <a:rPr sz="2100" spc="-176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vertex.</a:t>
            </a:r>
            <a:endParaRPr lang="en-GB" sz="2100" spc="4" dirty="0">
              <a:latin typeface="Times New Roman"/>
              <a:cs typeface="Times New Roman"/>
            </a:endParaRPr>
          </a:p>
          <a:p>
            <a:pPr marL="294799" marR="7620" indent="-285750" algn="just">
              <a:spcBef>
                <a:spcPts val="293"/>
              </a:spcBef>
              <a:buFont typeface="Arial" panose="020B0604020202020204" pitchFamily="34" charset="0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94799" marR="5715" indent="-285750" algn="just">
              <a:spcBef>
                <a:spcPts val="307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Times New Roman"/>
                <a:cs typeface="Times New Roman"/>
              </a:rPr>
              <a:t>Each </a:t>
            </a:r>
            <a:r>
              <a:rPr sz="2100" spc="-11" dirty="0">
                <a:latin typeface="Times New Roman"/>
                <a:cs typeface="Times New Roman"/>
              </a:rPr>
              <a:t>time </a:t>
            </a:r>
            <a:r>
              <a:rPr sz="2100" spc="4" dirty="0">
                <a:latin typeface="Times New Roman"/>
                <a:cs typeface="Times New Roman"/>
              </a:rPr>
              <a:t>the </a:t>
            </a:r>
            <a:r>
              <a:rPr sz="2100" spc="-4" dirty="0">
                <a:latin typeface="Times New Roman"/>
                <a:cs typeface="Times New Roman"/>
              </a:rPr>
              <a:t>while loop finds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4" dirty="0">
                <a:latin typeface="Times New Roman"/>
                <a:cs typeface="Times New Roman"/>
              </a:rPr>
              <a:t>vertex </a:t>
            </a:r>
            <a:r>
              <a:rPr sz="2100" spc="-8" dirty="0">
                <a:latin typeface="Times New Roman"/>
                <a:cs typeface="Times New Roman"/>
              </a:rPr>
              <a:t>at which </a:t>
            </a:r>
            <a:r>
              <a:rPr sz="2100" spc="-11" dirty="0">
                <a:latin typeface="Times New Roman"/>
                <a:cs typeface="Times New Roman"/>
              </a:rPr>
              <a:t>we  </a:t>
            </a:r>
            <a:r>
              <a:rPr sz="2100" spc="-8" dirty="0">
                <a:latin typeface="Times New Roman"/>
                <a:cs typeface="Times New Roman"/>
              </a:rPr>
              <a:t>make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8" dirty="0">
                <a:latin typeface="Times New Roman"/>
                <a:cs typeface="Times New Roman"/>
              </a:rPr>
              <a:t>non </a:t>
            </a:r>
            <a:r>
              <a:rPr sz="2100" spc="-4" dirty="0">
                <a:latin typeface="Times New Roman"/>
                <a:cs typeface="Times New Roman"/>
              </a:rPr>
              <a:t>left </a:t>
            </a:r>
            <a:r>
              <a:rPr sz="2100" dirty="0">
                <a:latin typeface="Times New Roman"/>
                <a:cs typeface="Times New Roman"/>
              </a:rPr>
              <a:t>turn </a:t>
            </a:r>
            <a:r>
              <a:rPr sz="2100" spc="4" dirty="0">
                <a:latin typeface="Times New Roman"/>
                <a:cs typeface="Times New Roman"/>
              </a:rPr>
              <a:t>,the </a:t>
            </a:r>
            <a:r>
              <a:rPr sz="2100" spc="-4" dirty="0">
                <a:latin typeface="Times New Roman"/>
                <a:cs typeface="Times New Roman"/>
              </a:rPr>
              <a:t>vertex </a:t>
            </a:r>
            <a:r>
              <a:rPr sz="2100" spc="4" dirty="0">
                <a:latin typeface="Times New Roman"/>
                <a:cs typeface="Times New Roman"/>
              </a:rPr>
              <a:t>is </a:t>
            </a:r>
            <a:r>
              <a:rPr sz="2100" spc="-8" dirty="0">
                <a:latin typeface="Times New Roman"/>
                <a:cs typeface="Times New Roman"/>
              </a:rPr>
              <a:t>popped </a:t>
            </a:r>
            <a:r>
              <a:rPr sz="2100" spc="4" dirty="0">
                <a:latin typeface="Times New Roman"/>
                <a:cs typeface="Times New Roman"/>
              </a:rPr>
              <a:t>from </a:t>
            </a:r>
            <a:r>
              <a:rPr sz="2100" spc="8" dirty="0">
                <a:latin typeface="Times New Roman"/>
                <a:cs typeface="Times New Roman"/>
              </a:rPr>
              <a:t>the  </a:t>
            </a:r>
            <a:r>
              <a:rPr sz="2100" spc="4" dirty="0">
                <a:latin typeface="Times New Roman"/>
                <a:cs typeface="Times New Roman"/>
              </a:rPr>
              <a:t>vertex.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4193" y="624077"/>
            <a:ext cx="13715" cy="17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Shape 426">
            <a:extLst>
              <a:ext uri="{FF2B5EF4-FFF2-40B4-BE49-F238E27FC236}">
                <a16:creationId xmlns:a16="http://schemas.microsoft.com/office/drawing/2014/main" id="{6F5F99F9-F4E3-4AA6-AD25-F97F43492907}"/>
              </a:ext>
            </a:extLst>
          </p:cNvPr>
          <p:cNvSpPr txBox="1">
            <a:spLocks/>
          </p:cNvSpPr>
          <p:nvPr/>
        </p:nvSpPr>
        <p:spPr>
          <a:xfrm>
            <a:off x="0" y="-12241"/>
            <a:ext cx="7886700" cy="65701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800" b="1" dirty="0"/>
              <a:t>Graham's Scan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3F26E-6AE3-40CF-B65D-48647668F7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3E433-BE02-4368-8409-6FE585DCF755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9E20F3-33A0-46BB-BFA7-A6A4D43E4755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2303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>
                <a:latin typeface="+mj-lt"/>
              </a:rPr>
              <a:t>Convex hull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852246" y="1152474"/>
            <a:ext cx="6980054" cy="20931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 sz="2000" b="1" dirty="0">
                <a:solidFill>
                  <a:srgbClr val="000000"/>
                </a:solidFill>
              </a:rPr>
              <a:t>Introduction: Background &amp; Definition of convex hull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Three algorithms</a:t>
            </a:r>
          </a:p>
          <a:p>
            <a:pPr marL="571500" lvl="1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000" b="1" dirty="0">
                <a:solidFill>
                  <a:srgbClr val="000000"/>
                </a:solidFill>
              </a:rPr>
              <a:t>	Graham’s Scan</a:t>
            </a:r>
          </a:p>
          <a:p>
            <a:pPr marL="571500" lvl="1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000" b="1" dirty="0">
                <a:solidFill>
                  <a:srgbClr val="000000"/>
                </a:solidFill>
              </a:rPr>
              <a:t>	Quick hull</a:t>
            </a:r>
          </a:p>
          <a:p>
            <a:pPr marL="571500" lvl="1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000" b="1" dirty="0">
                <a:solidFill>
                  <a:srgbClr val="000000"/>
                </a:solidFill>
              </a:rPr>
              <a:t>	Divide and Conquer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4E226-E50D-4E7B-B647-21D7DCF3B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9D512-B975-4F04-A79E-4C5F1BEB990D}"/>
              </a:ext>
            </a:extLst>
          </p:cNvPr>
          <p:cNvSpPr/>
          <p:nvPr/>
        </p:nvSpPr>
        <p:spPr>
          <a:xfrm>
            <a:off x="79513" y="89561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05E3D-8AFF-424D-A5F2-A91D413B3BCB}"/>
              </a:ext>
            </a:extLst>
          </p:cNvPr>
          <p:cNvCxnSpPr/>
          <p:nvPr/>
        </p:nvCxnSpPr>
        <p:spPr>
          <a:xfrm flipV="1">
            <a:off x="89453" y="864814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5061857" y="1538150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48479" y="270743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" y="0"/>
            <a:ext cx="5077784" cy="69166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b="1" dirty="0"/>
              <a:t>Ex</a:t>
            </a: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 Graham's Scan</a:t>
            </a:r>
          </a:p>
        </p:txBody>
      </p:sp>
      <p:sp>
        <p:nvSpPr>
          <p:cNvPr id="441" name="Shape 441"/>
          <p:cNvSpPr/>
          <p:nvPr/>
        </p:nvSpPr>
        <p:spPr>
          <a:xfrm>
            <a:off x="4614454" y="2422143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2A5F9-072C-4AC4-B583-A5BE96A7A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083D4-C156-4532-95BC-932D20B48544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AD1DF-6847-4061-8138-B2ADF3D29014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5061857" y="1538150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248479" y="270743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/>
          <p:nvPr/>
        </p:nvCxnSpPr>
        <p:spPr>
          <a:xfrm>
            <a:off x="4140925" y="3842160"/>
            <a:ext cx="2697479" cy="0"/>
          </a:xfrm>
          <a:prstGeom prst="straightConnector1">
            <a:avLst/>
          </a:prstGeom>
          <a:noFill/>
          <a:ln w="19050" cap="flat" cmpd="sng">
            <a:solidFill>
              <a:srgbClr val="2E75B5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Step1: Select a start point</a:t>
            </a:r>
          </a:p>
        </p:txBody>
      </p:sp>
      <p:cxnSp>
        <p:nvCxnSpPr>
          <p:cNvPr id="456" name="Shape 456"/>
          <p:cNvCxnSpPr/>
          <p:nvPr/>
        </p:nvCxnSpPr>
        <p:spPr>
          <a:xfrm rot="10800000" flipH="1">
            <a:off x="4585063" y="4016827"/>
            <a:ext cx="42454" cy="4049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57" name="Shape 457"/>
          <p:cNvSpPr txBox="1"/>
          <p:nvPr/>
        </p:nvSpPr>
        <p:spPr>
          <a:xfrm>
            <a:off x="4295624" y="4433500"/>
            <a:ext cx="3856200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point: with minimum y-coordinate and leftmost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48194" y="1796142"/>
            <a:ext cx="3735977" cy="20082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extreme point as a start point with the minimum y-coordinate. </a:t>
            </a:r>
          </a:p>
          <a:p>
            <a:pPr marL="254000" marR="0" lvl="0" indent="-2540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more than one points have minimum y-coordinate, select the leftmost one.</a:t>
            </a:r>
          </a:p>
        </p:txBody>
      </p:sp>
      <p:sp>
        <p:nvSpPr>
          <p:cNvPr id="459" name="Shape 459"/>
          <p:cNvSpPr/>
          <p:nvPr/>
        </p:nvSpPr>
        <p:spPr>
          <a:xfrm>
            <a:off x="4614454" y="2422143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F7109-BDF4-4CE5-A8EC-1D2B25F92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D0C8A-C95E-4A00-8DB8-6FE09368920E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344B20-54F6-4D7A-A9CF-BD98897F7B1B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Shape 471"/>
          <p:cNvCxnSpPr/>
          <p:nvPr/>
        </p:nvCxnSpPr>
        <p:spPr>
          <a:xfrm>
            <a:off x="3931920" y="3847009"/>
            <a:ext cx="3670662" cy="0"/>
          </a:xfrm>
          <a:prstGeom prst="straightConnector1">
            <a:avLst/>
          </a:prstGeom>
          <a:noFill/>
          <a:ln w="28575" cap="flat" cmpd="sng">
            <a:solidFill>
              <a:srgbClr val="0C0C0C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4676502" y="892764"/>
            <a:ext cx="0" cy="3542075"/>
          </a:xfrm>
          <a:prstGeom prst="straightConnector1">
            <a:avLst/>
          </a:prstGeom>
          <a:noFill/>
          <a:ln w="28575" cap="flat" cmpd="sng">
            <a:solidFill>
              <a:srgbClr val="0C0C0C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73" name="Shape 473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2E75B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5" name="Shape 475"/>
          <p:cNvCxnSpPr>
            <a:stCxn id="473" idx="7"/>
            <a:endCxn id="469" idx="3"/>
          </p:cNvCxnSpPr>
          <p:nvPr/>
        </p:nvCxnSpPr>
        <p:spPr>
          <a:xfrm rot="10800000" flipH="1">
            <a:off x="4709228" y="3487988"/>
            <a:ext cx="496200" cy="31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6" name="Shape 476"/>
          <p:cNvCxnSpPr>
            <a:endCxn id="467" idx="3"/>
          </p:cNvCxnSpPr>
          <p:nvPr/>
        </p:nvCxnSpPr>
        <p:spPr>
          <a:xfrm rot="10800000" flipH="1">
            <a:off x="4894452" y="2678382"/>
            <a:ext cx="1546500" cy="1007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7" name="Shape 477"/>
          <p:cNvCxnSpPr>
            <a:stCxn id="470" idx="3"/>
            <a:endCxn id="473" idx="7"/>
          </p:cNvCxnSpPr>
          <p:nvPr/>
        </p:nvCxnSpPr>
        <p:spPr>
          <a:xfrm flipH="1">
            <a:off x="4709112" y="2875120"/>
            <a:ext cx="273900" cy="929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>
            <a:stCxn id="465" idx="3"/>
            <a:endCxn id="473" idx="7"/>
          </p:cNvCxnSpPr>
          <p:nvPr/>
        </p:nvCxnSpPr>
        <p:spPr>
          <a:xfrm flipH="1">
            <a:off x="4709136" y="2586513"/>
            <a:ext cx="653100" cy="12179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>
            <a:stCxn id="466" idx="2"/>
            <a:endCxn id="473" idx="7"/>
          </p:cNvCxnSpPr>
          <p:nvPr/>
        </p:nvCxnSpPr>
        <p:spPr>
          <a:xfrm flipH="1">
            <a:off x="4709262" y="2978330"/>
            <a:ext cx="2390400" cy="82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0" name="Shape 480"/>
          <p:cNvCxnSpPr>
            <a:stCxn id="464" idx="3"/>
            <a:endCxn id="473" idx="7"/>
          </p:cNvCxnSpPr>
          <p:nvPr/>
        </p:nvCxnSpPr>
        <p:spPr>
          <a:xfrm flipH="1">
            <a:off x="4709358" y="1964446"/>
            <a:ext cx="231600" cy="183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" name="Shape 481"/>
          <p:cNvSpPr txBox="1"/>
          <p:nvPr/>
        </p:nvSpPr>
        <p:spPr>
          <a:xfrm>
            <a:off x="4311493" y="822959"/>
            <a:ext cx="222656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488248" y="3905792"/>
            <a:ext cx="228668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5969311" y="359828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6303996" y="2701331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246813" y="114020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Sort points by polar angle</a:t>
            </a:r>
          </a:p>
        </p:txBody>
      </p:sp>
      <p:sp>
        <p:nvSpPr>
          <p:cNvPr id="491" name="Shape 491"/>
          <p:cNvSpPr/>
          <p:nvPr/>
        </p:nvSpPr>
        <p:spPr>
          <a:xfrm>
            <a:off x="5345975" y="3608954"/>
            <a:ext cx="196878" cy="214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8055" y="15161"/>
                  <a:pt x="116111" y="30322"/>
                  <a:pt x="119809" y="50322"/>
                </a:cubicBezTo>
                <a:cubicBezTo>
                  <a:pt x="123507" y="70322"/>
                  <a:pt x="72846" y="95161"/>
                  <a:pt x="22187" y="12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386525" y="1429123"/>
            <a:ext cx="3336300" cy="2862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points by polar angle in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counterclockwise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order.</a:t>
            </a:r>
          </a:p>
          <a:p>
            <a:pPr marL="215900" marR="0" lvl="0" indent="-2159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more than one point has the same angle, remove all but the one that is farthest from the start point.</a:t>
            </a:r>
          </a:p>
          <a:p>
            <a:pPr marL="215900" marR="0" lvl="0" indent="-2159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algorithm will work in this sorting order.</a:t>
            </a:r>
          </a:p>
          <a:p>
            <a:pPr marL="215900" lvl="0" indent="-2159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Angle can be calculated by vector cosine law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768711" y="4460564"/>
            <a:ext cx="2535741" cy="473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494" name="Shape 494"/>
          <p:cNvSpPr/>
          <p:nvPr/>
        </p:nvSpPr>
        <p:spPr>
          <a:xfrm>
            <a:off x="4614454" y="2422143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7C000-3057-4D45-A3D0-6DBF58677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E68E69-74AE-4968-8D26-C24F42FA587A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8F89AF-540F-413B-85C4-A936F3E244FE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Shape 506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07" name="Shape 507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6451634" y="2682281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Step3: Push first 3 points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395987" y="1720891"/>
            <a:ext cx="3336324" cy="17312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first 3 points into the result set. 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S be the result set.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Push(p0, S)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Push(p1, S)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Push(p2, S)</a:t>
            </a:r>
          </a:p>
        </p:txBody>
      </p:sp>
      <p:cxnSp>
        <p:nvCxnSpPr>
          <p:cNvPr id="515" name="Shape 515"/>
          <p:cNvCxnSpPr>
            <a:stCxn id="502" idx="7"/>
            <a:endCxn id="501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6" name="Shape 516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19" name="Shape 519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4909171" y="4354825"/>
            <a:ext cx="19977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F6F72-0EE0-41B4-97DA-EF23FE711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6BEDA4-DA6F-409A-9A4D-09D1EA090787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738A5C-653B-4422-8847-5D48DA5CEF4A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Shape 532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245004" y="131351"/>
            <a:ext cx="815360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95987" y="1720891"/>
            <a:ext cx="3336300" cy="623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1-&gt;2-&gt;3 is 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Push (p3, S)</a:t>
            </a:r>
          </a:p>
        </p:txBody>
      </p:sp>
      <p:cxnSp>
        <p:nvCxnSpPr>
          <p:cNvPr id="540" name="Shape 540"/>
          <p:cNvCxnSpPr>
            <a:stCxn id="528" idx="7"/>
            <a:endCxn id="527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1" name="Shape 541"/>
          <p:cNvCxnSpPr>
            <a:stCxn id="527" idx="1"/>
          </p:cNvCxnSpPr>
          <p:nvPr/>
        </p:nvCxnSpPr>
        <p:spPr>
          <a:xfrm rot="10800000">
            <a:off x="6535723" y="2639073"/>
            <a:ext cx="580200" cy="300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43" name="Shape 543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46" name="Shape 546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000750" y="4000500"/>
            <a:ext cx="17049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-to -top[S]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7349502" y="2834650"/>
            <a:ext cx="7062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top[S]</a:t>
            </a:r>
          </a:p>
        </p:txBody>
      </p:sp>
      <p:cxnSp>
        <p:nvCxnSpPr>
          <p:cNvPr id="550" name="Shape 550"/>
          <p:cNvCxnSpPr>
            <a:stCxn id="527" idx="7"/>
          </p:cNvCxnSpPr>
          <p:nvPr/>
        </p:nvCxnSpPr>
        <p:spPr>
          <a:xfrm rot="10800000" flipH="1">
            <a:off x="7194436" y="2387073"/>
            <a:ext cx="547200" cy="552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551" name="Shape 551"/>
          <p:cNvSpPr txBox="1"/>
          <p:nvPr/>
        </p:nvSpPr>
        <p:spPr>
          <a:xfrm>
            <a:off x="4909171" y="4431025"/>
            <a:ext cx="1897799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2890F-AEE7-48ED-87F1-0EDE45AC8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9B0D59-7A3C-486A-ADF0-147DC1A62D37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B22D6-FE40-462D-B528-DE2E95649579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Shape 562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63" name="Shape 563"/>
          <p:cNvSpPr txBox="1"/>
          <p:nvPr/>
        </p:nvSpPr>
        <p:spPr>
          <a:xfrm>
            <a:off x="4311493" y="822959"/>
            <a:ext cx="222656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570" name="Shape 570"/>
          <p:cNvCxnSpPr>
            <a:stCxn id="558" idx="7"/>
            <a:endCxn id="557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1" name="Shape 571"/>
          <p:cNvCxnSpPr>
            <a:stCxn id="557" idx="1"/>
          </p:cNvCxnSpPr>
          <p:nvPr/>
        </p:nvCxnSpPr>
        <p:spPr>
          <a:xfrm rot="10800000">
            <a:off x="6535723" y="2639073"/>
            <a:ext cx="580200" cy="30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72" name="Shape 572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73" name="Shape 573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Shape 574"/>
          <p:cNvCxnSpPr>
            <a:stCxn id="573" idx="2"/>
            <a:endCxn id="556" idx="6"/>
          </p:cNvCxnSpPr>
          <p:nvPr/>
        </p:nvCxnSpPr>
        <p:spPr>
          <a:xfrm rot="10800000">
            <a:off x="5456892" y="2547326"/>
            <a:ext cx="967800" cy="91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75" name="Shape 575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395987" y="1720891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2-&gt;3-&gt;4 is 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Push (p4, S)</a:t>
            </a:r>
          </a:p>
        </p:txBody>
      </p:sp>
      <p:sp>
        <p:nvSpPr>
          <p:cNvPr id="578" name="Shape 578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80" name="Shape 580"/>
          <p:cNvCxnSpPr>
            <a:stCxn id="573" idx="1"/>
          </p:cNvCxnSpPr>
          <p:nvPr/>
        </p:nvCxnSpPr>
        <p:spPr>
          <a:xfrm rot="10800000">
            <a:off x="5756652" y="2215569"/>
            <a:ext cx="684300" cy="384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581" name="Shape 581"/>
          <p:cNvSpPr txBox="1"/>
          <p:nvPr/>
        </p:nvSpPr>
        <p:spPr>
          <a:xfrm>
            <a:off x="4909170" y="4354825"/>
            <a:ext cx="2379299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p2, p3&gt;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BE759-72AC-48B4-9E46-D4EFCD120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7FFB0F-11A7-458A-A6E9-CB7EC417B5EA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8CB2B3-941A-4C69-9C6C-A9486A55AED3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Shape 592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3" name="Shape 593"/>
          <p:cNvSpPr txBox="1"/>
          <p:nvPr/>
        </p:nvSpPr>
        <p:spPr>
          <a:xfrm>
            <a:off x="4311493" y="822959"/>
            <a:ext cx="222656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135465" y="42646"/>
            <a:ext cx="8793290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600" name="Shape 600"/>
          <p:cNvCxnSpPr>
            <a:stCxn id="588" idx="7"/>
            <a:endCxn id="587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1" name="Shape 601"/>
          <p:cNvCxnSpPr>
            <a:stCxn id="587" idx="1"/>
          </p:cNvCxnSpPr>
          <p:nvPr/>
        </p:nvCxnSpPr>
        <p:spPr>
          <a:xfrm rot="10800000">
            <a:off x="6535723" y="2639073"/>
            <a:ext cx="580200" cy="30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02" name="Shape 602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03" name="Shape 603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4" name="Shape 604"/>
          <p:cNvCxnSpPr>
            <a:stCxn id="603" idx="2"/>
            <a:endCxn id="586" idx="6"/>
          </p:cNvCxnSpPr>
          <p:nvPr/>
        </p:nvCxnSpPr>
        <p:spPr>
          <a:xfrm rot="10800000">
            <a:off x="5456892" y="2547326"/>
            <a:ext cx="967800" cy="9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5" name="Shape 605"/>
          <p:cNvCxnSpPr>
            <a:stCxn id="586" idx="3"/>
            <a:endCxn id="590" idx="7"/>
          </p:cNvCxnSpPr>
          <p:nvPr/>
        </p:nvCxnSpPr>
        <p:spPr>
          <a:xfrm flipH="1">
            <a:off x="5061636" y="2586513"/>
            <a:ext cx="300600" cy="210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06" name="Shape 606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395987" y="1720891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3-&gt;4-&gt;5 is 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Push (p5, S)</a:t>
            </a:r>
          </a:p>
        </p:txBody>
      </p:sp>
      <p:sp>
        <p:nvSpPr>
          <p:cNvPr id="609" name="Shape 609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11" name="Shape 611"/>
          <p:cNvCxnSpPr>
            <a:stCxn id="586" idx="2"/>
          </p:cNvCxnSpPr>
          <p:nvPr/>
        </p:nvCxnSpPr>
        <p:spPr>
          <a:xfrm rot="10800000">
            <a:off x="4886375" y="2499556"/>
            <a:ext cx="459600" cy="477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612" name="Shape 612"/>
          <p:cNvSpPr txBox="1"/>
          <p:nvPr/>
        </p:nvSpPr>
        <p:spPr>
          <a:xfrm>
            <a:off x="4909171" y="4354825"/>
            <a:ext cx="26454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p2, p3, p4&gt;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18154-7379-4C31-9EF7-2EF70E7CC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81F4E6-167E-462E-BE96-D3D139CCD32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1BFB2A-B6C4-497D-B89A-C1697B4C8B25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Shape 623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55A1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24" name="Shape 624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166425" y="33261"/>
            <a:ext cx="8888122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630" name="Shape 630"/>
          <p:cNvCxnSpPr>
            <a:stCxn id="619" idx="7"/>
            <a:endCxn id="618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31" name="Shape 631"/>
          <p:cNvCxnSpPr>
            <a:stCxn id="618" idx="1"/>
          </p:cNvCxnSpPr>
          <p:nvPr/>
        </p:nvCxnSpPr>
        <p:spPr>
          <a:xfrm rot="10800000">
            <a:off x="6535723" y="2639073"/>
            <a:ext cx="580200" cy="30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32" name="Shape 632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33" name="Shape 633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Shape 634"/>
          <p:cNvCxnSpPr>
            <a:stCxn id="633" idx="2"/>
            <a:endCxn id="617" idx="6"/>
          </p:cNvCxnSpPr>
          <p:nvPr/>
        </p:nvCxnSpPr>
        <p:spPr>
          <a:xfrm rot="10800000">
            <a:off x="5456892" y="2547326"/>
            <a:ext cx="967800" cy="9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35" name="Shape 635"/>
          <p:cNvCxnSpPr>
            <a:stCxn id="617" idx="2"/>
            <a:endCxn id="621" idx="7"/>
          </p:cNvCxnSpPr>
          <p:nvPr/>
        </p:nvCxnSpPr>
        <p:spPr>
          <a:xfrm flipH="1">
            <a:off x="5061575" y="2547256"/>
            <a:ext cx="284400" cy="249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36" name="Shape 636"/>
          <p:cNvCxnSpPr/>
          <p:nvPr/>
        </p:nvCxnSpPr>
        <p:spPr>
          <a:xfrm rot="10800000">
            <a:off x="4980214" y="1980707"/>
            <a:ext cx="34698" cy="799639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37" name="Shape 637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441707" y="1669082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4-&gt;5-&gt;6 is non-left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Pop (p5, S)</a:t>
            </a:r>
          </a:p>
        </p:txBody>
      </p:sp>
      <p:sp>
        <p:nvSpPr>
          <p:cNvPr id="640" name="Shape 640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42" name="Shape 642"/>
          <p:cNvCxnSpPr>
            <a:stCxn id="621" idx="3"/>
          </p:cNvCxnSpPr>
          <p:nvPr/>
        </p:nvCxnSpPr>
        <p:spPr>
          <a:xfrm flipH="1">
            <a:off x="4721712" y="2875120"/>
            <a:ext cx="261300" cy="2637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643" name="Shape 643"/>
          <p:cNvSpPr txBox="1"/>
          <p:nvPr/>
        </p:nvSpPr>
        <p:spPr>
          <a:xfrm>
            <a:off x="4909170" y="4354825"/>
            <a:ext cx="32691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p2, p3, p4, p5&gt;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00683-7E83-413F-B6F5-C32CBF96D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A19498-57AC-464B-9351-E574799B179C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C238C1-1B4D-4E6B-9552-AFF31EF757A4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Shape 654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5" name="Shape 655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211016" y="1851"/>
            <a:ext cx="8304334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661" name="Shape 661"/>
          <p:cNvCxnSpPr>
            <a:stCxn id="650" idx="7"/>
            <a:endCxn id="649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62" name="Shape 662"/>
          <p:cNvCxnSpPr>
            <a:stCxn id="649" idx="1"/>
          </p:cNvCxnSpPr>
          <p:nvPr/>
        </p:nvCxnSpPr>
        <p:spPr>
          <a:xfrm rot="10800000">
            <a:off x="6535723" y="2639073"/>
            <a:ext cx="580200" cy="30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64" name="Shape 664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Shape 665"/>
          <p:cNvCxnSpPr>
            <a:stCxn id="664" idx="2"/>
            <a:endCxn id="648" idx="6"/>
          </p:cNvCxnSpPr>
          <p:nvPr/>
        </p:nvCxnSpPr>
        <p:spPr>
          <a:xfrm rot="10800000">
            <a:off x="5456892" y="2547326"/>
            <a:ext cx="967800" cy="9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66" name="Shape 666"/>
          <p:cNvCxnSpPr>
            <a:stCxn id="648" idx="1"/>
          </p:cNvCxnSpPr>
          <p:nvPr/>
        </p:nvCxnSpPr>
        <p:spPr>
          <a:xfrm rot="10800000">
            <a:off x="5019636" y="1964399"/>
            <a:ext cx="342600" cy="54360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7" name="Shape 667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395987" y="1720891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3-&gt;4-&gt;6 is non-left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Pop (p4, S)</a:t>
            </a:r>
          </a:p>
        </p:txBody>
      </p:sp>
      <p:sp>
        <p:nvSpPr>
          <p:cNvPr id="670" name="Shape 670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72" name="Shape 672"/>
          <p:cNvCxnSpPr>
            <a:stCxn id="648" idx="2"/>
          </p:cNvCxnSpPr>
          <p:nvPr/>
        </p:nvCxnSpPr>
        <p:spPr>
          <a:xfrm rot="10800000">
            <a:off x="4932575" y="2505856"/>
            <a:ext cx="413400" cy="41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673" name="Shape 673"/>
          <p:cNvSpPr txBox="1"/>
          <p:nvPr/>
        </p:nvSpPr>
        <p:spPr>
          <a:xfrm>
            <a:off x="4909172" y="4354825"/>
            <a:ext cx="2432399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S: &lt;p0, p1, p2, p3, p4&gt;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F8DBA-B275-4FEB-960B-1041BA45A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7328A1-159B-4204-8E24-13890848CA2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955BCB-B739-4CE1-8506-4F274E7541A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180870" y="154794"/>
            <a:ext cx="833447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679" name="Shape 679"/>
          <p:cNvCxnSpPr/>
          <p:nvPr/>
        </p:nvCxnSpPr>
        <p:spPr>
          <a:xfrm rot="10800000">
            <a:off x="5019470" y="1964446"/>
            <a:ext cx="2096452" cy="97462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0" name="Shape 680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6" name="Shape 686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7" name="Shape 687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692" name="Shape 692"/>
          <p:cNvCxnSpPr>
            <a:stCxn id="682" idx="7"/>
            <a:endCxn id="681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93" name="Shape 693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94" name="Shape 694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395987" y="1720891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2-&gt;3-&gt;6 is non-left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Pop (p3, S)</a:t>
            </a:r>
          </a:p>
        </p:txBody>
      </p:sp>
      <p:sp>
        <p:nvSpPr>
          <p:cNvPr id="698" name="Shape 698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6120424" y="1406450"/>
            <a:ext cx="941700" cy="276900"/>
          </a:xfrm>
          <a:prstGeom prst="rect">
            <a:avLst/>
          </a:prstGeom>
          <a:noFill/>
          <a:ln w="9525" cap="flat" cmpd="sng">
            <a:solidFill>
              <a:srgbClr val="BBD6E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Collinear</a:t>
            </a:r>
          </a:p>
        </p:txBody>
      </p:sp>
      <p:cxnSp>
        <p:nvCxnSpPr>
          <p:cNvPr id="701" name="Shape 701"/>
          <p:cNvCxnSpPr>
            <a:stCxn id="700" idx="2"/>
          </p:cNvCxnSpPr>
          <p:nvPr/>
        </p:nvCxnSpPr>
        <p:spPr>
          <a:xfrm flipH="1">
            <a:off x="5147974" y="1683350"/>
            <a:ext cx="1443300" cy="15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02" name="Shape 702"/>
          <p:cNvCxnSpPr>
            <a:stCxn id="700" idx="2"/>
          </p:cNvCxnSpPr>
          <p:nvPr/>
        </p:nvCxnSpPr>
        <p:spPr>
          <a:xfrm flipH="1">
            <a:off x="6494374" y="1683350"/>
            <a:ext cx="96900" cy="79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03" name="Shape 703"/>
          <p:cNvCxnSpPr>
            <a:stCxn id="700" idx="2"/>
          </p:cNvCxnSpPr>
          <p:nvPr/>
        </p:nvCxnSpPr>
        <p:spPr>
          <a:xfrm>
            <a:off x="6591274" y="1683350"/>
            <a:ext cx="522600" cy="112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704" name="Shape 704"/>
          <p:cNvSpPr txBox="1"/>
          <p:nvPr/>
        </p:nvSpPr>
        <p:spPr>
          <a:xfrm>
            <a:off x="4909172" y="4354825"/>
            <a:ext cx="20964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p2, p3&gt;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E1EE1-30C9-4CC5-999F-AC8D2CB9A5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6370A-A87C-41C2-8ADD-78EF21BACE74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6EB72-C8F7-45A9-8FE5-5DDDF056980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26207" y="1427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>
                <a:latin typeface="+mj-lt"/>
              </a:rPr>
              <a:t>Prerequisites:  Polar angle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In the plane, the polar angle θ is the </a:t>
            </a:r>
            <a:r>
              <a:rPr lang="en-GB" dirty="0">
                <a:solidFill>
                  <a:srgbClr val="FF0000"/>
                </a:solidFill>
              </a:rPr>
              <a:t>counter clockwise</a:t>
            </a:r>
            <a:r>
              <a:rPr lang="en-GB" dirty="0">
                <a:solidFill>
                  <a:srgbClr val="000000"/>
                </a:solidFill>
              </a:rPr>
              <a:t> angle from x-axis at which a point in the x-y plane lies.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B0C2E-85EB-44AC-8916-3E435E712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32" y="2086557"/>
            <a:ext cx="3185224" cy="22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C2BF7-92DF-41A8-8408-B35CABE4A1C9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9B568A-13EE-4DD7-BCC8-A3B03B7DF6B8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296956" y="74081"/>
            <a:ext cx="8244044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710" name="Shape 710"/>
          <p:cNvCxnSpPr/>
          <p:nvPr/>
        </p:nvCxnSpPr>
        <p:spPr>
          <a:xfrm rot="10800000">
            <a:off x="5019470" y="1964446"/>
            <a:ext cx="2096452" cy="974627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1" name="Shape 711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7" name="Shape 717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8" name="Shape 718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23" name="Shape 723"/>
          <p:cNvCxnSpPr>
            <a:stCxn id="713" idx="7"/>
            <a:endCxn id="712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4" name="Shape 724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25" name="Shape 725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28" name="Shape 728"/>
          <p:cNvCxnSpPr>
            <a:stCxn id="726" idx="3"/>
          </p:cNvCxnSpPr>
          <p:nvPr/>
        </p:nvCxnSpPr>
        <p:spPr>
          <a:xfrm flipH="1">
            <a:off x="4709358" y="1964446"/>
            <a:ext cx="231600" cy="480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9" name="Shape 729"/>
          <p:cNvSpPr txBox="1"/>
          <p:nvPr/>
        </p:nvSpPr>
        <p:spPr>
          <a:xfrm>
            <a:off x="395987" y="1720891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2-&gt;6-&gt;7 is 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Push (p6, S)</a:t>
            </a:r>
          </a:p>
        </p:txBody>
      </p:sp>
      <p:sp>
        <p:nvSpPr>
          <p:cNvPr id="730" name="Shape 730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32" name="Shape 732"/>
          <p:cNvCxnSpPr>
            <a:stCxn id="726" idx="2"/>
          </p:cNvCxnSpPr>
          <p:nvPr/>
        </p:nvCxnSpPr>
        <p:spPr>
          <a:xfrm rot="10800000">
            <a:off x="4417697" y="1668690"/>
            <a:ext cx="507000" cy="256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733" name="Shape 733"/>
          <p:cNvSpPr txBox="1"/>
          <p:nvPr/>
        </p:nvSpPr>
        <p:spPr>
          <a:xfrm>
            <a:off x="4909172" y="4354825"/>
            <a:ext cx="18948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S: &lt;p0, p1, p2&gt;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29DBDA-2BF3-4D51-B42F-789CD7EBA3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FF3293-CD0B-496C-ADA3-FF5AE348FEF1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8D795-8CA3-4DCF-A1C0-7EFB8085C18D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263008" y="74234"/>
            <a:ext cx="8294285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Step4: Work around all points by sorting order</a:t>
            </a:r>
          </a:p>
        </p:txBody>
      </p:sp>
      <p:cxnSp>
        <p:nvCxnSpPr>
          <p:cNvPr id="739" name="Shape 739"/>
          <p:cNvCxnSpPr/>
          <p:nvPr/>
        </p:nvCxnSpPr>
        <p:spPr>
          <a:xfrm rot="10800000">
            <a:off x="5019470" y="1964446"/>
            <a:ext cx="2096452" cy="974627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0" name="Shape 740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Shape 746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7" name="Shape 747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52" name="Shape 752"/>
          <p:cNvCxnSpPr>
            <a:stCxn id="742" idx="7"/>
            <a:endCxn id="741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53" name="Shape 753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54" name="Shape 754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57" name="Shape 757"/>
          <p:cNvCxnSpPr>
            <a:stCxn id="755" idx="3"/>
          </p:cNvCxnSpPr>
          <p:nvPr/>
        </p:nvCxnSpPr>
        <p:spPr>
          <a:xfrm flipH="1">
            <a:off x="4709358" y="1964446"/>
            <a:ext cx="231600" cy="480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58" name="Shape 758"/>
          <p:cNvSpPr txBox="1"/>
          <p:nvPr/>
        </p:nvSpPr>
        <p:spPr>
          <a:xfrm>
            <a:off x="395987" y="1720891"/>
            <a:ext cx="3336324" cy="62324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6-&gt;7-&gt;0 is left turn. </a:t>
            </a:r>
          </a:p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Push (p7, S)</a:t>
            </a:r>
          </a:p>
        </p:txBody>
      </p:sp>
      <p:sp>
        <p:nvSpPr>
          <p:cNvPr id="759" name="Shape 759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61" name="Shape 761"/>
          <p:cNvCxnSpPr>
            <a:stCxn id="759" idx="4"/>
            <a:endCxn id="745" idx="0"/>
          </p:cNvCxnSpPr>
          <p:nvPr/>
        </p:nvCxnSpPr>
        <p:spPr>
          <a:xfrm>
            <a:off x="4669971" y="2539709"/>
            <a:ext cx="0" cy="1248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62" name="Shape 762"/>
          <p:cNvSpPr txBox="1"/>
          <p:nvPr/>
        </p:nvSpPr>
        <p:spPr>
          <a:xfrm>
            <a:off x="4909172" y="4354825"/>
            <a:ext cx="24435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S: &lt;p0, p1, p2, p6, p7&gt;</a:t>
            </a:r>
          </a:p>
        </p:txBody>
      </p:sp>
      <p:cxnSp>
        <p:nvCxnSpPr>
          <p:cNvPr id="763" name="Shape 763"/>
          <p:cNvCxnSpPr/>
          <p:nvPr/>
        </p:nvCxnSpPr>
        <p:spPr>
          <a:xfrm flipH="1">
            <a:off x="4454502" y="2527155"/>
            <a:ext cx="196508" cy="395657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74D08-0C94-40E3-837A-951221635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94FEC-3CA1-4241-ADDD-9D1B46002F05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C917FD-6414-429E-A2F7-F0738400D400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9" name="Shape 769"/>
          <p:cNvCxnSpPr/>
          <p:nvPr/>
        </p:nvCxnSpPr>
        <p:spPr>
          <a:xfrm rot="10800000">
            <a:off x="5019470" y="1964446"/>
            <a:ext cx="2096452" cy="974627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770" name="Shape 770"/>
          <p:cNvSpPr/>
          <p:nvPr/>
        </p:nvSpPr>
        <p:spPr>
          <a:xfrm>
            <a:off x="5345975" y="249173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7099662" y="292281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6025662" y="380156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189220" y="339307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4966751" y="278034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4614454" y="378822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Shape 776"/>
          <p:cNvCxnSpPr/>
          <p:nvPr/>
        </p:nvCxnSpPr>
        <p:spPr>
          <a:xfrm>
            <a:off x="4716877" y="3838171"/>
            <a:ext cx="1324763" cy="3988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777" name="Shape 777"/>
          <p:cNvSpPr txBox="1"/>
          <p:nvPr/>
        </p:nvSpPr>
        <p:spPr>
          <a:xfrm>
            <a:off x="4418978" y="386345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5846796" y="344127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7062257" y="303384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5467009" y="240459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4986950" y="2518785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782" name="Shape 782"/>
          <p:cNvCxnSpPr>
            <a:stCxn id="772" idx="7"/>
            <a:endCxn id="771" idx="3"/>
          </p:cNvCxnSpPr>
          <p:nvPr/>
        </p:nvCxnSpPr>
        <p:spPr>
          <a:xfrm rot="10800000" flipH="1">
            <a:off x="6120436" y="3017722"/>
            <a:ext cx="995400" cy="80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783" name="Shape 783"/>
          <p:cNvSpPr txBox="1"/>
          <p:nvPr/>
        </p:nvSpPr>
        <p:spPr>
          <a:xfrm>
            <a:off x="6406333" y="270946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84" name="Shape 784"/>
          <p:cNvSpPr/>
          <p:nvPr/>
        </p:nvSpPr>
        <p:spPr>
          <a:xfrm>
            <a:off x="6424692" y="258360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4924697" y="186967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5119710" y="175917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787" name="Shape 787"/>
          <p:cNvCxnSpPr>
            <a:stCxn id="785" idx="4"/>
          </p:cNvCxnSpPr>
          <p:nvPr/>
        </p:nvCxnSpPr>
        <p:spPr>
          <a:xfrm flipH="1">
            <a:off x="4670014" y="1980707"/>
            <a:ext cx="310200" cy="447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788" name="Shape 788"/>
          <p:cNvSpPr txBox="1"/>
          <p:nvPr/>
        </p:nvSpPr>
        <p:spPr>
          <a:xfrm>
            <a:off x="813865" y="1741674"/>
            <a:ext cx="3336324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</a:rPr>
              <a:t>Finally, we get a Convex hull.</a:t>
            </a:r>
          </a:p>
        </p:txBody>
      </p:sp>
      <p:sp>
        <p:nvSpPr>
          <p:cNvPr id="789" name="Shape 789"/>
          <p:cNvSpPr/>
          <p:nvPr/>
        </p:nvSpPr>
        <p:spPr>
          <a:xfrm>
            <a:off x="4614454" y="242867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4321809" y="2353239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91" name="Shape 791"/>
          <p:cNvCxnSpPr>
            <a:stCxn id="789" idx="4"/>
            <a:endCxn id="775" idx="0"/>
          </p:cNvCxnSpPr>
          <p:nvPr/>
        </p:nvCxnSpPr>
        <p:spPr>
          <a:xfrm>
            <a:off x="4669971" y="2539709"/>
            <a:ext cx="0" cy="1248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BF35D-DFFB-4144-BC11-B671C8D21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A6778-894F-4FCE-A47A-7D9B628838B2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2251B5-2718-47FA-BEB5-A8073A15AFAC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8404" y="142407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2F04A-2D1A-4294-BC38-75A2E904B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454970-95D7-432A-9D59-B25A0EA51F8F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19B2DD-BFE9-4810-8668-7F74DA17179D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853928" y="4175522"/>
            <a:ext cx="121444" cy="121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9" name="object 29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869215" y="3412235"/>
            <a:ext cx="1005364" cy="783908"/>
          </a:xfrm>
          <a:custGeom>
            <a:avLst/>
            <a:gdLst/>
            <a:ahLst/>
            <a:cxnLst/>
            <a:rect l="l" t="t" r="r" b="b"/>
            <a:pathLst>
              <a:path w="1340485" h="1045210">
                <a:moveTo>
                  <a:pt x="1340065" y="104480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2743200" y="3200400"/>
            <a:ext cx="171450" cy="978694"/>
          </a:xfrm>
          <a:custGeom>
            <a:avLst/>
            <a:gdLst/>
            <a:ahLst/>
            <a:cxnLst/>
            <a:rect l="l" t="t" r="r" b="b"/>
            <a:pathLst>
              <a:path w="228600" h="1304925">
                <a:moveTo>
                  <a:pt x="228600" y="1304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2955036" y="1885950"/>
            <a:ext cx="1045845" cy="2310289"/>
          </a:xfrm>
          <a:custGeom>
            <a:avLst/>
            <a:gdLst/>
            <a:ahLst/>
            <a:cxnLst/>
            <a:rect l="l" t="t" r="r" b="b"/>
            <a:pathLst>
              <a:path w="1394460" h="3080385">
                <a:moveTo>
                  <a:pt x="0" y="3079851"/>
                </a:moveTo>
                <a:lnTo>
                  <a:pt x="139395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2955036" y="3412235"/>
            <a:ext cx="605314" cy="783908"/>
          </a:xfrm>
          <a:custGeom>
            <a:avLst/>
            <a:gdLst/>
            <a:ahLst/>
            <a:cxnLst/>
            <a:rect l="l" t="t" r="r" b="b"/>
            <a:pathLst>
              <a:path w="807085" h="1045210">
                <a:moveTo>
                  <a:pt x="0" y="1044803"/>
                </a:moveTo>
                <a:lnTo>
                  <a:pt x="806703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955036" y="2897885"/>
            <a:ext cx="1005364" cy="1298258"/>
          </a:xfrm>
          <a:custGeom>
            <a:avLst/>
            <a:gdLst/>
            <a:ahLst/>
            <a:cxnLst/>
            <a:rect l="l" t="t" r="r" b="b"/>
            <a:pathLst>
              <a:path w="1340485" h="1731010">
                <a:moveTo>
                  <a:pt x="0" y="1730603"/>
                </a:moveTo>
                <a:lnTo>
                  <a:pt x="1340103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55036" y="2726435"/>
            <a:ext cx="1691164" cy="1469708"/>
          </a:xfrm>
          <a:custGeom>
            <a:avLst/>
            <a:gdLst/>
            <a:ahLst/>
            <a:cxnLst/>
            <a:rect l="l" t="t" r="r" b="b"/>
            <a:pathLst>
              <a:path w="2254885" h="1959610">
                <a:moveTo>
                  <a:pt x="0" y="1959203"/>
                </a:moveTo>
                <a:lnTo>
                  <a:pt x="2254504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2955036" y="2955035"/>
            <a:ext cx="2491264" cy="1241108"/>
          </a:xfrm>
          <a:custGeom>
            <a:avLst/>
            <a:gdLst/>
            <a:ahLst/>
            <a:cxnLst/>
            <a:rect l="l" t="t" r="r" b="b"/>
            <a:pathLst>
              <a:path w="3321685" h="1654810">
                <a:moveTo>
                  <a:pt x="0" y="1654403"/>
                </a:moveTo>
                <a:lnTo>
                  <a:pt x="3321304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2955036" y="3143250"/>
            <a:ext cx="3846195" cy="1052989"/>
          </a:xfrm>
          <a:custGeom>
            <a:avLst/>
            <a:gdLst/>
            <a:ahLst/>
            <a:cxnLst/>
            <a:rect l="l" t="t" r="r" b="b"/>
            <a:pathLst>
              <a:path w="5128259" h="1403985">
                <a:moveTo>
                  <a:pt x="0" y="1403451"/>
                </a:moveTo>
                <a:lnTo>
                  <a:pt x="512775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2955036" y="3771900"/>
            <a:ext cx="3046095" cy="424339"/>
          </a:xfrm>
          <a:custGeom>
            <a:avLst/>
            <a:gdLst/>
            <a:ahLst/>
            <a:cxnLst/>
            <a:rect l="l" t="t" r="r" b="b"/>
            <a:pathLst>
              <a:path w="4061460" h="565785">
                <a:moveTo>
                  <a:pt x="0" y="565251"/>
                </a:moveTo>
                <a:lnTo>
                  <a:pt x="4060952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2971800" y="3943350"/>
            <a:ext cx="3486150" cy="293370"/>
          </a:xfrm>
          <a:custGeom>
            <a:avLst/>
            <a:gdLst/>
            <a:ahLst/>
            <a:cxnLst/>
            <a:rect l="l" t="t" r="r" b="b"/>
            <a:pathLst>
              <a:path w="4648200" h="391160">
                <a:moveTo>
                  <a:pt x="0" y="390537"/>
                </a:moveTo>
                <a:lnTo>
                  <a:pt x="4648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6115050" y="3771900"/>
            <a:ext cx="359569" cy="130969"/>
          </a:xfrm>
          <a:custGeom>
            <a:avLst/>
            <a:gdLst/>
            <a:ahLst/>
            <a:cxnLst/>
            <a:rect l="l" t="t" r="r" b="b"/>
            <a:pathLst>
              <a:path w="479425" h="174625">
                <a:moveTo>
                  <a:pt x="479425" y="1746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2955036" y="3314700"/>
            <a:ext cx="2817495" cy="881539"/>
          </a:xfrm>
          <a:custGeom>
            <a:avLst/>
            <a:gdLst/>
            <a:ahLst/>
            <a:cxnLst/>
            <a:rect l="l" t="t" r="r" b="b"/>
            <a:pathLst>
              <a:path w="3756660" h="1175385">
                <a:moveTo>
                  <a:pt x="0" y="1174851"/>
                </a:moveTo>
                <a:lnTo>
                  <a:pt x="375615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E5E1F-CCAE-46CD-AF8A-9264CB152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E2AB15-2898-4D84-A602-5DD7F73AAA80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7575E7-82E3-4A5B-BD75-BB4D25F9A7D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0024" y="34485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6892" y="35468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7738" y="35628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2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4735" y="339476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6115050" y="3771900"/>
            <a:ext cx="359569" cy="130969"/>
          </a:xfrm>
          <a:custGeom>
            <a:avLst/>
            <a:gdLst/>
            <a:ahLst/>
            <a:cxnLst/>
            <a:rect l="l" t="t" r="r" b="b"/>
            <a:pathLst>
              <a:path w="479425" h="174625">
                <a:moveTo>
                  <a:pt x="479425" y="1746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6098382" y="3200400"/>
            <a:ext cx="759619" cy="531019"/>
          </a:xfrm>
          <a:custGeom>
            <a:avLst/>
            <a:gdLst/>
            <a:ahLst/>
            <a:cxnLst/>
            <a:rect l="l" t="t" r="r" b="b"/>
            <a:pathLst>
              <a:path w="1012825" h="708025">
                <a:moveTo>
                  <a:pt x="0" y="708025"/>
                </a:moveTo>
                <a:lnTo>
                  <a:pt x="1012825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3147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3657600" h="1219200">
                <a:moveTo>
                  <a:pt x="0" y="1219200"/>
                </a:moveTo>
                <a:lnTo>
                  <a:pt x="36576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E271B-F911-4122-8562-5100502A04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61E632-3B49-4A34-9B26-67A0E1752B22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C9574-D56D-489F-B884-42A119086F74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5886450" y="3102769"/>
            <a:ext cx="931069" cy="211931"/>
          </a:xfrm>
          <a:custGeom>
            <a:avLst/>
            <a:gdLst/>
            <a:ahLst/>
            <a:cxnLst/>
            <a:rect l="l" t="t" r="r" b="b"/>
            <a:pathLst>
              <a:path w="1241425" h="282575">
                <a:moveTo>
                  <a:pt x="1241425" y="0"/>
                </a:moveTo>
                <a:lnTo>
                  <a:pt x="0" y="2825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49974-4A31-4024-8F13-AE780164C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30D13-FD02-4E09-A564-EBCC6FFE9E79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9430A6-51A4-498B-B67D-218D2518377C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5886450" y="3102769"/>
            <a:ext cx="931069" cy="211931"/>
          </a:xfrm>
          <a:custGeom>
            <a:avLst/>
            <a:gdLst/>
            <a:ahLst/>
            <a:cxnLst/>
            <a:rect l="l" t="t" r="r" b="b"/>
            <a:pathLst>
              <a:path w="1241425" h="282575">
                <a:moveTo>
                  <a:pt x="1241425" y="0"/>
                </a:moveTo>
                <a:lnTo>
                  <a:pt x="0" y="2825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5526881" y="2955131"/>
            <a:ext cx="261938" cy="319088"/>
          </a:xfrm>
          <a:custGeom>
            <a:avLst/>
            <a:gdLst/>
            <a:ahLst/>
            <a:cxnLst/>
            <a:rect l="l" t="t" r="r" b="b"/>
            <a:pathLst>
              <a:path w="349250" h="425450">
                <a:moveTo>
                  <a:pt x="349250" y="42545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5526881" y="2874169"/>
            <a:ext cx="1290638" cy="228600"/>
          </a:xfrm>
          <a:custGeom>
            <a:avLst/>
            <a:gdLst/>
            <a:ahLst/>
            <a:cxnLst/>
            <a:rect l="l" t="t" r="r" b="b"/>
            <a:pathLst>
              <a:path w="1720850" h="304800">
                <a:moveTo>
                  <a:pt x="0" y="0"/>
                </a:moveTo>
                <a:lnTo>
                  <a:pt x="172085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3308FD-64C9-4071-A439-FD60D5522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116D9C-B1B1-4565-ABA3-4A78E4CCE45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CC7696-5ACE-4396-8118-DC4211A82CAB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5526881" y="2874169"/>
            <a:ext cx="1290638" cy="228600"/>
          </a:xfrm>
          <a:custGeom>
            <a:avLst/>
            <a:gdLst/>
            <a:ahLst/>
            <a:cxnLst/>
            <a:rect l="l" t="t" r="r" b="b"/>
            <a:pathLst>
              <a:path w="1720850" h="304800">
                <a:moveTo>
                  <a:pt x="0" y="0"/>
                </a:moveTo>
                <a:lnTo>
                  <a:pt x="1720850" y="3048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4743450" y="2686050"/>
            <a:ext cx="702469" cy="188119"/>
          </a:xfrm>
          <a:custGeom>
            <a:avLst/>
            <a:gdLst/>
            <a:ahLst/>
            <a:cxnLst/>
            <a:rect l="l" t="t" r="r" b="b"/>
            <a:pathLst>
              <a:path w="936625" h="250825">
                <a:moveTo>
                  <a:pt x="936625" y="2508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4726781" y="2645569"/>
            <a:ext cx="2090738" cy="457200"/>
          </a:xfrm>
          <a:custGeom>
            <a:avLst/>
            <a:gdLst/>
            <a:ahLst/>
            <a:cxnLst/>
            <a:rect l="l" t="t" r="r" b="b"/>
            <a:pathLst>
              <a:path w="2787650" h="609600">
                <a:moveTo>
                  <a:pt x="2787650" y="609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39451-205A-4323-B541-F7DF5EADE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E455F2-264D-47DC-9753-C782A503BDB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8D2B39-E7A0-4F40-998B-7304AC922FF9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4726781" y="2645569"/>
            <a:ext cx="2090738" cy="457200"/>
          </a:xfrm>
          <a:custGeom>
            <a:avLst/>
            <a:gdLst/>
            <a:ahLst/>
            <a:cxnLst/>
            <a:rect l="l" t="t" r="r" b="b"/>
            <a:pathLst>
              <a:path w="2787650" h="609600">
                <a:moveTo>
                  <a:pt x="2787650" y="609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4000500" y="2628900"/>
            <a:ext cx="685800" cy="17145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4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34223-A272-4BF7-BD51-CCC53D3FD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BCC14C-D6F7-4033-811E-AE3EFD29D93C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5587E-AADA-4830-8AC3-DDEBA3648E83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265543"/>
            <a:ext cx="3295658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Orientation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98771" y="960125"/>
            <a:ext cx="5022000" cy="21632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Calculating Orientation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b="1" dirty="0">
                <a:solidFill>
                  <a:schemeClr val="dk1"/>
                </a:solidFill>
              </a:rPr>
              <a:t>Three kinds of orientation for three points (a, b, c)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Clockwise (CW): right turn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 err="1">
                <a:solidFill>
                  <a:schemeClr val="dk1"/>
                </a:solidFill>
              </a:rPr>
              <a:t>Counterclockwise</a:t>
            </a:r>
            <a:r>
              <a:rPr lang="en-GB" dirty="0">
                <a:solidFill>
                  <a:schemeClr val="dk1"/>
                </a:solidFill>
              </a:rPr>
              <a:t> (CCW): left turn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Collinear (COLL): no turn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A4496-E745-40F6-A986-2B1D7A252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235" name="Shape 235"/>
          <p:cNvSpPr txBox="1">
            <a:spLocks noGrp="1"/>
          </p:cNvSpPr>
          <p:nvPr>
            <p:ph type="body" idx="4294967295"/>
          </p:nvPr>
        </p:nvSpPr>
        <p:spPr>
          <a:xfrm>
            <a:off x="0" y="3071813"/>
            <a:ext cx="5429250" cy="1800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b="1" dirty="0">
                <a:solidFill>
                  <a:schemeClr val="dk1"/>
                </a:solidFill>
              </a:rPr>
              <a:t>The orientation can be characterized by the sign of the determinant △(</a:t>
            </a:r>
            <a:r>
              <a:rPr lang="en-GB" b="1" dirty="0" err="1">
                <a:solidFill>
                  <a:schemeClr val="dk1"/>
                </a:solidFill>
              </a:rPr>
              <a:t>a,b,c</a:t>
            </a:r>
            <a:r>
              <a:rPr lang="en-GB" b="1" dirty="0">
                <a:solidFill>
                  <a:schemeClr val="dk1"/>
                </a:solidFill>
              </a:rPr>
              <a:t>)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If △(</a:t>
            </a:r>
            <a:r>
              <a:rPr lang="en-GB" dirty="0" err="1">
                <a:solidFill>
                  <a:schemeClr val="dk1"/>
                </a:solidFill>
              </a:rPr>
              <a:t>a,b,c</a:t>
            </a:r>
            <a:r>
              <a:rPr lang="en-GB" dirty="0">
                <a:solidFill>
                  <a:schemeClr val="dk1"/>
                </a:solidFill>
              </a:rPr>
              <a:t>)&lt;0 ⇒ </a:t>
            </a:r>
            <a:r>
              <a:rPr lang="en-GB" b="1" dirty="0">
                <a:solidFill>
                  <a:schemeClr val="dk1"/>
                </a:solidFill>
              </a:rPr>
              <a:t>clockwise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If △(</a:t>
            </a:r>
            <a:r>
              <a:rPr lang="en-GB" dirty="0" err="1">
                <a:solidFill>
                  <a:schemeClr val="dk1"/>
                </a:solidFill>
              </a:rPr>
              <a:t>a,b,c</a:t>
            </a:r>
            <a:r>
              <a:rPr lang="en-GB" dirty="0">
                <a:solidFill>
                  <a:schemeClr val="dk1"/>
                </a:solidFill>
              </a:rPr>
              <a:t>)=0 ⇒ </a:t>
            </a:r>
            <a:r>
              <a:rPr lang="en-GB" b="1" dirty="0">
                <a:solidFill>
                  <a:schemeClr val="dk1"/>
                </a:solidFill>
              </a:rPr>
              <a:t>collinear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If △(</a:t>
            </a:r>
            <a:r>
              <a:rPr lang="en-GB" dirty="0" err="1">
                <a:solidFill>
                  <a:schemeClr val="dk1"/>
                </a:solidFill>
              </a:rPr>
              <a:t>a,b,c</a:t>
            </a:r>
            <a:r>
              <a:rPr lang="en-GB" dirty="0">
                <a:solidFill>
                  <a:schemeClr val="dk1"/>
                </a:solidFill>
              </a:rPr>
              <a:t>)&gt;0 ⇒ </a:t>
            </a:r>
            <a:r>
              <a:rPr lang="en-GB" b="1" dirty="0" err="1">
                <a:solidFill>
                  <a:schemeClr val="dk1"/>
                </a:solidFill>
              </a:rPr>
              <a:t>counterclockwise</a:t>
            </a:r>
            <a:endParaRPr lang="en-GB" b="1" dirty="0">
              <a:solidFill>
                <a:schemeClr val="dk1"/>
              </a:solidFill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6933125" y="823075"/>
            <a:ext cx="1974325" cy="1032725"/>
            <a:chOff x="6933125" y="823075"/>
            <a:chExt cx="1974325" cy="1032725"/>
          </a:xfrm>
        </p:grpSpPr>
        <p:grpSp>
          <p:nvGrpSpPr>
            <p:cNvPr id="237" name="Shape 237"/>
            <p:cNvGrpSpPr/>
            <p:nvPr/>
          </p:nvGrpSpPr>
          <p:grpSpPr>
            <a:xfrm>
              <a:off x="6933125" y="823075"/>
              <a:ext cx="1974325" cy="1032725"/>
              <a:chOff x="6933125" y="823075"/>
              <a:chExt cx="1974325" cy="1032725"/>
            </a:xfrm>
          </p:grpSpPr>
          <p:grpSp>
            <p:nvGrpSpPr>
              <p:cNvPr id="238" name="Shape 238"/>
              <p:cNvGrpSpPr/>
              <p:nvPr/>
            </p:nvGrpSpPr>
            <p:grpSpPr>
              <a:xfrm>
                <a:off x="7171200" y="1069375"/>
                <a:ext cx="1736250" cy="695025"/>
                <a:chOff x="7171200" y="1069375"/>
                <a:chExt cx="1736250" cy="695025"/>
              </a:xfrm>
            </p:grpSpPr>
            <p:sp>
              <p:nvSpPr>
                <p:cNvPr id="239" name="Shape 239"/>
                <p:cNvSpPr/>
                <p:nvPr/>
              </p:nvSpPr>
              <p:spPr>
                <a:xfrm>
                  <a:off x="7548650" y="106937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7171200" y="1639600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7936550" y="155417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242" name="Shape 242"/>
                <p:cNvCxnSpPr>
                  <a:stCxn id="240" idx="7"/>
                  <a:endCxn id="239" idx="3"/>
                </p:cNvCxnSpPr>
                <p:nvPr/>
              </p:nvCxnSpPr>
              <p:spPr>
                <a:xfrm rot="10800000" flipH="1">
                  <a:off x="7277467" y="1175776"/>
                  <a:ext cx="289500" cy="48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243" name="Shape 243"/>
                <p:cNvCxnSpPr>
                  <a:stCxn id="239" idx="5"/>
                  <a:endCxn id="241" idx="1"/>
                </p:cNvCxnSpPr>
                <p:nvPr/>
              </p:nvCxnSpPr>
              <p:spPr>
                <a:xfrm>
                  <a:off x="7654917" y="1175898"/>
                  <a:ext cx="300000" cy="39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244" name="Shape 244"/>
                <p:cNvSpPr txBox="1"/>
                <p:nvPr/>
              </p:nvSpPr>
              <p:spPr>
                <a:xfrm>
                  <a:off x="8376150" y="1218525"/>
                  <a:ext cx="531300" cy="39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/>
                    <a:t>CW</a:t>
                  </a:r>
                </a:p>
              </p:txBody>
            </p:sp>
          </p:grpSp>
          <p:sp>
            <p:nvSpPr>
              <p:cNvPr id="245" name="Shape 245"/>
              <p:cNvSpPr txBox="1"/>
              <p:nvPr/>
            </p:nvSpPr>
            <p:spPr>
              <a:xfrm>
                <a:off x="6933125" y="152640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a</a:t>
                </a:r>
              </a:p>
            </p:txBody>
          </p:sp>
          <p:sp>
            <p:nvSpPr>
              <p:cNvPr id="246" name="Shape 246"/>
              <p:cNvSpPr txBox="1"/>
              <p:nvPr/>
            </p:nvSpPr>
            <p:spPr>
              <a:xfrm>
                <a:off x="7369525" y="823075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b</a:t>
                </a:r>
              </a:p>
            </p:txBody>
          </p:sp>
          <p:sp>
            <p:nvSpPr>
              <p:cNvPr id="247" name="Shape 247"/>
              <p:cNvSpPr txBox="1"/>
              <p:nvPr/>
            </p:nvSpPr>
            <p:spPr>
              <a:xfrm>
                <a:off x="8020275" y="143500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c</a:t>
                </a:r>
              </a:p>
            </p:txBody>
          </p:sp>
        </p:grpSp>
        <p:sp>
          <p:nvSpPr>
            <p:cNvPr id="248" name="Shape 248"/>
            <p:cNvSpPr/>
            <p:nvPr/>
          </p:nvSpPr>
          <p:spPr>
            <a:xfrm>
              <a:off x="7494352" y="1442687"/>
              <a:ext cx="259350" cy="333274"/>
            </a:xfrm>
            <a:custGeom>
              <a:avLst/>
              <a:gdLst/>
              <a:ahLst/>
              <a:cxnLst/>
              <a:rect l="0" t="0" r="0" b="0"/>
              <a:pathLst>
                <a:path w="10374" h="13331" extrusionOk="0">
                  <a:moveTo>
                    <a:pt x="2853" y="13331"/>
                  </a:moveTo>
                  <a:cubicBezTo>
                    <a:pt x="-914" y="11069"/>
                    <a:pt x="-1081" y="877"/>
                    <a:pt x="3253" y="154"/>
                  </a:cubicBezTo>
                  <a:cubicBezTo>
                    <a:pt x="6931" y="-460"/>
                    <a:pt x="12278" y="6701"/>
                    <a:pt x="9642" y="933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49" name="Shape 249"/>
          <p:cNvGrpSpPr/>
          <p:nvPr/>
        </p:nvGrpSpPr>
        <p:grpSpPr>
          <a:xfrm>
            <a:off x="7000175" y="1978950"/>
            <a:ext cx="1998475" cy="931700"/>
            <a:chOff x="7000175" y="1978950"/>
            <a:chExt cx="1998475" cy="931700"/>
          </a:xfrm>
        </p:grpSpPr>
        <p:grpSp>
          <p:nvGrpSpPr>
            <p:cNvPr id="250" name="Shape 250"/>
            <p:cNvGrpSpPr/>
            <p:nvPr/>
          </p:nvGrpSpPr>
          <p:grpSpPr>
            <a:xfrm>
              <a:off x="7000175" y="1978950"/>
              <a:ext cx="1998475" cy="931700"/>
              <a:chOff x="7000175" y="1978950"/>
              <a:chExt cx="1998475" cy="931700"/>
            </a:xfrm>
          </p:grpSpPr>
          <p:grpSp>
            <p:nvGrpSpPr>
              <p:cNvPr id="251" name="Shape 251"/>
              <p:cNvGrpSpPr/>
              <p:nvPr/>
            </p:nvGrpSpPr>
            <p:grpSpPr>
              <a:xfrm>
                <a:off x="7199100" y="2215612"/>
                <a:ext cx="1799550" cy="695025"/>
                <a:chOff x="7199100" y="2215612"/>
                <a:chExt cx="1799550" cy="695025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7576550" y="2215612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7199100" y="2785837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7964450" y="2700412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255" name="Shape 255"/>
                <p:cNvCxnSpPr>
                  <a:stCxn id="253" idx="6"/>
                  <a:endCxn id="254" idx="2"/>
                </p:cNvCxnSpPr>
                <p:nvPr/>
              </p:nvCxnSpPr>
              <p:spPr>
                <a:xfrm rot="10800000" flipH="1">
                  <a:off x="7323600" y="2762737"/>
                  <a:ext cx="640800" cy="85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256" name="Shape 256"/>
                <p:cNvCxnSpPr>
                  <a:stCxn id="254" idx="1"/>
                  <a:endCxn id="252" idx="5"/>
                </p:cNvCxnSpPr>
                <p:nvPr/>
              </p:nvCxnSpPr>
              <p:spPr>
                <a:xfrm rot="10800000">
                  <a:off x="7682682" y="2322089"/>
                  <a:ext cx="300000" cy="39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257" name="Shape 257"/>
                <p:cNvSpPr txBox="1"/>
                <p:nvPr/>
              </p:nvSpPr>
              <p:spPr>
                <a:xfrm>
                  <a:off x="8284950" y="2322100"/>
                  <a:ext cx="713700" cy="39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/>
                    <a:t>CCW</a:t>
                  </a:r>
                </a:p>
              </p:txBody>
            </p:sp>
          </p:grpSp>
          <p:sp>
            <p:nvSpPr>
              <p:cNvPr id="258" name="Shape 258"/>
              <p:cNvSpPr txBox="1"/>
              <p:nvPr/>
            </p:nvSpPr>
            <p:spPr>
              <a:xfrm>
                <a:off x="7000175" y="258125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a</a:t>
                </a:r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8020275" y="249340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b</a:t>
                </a:r>
              </a:p>
            </p:txBody>
          </p:sp>
          <p:sp>
            <p:nvSpPr>
              <p:cNvPr id="260" name="Shape 260"/>
              <p:cNvSpPr txBox="1"/>
              <p:nvPr/>
            </p:nvSpPr>
            <p:spPr>
              <a:xfrm>
                <a:off x="7625250" y="197895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c</a:t>
                </a: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7414896" y="2429310"/>
              <a:ext cx="266900" cy="314950"/>
            </a:xfrm>
            <a:custGeom>
              <a:avLst/>
              <a:gdLst/>
              <a:ahLst/>
              <a:cxnLst/>
              <a:rect l="0" t="0" r="0" b="0"/>
              <a:pathLst>
                <a:path w="10676" h="12598" extrusionOk="0">
                  <a:moveTo>
                    <a:pt x="1240" y="12598"/>
                  </a:moveTo>
                  <a:cubicBezTo>
                    <a:pt x="5385" y="12598"/>
                    <a:pt x="11430" y="8234"/>
                    <a:pt x="10424" y="4213"/>
                  </a:cubicBezTo>
                  <a:cubicBezTo>
                    <a:pt x="9672" y="1209"/>
                    <a:pt x="5041" y="-530"/>
                    <a:pt x="2038" y="220"/>
                  </a:cubicBezTo>
                  <a:cubicBezTo>
                    <a:pt x="-126" y="760"/>
                    <a:pt x="42" y="4377"/>
                    <a:pt x="42" y="660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62" name="Shape 262"/>
          <p:cNvGrpSpPr/>
          <p:nvPr/>
        </p:nvGrpSpPr>
        <p:grpSpPr>
          <a:xfrm>
            <a:off x="7158725" y="3381825"/>
            <a:ext cx="1866175" cy="1003600"/>
            <a:chOff x="7158725" y="3381825"/>
            <a:chExt cx="1866175" cy="1003600"/>
          </a:xfrm>
        </p:grpSpPr>
        <p:grpSp>
          <p:nvGrpSpPr>
            <p:cNvPr id="263" name="Shape 263"/>
            <p:cNvGrpSpPr/>
            <p:nvPr/>
          </p:nvGrpSpPr>
          <p:grpSpPr>
            <a:xfrm>
              <a:off x="7158725" y="3381825"/>
              <a:ext cx="1866175" cy="1003600"/>
              <a:chOff x="7158725" y="3381825"/>
              <a:chExt cx="1866175" cy="1003600"/>
            </a:xfrm>
          </p:grpSpPr>
          <p:grpSp>
            <p:nvGrpSpPr>
              <p:cNvPr id="264" name="Shape 264"/>
              <p:cNvGrpSpPr/>
              <p:nvPr/>
            </p:nvGrpSpPr>
            <p:grpSpPr>
              <a:xfrm>
                <a:off x="7369525" y="3612800"/>
                <a:ext cx="1655375" cy="772625"/>
                <a:chOff x="7369525" y="3612800"/>
                <a:chExt cx="1655375" cy="772625"/>
              </a:xfrm>
            </p:grpSpPr>
            <p:sp>
              <p:nvSpPr>
                <p:cNvPr id="265" name="Shape 265"/>
                <p:cNvSpPr/>
                <p:nvPr/>
              </p:nvSpPr>
              <p:spPr>
                <a:xfrm>
                  <a:off x="7369525" y="426062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7701050" y="393277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8010375" y="3612800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268" name="Shape 268"/>
                <p:cNvCxnSpPr>
                  <a:stCxn id="265" idx="7"/>
                  <a:endCxn id="266" idx="3"/>
                </p:cNvCxnSpPr>
                <p:nvPr/>
              </p:nvCxnSpPr>
              <p:spPr>
                <a:xfrm rot="10800000" flipH="1">
                  <a:off x="7475792" y="4039201"/>
                  <a:ext cx="243600" cy="23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269" name="Shape 269"/>
                <p:cNvCxnSpPr>
                  <a:stCxn id="266" idx="7"/>
                  <a:endCxn id="267" idx="3"/>
                </p:cNvCxnSpPr>
                <p:nvPr/>
              </p:nvCxnSpPr>
              <p:spPr>
                <a:xfrm rot="10800000" flipH="1">
                  <a:off x="7807317" y="3719451"/>
                  <a:ext cx="221400" cy="23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270" name="Shape 270"/>
                <p:cNvSpPr txBox="1"/>
                <p:nvPr/>
              </p:nvSpPr>
              <p:spPr>
                <a:xfrm>
                  <a:off x="8311200" y="3796875"/>
                  <a:ext cx="713700" cy="39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/>
                    <a:t>COLL</a:t>
                  </a:r>
                </a:p>
              </p:txBody>
            </p:sp>
          </p:grpSp>
          <p:sp>
            <p:nvSpPr>
              <p:cNvPr id="271" name="Shape 271"/>
              <p:cNvSpPr txBox="1"/>
              <p:nvPr/>
            </p:nvSpPr>
            <p:spPr>
              <a:xfrm>
                <a:off x="7158725" y="399985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a</a:t>
                </a:r>
              </a:p>
            </p:txBody>
          </p:sp>
          <p:sp>
            <p:nvSpPr>
              <p:cNvPr id="272" name="Shape 272"/>
              <p:cNvSpPr txBox="1"/>
              <p:nvPr/>
            </p:nvSpPr>
            <p:spPr>
              <a:xfrm>
                <a:off x="7520775" y="3711225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dirty="0"/>
                  <a:t>b</a:t>
                </a:r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7830375" y="3381825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/>
                  <a:t>c</a:t>
                </a:r>
              </a:p>
            </p:txBody>
          </p:sp>
        </p:grpSp>
        <p:cxnSp>
          <p:nvCxnSpPr>
            <p:cNvPr id="274" name="Shape 274"/>
            <p:cNvCxnSpPr/>
            <p:nvPr/>
          </p:nvCxnSpPr>
          <p:spPr>
            <a:xfrm rot="10800000" flipH="1">
              <a:off x="7775325" y="3962175"/>
              <a:ext cx="309600" cy="369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925" y="3638675"/>
            <a:ext cx="19240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9251C56-8E60-4AA3-AD83-38843B6DD768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BCEA13-C959-4106-8149-8C2B3D119D35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uiExpand="1" build="p"/>
      <p:bldP spid="2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4726781" y="2645569"/>
            <a:ext cx="2090738" cy="457200"/>
          </a:xfrm>
          <a:custGeom>
            <a:avLst/>
            <a:gdLst/>
            <a:ahLst/>
            <a:cxnLst/>
            <a:rect l="l" t="t" r="r" b="b"/>
            <a:pathLst>
              <a:path w="2787650" h="609600">
                <a:moveTo>
                  <a:pt x="2787650" y="609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4000500" y="2628900"/>
            <a:ext cx="685800" cy="17145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4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3600450" y="2800350"/>
            <a:ext cx="400050" cy="51435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5F71F-1899-4C27-A673-0E42F878F4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0598F3-2931-409E-A38E-5EACC0670EAC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7C5D10-CCCD-4AA7-8700-40412BE2D19B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4726781" y="2645569"/>
            <a:ext cx="2090738" cy="457200"/>
          </a:xfrm>
          <a:custGeom>
            <a:avLst/>
            <a:gdLst/>
            <a:ahLst/>
            <a:cxnLst/>
            <a:rect l="l" t="t" r="r" b="b"/>
            <a:pathLst>
              <a:path w="2787650" h="609600">
                <a:moveTo>
                  <a:pt x="2787650" y="609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4000500" y="2628900"/>
            <a:ext cx="685800" cy="17145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4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3600450" y="2800350"/>
            <a:ext cx="400050" cy="51435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3559969" y="2686050"/>
            <a:ext cx="269081" cy="645319"/>
          </a:xfrm>
          <a:custGeom>
            <a:avLst/>
            <a:gdLst/>
            <a:ahLst/>
            <a:cxnLst/>
            <a:rect l="l" t="t" r="r" b="b"/>
            <a:pathLst>
              <a:path w="358775" h="860425">
                <a:moveTo>
                  <a:pt x="0" y="860425"/>
                </a:moveTo>
                <a:lnTo>
                  <a:pt x="358775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object 50"/>
          <p:cNvSpPr/>
          <p:nvPr/>
        </p:nvSpPr>
        <p:spPr>
          <a:xfrm>
            <a:off x="3829050" y="2571750"/>
            <a:ext cx="816769" cy="73819"/>
          </a:xfrm>
          <a:custGeom>
            <a:avLst/>
            <a:gdLst/>
            <a:ahLst/>
            <a:cxnLst/>
            <a:rect l="l" t="t" r="r" b="b"/>
            <a:pathLst>
              <a:path w="1089025" h="98425">
                <a:moveTo>
                  <a:pt x="1089025" y="984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6F87D-3483-4CE2-BBEA-29E77BBB6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76E84B-66CE-4E18-B0C7-7CA40C951BD3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96AC4B-EBEE-4235-8195-AAE2263DAFE9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9067" y="4910633"/>
            <a:ext cx="551974" cy="12551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750" spc="11" dirty="0">
                <a:latin typeface="Lucida Sans Unicode"/>
                <a:cs typeface="Lucida Sans Unicode"/>
              </a:rPr>
              <a:t>12</a:t>
            </a:r>
            <a:r>
              <a:rPr sz="750" spc="-4" dirty="0">
                <a:latin typeface="Lucida Sans Unicode"/>
                <a:cs typeface="Lucida Sans Unicode"/>
              </a:rPr>
              <a:t>/</a:t>
            </a:r>
            <a:r>
              <a:rPr sz="750" spc="11" dirty="0">
                <a:latin typeface="Lucida Sans Unicode"/>
                <a:cs typeface="Lucida Sans Unicode"/>
              </a:rPr>
              <a:t>2</a:t>
            </a:r>
            <a:r>
              <a:rPr sz="750" spc="-4" dirty="0">
                <a:latin typeface="Lucida Sans Unicode"/>
                <a:cs typeface="Lucida Sans Unicode"/>
              </a:rPr>
              <a:t>/</a:t>
            </a:r>
            <a:r>
              <a:rPr sz="750" spc="11" dirty="0">
                <a:latin typeface="Lucida Sans Unicode"/>
                <a:cs typeface="Lucida Sans Unicode"/>
              </a:rPr>
              <a:t>2015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727" y="4912462"/>
            <a:ext cx="124301" cy="12551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750" spc="-8" dirty="0"/>
              <a:t>39</a:t>
            </a:r>
            <a:endParaRPr sz="750"/>
          </a:p>
        </p:txBody>
      </p:sp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4726781" y="2645569"/>
            <a:ext cx="2090738" cy="457200"/>
          </a:xfrm>
          <a:custGeom>
            <a:avLst/>
            <a:gdLst/>
            <a:ahLst/>
            <a:cxnLst/>
            <a:rect l="l" t="t" r="r" b="b"/>
            <a:pathLst>
              <a:path w="2787650" h="609600">
                <a:moveTo>
                  <a:pt x="2787650" y="609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3829050" y="2571750"/>
            <a:ext cx="816769" cy="73819"/>
          </a:xfrm>
          <a:custGeom>
            <a:avLst/>
            <a:gdLst/>
            <a:ahLst/>
            <a:cxnLst/>
            <a:rect l="l" t="t" r="r" b="b"/>
            <a:pathLst>
              <a:path w="1089025" h="98425">
                <a:moveTo>
                  <a:pt x="1089025" y="984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3829050" y="1828800"/>
            <a:ext cx="228600" cy="74295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9906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4000500" y="1771650"/>
            <a:ext cx="2857500" cy="1314450"/>
          </a:xfrm>
          <a:custGeom>
            <a:avLst/>
            <a:gdLst/>
            <a:ahLst/>
            <a:cxnLst/>
            <a:rect l="l" t="t" r="r" b="b"/>
            <a:pathLst>
              <a:path w="3810000" h="1752600">
                <a:moveTo>
                  <a:pt x="0" y="0"/>
                </a:moveTo>
                <a:lnTo>
                  <a:pt x="3810000" y="1752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6419B877-D662-48AF-9B87-F60C2B18C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F5035F-1E53-4BC9-A1AF-F08853F37A20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B24E85-87A9-40D7-A93D-1D75437840EE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4000500" y="1771650"/>
            <a:ext cx="2857500" cy="1314450"/>
          </a:xfrm>
          <a:custGeom>
            <a:avLst/>
            <a:gdLst/>
            <a:ahLst/>
            <a:cxnLst/>
            <a:rect l="l" t="t" r="r" b="b"/>
            <a:pathLst>
              <a:path w="3810000" h="1752600">
                <a:moveTo>
                  <a:pt x="0" y="0"/>
                </a:moveTo>
                <a:lnTo>
                  <a:pt x="3810000" y="1752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2743200" y="1771650"/>
            <a:ext cx="1257300" cy="1314450"/>
          </a:xfrm>
          <a:custGeom>
            <a:avLst/>
            <a:gdLst/>
            <a:ahLst/>
            <a:cxnLst/>
            <a:rect l="l" t="t" r="r" b="b"/>
            <a:pathLst>
              <a:path w="1676400" h="1752600">
                <a:moveTo>
                  <a:pt x="1676400" y="0"/>
                </a:moveTo>
                <a:lnTo>
                  <a:pt x="0" y="1752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71CB3-439B-4A2F-94DF-A3EB2AFC3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53A014-F2B9-4E9E-B4B5-256A9F34B091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09BBE6-B403-40EE-A01E-66DAF3C0CE8E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4000500" y="1771650"/>
            <a:ext cx="2857500" cy="1314450"/>
          </a:xfrm>
          <a:custGeom>
            <a:avLst/>
            <a:gdLst/>
            <a:ahLst/>
            <a:cxnLst/>
            <a:rect l="l" t="t" r="r" b="b"/>
            <a:pathLst>
              <a:path w="3810000" h="1752600">
                <a:moveTo>
                  <a:pt x="0" y="0"/>
                </a:moveTo>
                <a:lnTo>
                  <a:pt x="3810000" y="1752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2743200" y="1771650"/>
            <a:ext cx="1257300" cy="1314450"/>
          </a:xfrm>
          <a:custGeom>
            <a:avLst/>
            <a:gdLst/>
            <a:ahLst/>
            <a:cxnLst/>
            <a:rect l="l" t="t" r="r" b="b"/>
            <a:pathLst>
              <a:path w="1676400" h="1752600">
                <a:moveTo>
                  <a:pt x="1676400" y="0"/>
                </a:moveTo>
                <a:lnTo>
                  <a:pt x="0" y="17526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1788319" y="3102769"/>
            <a:ext cx="995363" cy="228600"/>
          </a:xfrm>
          <a:custGeom>
            <a:avLst/>
            <a:gdLst/>
            <a:ahLst/>
            <a:cxnLst/>
            <a:rect l="l" t="t" r="r" b="b"/>
            <a:pathLst>
              <a:path w="1327150" h="304800">
                <a:moveTo>
                  <a:pt x="132715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9" name="object 49"/>
          <p:cNvSpPr/>
          <p:nvPr/>
        </p:nvSpPr>
        <p:spPr>
          <a:xfrm>
            <a:off x="1788319" y="1788319"/>
            <a:ext cx="2252663" cy="1543050"/>
          </a:xfrm>
          <a:custGeom>
            <a:avLst/>
            <a:gdLst/>
            <a:ahLst/>
            <a:cxnLst/>
            <a:rect l="l" t="t" r="r" b="b"/>
            <a:pathLst>
              <a:path w="3003550" h="2057400">
                <a:moveTo>
                  <a:pt x="0" y="2057400"/>
                </a:moveTo>
                <a:lnTo>
                  <a:pt x="30035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8FC6C-AC3F-48EB-9B88-F6618A19D2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43715B-BC0F-48FA-BE2E-DDA96E5BA22A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E5EC36-9037-4F49-9668-CEB41C716B35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4960" y="449199"/>
            <a:ext cx="4547174" cy="40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/>
          <p:nvPr/>
        </p:nvSpPr>
        <p:spPr>
          <a:xfrm>
            <a:off x="2911078" y="4168378"/>
            <a:ext cx="121444" cy="121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26824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3768328" y="2568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3939778" y="27967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3539728" y="33111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4625578" y="26253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5425678" y="28539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768578" y="32539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6454378" y="38826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1768078" y="3311128"/>
            <a:ext cx="121444" cy="12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3939778" y="17680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6797278" y="308252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3114866" y="3936777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0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974" y="344852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1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115" y="31624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3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6788" y="3562826"/>
            <a:ext cx="104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3656" y="3661124"/>
            <a:ext cx="7620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6288" y="3219698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4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038" y="287674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5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8848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6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07" y="2933891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7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407" y="3505676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8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7157" y="2247672"/>
            <a:ext cx="201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4" dirty="0">
                <a:latin typeface="Times New Roman"/>
                <a:cs typeface="Times New Roman"/>
              </a:rPr>
              <a:t>p</a:t>
            </a:r>
            <a:r>
              <a:rPr sz="1350" spc="5" baseline="-20833" dirty="0">
                <a:latin typeface="Times New Roman"/>
                <a:cs typeface="Times New Roman"/>
              </a:rPr>
              <a:t>9</a:t>
            </a:r>
            <a:endParaRPr sz="135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9882" y="3276848"/>
            <a:ext cx="1052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939" y="3375146"/>
            <a:ext cx="12477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1605" y="2975038"/>
            <a:ext cx="2590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7398" y="1545621"/>
            <a:ext cx="2586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13888" dirty="0">
                <a:latin typeface="Times New Roman"/>
                <a:cs typeface="Times New Roman"/>
              </a:rPr>
              <a:t>p</a:t>
            </a: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97178" y="3711178"/>
            <a:ext cx="121444" cy="121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1869281" y="3412331"/>
            <a:ext cx="1062038" cy="776288"/>
          </a:xfrm>
          <a:custGeom>
            <a:avLst/>
            <a:gdLst/>
            <a:ahLst/>
            <a:cxnLst/>
            <a:rect l="l" t="t" r="r" b="b"/>
            <a:pathLst>
              <a:path w="1416050" h="1035050">
                <a:moveTo>
                  <a:pt x="1416050" y="103505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2743200" y="3200400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304800" h="1295400">
                <a:moveTo>
                  <a:pt x="30480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2971800" y="2686050"/>
            <a:ext cx="857250" cy="14859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3012282" y="1885950"/>
            <a:ext cx="988219" cy="2302669"/>
          </a:xfrm>
          <a:custGeom>
            <a:avLst/>
            <a:gdLst/>
            <a:ahLst/>
            <a:cxnLst/>
            <a:rect l="l" t="t" r="r" b="b"/>
            <a:pathLst>
              <a:path w="1317625" h="3070225">
                <a:moveTo>
                  <a:pt x="0" y="3070225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3012281" y="3412331"/>
            <a:ext cx="547688" cy="776288"/>
          </a:xfrm>
          <a:custGeom>
            <a:avLst/>
            <a:gdLst/>
            <a:ahLst/>
            <a:cxnLst/>
            <a:rect l="l" t="t" r="r" b="b"/>
            <a:pathLst>
              <a:path w="730250" h="1035050">
                <a:moveTo>
                  <a:pt x="0" y="1035050"/>
                </a:moveTo>
                <a:lnTo>
                  <a:pt x="7302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012281" y="2897981"/>
            <a:ext cx="947738" cy="1290638"/>
          </a:xfrm>
          <a:custGeom>
            <a:avLst/>
            <a:gdLst/>
            <a:ahLst/>
            <a:cxnLst/>
            <a:rect l="l" t="t" r="r" b="b"/>
            <a:pathLst>
              <a:path w="1263650" h="1720850">
                <a:moveTo>
                  <a:pt x="0" y="1720850"/>
                </a:moveTo>
                <a:lnTo>
                  <a:pt x="12636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3012281" y="2726531"/>
            <a:ext cx="1633538" cy="1462088"/>
          </a:xfrm>
          <a:custGeom>
            <a:avLst/>
            <a:gdLst/>
            <a:ahLst/>
            <a:cxnLst/>
            <a:rect l="l" t="t" r="r" b="b"/>
            <a:pathLst>
              <a:path w="2178050" h="1949450">
                <a:moveTo>
                  <a:pt x="0" y="1949450"/>
                </a:moveTo>
                <a:lnTo>
                  <a:pt x="2178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3012281" y="2955131"/>
            <a:ext cx="2433638" cy="1233488"/>
          </a:xfrm>
          <a:custGeom>
            <a:avLst/>
            <a:gdLst/>
            <a:ahLst/>
            <a:cxnLst/>
            <a:rect l="l" t="t" r="r" b="b"/>
            <a:pathLst>
              <a:path w="3244850" h="1644650">
                <a:moveTo>
                  <a:pt x="0" y="1644650"/>
                </a:moveTo>
                <a:lnTo>
                  <a:pt x="32448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3012282" y="3314700"/>
            <a:ext cx="2759869" cy="873919"/>
          </a:xfrm>
          <a:custGeom>
            <a:avLst/>
            <a:gdLst/>
            <a:ahLst/>
            <a:cxnLst/>
            <a:rect l="l" t="t" r="r" b="b"/>
            <a:pathLst>
              <a:path w="3679825" h="1165225">
                <a:moveTo>
                  <a:pt x="0" y="1165225"/>
                </a:moveTo>
                <a:lnTo>
                  <a:pt x="36798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2" name="object 42"/>
          <p:cNvSpPr/>
          <p:nvPr/>
        </p:nvSpPr>
        <p:spPr>
          <a:xfrm>
            <a:off x="3012282" y="3143250"/>
            <a:ext cx="3788569" cy="1045369"/>
          </a:xfrm>
          <a:custGeom>
            <a:avLst/>
            <a:gdLst/>
            <a:ahLst/>
            <a:cxnLst/>
            <a:rect l="l" t="t" r="r" b="b"/>
            <a:pathLst>
              <a:path w="5051425" h="1393825">
                <a:moveTo>
                  <a:pt x="0" y="1393825"/>
                </a:moveTo>
                <a:lnTo>
                  <a:pt x="50514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3012282" y="3771900"/>
            <a:ext cx="2988469" cy="416719"/>
          </a:xfrm>
          <a:custGeom>
            <a:avLst/>
            <a:gdLst/>
            <a:ahLst/>
            <a:cxnLst/>
            <a:rect l="l" t="t" r="r" b="b"/>
            <a:pathLst>
              <a:path w="3984625" h="555625">
                <a:moveTo>
                  <a:pt x="0" y="555625"/>
                </a:moveTo>
                <a:lnTo>
                  <a:pt x="398462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3028950" y="3943350"/>
            <a:ext cx="3429000" cy="28575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381000"/>
                </a:moveTo>
                <a:lnTo>
                  <a:pt x="4572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6572250" y="3200400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990600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4000500" y="1771650"/>
            <a:ext cx="2857500" cy="1314450"/>
          </a:xfrm>
          <a:custGeom>
            <a:avLst/>
            <a:gdLst/>
            <a:ahLst/>
            <a:cxnLst/>
            <a:rect l="l" t="t" r="r" b="b"/>
            <a:pathLst>
              <a:path w="3810000" h="1752600">
                <a:moveTo>
                  <a:pt x="0" y="0"/>
                </a:moveTo>
                <a:lnTo>
                  <a:pt x="3810000" y="1752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1788319" y="1788319"/>
            <a:ext cx="2252663" cy="1543050"/>
          </a:xfrm>
          <a:custGeom>
            <a:avLst/>
            <a:gdLst/>
            <a:ahLst/>
            <a:cxnLst/>
            <a:rect l="l" t="t" r="r" b="b"/>
            <a:pathLst>
              <a:path w="3003550" h="2057400">
                <a:moveTo>
                  <a:pt x="0" y="2057400"/>
                </a:moveTo>
                <a:lnTo>
                  <a:pt x="30035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C3880-CDD7-4F24-84C8-5FF6F3453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6CE8E9-0DF8-4D9B-A92A-1EA9FC380E15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E776F-1BE6-47B3-A19B-A74B38D6E425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8030" y="412953"/>
            <a:ext cx="6858000" cy="4491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487B-5C8A-442D-A6BA-EEAC259BF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A0ED1-7ECF-4DC2-A108-829E810E33C8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DD2B7-975A-4283-9BEA-B01856936F5D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17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5" y="1017725"/>
            <a:ext cx="5105550" cy="38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>
            <a:spLocks noGrp="1"/>
          </p:cNvSpPr>
          <p:nvPr>
            <p:ph type="title"/>
          </p:nvPr>
        </p:nvSpPr>
        <p:spPr>
          <a:xfrm>
            <a:off x="226207" y="2015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Complexity of Graham’s Scan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3E6B5-3BF0-4796-9FA7-4B7C69AF9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  <p:sp>
        <p:nvSpPr>
          <p:cNvPr id="798" name="Shape 798"/>
          <p:cNvSpPr/>
          <p:nvPr/>
        </p:nvSpPr>
        <p:spPr>
          <a:xfrm>
            <a:off x="476075" y="1816125"/>
            <a:ext cx="5450400" cy="87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 txBox="1"/>
          <p:nvPr/>
        </p:nvSpPr>
        <p:spPr>
          <a:xfrm>
            <a:off x="6287525" y="1968525"/>
            <a:ext cx="2281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Phase 2: Sorting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O(n*log n)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6287525" y="2852900"/>
            <a:ext cx="2725200" cy="11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Phase 3:  O(n)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Each point is inserted into the sequence exactly once, and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Each point is removed from the sequence at most once</a:t>
            </a:r>
          </a:p>
        </p:txBody>
      </p:sp>
      <p:sp>
        <p:nvSpPr>
          <p:cNvPr id="801" name="Shape 801"/>
          <p:cNvSpPr/>
          <p:nvPr/>
        </p:nvSpPr>
        <p:spPr>
          <a:xfrm>
            <a:off x="476075" y="2744425"/>
            <a:ext cx="5450400" cy="182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2" name="Shape 802"/>
          <p:cNvSpPr txBox="1"/>
          <p:nvPr/>
        </p:nvSpPr>
        <p:spPr>
          <a:xfrm>
            <a:off x="2437450" y="4622500"/>
            <a:ext cx="6426600" cy="7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</a:rPr>
              <a:t>O(n*logn)</a:t>
            </a:r>
          </a:p>
        </p:txBody>
      </p:sp>
      <p:sp>
        <p:nvSpPr>
          <p:cNvPr id="803" name="Shape 803"/>
          <p:cNvSpPr/>
          <p:nvPr/>
        </p:nvSpPr>
        <p:spPr>
          <a:xfrm>
            <a:off x="479975" y="1336150"/>
            <a:ext cx="5450400" cy="428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4" name="Shape 804"/>
          <p:cNvSpPr txBox="1"/>
          <p:nvPr/>
        </p:nvSpPr>
        <p:spPr>
          <a:xfrm>
            <a:off x="6260975" y="1291300"/>
            <a:ext cx="2334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Phase 1: select a start point 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ED847-7BDC-46A7-9C11-184A4AFB9BDE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DBFD1E-42B2-4583-9FA8-6EA4DB2AC938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Shape 17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6" name="Shape 1716"/>
          <p:cNvSpPr txBox="1">
            <a:spLocks noGrp="1"/>
          </p:cNvSpPr>
          <p:nvPr>
            <p:ph type="body" idx="1"/>
          </p:nvPr>
        </p:nvSpPr>
        <p:spPr>
          <a:xfrm>
            <a:off x="311700" y="1107319"/>
            <a:ext cx="8520600" cy="1390975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000000"/>
                </a:solidFill>
              </a:rPr>
              <a:t>The correctness of Graham’s scan lies in two situations.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 dirty="0">
                <a:solidFill>
                  <a:srgbClr val="000000"/>
                </a:solidFill>
              </a:rPr>
              <a:t>Part 1 deals with </a:t>
            </a:r>
            <a:r>
              <a:rPr lang="en-GB" b="1" dirty="0" err="1">
                <a:solidFill>
                  <a:srgbClr val="FF0000"/>
                </a:solidFill>
              </a:rPr>
              <a:t>nonleft</a:t>
            </a:r>
            <a:r>
              <a:rPr lang="en-GB" dirty="0">
                <a:solidFill>
                  <a:srgbClr val="000000"/>
                </a:solidFill>
              </a:rPr>
              <a:t> turns;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 dirty="0">
                <a:solidFill>
                  <a:srgbClr val="000000"/>
                </a:solidFill>
              </a:rPr>
              <a:t>Part 2 deals with </a:t>
            </a:r>
            <a:r>
              <a:rPr lang="en-GB" b="1" dirty="0">
                <a:solidFill>
                  <a:srgbClr val="FF0000"/>
                </a:solidFill>
              </a:rPr>
              <a:t>left</a:t>
            </a:r>
            <a:r>
              <a:rPr lang="en-GB" dirty="0">
                <a:solidFill>
                  <a:srgbClr val="000000"/>
                </a:solidFill>
              </a:rPr>
              <a:t> turns.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0FF1E-34D5-48B2-B76D-1C1D55E9F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  <p:sp>
        <p:nvSpPr>
          <p:cNvPr id="1717" name="Shape 1717"/>
          <p:cNvSpPr txBox="1">
            <a:spLocks noGrp="1"/>
          </p:cNvSpPr>
          <p:nvPr>
            <p:ph type="title" idx="4294967295"/>
          </p:nvPr>
        </p:nvSpPr>
        <p:spPr>
          <a:xfrm>
            <a:off x="61425" y="22511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Correctness of Graham’s Scan</a:t>
            </a:r>
          </a:p>
        </p:txBody>
      </p:sp>
      <p:sp>
        <p:nvSpPr>
          <p:cNvPr id="1718" name="Shape 1718"/>
          <p:cNvSpPr txBox="1"/>
          <p:nvPr/>
        </p:nvSpPr>
        <p:spPr>
          <a:xfrm>
            <a:off x="311700" y="3150725"/>
            <a:ext cx="2781000" cy="13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Proof</a:t>
            </a:r>
            <a:r>
              <a:rPr lang="en-GB"/>
              <a:t>: The claim holds immediately after line 5.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Points p</a:t>
            </a:r>
            <a:r>
              <a:rPr lang="en-GB" baseline="-25000"/>
              <a:t>0</a:t>
            </a:r>
            <a:r>
              <a:rPr lang="en-GB"/>
              <a:t>, p</a:t>
            </a:r>
            <a:r>
              <a:rPr lang="en-GB" baseline="-25000"/>
              <a:t>1</a:t>
            </a:r>
            <a:r>
              <a:rPr lang="en-GB"/>
              <a:t>, and p</a:t>
            </a:r>
            <a:r>
              <a:rPr lang="en-GB" baseline="-25000"/>
              <a:t>2</a:t>
            </a:r>
            <a:r>
              <a:rPr lang="en-GB"/>
              <a:t> form a triangle.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719" name="Shape 1719"/>
          <p:cNvSpPr txBox="1"/>
          <p:nvPr/>
        </p:nvSpPr>
        <p:spPr>
          <a:xfrm>
            <a:off x="311700" y="2509583"/>
            <a:ext cx="7890600" cy="4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i="1" dirty="0"/>
              <a:t>Claim 1: The points on stack always form the vertices of a convex polygon.</a:t>
            </a:r>
          </a:p>
        </p:txBody>
      </p:sp>
      <p:pic>
        <p:nvPicPr>
          <p:cNvPr id="1720" name="Shape 17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81" y="3041338"/>
            <a:ext cx="4201717" cy="19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Shape 1721"/>
          <p:cNvSpPr/>
          <p:nvPr/>
        </p:nvSpPr>
        <p:spPr>
          <a:xfrm>
            <a:off x="4322275" y="4389500"/>
            <a:ext cx="1556100" cy="63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22" name="Shape 1722"/>
          <p:cNvGraphicFramePr/>
          <p:nvPr/>
        </p:nvGraphicFramePr>
        <p:xfrm>
          <a:off x="3132850" y="3575475"/>
          <a:ext cx="1019725" cy="115820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10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200" i="1"/>
                        <a:t>p</a:t>
                      </a:r>
                      <a:r>
                        <a:rPr lang="en-GB" sz="1200" i="1" baseline="-25000"/>
                        <a:t>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200" i="1"/>
                        <a:t>p</a:t>
                      </a:r>
                      <a:r>
                        <a:rPr lang="en-GB" sz="12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200" i="1"/>
                        <a:t>p</a:t>
                      </a:r>
                      <a:r>
                        <a:rPr lang="en-GB" sz="12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C8CE00A-A475-4F0A-AE93-3E821217FDFE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5D11DA-98E9-484C-B935-5E91E4CA25B3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Shape 1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73" y="769189"/>
            <a:ext cx="4275225" cy="31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Shape 1728"/>
          <p:cNvSpPr txBox="1">
            <a:spLocks noGrp="1"/>
          </p:cNvSpPr>
          <p:nvPr>
            <p:ph type="title"/>
          </p:nvPr>
        </p:nvSpPr>
        <p:spPr>
          <a:xfrm>
            <a:off x="125500" y="2340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Correctness of Graham’s Scan</a:t>
            </a:r>
          </a:p>
          <a:p>
            <a:endParaRPr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1D338-8346-449F-AD8A-5D7BF1E92C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  <p:sp>
        <p:nvSpPr>
          <p:cNvPr id="1729" name="Shape 1729"/>
          <p:cNvSpPr txBox="1"/>
          <p:nvPr/>
        </p:nvSpPr>
        <p:spPr>
          <a:xfrm>
            <a:off x="311700" y="1248925"/>
            <a:ext cx="4625400" cy="14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Proof (cont’d)</a:t>
            </a:r>
            <a:r>
              <a:rPr lang="en-GB"/>
              <a:t>: Note stack changes in two ways: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GB"/>
              <a:t>Case i: When points are popped from the stack S.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/>
              <a:t>Case ii: When points are pushed onto the stack 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GB" b="1"/>
              <a:t>Case i.</a:t>
            </a:r>
            <a:r>
              <a:rPr lang="en-GB"/>
              <a:t> Here we rely on the geometric property: If a vertex is removed from a convex polygon, then the resulting polygon is convex.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5676575" y="2717575"/>
            <a:ext cx="1123800" cy="2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919600" y="4617675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1802500" y="4339600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2346200" y="3931125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2258900" y="3332300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1802500" y="2959825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1407675" y="3237800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1090475" y="2919175"/>
            <a:ext cx="87300" cy="9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38" name="Shape 1738"/>
          <p:cNvCxnSpPr/>
          <p:nvPr/>
        </p:nvCxnSpPr>
        <p:spPr>
          <a:xfrm rot="10800000" flipH="1">
            <a:off x="1000637" y="4399758"/>
            <a:ext cx="808500" cy="24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9" name="Shape 1739"/>
          <p:cNvCxnSpPr>
            <a:stCxn id="1732" idx="6"/>
            <a:endCxn id="1733" idx="3"/>
          </p:cNvCxnSpPr>
          <p:nvPr/>
        </p:nvCxnSpPr>
        <p:spPr>
          <a:xfrm rot="10800000" flipH="1">
            <a:off x="1889800" y="4011850"/>
            <a:ext cx="469200" cy="37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0" name="Shape 1740"/>
          <p:cNvCxnSpPr>
            <a:stCxn id="1733" idx="0"/>
            <a:endCxn id="1734" idx="4"/>
          </p:cNvCxnSpPr>
          <p:nvPr/>
        </p:nvCxnSpPr>
        <p:spPr>
          <a:xfrm rot="10800000">
            <a:off x="2302550" y="3426825"/>
            <a:ext cx="87300" cy="50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1" name="Shape 1741"/>
          <p:cNvCxnSpPr>
            <a:stCxn id="1734" idx="1"/>
            <a:endCxn id="1735" idx="5"/>
          </p:cNvCxnSpPr>
          <p:nvPr/>
        </p:nvCxnSpPr>
        <p:spPr>
          <a:xfrm rot="10800000">
            <a:off x="1876884" y="3040439"/>
            <a:ext cx="394800" cy="30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2" name="Shape 1742"/>
          <p:cNvCxnSpPr/>
          <p:nvPr/>
        </p:nvCxnSpPr>
        <p:spPr>
          <a:xfrm flipH="1">
            <a:off x="1451200" y="3040450"/>
            <a:ext cx="351300" cy="23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3" name="Shape 1743"/>
          <p:cNvCxnSpPr>
            <a:endCxn id="1737" idx="5"/>
          </p:cNvCxnSpPr>
          <p:nvPr/>
        </p:nvCxnSpPr>
        <p:spPr>
          <a:xfrm rot="10800000">
            <a:off x="1164990" y="2999835"/>
            <a:ext cx="276600" cy="27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lg" len="lg"/>
            <a:tailEnd type="none" w="lg" len="lg"/>
          </a:ln>
        </p:spPr>
      </p:cxnSp>
      <p:sp>
        <p:nvSpPr>
          <p:cNvPr id="1744" name="Shape 1744"/>
          <p:cNvSpPr txBox="1"/>
          <p:nvPr/>
        </p:nvSpPr>
        <p:spPr>
          <a:xfrm>
            <a:off x="736900" y="4617675"/>
            <a:ext cx="428100" cy="1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0</a:t>
            </a:r>
          </a:p>
        </p:txBody>
      </p:sp>
      <p:sp>
        <p:nvSpPr>
          <p:cNvPr id="1745" name="Shape 1745"/>
          <p:cNvSpPr txBox="1"/>
          <p:nvPr/>
        </p:nvSpPr>
        <p:spPr>
          <a:xfrm>
            <a:off x="1619800" y="4339600"/>
            <a:ext cx="469200" cy="1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1</a:t>
            </a:r>
          </a:p>
        </p:txBody>
      </p:sp>
      <p:sp>
        <p:nvSpPr>
          <p:cNvPr id="1746" name="Shape 1746"/>
          <p:cNvSpPr txBox="1"/>
          <p:nvPr/>
        </p:nvSpPr>
        <p:spPr>
          <a:xfrm>
            <a:off x="2359000" y="3900075"/>
            <a:ext cx="594300" cy="1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2</a:t>
            </a:r>
          </a:p>
        </p:txBody>
      </p:sp>
      <p:sp>
        <p:nvSpPr>
          <p:cNvPr id="1747" name="Shape 1747"/>
          <p:cNvSpPr txBox="1"/>
          <p:nvPr/>
        </p:nvSpPr>
        <p:spPr>
          <a:xfrm>
            <a:off x="1889800" y="2843225"/>
            <a:ext cx="394800" cy="1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k</a:t>
            </a:r>
          </a:p>
        </p:txBody>
      </p:sp>
      <p:sp>
        <p:nvSpPr>
          <p:cNvPr id="1748" name="Shape 1748"/>
          <p:cNvSpPr txBox="1"/>
          <p:nvPr/>
        </p:nvSpPr>
        <p:spPr>
          <a:xfrm>
            <a:off x="1359975" y="3206750"/>
            <a:ext cx="567600" cy="1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j</a:t>
            </a:r>
          </a:p>
        </p:txBody>
      </p:sp>
      <p:sp>
        <p:nvSpPr>
          <p:cNvPr id="1749" name="Shape 1749"/>
          <p:cNvSpPr txBox="1"/>
          <p:nvPr/>
        </p:nvSpPr>
        <p:spPr>
          <a:xfrm>
            <a:off x="919600" y="2843225"/>
            <a:ext cx="567600" cy="1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i</a:t>
            </a:r>
          </a:p>
        </p:txBody>
      </p:sp>
      <p:cxnSp>
        <p:nvCxnSpPr>
          <p:cNvPr id="1750" name="Shape 1750"/>
          <p:cNvCxnSpPr>
            <a:endCxn id="1731" idx="7"/>
          </p:cNvCxnSpPr>
          <p:nvPr/>
        </p:nvCxnSpPr>
        <p:spPr>
          <a:xfrm flipH="1">
            <a:off x="994115" y="3285414"/>
            <a:ext cx="457200" cy="134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751" name="Shape 1751"/>
          <p:cNvGraphicFramePr/>
          <p:nvPr/>
        </p:nvGraphicFramePr>
        <p:xfrm>
          <a:off x="4385800" y="3332292"/>
          <a:ext cx="737750" cy="167625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j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 dirty="0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 dirty="0"/>
                        <a:t>p</a:t>
                      </a:r>
                      <a:r>
                        <a:rPr lang="en-GB" sz="1000" i="1" baseline="-25000" dirty="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2" name="Shape 1752"/>
          <p:cNvSpPr/>
          <p:nvPr/>
        </p:nvSpPr>
        <p:spPr>
          <a:xfrm>
            <a:off x="5524725" y="3854725"/>
            <a:ext cx="974700" cy="459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53" name="Shape 1753"/>
          <p:cNvGraphicFramePr/>
          <p:nvPr/>
        </p:nvGraphicFramePr>
        <p:xfrm>
          <a:off x="6695525" y="3667542"/>
          <a:ext cx="737750" cy="134100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54" name="Shape 1754"/>
          <p:cNvCxnSpPr>
            <a:endCxn id="1731" idx="6"/>
          </p:cNvCxnSpPr>
          <p:nvPr/>
        </p:nvCxnSpPr>
        <p:spPr>
          <a:xfrm flipH="1">
            <a:off x="1006900" y="3054525"/>
            <a:ext cx="829800" cy="161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31E91-6FE6-4E36-AB11-8DBC4A6FD683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F59F14-698B-4AA6-A856-97C07E74243C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06730" y="2328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>
                <a:latin typeface="+mj-lt"/>
              </a:rPr>
              <a:t>Convexity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shape or set is </a:t>
            </a:r>
            <a:r>
              <a:rPr lang="en-GB">
                <a:solidFill>
                  <a:srgbClr val="C00000"/>
                </a:solidFill>
              </a:rPr>
              <a:t>convex</a:t>
            </a:r>
            <a:r>
              <a:rPr lang="en-GB">
                <a:solidFill>
                  <a:srgbClr val="000000"/>
                </a:solidFill>
              </a:rPr>
              <a:t> :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for any two points that are part of the shape, the whole connecting line segment is also part of the shape.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3CB69-0F4C-443C-ABFB-36D6AE25FB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652" y="2965726"/>
            <a:ext cx="1443049" cy="13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370" y="2965725"/>
            <a:ext cx="1443053" cy="1364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Shape 299"/>
          <p:cNvGrpSpPr/>
          <p:nvPr/>
        </p:nvGrpSpPr>
        <p:grpSpPr>
          <a:xfrm>
            <a:off x="1083500" y="3064175"/>
            <a:ext cx="2651900" cy="1233300"/>
            <a:chOff x="1083500" y="2378375"/>
            <a:chExt cx="2651900" cy="1233300"/>
          </a:xfrm>
        </p:grpSpPr>
        <p:sp>
          <p:nvSpPr>
            <p:cNvPr id="300" name="Shape 300"/>
            <p:cNvSpPr/>
            <p:nvPr/>
          </p:nvSpPr>
          <p:spPr>
            <a:xfrm>
              <a:off x="2292400" y="2378375"/>
              <a:ext cx="1443000" cy="1233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01" name="Shape 301"/>
            <p:cNvCxnSpPr>
              <a:stCxn id="302" idx="3"/>
              <a:endCxn id="300" idx="1"/>
            </p:cNvCxnSpPr>
            <p:nvPr/>
          </p:nvCxnSpPr>
          <p:spPr>
            <a:xfrm>
              <a:off x="1837100" y="2771925"/>
              <a:ext cx="455400" cy="223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02" name="Shape 302"/>
            <p:cNvSpPr txBox="1"/>
            <p:nvPr/>
          </p:nvSpPr>
          <p:spPr>
            <a:xfrm>
              <a:off x="1083500" y="2584875"/>
              <a:ext cx="753600" cy="374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</a:rPr>
                <a:t>convex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911675" y="3031375"/>
            <a:ext cx="2987550" cy="1233300"/>
            <a:chOff x="4911675" y="2345575"/>
            <a:chExt cx="2987550" cy="1233300"/>
          </a:xfrm>
        </p:grpSpPr>
        <p:sp>
          <p:nvSpPr>
            <p:cNvPr id="304" name="Shape 304"/>
            <p:cNvSpPr/>
            <p:nvPr/>
          </p:nvSpPr>
          <p:spPr>
            <a:xfrm>
              <a:off x="4911675" y="2345575"/>
              <a:ext cx="1443000" cy="1233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6732825" y="2584875"/>
              <a:ext cx="1166400" cy="374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FF0000"/>
                  </a:solidFill>
                </a:rPr>
                <a:t>non-convex</a:t>
              </a:r>
            </a:p>
          </p:txBody>
        </p:sp>
        <p:cxnSp>
          <p:nvCxnSpPr>
            <p:cNvPr id="306" name="Shape 306"/>
            <p:cNvCxnSpPr>
              <a:stCxn id="305" idx="1"/>
              <a:endCxn id="304" idx="3"/>
            </p:cNvCxnSpPr>
            <p:nvPr/>
          </p:nvCxnSpPr>
          <p:spPr>
            <a:xfrm flipH="1">
              <a:off x="6354825" y="2771925"/>
              <a:ext cx="378000" cy="190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82335-B403-4D4D-96B3-C3C6EB83B44E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BBE17-272F-4E63-A339-2CFAFBC03249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Shape 1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12" y="84482"/>
            <a:ext cx="3962399" cy="31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Shape 1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+mj-lt"/>
              </a:rPr>
              <a:t>Correctness of Graham’s Scan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24C14-C31B-4AE5-B5B8-4C60078F7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  <p:sp>
        <p:nvSpPr>
          <p:cNvPr id="1761" name="Shape 1761"/>
          <p:cNvSpPr txBox="1"/>
          <p:nvPr/>
        </p:nvSpPr>
        <p:spPr>
          <a:xfrm>
            <a:off x="311700" y="1248925"/>
            <a:ext cx="4625400" cy="18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/>
              <a:t>Proof (cont’d)</a:t>
            </a:r>
            <a:r>
              <a:rPr lang="en-GB" dirty="0"/>
              <a:t>: Note stack changes in two ways: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GB" dirty="0"/>
              <a:t>Case i: When points are popped from the stack S.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dirty="0"/>
              <a:t>Case ii: When points are pushed onto the stack S.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GB" b="1" dirty="0"/>
              <a:t>Case ii.</a:t>
            </a:r>
            <a:r>
              <a:rPr lang="en-GB" dirty="0"/>
              <a:t> If p</a:t>
            </a:r>
            <a:r>
              <a:rPr lang="en-GB" baseline="-25000" dirty="0"/>
              <a:t>i</a:t>
            </a:r>
            <a:r>
              <a:rPr lang="en-GB" dirty="0"/>
              <a:t> is pushed onto the stack: </a:t>
            </a:r>
          </a:p>
          <a:p>
            <a:pPr marL="457200" lvl="0" indent="-304800" rtl="0">
              <a:spcBef>
                <a:spcPts val="0"/>
              </a:spcBef>
              <a:buChar char="●"/>
            </a:pPr>
            <a:r>
              <a:rPr lang="en-GB" dirty="0"/>
              <a:t>By the choice of</a:t>
            </a:r>
            <a:r>
              <a:rPr lang="en-GB" sz="1200" dirty="0"/>
              <a:t> </a:t>
            </a:r>
            <a:r>
              <a:rPr lang="en-GB" dirty="0"/>
              <a:t>p</a:t>
            </a:r>
            <a:r>
              <a:rPr lang="en-GB" baseline="-25000" dirty="0"/>
              <a:t>0</a:t>
            </a:r>
            <a:r>
              <a:rPr lang="en-GB" dirty="0"/>
              <a:t> and p</a:t>
            </a:r>
            <a:r>
              <a:rPr lang="en-GB" baseline="-25000" dirty="0"/>
              <a:t>1</a:t>
            </a:r>
            <a:r>
              <a:rPr lang="en-GB" dirty="0"/>
              <a:t>, p</a:t>
            </a:r>
            <a:r>
              <a:rPr lang="en-GB" baseline="-25000" dirty="0"/>
              <a:t>i</a:t>
            </a:r>
            <a:r>
              <a:rPr lang="en-GB" dirty="0"/>
              <a:t> lies above the extension of the line p</a:t>
            </a:r>
            <a:r>
              <a:rPr lang="en-GB" baseline="-25000" dirty="0"/>
              <a:t>0</a:t>
            </a: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.</a:t>
            </a:r>
          </a:p>
          <a:p>
            <a:pPr marL="457200" lvl="0" indent="-304800" rtl="0">
              <a:spcBef>
                <a:spcPts val="0"/>
              </a:spcBef>
              <a:buChar char="●"/>
            </a:pPr>
            <a:r>
              <a:rPr lang="en-GB" dirty="0"/>
              <a:t>By the fact, a left turn occurs at</a:t>
            </a:r>
            <a:r>
              <a:rPr lang="en-GB" sz="1200" dirty="0"/>
              <a:t> </a:t>
            </a:r>
            <a:r>
              <a:rPr lang="en-GB" dirty="0" err="1"/>
              <a:t>p</a:t>
            </a:r>
            <a:r>
              <a:rPr lang="en-GB" baseline="-25000" dirty="0" err="1"/>
              <a:t>j</a:t>
            </a:r>
            <a:r>
              <a:rPr lang="en-GB" dirty="0"/>
              <a:t>, p</a:t>
            </a:r>
            <a:r>
              <a:rPr lang="en-GB" baseline="-25000" dirty="0"/>
              <a:t>i</a:t>
            </a:r>
            <a:r>
              <a:rPr lang="en-GB" dirty="0"/>
              <a:t> lies below the extension of the line joining </a:t>
            </a:r>
            <a:r>
              <a:rPr lang="en-GB" dirty="0" err="1"/>
              <a:t>p</a:t>
            </a:r>
            <a:r>
              <a:rPr lang="en-GB" baseline="-25000" dirty="0" err="1"/>
              <a:t>k</a:t>
            </a:r>
            <a:r>
              <a:rPr lang="en-GB" dirty="0"/>
              <a:t> and </a:t>
            </a:r>
            <a:r>
              <a:rPr lang="en-GB" dirty="0" err="1"/>
              <a:t>p</a:t>
            </a:r>
            <a:r>
              <a:rPr lang="en-GB" baseline="-25000" dirty="0" err="1"/>
              <a:t>j</a:t>
            </a:r>
            <a:r>
              <a:rPr lang="en-GB" dirty="0"/>
              <a:t>. </a:t>
            </a:r>
          </a:p>
          <a:p>
            <a:pPr marL="457200" lvl="0" indent="-304800" rtl="0">
              <a:spcBef>
                <a:spcPts val="0"/>
              </a:spcBef>
              <a:buChar char="●"/>
            </a:pPr>
            <a:r>
              <a:rPr lang="en-GB" dirty="0"/>
              <a:t>By the order of polar angle</a:t>
            </a:r>
            <a:r>
              <a:rPr lang="en-GB" sz="1200" dirty="0"/>
              <a:t>, </a:t>
            </a:r>
            <a:r>
              <a:rPr lang="en-GB" dirty="0"/>
              <a:t>p</a:t>
            </a:r>
            <a:r>
              <a:rPr lang="en-GB" baseline="-25000" dirty="0"/>
              <a:t>i</a:t>
            </a:r>
            <a:r>
              <a:rPr lang="en-GB" dirty="0"/>
              <a:t> lies left of the line joining p</a:t>
            </a:r>
            <a:r>
              <a:rPr lang="en-GB" baseline="-25000" dirty="0"/>
              <a:t>0</a:t>
            </a:r>
            <a:r>
              <a:rPr lang="en-GB" dirty="0"/>
              <a:t> and </a:t>
            </a:r>
            <a:r>
              <a:rPr lang="en-GB" dirty="0" err="1"/>
              <a:t>p</a:t>
            </a:r>
            <a:r>
              <a:rPr lang="en-GB" baseline="-25000" dirty="0" err="1"/>
              <a:t>j</a:t>
            </a:r>
            <a:r>
              <a:rPr lang="en-GB" dirty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2" name="Shape 1762"/>
          <p:cNvSpPr/>
          <p:nvPr/>
        </p:nvSpPr>
        <p:spPr>
          <a:xfrm>
            <a:off x="5676575" y="2755354"/>
            <a:ext cx="1123800" cy="2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63" name="Shape 17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50" y="3011775"/>
            <a:ext cx="2089075" cy="1971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4" name="Shape 1764"/>
          <p:cNvGraphicFramePr/>
          <p:nvPr/>
        </p:nvGraphicFramePr>
        <p:xfrm>
          <a:off x="2255525" y="3467242"/>
          <a:ext cx="737750" cy="160005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j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5" name="Shape 1765"/>
          <p:cNvSpPr/>
          <p:nvPr/>
        </p:nvSpPr>
        <p:spPr>
          <a:xfrm>
            <a:off x="3374050" y="3986150"/>
            <a:ext cx="974700" cy="459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66" name="Shape 1766"/>
          <p:cNvGraphicFramePr/>
          <p:nvPr/>
        </p:nvGraphicFramePr>
        <p:xfrm>
          <a:off x="4729525" y="3151042"/>
          <a:ext cx="737750" cy="192006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i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j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i="1"/>
                        <a:t>p</a:t>
                      </a:r>
                      <a:r>
                        <a:rPr lang="en-GB" sz="9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63421E0-C8BC-421C-A842-FF86C745079A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BB990F-02DE-41EB-9786-6E3F27BB69B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 txBox="1">
            <a:spLocks noGrp="1"/>
          </p:cNvSpPr>
          <p:nvPr>
            <p:ph type="title"/>
          </p:nvPr>
        </p:nvSpPr>
        <p:spPr>
          <a:xfrm>
            <a:off x="226207" y="24561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+mj-lt"/>
              </a:rPr>
              <a:t>Correctness of Graham’s Scan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26AD0-C9BD-4EF7-AF1D-3CD18D4EE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  <p:sp>
        <p:nvSpPr>
          <p:cNvPr id="1772" name="Shape 1772"/>
          <p:cNvSpPr txBox="1"/>
          <p:nvPr/>
        </p:nvSpPr>
        <p:spPr>
          <a:xfrm>
            <a:off x="321400" y="1815950"/>
            <a:ext cx="5994300" cy="30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773" name="Shape 1773"/>
          <p:cNvSpPr txBox="1"/>
          <p:nvPr/>
        </p:nvSpPr>
        <p:spPr>
          <a:xfrm>
            <a:off x="311700" y="1055175"/>
            <a:ext cx="7890600" cy="8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i="1"/>
              <a:t>Claim 2: Each point popped from the stack is not a vertex of CH(P) and lies inside new convex hull.</a:t>
            </a:r>
          </a:p>
        </p:txBody>
      </p:sp>
      <p:pic>
        <p:nvPicPr>
          <p:cNvPr id="1774" name="Shape 1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799" y="1896025"/>
            <a:ext cx="1416649" cy="203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Shape 1775"/>
          <p:cNvSpPr txBox="1"/>
          <p:nvPr/>
        </p:nvSpPr>
        <p:spPr>
          <a:xfrm>
            <a:off x="311700" y="1971850"/>
            <a:ext cx="5397600" cy="28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Proof</a:t>
            </a:r>
            <a:r>
              <a:rPr lang="en-GB" dirty="0">
                <a:solidFill>
                  <a:schemeClr val="tx1"/>
                </a:solidFill>
              </a:rPr>
              <a:t>: Suppose that point </a:t>
            </a:r>
            <a:r>
              <a:rPr lang="en-GB" dirty="0" err="1">
                <a:solidFill>
                  <a:schemeClr val="tx1"/>
                </a:solidFill>
              </a:rPr>
              <a:t>p</a:t>
            </a:r>
            <a:r>
              <a:rPr lang="en-GB" baseline="-25000" dirty="0" err="1">
                <a:solidFill>
                  <a:schemeClr val="tx1"/>
                </a:solidFill>
              </a:rPr>
              <a:t>j</a:t>
            </a:r>
            <a:r>
              <a:rPr lang="en-GB" dirty="0">
                <a:solidFill>
                  <a:schemeClr val="tx1"/>
                </a:solidFill>
              </a:rPr>
              <a:t> is popped from the stack because angle </a:t>
            </a:r>
            <a:r>
              <a:rPr lang="en-GB" dirty="0" err="1">
                <a:solidFill>
                  <a:schemeClr val="tx1"/>
                </a:solidFill>
              </a:rPr>
              <a:t>p</a:t>
            </a:r>
            <a:r>
              <a:rPr lang="en-GB" baseline="-25000" dirty="0" err="1">
                <a:solidFill>
                  <a:schemeClr val="tx1"/>
                </a:solidFill>
              </a:rPr>
              <a:t>k</a:t>
            </a:r>
            <a:r>
              <a:rPr lang="en-GB" dirty="0" err="1">
                <a:solidFill>
                  <a:schemeClr val="tx1"/>
                </a:solidFill>
              </a:rPr>
              <a:t>p</a:t>
            </a:r>
            <a:r>
              <a:rPr lang="en-GB" baseline="-25000" dirty="0" err="1">
                <a:solidFill>
                  <a:schemeClr val="tx1"/>
                </a:solidFill>
              </a:rPr>
              <a:t>j</a:t>
            </a:r>
            <a:r>
              <a:rPr lang="en-GB" dirty="0" err="1">
                <a:solidFill>
                  <a:schemeClr val="tx1"/>
                </a:solidFill>
              </a:rPr>
              <a:t>p</a:t>
            </a:r>
            <a:r>
              <a:rPr lang="en-GB" baseline="-25000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makes a </a:t>
            </a:r>
            <a:r>
              <a:rPr lang="en-GB" dirty="0" err="1">
                <a:solidFill>
                  <a:schemeClr val="tx1"/>
                </a:solidFill>
              </a:rPr>
              <a:t>nonleft</a:t>
            </a:r>
            <a:r>
              <a:rPr lang="en-GB" dirty="0">
                <a:solidFill>
                  <a:schemeClr val="tx1"/>
                </a:solidFill>
              </a:rPr>
              <a:t> turn as shown in the figure. 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Since points are ordered in increasing polar angle around anchor p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, there exists a triangle Δp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GB" baseline="-25000" dirty="0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r>
              <a:rPr lang="en-GB" dirty="0">
                <a:solidFill>
                  <a:schemeClr val="tx1"/>
                </a:solidFill>
              </a:rPr>
              <a:t> with </a:t>
            </a:r>
            <a:r>
              <a:rPr lang="en-GB" dirty="0" err="1">
                <a:solidFill>
                  <a:schemeClr val="tx1"/>
                </a:solidFill>
              </a:rPr>
              <a:t>p</a:t>
            </a:r>
            <a:r>
              <a:rPr lang="en-GB" baseline="-25000" dirty="0" err="1">
                <a:solidFill>
                  <a:schemeClr val="tx1"/>
                </a:solidFill>
              </a:rPr>
              <a:t>j</a:t>
            </a:r>
            <a:r>
              <a:rPr lang="en-GB" dirty="0">
                <a:solidFill>
                  <a:schemeClr val="tx1"/>
                </a:solidFill>
              </a:rPr>
              <a:t> either in the interior of the triangle or on the line segment joining p</a:t>
            </a:r>
            <a:r>
              <a:rPr lang="en-GB" baseline="-25000" dirty="0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and p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r>
              <a:rPr lang="en-GB" dirty="0">
                <a:solidFill>
                  <a:schemeClr val="tx1"/>
                </a:solidFill>
              </a:rPr>
              <a:t>. In either case, point </a:t>
            </a:r>
            <a:r>
              <a:rPr lang="en-GB" dirty="0" err="1">
                <a:solidFill>
                  <a:schemeClr val="tx1"/>
                </a:solidFill>
              </a:rPr>
              <a:t>p</a:t>
            </a:r>
            <a:r>
              <a:rPr lang="en-GB" baseline="-25000" dirty="0" err="1">
                <a:solidFill>
                  <a:schemeClr val="tx1"/>
                </a:solidFill>
              </a:rPr>
              <a:t>j</a:t>
            </a:r>
            <a:r>
              <a:rPr lang="en-GB" dirty="0">
                <a:solidFill>
                  <a:schemeClr val="tx1"/>
                </a:solidFill>
              </a:rPr>
              <a:t> cannot be a vertex of </a:t>
            </a:r>
            <a:r>
              <a:rPr lang="en-GB" i="1" dirty="0">
                <a:solidFill>
                  <a:schemeClr val="tx1"/>
                </a:solidFill>
              </a:rPr>
              <a:t>CH(P)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</p:txBody>
      </p:sp>
      <p:graphicFrame>
        <p:nvGraphicFramePr>
          <p:cNvPr id="1776" name="Shape 1776"/>
          <p:cNvGraphicFramePr/>
          <p:nvPr/>
        </p:nvGraphicFramePr>
        <p:xfrm>
          <a:off x="3329000" y="3370967"/>
          <a:ext cx="737750" cy="167625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j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77" name="Shape 1777"/>
          <p:cNvGraphicFramePr/>
          <p:nvPr/>
        </p:nvGraphicFramePr>
        <p:xfrm>
          <a:off x="4795900" y="3706217"/>
          <a:ext cx="737750" cy="134100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8" name="Shape 1778"/>
          <p:cNvSpPr/>
          <p:nvPr/>
        </p:nvSpPr>
        <p:spPr>
          <a:xfrm>
            <a:off x="4132825" y="4009375"/>
            <a:ext cx="597000" cy="459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>
            <a:off x="5599725" y="4045775"/>
            <a:ext cx="597000" cy="459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80" name="Shape 1780"/>
          <p:cNvGraphicFramePr/>
          <p:nvPr/>
        </p:nvGraphicFramePr>
        <p:xfrm>
          <a:off x="6262800" y="3370967"/>
          <a:ext cx="737750" cy="1676250"/>
        </p:xfrm>
        <a:graphic>
          <a:graphicData uri="http://schemas.openxmlformats.org/drawingml/2006/table">
            <a:tbl>
              <a:tblPr>
                <a:noFill/>
                <a:tableStyleId>{7EAEF368-618C-47C2-9712-4FC54DBC4D92}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i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k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...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i="1"/>
                        <a:t>p</a:t>
                      </a:r>
                      <a:r>
                        <a:rPr lang="en-GB" sz="1000" i="1" baseline="-25000"/>
                        <a:t>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25D1408-FA2B-4421-A0C1-67EC6D346E0B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F21553-7394-4715-83E0-EEAF81266C03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 txBox="1">
            <a:spLocks noGrp="1"/>
          </p:cNvSpPr>
          <p:nvPr>
            <p:ph type="title"/>
          </p:nvPr>
        </p:nvSpPr>
        <p:spPr>
          <a:xfrm>
            <a:off x="89453" y="1385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Correctness of Graham’s Scan</a:t>
            </a:r>
          </a:p>
          <a:p>
            <a:endParaRPr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FACC1-21B2-4F10-80CD-910A40031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  <p:sp>
        <p:nvSpPr>
          <p:cNvPr id="1786" name="Shape 1786"/>
          <p:cNvSpPr txBox="1"/>
          <p:nvPr/>
        </p:nvSpPr>
        <p:spPr>
          <a:xfrm>
            <a:off x="385675" y="1221350"/>
            <a:ext cx="4563900" cy="363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Conclusion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  <a:p>
            <a:pPr lvl="0">
              <a:spcBef>
                <a:spcPts val="0"/>
              </a:spcBef>
              <a:buNone/>
            </a:pPr>
            <a:r>
              <a:rPr lang="en-GB" sz="1600"/>
              <a:t>Since each point popped from the stack is not a vertex of </a:t>
            </a:r>
            <a:r>
              <a:rPr lang="en-GB" sz="1600" i="1"/>
              <a:t>CH(P)</a:t>
            </a:r>
            <a:r>
              <a:rPr lang="en-GB" sz="1600"/>
              <a:t> (by Claim 2). And the points on stack always form the vertices of a convex polygon (by Claim 1). Therefore, Graham’s Scan is correct.</a:t>
            </a:r>
          </a:p>
        </p:txBody>
      </p:sp>
      <p:pic>
        <p:nvPicPr>
          <p:cNvPr id="1787" name="Shape 17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300" y="1595175"/>
            <a:ext cx="3097274" cy="30972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46B8E-BE79-4CAF-B1A9-707C48EB44D7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C7303C-6D0A-44EC-B98C-E6244DFE93A4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7A18AE66-CE62-42AB-AABD-7C814F1E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2088108"/>
            <a:ext cx="5732060" cy="572700"/>
          </a:xfrm>
        </p:spPr>
        <p:txBody>
          <a:bodyPr/>
          <a:lstStyle/>
          <a:p>
            <a:r>
              <a:rPr lang="en-US" altLang="zh-TW" b="1" dirty="0"/>
              <a:t>Divide and Conquer method</a:t>
            </a:r>
            <a:endParaRPr lang="zh-TW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0E586-33D3-4EC4-934C-A35AB9A8B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78FA0312-CBDF-46C5-B562-3A516C7F3EC6}" type="slidenum">
              <a:rPr lang="en-US" altLang="zh-TW" smtClean="0"/>
              <a:pPr algn="r">
                <a:defRPr/>
              </a:pPr>
              <a:t>53</a:t>
            </a:fld>
            <a:endParaRPr lang="en-US" altLang="zh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26990-E9A7-44DE-A2F6-D9B569B73EFD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462A6-5790-4A0D-954B-5449375952E2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EDF79BB9-30C0-47BA-A91A-E6BF4278B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872" y="218104"/>
            <a:ext cx="8520600" cy="572700"/>
          </a:xfrm>
        </p:spPr>
        <p:txBody>
          <a:bodyPr/>
          <a:lstStyle/>
          <a:p>
            <a:r>
              <a:rPr lang="en-US" altLang="en-US" sz="3000" b="1" dirty="0"/>
              <a:t>Convex Hull: Divide &amp; Conquer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BE120546-FB3C-4CA0-BE05-FEC4BCB62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5DA1E9-462F-4ED0-8F08-B879EC3BE9E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DF48D314-92A6-42C8-B705-B0B9B3CAA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65" y="1367215"/>
            <a:ext cx="4984525" cy="279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722" tIns="0" rIns="61722" bIns="67500"/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Preprocessing: sort the points by x-coordinate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 Divide the set of points into two sets </a:t>
            </a:r>
            <a:r>
              <a:rPr lang="en-US" altLang="en-US" sz="1800" b="1" dirty="0">
                <a:solidFill>
                  <a:srgbClr val="008000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b="1" dirty="0">
                <a:solidFill>
                  <a:srgbClr val="CC9900"/>
                </a:solidFill>
              </a:rPr>
              <a:t>B</a:t>
            </a:r>
            <a:r>
              <a:rPr lang="en-US" altLang="en-US" sz="1800" dirty="0">
                <a:solidFill>
                  <a:schemeClr val="tx1"/>
                </a:solidFill>
              </a:rPr>
              <a:t>:</a:t>
            </a:r>
          </a:p>
          <a:p>
            <a:pPr lvl="1"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rgbClr val="008000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 contains the left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</a:t>
            </a:r>
            <a:r>
              <a:rPr lang="en-US" altLang="en-US" sz="1800" dirty="0">
                <a:solidFill>
                  <a:schemeClr val="tx1"/>
                </a:solidFill>
              </a:rPr>
              <a:t>n/2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</a:t>
            </a:r>
            <a:r>
              <a:rPr lang="en-US" altLang="en-US" sz="1800" dirty="0">
                <a:solidFill>
                  <a:schemeClr val="tx1"/>
                </a:solidFill>
              </a:rPr>
              <a:t> points, </a:t>
            </a:r>
          </a:p>
          <a:p>
            <a:pPr lvl="1"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rgbClr val="CC9900"/>
                </a:solidFill>
              </a:rPr>
              <a:t>B</a:t>
            </a:r>
            <a:r>
              <a:rPr lang="en-US" altLang="en-US" sz="1800" dirty="0">
                <a:solidFill>
                  <a:schemeClr val="tx1"/>
                </a:solidFill>
              </a:rPr>
              <a:t> contains the right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</a:t>
            </a:r>
            <a:r>
              <a:rPr lang="en-US" altLang="en-US" sz="1800" dirty="0">
                <a:solidFill>
                  <a:schemeClr val="tx1"/>
                </a:solidFill>
              </a:rPr>
              <a:t>n/2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</a:t>
            </a:r>
            <a:r>
              <a:rPr lang="en-US" altLang="en-US" sz="1800" dirty="0">
                <a:solidFill>
                  <a:schemeClr val="tx1"/>
                </a:solidFill>
              </a:rPr>
              <a:t> points 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Recursively compute the convex hull of </a:t>
            </a:r>
            <a:r>
              <a:rPr lang="en-US" altLang="en-US" sz="1800" b="1" dirty="0">
                <a:solidFill>
                  <a:srgbClr val="008000"/>
                </a:solidFill>
              </a:rPr>
              <a:t>A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Recursively compute the convex hull of </a:t>
            </a:r>
            <a:r>
              <a:rPr lang="en-US" altLang="en-US" sz="1800" b="1" dirty="0">
                <a:solidFill>
                  <a:srgbClr val="CC9900"/>
                </a:solidFill>
              </a:rPr>
              <a:t>B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b="1" dirty="0">
                <a:solidFill>
                  <a:srgbClr val="CC990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Merge the two convex hulls</a:t>
            </a:r>
          </a:p>
        </p:txBody>
      </p:sp>
      <p:sp>
        <p:nvSpPr>
          <p:cNvPr id="133125" name="Oval 5">
            <a:extLst>
              <a:ext uri="{FF2B5EF4-FFF2-40B4-BE49-F238E27FC236}">
                <a16:creationId xmlns:a16="http://schemas.microsoft.com/office/drawing/2014/main" id="{F4EB6953-0815-45D2-B931-66BA4DE2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921" y="1440292"/>
            <a:ext cx="76767" cy="30389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tIns="27000" rIns="27000" bIns="27000" anchor="ctr">
            <a:spAutoFit/>
          </a:bodyPr>
          <a:lstStyle/>
          <a:p>
            <a:endParaRPr lang="en-US" sz="1050"/>
          </a:p>
        </p:txBody>
      </p:sp>
      <p:sp>
        <p:nvSpPr>
          <p:cNvPr id="133129" name="Oval 9">
            <a:extLst>
              <a:ext uri="{FF2B5EF4-FFF2-40B4-BE49-F238E27FC236}">
                <a16:creationId xmlns:a16="http://schemas.microsoft.com/office/drawing/2014/main" id="{4BE002E7-A137-4E35-8FB4-30565F12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288" y="2196762"/>
            <a:ext cx="76767" cy="30389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tIns="27000" rIns="27000" bIns="27000" anchor="ctr">
            <a:spAutoFit/>
          </a:bodyPr>
          <a:lstStyle/>
          <a:p>
            <a:endParaRPr lang="en-US" sz="1050"/>
          </a:p>
        </p:txBody>
      </p:sp>
      <p:sp>
        <p:nvSpPr>
          <p:cNvPr id="133131" name="Oval 11">
            <a:extLst>
              <a:ext uri="{FF2B5EF4-FFF2-40B4-BE49-F238E27FC236}">
                <a16:creationId xmlns:a16="http://schemas.microsoft.com/office/drawing/2014/main" id="{B8E0727E-7D17-4D72-9FC7-EC95CC03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371" y="1502809"/>
            <a:ext cx="76767" cy="30389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tIns="27000" rIns="27000" bIns="27000" anchor="ctr">
            <a:spAutoFit/>
          </a:bodyPr>
          <a:lstStyle/>
          <a:p>
            <a:endParaRPr lang="en-US" sz="1050"/>
          </a:p>
        </p:txBody>
      </p:sp>
      <p:sp>
        <p:nvSpPr>
          <p:cNvPr id="133132" name="Oval 12">
            <a:extLst>
              <a:ext uri="{FF2B5EF4-FFF2-40B4-BE49-F238E27FC236}">
                <a16:creationId xmlns:a16="http://schemas.microsoft.com/office/drawing/2014/main" id="{D760BA9F-61C3-415F-A7DA-49D90292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690" y="2254025"/>
            <a:ext cx="76767" cy="30389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tIns="27000" rIns="27000" bIns="27000" anchor="ctr">
            <a:spAutoFit/>
          </a:bodyPr>
          <a:lstStyle/>
          <a:p>
            <a:endParaRPr lang="en-US" sz="1050"/>
          </a:p>
        </p:txBody>
      </p:sp>
      <p:sp>
        <p:nvSpPr>
          <p:cNvPr id="133133" name="Oval 13">
            <a:extLst>
              <a:ext uri="{FF2B5EF4-FFF2-40B4-BE49-F238E27FC236}">
                <a16:creationId xmlns:a16="http://schemas.microsoft.com/office/drawing/2014/main" id="{0B26F462-F1BF-40D4-AC7E-17C7E61B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118" y="3108954"/>
            <a:ext cx="76767" cy="30389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" tIns="27000" rIns="27000" bIns="27000" anchor="ctr">
            <a:spAutoFit/>
          </a:bodyPr>
          <a:lstStyle/>
          <a:p>
            <a:endParaRPr lang="en-US" sz="1050"/>
          </a:p>
        </p:txBody>
      </p:sp>
      <p:grpSp>
        <p:nvGrpSpPr>
          <p:cNvPr id="133181" name="Group 61">
            <a:extLst>
              <a:ext uri="{FF2B5EF4-FFF2-40B4-BE49-F238E27FC236}">
                <a16:creationId xmlns:a16="http://schemas.microsoft.com/office/drawing/2014/main" id="{8280CCDD-F2A8-49FC-861B-64A9B6B04F34}"/>
              </a:ext>
            </a:extLst>
          </p:cNvPr>
          <p:cNvGrpSpPr>
            <a:grpSpLocks/>
          </p:cNvGrpSpPr>
          <p:nvPr/>
        </p:nvGrpSpPr>
        <p:grpSpPr bwMode="auto">
          <a:xfrm>
            <a:off x="6635516" y="1698800"/>
            <a:ext cx="814388" cy="1562100"/>
            <a:chOff x="3609" y="1392"/>
            <a:chExt cx="684" cy="1312"/>
          </a:xfrm>
        </p:grpSpPr>
        <p:sp>
          <p:nvSpPr>
            <p:cNvPr id="133124" name="Oval 4">
              <a:extLst>
                <a:ext uri="{FF2B5EF4-FFF2-40B4-BE49-F238E27FC236}">
                  <a16:creationId xmlns:a16="http://schemas.microsoft.com/office/drawing/2014/main" id="{1AFE551C-20DA-4669-8CA6-89B39FAC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392"/>
              <a:ext cx="64" cy="25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tIns="27000" rIns="27000" bIns="27000" anchor="ctr">
              <a:spAutoFit/>
            </a:bodyPr>
            <a:lstStyle/>
            <a:p>
              <a:endParaRPr lang="en-US" sz="1050"/>
            </a:p>
          </p:txBody>
        </p:sp>
        <p:sp>
          <p:nvSpPr>
            <p:cNvPr id="133126" name="Oval 6">
              <a:extLst>
                <a:ext uri="{FF2B5EF4-FFF2-40B4-BE49-F238E27FC236}">
                  <a16:creationId xmlns:a16="http://schemas.microsoft.com/office/drawing/2014/main" id="{D4A5F218-F45C-4A54-AD2C-0F827057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035"/>
              <a:ext cx="64" cy="25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tIns="27000" rIns="27000" bIns="27000" anchor="ctr">
              <a:spAutoFit/>
            </a:bodyPr>
            <a:lstStyle/>
            <a:p>
              <a:endParaRPr lang="en-US" sz="1050"/>
            </a:p>
          </p:txBody>
        </p:sp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3FB29CCC-C32C-44B3-8750-B688CB79D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2449"/>
              <a:ext cx="64" cy="25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tIns="27000" rIns="27000" bIns="27000" anchor="ctr">
              <a:spAutoFit/>
            </a:bodyPr>
            <a:lstStyle/>
            <a:p>
              <a:endParaRPr lang="en-US" sz="1050"/>
            </a:p>
          </p:txBody>
        </p:sp>
        <p:sp>
          <p:nvSpPr>
            <p:cNvPr id="133130" name="Oval 10">
              <a:extLst>
                <a:ext uri="{FF2B5EF4-FFF2-40B4-BE49-F238E27FC236}">
                  <a16:creationId xmlns:a16="http://schemas.microsoft.com/office/drawing/2014/main" id="{55993EC3-CC2A-4315-B6EE-E20C954B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1752"/>
              <a:ext cx="64" cy="25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tIns="27000" rIns="27000" bIns="27000" anchor="ctr">
              <a:spAutoFit/>
            </a:bodyPr>
            <a:lstStyle/>
            <a:p>
              <a:endParaRPr lang="en-US" sz="1050"/>
            </a:p>
          </p:txBody>
        </p:sp>
        <p:sp>
          <p:nvSpPr>
            <p:cNvPr id="133159" name="Oval 39">
              <a:extLst>
                <a:ext uri="{FF2B5EF4-FFF2-40B4-BE49-F238E27FC236}">
                  <a16:creationId xmlns:a16="http://schemas.microsoft.com/office/drawing/2014/main" id="{616AA706-F9C1-4AAF-8FB7-CE767AE6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934"/>
              <a:ext cx="64" cy="25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000" tIns="27000" rIns="27000" bIns="27000" anchor="ctr">
              <a:spAutoFit/>
            </a:bodyPr>
            <a:lstStyle/>
            <a:p>
              <a:endParaRPr lang="en-US" sz="1050"/>
            </a:p>
          </p:txBody>
        </p:sp>
      </p:grpSp>
      <p:grpSp>
        <p:nvGrpSpPr>
          <p:cNvPr id="133183" name="Group 63">
            <a:extLst>
              <a:ext uri="{FF2B5EF4-FFF2-40B4-BE49-F238E27FC236}">
                <a16:creationId xmlns:a16="http://schemas.microsoft.com/office/drawing/2014/main" id="{8E92CEFF-5B60-40B8-9108-1CFAAFCDBF75}"/>
              </a:ext>
            </a:extLst>
          </p:cNvPr>
          <p:cNvGrpSpPr>
            <a:grpSpLocks/>
          </p:cNvGrpSpPr>
          <p:nvPr/>
        </p:nvGrpSpPr>
        <p:grpSpPr bwMode="auto">
          <a:xfrm>
            <a:off x="6673831" y="1882481"/>
            <a:ext cx="752475" cy="1264444"/>
            <a:chOff x="3643" y="1513"/>
            <a:chExt cx="632" cy="1062"/>
          </a:xfrm>
        </p:grpSpPr>
        <p:sp>
          <p:nvSpPr>
            <p:cNvPr id="133160" name="Line 40">
              <a:extLst>
                <a:ext uri="{FF2B5EF4-FFF2-40B4-BE49-F238E27FC236}">
                  <a16:creationId xmlns:a16="http://schemas.microsoft.com/office/drawing/2014/main" id="{3CF111D9-789C-4124-B3C3-5926910A1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3" y="1513"/>
              <a:ext cx="49" cy="64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  <p:sp>
          <p:nvSpPr>
            <p:cNvPr id="133162" name="Line 42">
              <a:extLst>
                <a:ext uri="{FF2B5EF4-FFF2-40B4-BE49-F238E27FC236}">
                  <a16:creationId xmlns:a16="http://schemas.microsoft.com/office/drawing/2014/main" id="{4B489617-B3E6-437A-B988-6E9D22899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165"/>
              <a:ext cx="569" cy="41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  <p:sp>
          <p:nvSpPr>
            <p:cNvPr id="133163" name="Line 43">
              <a:extLst>
                <a:ext uri="{FF2B5EF4-FFF2-40B4-BE49-F238E27FC236}">
                  <a16:creationId xmlns:a16="http://schemas.microsoft.com/office/drawing/2014/main" id="{F3CA67DB-8373-4184-A313-4182B9CA3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9" y="2047"/>
              <a:ext cx="56" cy="52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  <p:sp>
          <p:nvSpPr>
            <p:cNvPr id="133164" name="Line 44">
              <a:extLst>
                <a:ext uri="{FF2B5EF4-FFF2-40B4-BE49-F238E27FC236}">
                  <a16:creationId xmlns:a16="http://schemas.microsoft.com/office/drawing/2014/main" id="{8165B616-65DD-4D90-9B72-40345AABF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8" y="1513"/>
              <a:ext cx="597" cy="53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</p:grpSp>
      <p:grpSp>
        <p:nvGrpSpPr>
          <p:cNvPr id="133184" name="Group 64">
            <a:extLst>
              <a:ext uri="{FF2B5EF4-FFF2-40B4-BE49-F238E27FC236}">
                <a16:creationId xmlns:a16="http://schemas.microsoft.com/office/drawing/2014/main" id="{B7B914F3-784A-4FF7-94D8-6B352C62912F}"/>
              </a:ext>
            </a:extLst>
          </p:cNvPr>
          <p:cNvGrpSpPr>
            <a:grpSpLocks/>
          </p:cNvGrpSpPr>
          <p:nvPr/>
        </p:nvGrpSpPr>
        <p:grpSpPr bwMode="auto">
          <a:xfrm>
            <a:off x="7828333" y="1526159"/>
            <a:ext cx="585788" cy="1718072"/>
            <a:chOff x="4435" y="1291"/>
            <a:chExt cx="492" cy="1443"/>
          </a:xfrm>
        </p:grpSpPr>
        <p:sp>
          <p:nvSpPr>
            <p:cNvPr id="133165" name="Line 45">
              <a:extLst>
                <a:ext uri="{FF2B5EF4-FFF2-40B4-BE49-F238E27FC236}">
                  <a16:creationId xmlns:a16="http://schemas.microsoft.com/office/drawing/2014/main" id="{785A6DAB-1BC1-4977-9C7E-D70746EC7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1305"/>
              <a:ext cx="464" cy="1429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  <p:sp>
          <p:nvSpPr>
            <p:cNvPr id="133166" name="Line 46">
              <a:extLst>
                <a:ext uri="{FF2B5EF4-FFF2-40B4-BE49-F238E27FC236}">
                  <a16:creationId xmlns:a16="http://schemas.microsoft.com/office/drawing/2014/main" id="{E2AFDB6D-C61E-4009-B883-49A29F705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6" y="2290"/>
              <a:ext cx="21" cy="423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  <p:sp>
          <p:nvSpPr>
            <p:cNvPr id="133167" name="Line 47">
              <a:extLst>
                <a:ext uri="{FF2B5EF4-FFF2-40B4-BE49-F238E27FC236}">
                  <a16:creationId xmlns:a16="http://schemas.microsoft.com/office/drawing/2014/main" id="{1CC3D463-D602-4048-8342-E35DF4D6A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9" y="1402"/>
              <a:ext cx="48" cy="888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  <p:sp>
          <p:nvSpPr>
            <p:cNvPr id="133168" name="Line 48">
              <a:extLst>
                <a:ext uri="{FF2B5EF4-FFF2-40B4-BE49-F238E27FC236}">
                  <a16:creationId xmlns:a16="http://schemas.microsoft.com/office/drawing/2014/main" id="{6C3C408D-A874-4A2D-9F5C-EF1A4FB19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35" y="1291"/>
              <a:ext cx="444" cy="111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050"/>
            </a:p>
          </p:txBody>
        </p:sp>
      </p:grpSp>
      <p:grpSp>
        <p:nvGrpSpPr>
          <p:cNvPr id="133182" name="Group 62">
            <a:extLst>
              <a:ext uri="{FF2B5EF4-FFF2-40B4-BE49-F238E27FC236}">
                <a16:creationId xmlns:a16="http://schemas.microsoft.com/office/drawing/2014/main" id="{E85B7E80-C856-495C-A2B0-0524B92D1F81}"/>
              </a:ext>
            </a:extLst>
          </p:cNvPr>
          <p:cNvGrpSpPr>
            <a:grpSpLocks/>
          </p:cNvGrpSpPr>
          <p:nvPr/>
        </p:nvGrpSpPr>
        <p:grpSpPr bwMode="auto">
          <a:xfrm>
            <a:off x="7194055" y="3500213"/>
            <a:ext cx="1363265" cy="259557"/>
            <a:chOff x="3837" y="2921"/>
            <a:chExt cx="1145" cy="218"/>
          </a:xfrm>
        </p:grpSpPr>
        <p:sp>
          <p:nvSpPr>
            <p:cNvPr id="133173" name="Text Box 53">
              <a:extLst>
                <a:ext uri="{FF2B5EF4-FFF2-40B4-BE49-F238E27FC236}">
                  <a16:creationId xmlns:a16="http://schemas.microsoft.com/office/drawing/2014/main" id="{C7440C2A-A46D-49EA-A651-21A9E4F03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2921"/>
              <a:ext cx="2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50" b="1">
                  <a:solidFill>
                    <a:srgbClr val="008000"/>
                  </a:solidFill>
                </a:rPr>
                <a:t>A</a:t>
              </a:r>
            </a:p>
          </p:txBody>
        </p:sp>
        <p:sp>
          <p:nvSpPr>
            <p:cNvPr id="133174" name="Text Box 54">
              <a:extLst>
                <a:ext uri="{FF2B5EF4-FFF2-40B4-BE49-F238E27FC236}">
                  <a16:creationId xmlns:a16="http://schemas.microsoft.com/office/drawing/2014/main" id="{CF2003A2-8C4E-43AE-9CCE-A1B029CBF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" y="2926"/>
              <a:ext cx="2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50" b="1">
                  <a:solidFill>
                    <a:srgbClr val="CC9900"/>
                  </a:solidFill>
                </a:rPr>
                <a:t>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E1C0409-6F4C-48D5-BC7B-4B4B4436B537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4A4DBA-A42D-41F8-902C-3BC0E1D067E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 txBox="1">
            <a:spLocks noGrp="1"/>
          </p:cNvSpPr>
          <p:nvPr>
            <p:ph type="title"/>
          </p:nvPr>
        </p:nvSpPr>
        <p:spPr>
          <a:xfrm>
            <a:off x="79513" y="19270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Divide &amp; Conquer pseudo code </a:t>
            </a:r>
          </a:p>
        </p:txBody>
      </p:sp>
      <p:sp>
        <p:nvSpPr>
          <p:cNvPr id="2082" name="Shape 2082"/>
          <p:cNvSpPr txBox="1">
            <a:spLocks noGrp="1"/>
          </p:cNvSpPr>
          <p:nvPr>
            <p:ph type="body" idx="1"/>
          </p:nvPr>
        </p:nvSpPr>
        <p:spPr>
          <a:xfrm>
            <a:off x="1145512" y="863550"/>
            <a:ext cx="636060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hull(S) = smallest convex set that contains S (points are stored in </a:t>
            </a:r>
            <a:r>
              <a:rPr lang="en-GB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ccw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order)</a:t>
            </a:r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all points of S with increasing x-coordinates</a:t>
            </a:r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conv(S, n)</a:t>
            </a:r>
          </a:p>
          <a:p>
            <a:pPr lvl="0" indent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 &lt; 4, then trivially solved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else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	DIVIDE:   A &amp; B</a:t>
            </a:r>
            <a:endParaRPr lang="en-GB" sz="20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	RECUR:   conv(A, n/2), conv(B, n/2)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	MERGE:  combine hull(A) and hull(B)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F52F7-F83E-4385-822E-FC23E5E8F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4E397-A308-4491-8FA1-DEBB9FAB32E8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68226-DBF3-4247-8EED-089D25A354B1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Shape 2087"/>
          <p:cNvSpPr txBox="1">
            <a:spLocks noGrp="1"/>
          </p:cNvSpPr>
          <p:nvPr>
            <p:ph type="title"/>
          </p:nvPr>
        </p:nvSpPr>
        <p:spPr>
          <a:xfrm>
            <a:off x="89453" y="23134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Why    n&lt;4 ?</a:t>
            </a:r>
          </a:p>
        </p:txBody>
      </p:sp>
      <p:sp>
        <p:nvSpPr>
          <p:cNvPr id="2088" name="Shape 20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conv(S, n)</a:t>
            </a:r>
          </a:p>
          <a:p>
            <a:pPr lvl="0" indent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&lt; 4, then trivially solved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else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	DIVIDE:   A &amp; B</a:t>
            </a:r>
            <a:endParaRPr lang="en-GB" sz="20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	RECUR:   conv(A, n/2), conv(B, n/2)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		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MERGE:  combine hull(A) and hull(B)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816E8-FD4F-47A5-8A0D-DF78101641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56</a:t>
            </a:fld>
            <a:endParaRPr lang="en-GB"/>
          </a:p>
        </p:txBody>
      </p:sp>
      <p:sp>
        <p:nvSpPr>
          <p:cNvPr id="2089" name="Shape 2089"/>
          <p:cNvSpPr/>
          <p:nvPr/>
        </p:nvSpPr>
        <p:spPr>
          <a:xfrm>
            <a:off x="6664575" y="1017725"/>
            <a:ext cx="1310100" cy="11079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90" name="Shape 2090"/>
          <p:cNvCxnSpPr/>
          <p:nvPr/>
        </p:nvCxnSpPr>
        <p:spPr>
          <a:xfrm rot="10800000" flipH="1">
            <a:off x="6620600" y="2851825"/>
            <a:ext cx="1494600" cy="1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91" name="Shape 2091"/>
          <p:cNvSpPr/>
          <p:nvPr/>
        </p:nvSpPr>
        <p:spPr>
          <a:xfrm>
            <a:off x="7323950" y="3481775"/>
            <a:ext cx="87900" cy="8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E837C-6F79-4F9D-9A4D-46C06B21C904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1BB0A-8BB0-488B-BAE9-8F3F5C6DEB2B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>
            <a:extLst>
              <a:ext uri="{FF2B5EF4-FFF2-40B4-BE49-F238E27FC236}">
                <a16:creationId xmlns:a16="http://schemas.microsoft.com/office/drawing/2014/main" id="{FA513602-1801-4C67-861B-B4FB780AB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" t="22886" r="6895" b="10250"/>
          <a:stretch/>
        </p:blipFill>
        <p:spPr bwMode="auto">
          <a:xfrm>
            <a:off x="1105318" y="1275266"/>
            <a:ext cx="6702251" cy="31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B89FF-7E53-4B46-ACAA-E6E4494706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FA0312-CBDF-46C5-B562-3A516C7F3EC6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A4527-9980-45A7-9DAA-A0A3EA4CA862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2FD9C-D252-4CE6-AFEA-BB493CC50B6A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id="{21A56667-0FAE-43DB-A0F0-78596E59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8" y="154016"/>
            <a:ext cx="8520600" cy="572700"/>
          </a:xfrm>
        </p:spPr>
        <p:txBody>
          <a:bodyPr/>
          <a:lstStyle/>
          <a:p>
            <a:r>
              <a:rPr lang="en-US" altLang="zh-TW" dirty="0"/>
              <a:t>Merging hulls</a:t>
            </a:r>
            <a:endParaRPr lang="zh-TW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>
            <a:extLst>
              <a:ext uri="{FF2B5EF4-FFF2-40B4-BE49-F238E27FC236}">
                <a16:creationId xmlns:a16="http://schemas.microsoft.com/office/drawing/2014/main" id="{F1D54C54-1444-4970-918D-0A55EB99F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9"/>
          <a:stretch/>
        </p:blipFill>
        <p:spPr bwMode="auto">
          <a:xfrm>
            <a:off x="1016000" y="1014884"/>
            <a:ext cx="7480300" cy="39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D2420-F007-4776-957F-9759B2C9DB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FA0312-CBDF-46C5-B562-3A516C7F3EC6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D44DB-F2C9-4A59-A725-84D22828EE2E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BBBBE-0784-43C4-9EB8-D9B626404E5C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id="{A7764273-5F3E-451F-BB05-06DE5A14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8" y="154016"/>
            <a:ext cx="8520600" cy="572700"/>
          </a:xfrm>
        </p:spPr>
        <p:txBody>
          <a:bodyPr/>
          <a:lstStyle/>
          <a:p>
            <a:r>
              <a:rPr lang="en-US" altLang="zh-TW" dirty="0"/>
              <a:t>Finding Tangents</a:t>
            </a:r>
            <a:endParaRPr lang="zh-TW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>
            <a:extLst>
              <a:ext uri="{FF2B5EF4-FFF2-40B4-BE49-F238E27FC236}">
                <a16:creationId xmlns:a16="http://schemas.microsoft.com/office/drawing/2014/main" id="{7132A562-B732-4268-9C0C-D73FBD58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" y="0"/>
            <a:ext cx="848695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74CC01-BA9D-414C-8B94-2B87DD39724C}"/>
              </a:ext>
            </a:extLst>
          </p:cNvPr>
          <p:cNvSpPr/>
          <p:nvPr/>
        </p:nvSpPr>
        <p:spPr>
          <a:xfrm>
            <a:off x="982266" y="4875610"/>
            <a:ext cx="4500563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688C1-F898-4DFF-BA60-B69B8981D6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FA0312-CBDF-46C5-B562-3A516C7F3EC6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28514-2E40-4804-95A7-D31F36E653D8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91670-BCA4-482A-BDD0-69073F04753E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06730" y="2230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>
                <a:latin typeface="+mj-lt"/>
              </a:rPr>
              <a:t>Convex hull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11700" y="1591398"/>
            <a:ext cx="8520600" cy="8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</a:rPr>
              <a:t>Give an algorithm that computes the convex hull of any given set of n points in the plane efficiently.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0007B-FCA5-47C7-927B-5C26AA20EE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336" name="Shape 336"/>
          <p:cNvSpPr txBox="1">
            <a:spLocks noGrp="1"/>
          </p:cNvSpPr>
          <p:nvPr>
            <p:ph type="body" idx="4294967295"/>
          </p:nvPr>
        </p:nvSpPr>
        <p:spPr>
          <a:xfrm>
            <a:off x="311700" y="2208255"/>
            <a:ext cx="8210000" cy="1255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Inputs: location of n points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Outputs: a convex polygon ⇒ a sorted sequence of the points, clockwise (CW) or </a:t>
            </a:r>
            <a:r>
              <a:rPr lang="en-GB" sz="1800" dirty="0" err="1">
                <a:solidFill>
                  <a:srgbClr val="000000"/>
                </a:solidFill>
              </a:rPr>
              <a:t>counterclockwise</a:t>
            </a:r>
            <a:r>
              <a:rPr lang="en-GB" sz="1800" dirty="0">
                <a:solidFill>
                  <a:srgbClr val="000000"/>
                </a:solidFill>
              </a:rPr>
              <a:t> (CCW) along the boundary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00" y="3282728"/>
            <a:ext cx="2658024" cy="1625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4130650" y="3343775"/>
            <a:ext cx="4590600" cy="14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inputs= a set of point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,p</a:t>
            </a:r>
            <a:r>
              <a:rPr lang="en-GB" baseline="-25000" dirty="0"/>
              <a:t>2</a:t>
            </a:r>
            <a:r>
              <a:rPr lang="en-GB" dirty="0"/>
              <a:t>,p</a:t>
            </a:r>
            <a:r>
              <a:rPr lang="en-GB" baseline="-25000" dirty="0"/>
              <a:t>3</a:t>
            </a:r>
            <a:r>
              <a:rPr lang="en-GB" dirty="0"/>
              <a:t>,p</a:t>
            </a:r>
            <a:r>
              <a:rPr lang="en-GB" baseline="-25000" dirty="0"/>
              <a:t>4</a:t>
            </a:r>
            <a:r>
              <a:rPr lang="en-GB" dirty="0"/>
              <a:t>,p</a:t>
            </a:r>
            <a:r>
              <a:rPr lang="en-GB" baseline="-25000" dirty="0"/>
              <a:t>5</a:t>
            </a:r>
            <a:r>
              <a:rPr lang="en-GB" dirty="0"/>
              <a:t>,p</a:t>
            </a:r>
            <a:r>
              <a:rPr lang="en-GB" baseline="-25000" dirty="0"/>
              <a:t>6</a:t>
            </a:r>
            <a:r>
              <a:rPr lang="en-GB" dirty="0"/>
              <a:t>,p</a:t>
            </a:r>
            <a:r>
              <a:rPr lang="en-GB" baseline="-25000" dirty="0"/>
              <a:t>7</a:t>
            </a:r>
            <a:r>
              <a:rPr lang="en-GB" dirty="0"/>
              <a:t>,p</a:t>
            </a:r>
            <a:r>
              <a:rPr lang="en-GB" baseline="-25000" dirty="0"/>
              <a:t>8</a:t>
            </a:r>
            <a:r>
              <a:rPr lang="en-GB" dirty="0"/>
              <a:t>,p</a:t>
            </a:r>
            <a:r>
              <a:rPr lang="en-GB" baseline="-25000" dirty="0"/>
              <a:t>9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outputs= representation of the convex hull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p</a:t>
            </a:r>
            <a:r>
              <a:rPr lang="en-GB" baseline="-25000" dirty="0"/>
              <a:t>4</a:t>
            </a:r>
            <a:r>
              <a:rPr lang="en-GB" dirty="0"/>
              <a:t>,p</a:t>
            </a:r>
            <a:r>
              <a:rPr lang="en-GB" baseline="-25000" dirty="0"/>
              <a:t>5</a:t>
            </a:r>
            <a:r>
              <a:rPr lang="en-GB" dirty="0"/>
              <a:t>,p</a:t>
            </a:r>
            <a:r>
              <a:rPr lang="en-GB" baseline="-25000" dirty="0"/>
              <a:t>8</a:t>
            </a:r>
            <a:r>
              <a:rPr lang="en-GB" dirty="0"/>
              <a:t>,p</a:t>
            </a:r>
            <a:r>
              <a:rPr lang="en-GB" baseline="-25000" dirty="0"/>
              <a:t>2</a:t>
            </a:r>
            <a:r>
              <a:rPr lang="en-GB" dirty="0"/>
              <a:t>,p</a:t>
            </a:r>
            <a:r>
              <a:rPr lang="en-GB" baseline="-25000" dirty="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8C9EF-0FD5-4082-A449-E7853A070964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84B054-45A7-4BC5-86FE-FC50790E5540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80FEF7-2FF6-4C52-A818-A98E6B725428}"/>
              </a:ext>
            </a:extLst>
          </p:cNvPr>
          <p:cNvSpPr txBox="1"/>
          <p:nvPr/>
        </p:nvSpPr>
        <p:spPr>
          <a:xfrm>
            <a:off x="452176" y="990356"/>
            <a:ext cx="7797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Inter var"/>
              </a:rPr>
              <a:t>The 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Inter var"/>
              </a:rPr>
              <a:t>Convex Hull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Inter var"/>
              </a:rPr>
              <a:t> is the subset of points that forms the smallest convex polygon which encloses all points in the set.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447F7830-8F01-49A1-8302-C7AC21A4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8" y="154016"/>
            <a:ext cx="8520600" cy="572700"/>
          </a:xfrm>
        </p:spPr>
        <p:txBody>
          <a:bodyPr/>
          <a:lstStyle/>
          <a:p>
            <a:r>
              <a:rPr lang="en-US" altLang="zh-TW" dirty="0"/>
              <a:t>Lower Tangent Example</a:t>
            </a:r>
            <a:endParaRPr lang="zh-TW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0704A-A6AA-4188-8FA2-ECA5077ED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FA0312-CBDF-46C5-B562-3A516C7F3EC6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7F945DC1-10A3-4073-835E-3A0A8E10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8305"/>
            <a:ext cx="4826794" cy="371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字方塊 7">
            <a:extLst>
              <a:ext uri="{FF2B5EF4-FFF2-40B4-BE49-F238E27FC236}">
                <a16:creationId xmlns:a16="http://schemas.microsoft.com/office/drawing/2014/main" id="{F62664AF-C925-4F5F-AAB0-7EB7F3B2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030" y="810543"/>
            <a:ext cx="442549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1800" dirty="0"/>
              <a:t>Initially, T=(4, 7) is only a lower tangent for A. The A loop does not execute, but the B loop increments b to 11.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TW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1800" dirty="0"/>
              <a:t>But now T=(4, 11) is no longer a lower tangent for A, so the A loop decrements a to 0.</a:t>
            </a:r>
          </a:p>
          <a:p>
            <a:pPr eaLnBrk="1" hangingPunct="1"/>
            <a:endParaRPr lang="en-US" altLang="zh-TW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1800" dirty="0"/>
              <a:t>T=(0, 11) is not a lower tangent for B, so b is incremented to 12.</a:t>
            </a:r>
          </a:p>
          <a:p>
            <a:pPr eaLnBrk="1" hangingPunct="1"/>
            <a:endParaRPr lang="en-US" altLang="zh-TW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1800" dirty="0"/>
              <a:t> T=(0, 12) is a lower tangent for both A and B, and T is returned.</a:t>
            </a:r>
            <a:endParaRPr lang="zh-TW" alt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D96AF2-8EE4-4D0A-B03B-194D879B2ED3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9B3514-05A3-496B-9B31-62C231A52FBB}"/>
              </a:ext>
            </a:extLst>
          </p:cNvPr>
          <p:cNvCxnSpPr/>
          <p:nvPr/>
        </p:nvCxnSpPr>
        <p:spPr>
          <a:xfrm flipV="1">
            <a:off x="39958" y="62620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A281968-D741-4A0D-8010-51E55947A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571" y="122244"/>
            <a:ext cx="7886700" cy="994200"/>
          </a:xfrm>
        </p:spPr>
        <p:txBody>
          <a:bodyPr/>
          <a:lstStyle/>
          <a:p>
            <a:r>
              <a:rPr lang="en-US" altLang="en-US" dirty="0"/>
              <a:t>Complexity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1D921E-BAE9-4C51-9EDB-C32AACF31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61</a:t>
            </a:fld>
            <a:endParaRPr lang="en-GB"/>
          </a:p>
        </p:txBody>
      </p:sp>
      <p:sp>
        <p:nvSpPr>
          <p:cNvPr id="137219" name="Text Box 3">
            <a:extLst>
              <a:ext uri="{FF2B5EF4-FFF2-40B4-BE49-F238E27FC236}">
                <a16:creationId xmlns:a16="http://schemas.microsoft.com/office/drawing/2014/main" id="{0F2E6D8E-5A1E-4023-A134-4892B3FD0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99" y="1194197"/>
            <a:ext cx="4962763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722" tIns="0" rIns="61722" bIns="67500"/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Preprocessing: sort the points by x-coordinate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 Divide the set of points into two sets </a:t>
            </a:r>
            <a:r>
              <a:rPr lang="en-US" altLang="en-US" sz="1800" b="1" dirty="0">
                <a:solidFill>
                  <a:srgbClr val="008000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b="1" dirty="0">
                <a:solidFill>
                  <a:srgbClr val="CC9900"/>
                </a:solidFill>
              </a:rPr>
              <a:t>B</a:t>
            </a:r>
            <a:r>
              <a:rPr lang="en-US" altLang="en-US" sz="1800" dirty="0">
                <a:solidFill>
                  <a:schemeClr val="tx1"/>
                </a:solidFill>
              </a:rPr>
              <a:t>:</a:t>
            </a:r>
          </a:p>
          <a:p>
            <a:pPr lvl="1"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rgbClr val="008000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 contains the left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</a:t>
            </a:r>
            <a:r>
              <a:rPr lang="en-US" altLang="en-US" sz="1800" dirty="0">
                <a:solidFill>
                  <a:schemeClr val="tx1"/>
                </a:solidFill>
              </a:rPr>
              <a:t>n/2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</a:t>
            </a:r>
            <a:r>
              <a:rPr lang="en-US" altLang="en-US" sz="1800" dirty="0">
                <a:solidFill>
                  <a:schemeClr val="tx1"/>
                </a:solidFill>
              </a:rPr>
              <a:t> points, </a:t>
            </a:r>
          </a:p>
          <a:p>
            <a:pPr lvl="1"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rgbClr val="CC9900"/>
                </a:solidFill>
              </a:rPr>
              <a:t>B</a:t>
            </a:r>
            <a:r>
              <a:rPr lang="en-US" altLang="en-US" sz="1800" dirty="0">
                <a:solidFill>
                  <a:schemeClr val="tx1"/>
                </a:solidFill>
              </a:rPr>
              <a:t> contains the right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</a:t>
            </a:r>
            <a:r>
              <a:rPr lang="en-US" altLang="en-US" sz="1800" dirty="0">
                <a:solidFill>
                  <a:schemeClr val="tx1"/>
                </a:solidFill>
              </a:rPr>
              <a:t>n/2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</a:t>
            </a:r>
            <a:r>
              <a:rPr lang="en-US" altLang="en-US" sz="1800" dirty="0">
                <a:solidFill>
                  <a:schemeClr val="tx1"/>
                </a:solidFill>
              </a:rPr>
              <a:t> points 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Recursively compute the convex hull of </a:t>
            </a:r>
            <a:r>
              <a:rPr lang="en-US" altLang="en-US" sz="1800" b="1" dirty="0">
                <a:solidFill>
                  <a:srgbClr val="008000"/>
                </a:solidFill>
              </a:rPr>
              <a:t>A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dirty="0">
                <a:solidFill>
                  <a:schemeClr val="tx1"/>
                </a:solidFill>
              </a:rPr>
              <a:t>Recursively compute the convex hull of </a:t>
            </a:r>
            <a:r>
              <a:rPr lang="en-US" altLang="en-US" sz="1800" b="1" dirty="0">
                <a:solidFill>
                  <a:srgbClr val="CC9900"/>
                </a:solidFill>
              </a:rPr>
              <a:t>B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1800" b="1" dirty="0">
                <a:solidFill>
                  <a:srgbClr val="CC990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Merge the two convex hulls</a:t>
            </a:r>
          </a:p>
        </p:txBody>
      </p:sp>
      <p:sp>
        <p:nvSpPr>
          <p:cNvPr id="137240" name="Text Box 24">
            <a:extLst>
              <a:ext uri="{FF2B5EF4-FFF2-40B4-BE49-F238E27FC236}">
                <a16:creationId xmlns:a16="http://schemas.microsoft.com/office/drawing/2014/main" id="{2FB2A22B-7B30-4EA4-B152-939C239A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1173956"/>
            <a:ext cx="266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O(n log n)  </a:t>
            </a:r>
            <a:r>
              <a:rPr lang="en-US" altLang="en-US" sz="1800" dirty="0">
                <a:solidFill>
                  <a:schemeClr val="tx1"/>
                </a:solidFill>
              </a:rPr>
              <a:t>just once</a:t>
            </a:r>
          </a:p>
        </p:txBody>
      </p:sp>
      <p:sp>
        <p:nvSpPr>
          <p:cNvPr id="137241" name="Text Box 25">
            <a:extLst>
              <a:ext uri="{FF2B5EF4-FFF2-40B4-BE49-F238E27FC236}">
                <a16:creationId xmlns:a16="http://schemas.microsoft.com/office/drawing/2014/main" id="{7C62DD80-C160-4D3A-BAC0-C3ECEFB1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1514853"/>
            <a:ext cx="916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O(1)</a:t>
            </a:r>
          </a:p>
        </p:txBody>
      </p:sp>
      <p:sp>
        <p:nvSpPr>
          <p:cNvPr id="137242" name="Text Box 26">
            <a:extLst>
              <a:ext uri="{FF2B5EF4-FFF2-40B4-BE49-F238E27FC236}">
                <a16:creationId xmlns:a16="http://schemas.microsoft.com/office/drawing/2014/main" id="{D953A605-C61A-4B81-B53F-353B2633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644" y="1912363"/>
            <a:ext cx="916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T(n/2)</a:t>
            </a:r>
          </a:p>
        </p:txBody>
      </p:sp>
      <p:sp>
        <p:nvSpPr>
          <p:cNvPr id="137243" name="Text Box 27">
            <a:extLst>
              <a:ext uri="{FF2B5EF4-FFF2-40B4-BE49-F238E27FC236}">
                <a16:creationId xmlns:a16="http://schemas.microsoft.com/office/drawing/2014/main" id="{AAABC645-503A-4310-8D14-E0B61147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053" y="2280804"/>
            <a:ext cx="916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T(n/2)</a:t>
            </a:r>
          </a:p>
        </p:txBody>
      </p:sp>
      <p:sp>
        <p:nvSpPr>
          <p:cNvPr id="137244" name="Text Box 28">
            <a:extLst>
              <a:ext uri="{FF2B5EF4-FFF2-40B4-BE49-F238E27FC236}">
                <a16:creationId xmlns:a16="http://schemas.microsoft.com/office/drawing/2014/main" id="{71440181-509A-4615-BEA7-B15B68CCE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2" y="3421044"/>
            <a:ext cx="916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O(n)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85477-76C5-4B22-BB5D-66D92DB4C93F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2AB18B-8D61-491D-8FBB-18767DEC20AA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Shape 2314"/>
          <p:cNvSpPr txBox="1">
            <a:spLocks noGrp="1"/>
          </p:cNvSpPr>
          <p:nvPr>
            <p:ph type="title"/>
          </p:nvPr>
        </p:nvSpPr>
        <p:spPr>
          <a:xfrm>
            <a:off x="226207" y="21383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Complexity</a:t>
            </a:r>
            <a:endParaRPr lang="en-GB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Shape 2315"/>
          <p:cNvSpPr txBox="1">
            <a:spLocks noGrp="1"/>
          </p:cNvSpPr>
          <p:nvPr>
            <p:ph type="body" idx="1"/>
          </p:nvPr>
        </p:nvSpPr>
        <p:spPr>
          <a:xfrm>
            <a:off x="409075" y="1369043"/>
            <a:ext cx="5569694" cy="26134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 = 2T(n/2) +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endParaRPr lang="en-GB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Masters theorem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a=2, b=2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∈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⊝(n) d=1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T(n)=⊝(n log n)  (a=b</a:t>
            </a:r>
            <a:r>
              <a:rPr lang="en-GB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=2)  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Best, Average, Worst case complexity O(n </a:t>
            </a:r>
            <a:r>
              <a:rPr lang="en-GB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logn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Space Complexity O(n)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1750E-FBCF-402B-9EA5-B6D45414C6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62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109D1-B33D-4B7B-BC26-0856B0F6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33" y="1002512"/>
            <a:ext cx="4920914" cy="2005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A559D-FA2C-4FA0-ACFE-948F806C07D1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56B94A-D348-4E01-8AC9-5B7594FAD5DA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649-2098-4586-85AB-761A70B7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71"/>
            <a:ext cx="8520600" cy="572700"/>
          </a:xfrm>
        </p:spPr>
        <p:txBody>
          <a:bodyPr/>
          <a:lstStyle/>
          <a:p>
            <a:r>
              <a:rPr lang="en-GB" b="1" dirty="0"/>
              <a:t>Convex hull Applications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F9B4C-86D3-45FD-9B9B-E47B67712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52C46-F180-42DA-A993-5B658FD2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8" y="1205073"/>
            <a:ext cx="4016828" cy="334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F1EB1-5EFF-4850-8D4F-D7014286A371}"/>
              </a:ext>
            </a:extLst>
          </p:cNvPr>
          <p:cNvSpPr txBox="1"/>
          <p:nvPr/>
        </p:nvSpPr>
        <p:spPr>
          <a:xfrm>
            <a:off x="4903596" y="1232922"/>
            <a:ext cx="42404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Computer visualization, ray tracing</a:t>
            </a:r>
          </a:p>
          <a:p>
            <a:r>
              <a:rPr lang="en-US" dirty="0"/>
              <a:t>(e.g. video games, replacement of bounding boxes)</a:t>
            </a:r>
          </a:p>
          <a:p>
            <a:r>
              <a:rPr lang="en-US" dirty="0"/>
              <a:t>●  P</a:t>
            </a:r>
            <a:r>
              <a:rPr lang="en-US" b="1" dirty="0"/>
              <a:t>ath finding</a:t>
            </a:r>
          </a:p>
          <a:p>
            <a:r>
              <a:rPr lang="en-US" dirty="0"/>
              <a:t>(e.g. embedded AI of Mars mission rovers)</a:t>
            </a:r>
          </a:p>
          <a:p>
            <a:r>
              <a:rPr lang="en-US" dirty="0"/>
              <a:t>● </a:t>
            </a:r>
            <a:r>
              <a:rPr lang="en-US" b="1" dirty="0"/>
              <a:t>Geographical Information Systems (GIS)</a:t>
            </a:r>
          </a:p>
          <a:p>
            <a:r>
              <a:rPr lang="en-US" dirty="0"/>
              <a:t>(e.g. computing accessibility maps)</a:t>
            </a:r>
          </a:p>
          <a:p>
            <a:r>
              <a:rPr lang="en-US" dirty="0"/>
              <a:t>● </a:t>
            </a:r>
            <a:r>
              <a:rPr lang="en-US" b="1" dirty="0"/>
              <a:t>Visual pattern matching</a:t>
            </a:r>
          </a:p>
          <a:p>
            <a:r>
              <a:rPr lang="en-US" dirty="0"/>
              <a:t>(e.g. detecting car license plates)</a:t>
            </a:r>
          </a:p>
          <a:p>
            <a:r>
              <a:rPr lang="en-US" b="1" dirty="0"/>
              <a:t>● Verification methods</a:t>
            </a:r>
          </a:p>
          <a:p>
            <a:r>
              <a:rPr lang="en-US" dirty="0"/>
              <a:t>(e.g. bounding of Number Decision Diagrams)</a:t>
            </a:r>
          </a:p>
          <a:p>
            <a:r>
              <a:rPr lang="en-US" dirty="0"/>
              <a:t>● </a:t>
            </a:r>
            <a:r>
              <a:rPr lang="en-US" b="1" dirty="0"/>
              <a:t>Geometry</a:t>
            </a:r>
          </a:p>
          <a:p>
            <a:r>
              <a:rPr lang="en-US" dirty="0"/>
              <a:t>(e.g. diameter computation)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AA5F1-1ED2-4C9D-8681-A65B739505B3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A801BD-ACEB-43DC-AC2D-57A6735208B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7D9AE-B640-4A3D-A199-1C9D8B1F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15" y="1986875"/>
            <a:ext cx="5819469" cy="572700"/>
          </a:xfrm>
        </p:spPr>
        <p:txBody>
          <a:bodyPr/>
          <a:lstStyle/>
          <a:p>
            <a:r>
              <a:rPr lang="en-GB" b="1" dirty="0"/>
              <a:t>Quick hull Algorithm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AAA2E7-99FF-4EC3-AF43-5589714D1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5E130-C698-42D9-9A53-9E7238870EE3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35845F-6B89-4DF9-B410-5E2617ADBD56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097C-9517-4297-B443-55D1841A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08" y="210378"/>
            <a:ext cx="8520600" cy="572700"/>
          </a:xfrm>
        </p:spPr>
        <p:txBody>
          <a:bodyPr/>
          <a:lstStyle/>
          <a:p>
            <a:r>
              <a:rPr lang="en-GB" b="1" dirty="0"/>
              <a:t>Quick hull Algorithm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31E55-A189-4325-9CF0-753258B27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4C584-C6DF-4FC8-A4D7-39F0197B3127}"/>
              </a:ext>
            </a:extLst>
          </p:cNvPr>
          <p:cNvSpPr txBox="1"/>
          <p:nvPr/>
        </p:nvSpPr>
        <p:spPr>
          <a:xfrm>
            <a:off x="943707" y="1077655"/>
            <a:ext cx="72565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Quick hull is a method of computing the convex hull of a finite set of points in the plane. </a:t>
            </a:r>
          </a:p>
          <a:p>
            <a:pPr algn="just"/>
            <a:endParaRPr lang="en-GB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It uses a </a:t>
            </a:r>
            <a:r>
              <a:rPr lang="en-GB" sz="2000" b="1" dirty="0"/>
              <a:t>divide and conquer approach </a:t>
            </a:r>
            <a:r>
              <a:rPr lang="en-GB" sz="2000" dirty="0"/>
              <a:t>similar to that of </a:t>
            </a:r>
            <a:r>
              <a:rPr lang="en-GB" sz="2000" b="1" dirty="0"/>
              <a:t>quicksort</a:t>
            </a:r>
            <a:r>
              <a:rPr lang="en-GB" sz="2000" dirty="0"/>
              <a:t>, from which its name derives. </a:t>
            </a:r>
          </a:p>
          <a:p>
            <a:pPr algn="just"/>
            <a:endParaRPr lang="en-GB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Quick Hull was published by C. Barber and D. </a:t>
            </a:r>
            <a:r>
              <a:rPr lang="en-GB" sz="2000" dirty="0" err="1"/>
              <a:t>Dobkin</a:t>
            </a:r>
            <a:r>
              <a:rPr lang="en-GB" sz="2000" dirty="0"/>
              <a:t> in 1995.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7623A-9960-449E-8682-131112AE5FF9}"/>
              </a:ext>
            </a:extLst>
          </p:cNvPr>
          <p:cNvSpPr/>
          <p:nvPr/>
        </p:nvSpPr>
        <p:spPr>
          <a:xfrm>
            <a:off x="79513" y="79513"/>
            <a:ext cx="8975035" cy="49795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4F06F-5151-4192-B32E-57DE248B949B}"/>
              </a:ext>
            </a:extLst>
          </p:cNvPr>
          <p:cNvCxnSpPr/>
          <p:nvPr/>
        </p:nvCxnSpPr>
        <p:spPr>
          <a:xfrm flipV="1">
            <a:off x="89453" y="854766"/>
            <a:ext cx="8965095" cy="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2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3243</Words>
  <Application>Microsoft Office PowerPoint</Application>
  <PresentationFormat>On-screen Show (16:9)</PresentationFormat>
  <Paragraphs>723</Paragraphs>
  <Slides>62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Narrow</vt:lpstr>
      <vt:lpstr>Calibri</vt:lpstr>
      <vt:lpstr>Inter var</vt:lpstr>
      <vt:lpstr>Lucida Sans Unicode</vt:lpstr>
      <vt:lpstr>Monotype Sorts</vt:lpstr>
      <vt:lpstr>Symbol</vt:lpstr>
      <vt:lpstr>Times New Roman</vt:lpstr>
      <vt:lpstr>Office Theme</vt:lpstr>
      <vt:lpstr>Office Theme</vt:lpstr>
      <vt:lpstr>UNIT-II-Divide and Conquer</vt:lpstr>
      <vt:lpstr>Convex hull</vt:lpstr>
      <vt:lpstr>Prerequisites:  Polar angle</vt:lpstr>
      <vt:lpstr>Orientation</vt:lpstr>
      <vt:lpstr>Convexity</vt:lpstr>
      <vt:lpstr>Convex hull </vt:lpstr>
      <vt:lpstr>Convex hull Applications</vt:lpstr>
      <vt:lpstr>Quick hull Algorithm</vt:lpstr>
      <vt:lpstr>Quick hull Algorithm</vt:lpstr>
      <vt:lpstr>Quick Hull Algorithm </vt:lpstr>
      <vt:lpstr>Quick Hull Algorithm  </vt:lpstr>
      <vt:lpstr>Quick Hull Algorithm </vt:lpstr>
      <vt:lpstr>Example</vt:lpstr>
      <vt:lpstr>Quick hull Algorithm Pseudocode</vt:lpstr>
      <vt:lpstr>Efficiency of Quick Hull algorithm</vt:lpstr>
      <vt:lpstr>Graham's Scan Algorithm</vt:lpstr>
      <vt:lpstr>Graham's Scan Algorithm</vt:lpstr>
      <vt:lpstr>PowerPoint Presentation</vt:lpstr>
      <vt:lpstr>PowerPoint Presentation</vt:lpstr>
      <vt:lpstr>Example Graham's Scan</vt:lpstr>
      <vt:lpstr>Step1: Select a start point</vt:lpstr>
      <vt:lpstr>Step 2: Sort points by polar angle</vt:lpstr>
      <vt:lpstr>Step3: Push first 3 points</vt:lpstr>
      <vt:lpstr>Step4: Work around all points by sorting order</vt:lpstr>
      <vt:lpstr>Step4: Work around all points by sorting order</vt:lpstr>
      <vt:lpstr>Step4: Work around all points by sorting order</vt:lpstr>
      <vt:lpstr>Step4: Work around all points by sorting order</vt:lpstr>
      <vt:lpstr>Step4: Work around all points by sorting order</vt:lpstr>
      <vt:lpstr>Step4: Work around all points by sorting order</vt:lpstr>
      <vt:lpstr>Step4: Work around all points by sorting order</vt:lpstr>
      <vt:lpstr>Step4: Work around all points by sorting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of Graham’s Scan</vt:lpstr>
      <vt:lpstr> </vt:lpstr>
      <vt:lpstr>Correctness of Graham’s Scan </vt:lpstr>
      <vt:lpstr>Correctness of Graham’s Scan  </vt:lpstr>
      <vt:lpstr>Correctness of Graham’s Scan</vt:lpstr>
      <vt:lpstr>Correctness of Graham’s Scan </vt:lpstr>
      <vt:lpstr>Divide and Conquer method</vt:lpstr>
      <vt:lpstr>Convex Hull: Divide &amp; Conquer</vt:lpstr>
      <vt:lpstr>Divide &amp; Conquer pseudo code </vt:lpstr>
      <vt:lpstr>Why    n&lt;4 ?</vt:lpstr>
      <vt:lpstr>Merging hulls</vt:lpstr>
      <vt:lpstr>Finding Tangents</vt:lpstr>
      <vt:lpstr>PowerPoint Presentation</vt:lpstr>
      <vt:lpstr>Lower Tangent Example</vt:lpstr>
      <vt:lpstr>Complexity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 Convex Hulls Material prepared by Dr. N. Subhash Chandra  from Web resources </dc:title>
  <dc:creator>Subhash Chandra N</dc:creator>
  <cp:lastModifiedBy>Prof.Subhash chandra</cp:lastModifiedBy>
  <cp:revision>24</cp:revision>
  <dcterms:created xsi:type="dcterms:W3CDTF">2020-08-25T10:29:20Z</dcterms:created>
  <dcterms:modified xsi:type="dcterms:W3CDTF">2022-02-15T06:21:06Z</dcterms:modified>
</cp:coreProperties>
</file>