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6" r:id="rId3"/>
    <p:sldId id="257" r:id="rId4"/>
    <p:sldId id="258" r:id="rId5"/>
    <p:sldId id="259" r:id="rId6"/>
    <p:sldId id="284" r:id="rId7"/>
    <p:sldId id="260" r:id="rId8"/>
    <p:sldId id="261" r:id="rId9"/>
    <p:sldId id="262" r:id="rId10"/>
    <p:sldId id="282" r:id="rId11"/>
    <p:sldId id="283" r:id="rId12"/>
    <p:sldId id="285" r:id="rId13"/>
    <p:sldId id="266" r:id="rId14"/>
    <p:sldId id="267" r:id="rId15"/>
    <p:sldId id="268" r:id="rId16"/>
    <p:sldId id="269" r:id="rId17"/>
    <p:sldId id="293" r:id="rId18"/>
    <p:sldId id="292" r:id="rId19"/>
    <p:sldId id="294" r:id="rId20"/>
    <p:sldId id="295" r:id="rId21"/>
    <p:sldId id="271" r:id="rId22"/>
    <p:sldId id="289" r:id="rId23"/>
    <p:sldId id="288" r:id="rId24"/>
    <p:sldId id="287" r:id="rId25"/>
    <p:sldId id="286" r:id="rId26"/>
    <p:sldId id="291" r:id="rId27"/>
    <p:sldId id="290" r:id="rId28"/>
    <p:sldId id="272" r:id="rId29"/>
    <p:sldId id="273" r:id="rId30"/>
    <p:sldId id="274" r:id="rId31"/>
  </p:sldIdLst>
  <p:sldSz cx="6096000" cy="4572000"/>
  <p:notesSz cx="34290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bhash Chandra N" initials="SCN" lastIdx="1" clrIdx="0">
    <p:extLst>
      <p:ext uri="{19B8F6BF-5375-455C-9EA6-DF929625EA0E}">
        <p15:presenceInfo xmlns:p15="http://schemas.microsoft.com/office/powerpoint/2012/main" userId="S::subhashchandra@cvr.ac.in::ca01efc0-5235-4f24-9256-a8a9be23da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476" y="72"/>
      </p:cViewPr>
      <p:guideLst>
        <p:guide orient="horz"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51C8B7-DE67-4B38-ACC0-28CB7B3613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85900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D2F22-8C15-4A2B-9BB3-9496BD001C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943100" y="0"/>
            <a:ext cx="1485900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BA831-13E9-40EF-BE93-55DC2A80B46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E4783-BA4D-46C9-A2E6-33E32EB1DE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343400"/>
            <a:ext cx="14859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FCC73-D252-438F-9B97-BFBB1810A7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943100" y="4343400"/>
            <a:ext cx="14859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3BA3B-DB64-4E88-8BE3-6C600105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76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85900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943100" y="0"/>
            <a:ext cx="1485900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3758D-0097-4B44-9C7F-2D8F66CDE25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057400" cy="1543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2900" y="2200275"/>
            <a:ext cx="2743200" cy="1800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343400"/>
            <a:ext cx="14859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43100" y="4343400"/>
            <a:ext cx="14859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F5B6F-42D3-461F-9CC2-A12013B69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3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7200" y="1417320"/>
            <a:ext cx="51816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4400" y="2560320"/>
            <a:ext cx="4267200" cy="146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08A4-2730-48A4-8365-DE5C04673364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144" y="23877"/>
            <a:ext cx="5809712" cy="328231"/>
          </a:xfrm>
        </p:spPr>
        <p:txBody>
          <a:bodyPr lIns="0" tIns="0" rIns="0" bIns="0"/>
          <a:lstStyle>
            <a:lvl1pPr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4160" y="1662355"/>
            <a:ext cx="4714240" cy="259943"/>
          </a:xfrm>
        </p:spPr>
        <p:txBody>
          <a:bodyPr lIns="0" tIns="0" rIns="0" bIns="0"/>
          <a:lstStyle>
            <a:lvl1pPr>
              <a:defRPr sz="1689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B624-B421-4121-B3CD-A9FE6EFC3E5A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2986" y="932688"/>
            <a:ext cx="4999172" cy="2109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144" y="23877"/>
            <a:ext cx="5809712" cy="328231"/>
          </a:xfrm>
        </p:spPr>
        <p:txBody>
          <a:bodyPr lIns="0" tIns="0" rIns="0" bIns="0"/>
          <a:lstStyle>
            <a:lvl1pPr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4801" y="1051560"/>
            <a:ext cx="2651760" cy="146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39441" y="1051560"/>
            <a:ext cx="2651760" cy="146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EE01-3F48-462E-B4EB-C3F1E20EFF93}" type="datetime1">
              <a:rPr lang="en-US" smtClean="0"/>
              <a:t>9/22/2021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144" y="23877"/>
            <a:ext cx="5809712" cy="328231"/>
          </a:xfrm>
        </p:spPr>
        <p:txBody>
          <a:bodyPr lIns="0" tIns="0" rIns="0" bIns="0"/>
          <a:lstStyle>
            <a:lvl1pPr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E407-6FEE-42D0-916D-E0EC01D4D288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FA68-E552-4A0D-8575-C15C87DF519E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144" y="23877"/>
            <a:ext cx="58097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4160" y="1662355"/>
            <a:ext cx="4714240" cy="146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72640" y="4251960"/>
            <a:ext cx="19507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4800" y="4251960"/>
            <a:ext cx="1402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C997C-5486-4BA3-B6A5-A49154B9A0B5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89120" y="4251960"/>
            <a:ext cx="1402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12810">
        <a:defRPr>
          <a:latin typeface="+mn-lt"/>
          <a:ea typeface="+mn-ea"/>
          <a:cs typeface="+mn-cs"/>
        </a:defRPr>
      </a:lvl2pPr>
      <a:lvl3pPr marL="1625620">
        <a:defRPr>
          <a:latin typeface="+mn-lt"/>
          <a:ea typeface="+mn-ea"/>
          <a:cs typeface="+mn-cs"/>
        </a:defRPr>
      </a:lvl3pPr>
      <a:lvl4pPr marL="2438430">
        <a:defRPr>
          <a:latin typeface="+mn-lt"/>
          <a:ea typeface="+mn-ea"/>
          <a:cs typeface="+mn-cs"/>
        </a:defRPr>
      </a:lvl4pPr>
      <a:lvl5pPr marL="3251241">
        <a:defRPr>
          <a:latin typeface="+mn-lt"/>
          <a:ea typeface="+mn-ea"/>
          <a:cs typeface="+mn-cs"/>
        </a:defRPr>
      </a:lvl5pPr>
      <a:lvl6pPr marL="4064051">
        <a:defRPr>
          <a:latin typeface="+mn-lt"/>
          <a:ea typeface="+mn-ea"/>
          <a:cs typeface="+mn-cs"/>
        </a:defRPr>
      </a:lvl6pPr>
      <a:lvl7pPr marL="4876861">
        <a:defRPr>
          <a:latin typeface="+mn-lt"/>
          <a:ea typeface="+mn-ea"/>
          <a:cs typeface="+mn-cs"/>
        </a:defRPr>
      </a:lvl7pPr>
      <a:lvl8pPr marL="5689671">
        <a:defRPr>
          <a:latin typeface="+mn-lt"/>
          <a:ea typeface="+mn-ea"/>
          <a:cs typeface="+mn-cs"/>
        </a:defRPr>
      </a:lvl8pPr>
      <a:lvl9pPr marL="650248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12810">
        <a:defRPr>
          <a:latin typeface="+mn-lt"/>
          <a:ea typeface="+mn-ea"/>
          <a:cs typeface="+mn-cs"/>
        </a:defRPr>
      </a:lvl2pPr>
      <a:lvl3pPr marL="1625620">
        <a:defRPr>
          <a:latin typeface="+mn-lt"/>
          <a:ea typeface="+mn-ea"/>
          <a:cs typeface="+mn-cs"/>
        </a:defRPr>
      </a:lvl3pPr>
      <a:lvl4pPr marL="2438430">
        <a:defRPr>
          <a:latin typeface="+mn-lt"/>
          <a:ea typeface="+mn-ea"/>
          <a:cs typeface="+mn-cs"/>
        </a:defRPr>
      </a:lvl4pPr>
      <a:lvl5pPr marL="3251241">
        <a:defRPr>
          <a:latin typeface="+mn-lt"/>
          <a:ea typeface="+mn-ea"/>
          <a:cs typeface="+mn-cs"/>
        </a:defRPr>
      </a:lvl5pPr>
      <a:lvl6pPr marL="4064051">
        <a:defRPr>
          <a:latin typeface="+mn-lt"/>
          <a:ea typeface="+mn-ea"/>
          <a:cs typeface="+mn-cs"/>
        </a:defRPr>
      </a:lvl6pPr>
      <a:lvl7pPr marL="4876861">
        <a:defRPr>
          <a:latin typeface="+mn-lt"/>
          <a:ea typeface="+mn-ea"/>
          <a:cs typeface="+mn-cs"/>
        </a:defRPr>
      </a:lvl7pPr>
      <a:lvl8pPr marL="5689671">
        <a:defRPr>
          <a:latin typeface="+mn-lt"/>
          <a:ea typeface="+mn-ea"/>
          <a:cs typeface="+mn-cs"/>
        </a:defRPr>
      </a:lvl8pPr>
      <a:lvl9pPr marL="650248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F575BC-13BF-4EAC-8658-82B545D18F43}"/>
              </a:ext>
            </a:extLst>
          </p:cNvPr>
          <p:cNvSpPr txBox="1"/>
          <p:nvPr/>
        </p:nvSpPr>
        <p:spPr>
          <a:xfrm>
            <a:off x="1002411" y="1551212"/>
            <a:ext cx="4255389" cy="246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Material prepared by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Dr. N. Subhash Chandra, Prof CSE.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Source: Web resources 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	Computer Algorithms by </a:t>
            </a:r>
            <a:r>
              <a:rPr lang="en-US" dirty="0" err="1"/>
              <a:t>Sahni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E8ACE-3889-4AE0-81D0-682A92BD40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589E2E-9482-43D8-A387-0A2F77BA4902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CE0477-422D-4CC0-9646-5FB6A910A515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768F5B-3071-4092-8672-5A86FC7B3174}"/>
              </a:ext>
            </a:extLst>
          </p:cNvPr>
          <p:cNvSpPr txBox="1"/>
          <p:nvPr/>
        </p:nvSpPr>
        <p:spPr>
          <a:xfrm>
            <a:off x="304800" y="236593"/>
            <a:ext cx="4876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spc="-9" dirty="0">
                <a:solidFill>
                  <a:srgbClr val="04607A"/>
                </a:solidFill>
                <a:latin typeface="Calibri"/>
                <a:cs typeface="Calibri"/>
              </a:rPr>
              <a:t>UNIT-II</a:t>
            </a:r>
          </a:p>
          <a:p>
            <a:pPr algn="ctr"/>
            <a:r>
              <a:rPr lang="en-US" sz="3200" b="1" spc="-9" dirty="0">
                <a:solidFill>
                  <a:srgbClr val="04607A"/>
                </a:solidFill>
                <a:latin typeface="Calibri"/>
                <a:cs typeface="Calibri"/>
              </a:rPr>
              <a:t>Divide-and-Conquer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665F0F8-1C51-4B30-A156-5D68F073F76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t="11044" r="7602" b="45459"/>
          <a:stretch>
            <a:fillRect/>
          </a:stretch>
        </p:blipFill>
        <p:spPr bwMode="auto">
          <a:xfrm>
            <a:off x="607193" y="428978"/>
            <a:ext cx="4881612" cy="371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24D94-9A09-4900-8C32-C3C0EB8F01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AD835-B403-4381-88B3-FAD5F623DAD5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FA8121-8E0A-48D5-9469-8F6C4214F6FF}"/>
              </a:ext>
            </a:extLst>
          </p:cNvPr>
          <p:cNvCxnSpPr/>
          <p:nvPr/>
        </p:nvCxnSpPr>
        <p:spPr>
          <a:xfrm>
            <a:off x="38100" y="53340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3">
            <a:extLst>
              <a:ext uri="{FF2B5EF4-FFF2-40B4-BE49-F238E27FC236}">
                <a16:creationId xmlns:a16="http://schemas.microsoft.com/office/drawing/2014/main" id="{33A0F0DD-C89D-442D-B004-3F5E0A99A8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146320"/>
            <a:ext cx="4495800" cy="316960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1867" b="1" spc="9" dirty="0">
                <a:solidFill>
                  <a:srgbClr val="04607A"/>
                </a:solidFill>
              </a:rPr>
              <a:t>Application - </a:t>
            </a:r>
            <a:r>
              <a:rPr sz="1867" b="1" spc="18" dirty="0">
                <a:solidFill>
                  <a:srgbClr val="04607A"/>
                </a:solidFill>
              </a:rPr>
              <a:t>Binary</a:t>
            </a:r>
            <a:r>
              <a:rPr sz="1867" b="1" spc="-71" dirty="0">
                <a:solidFill>
                  <a:srgbClr val="04607A"/>
                </a:solidFill>
              </a:rPr>
              <a:t> </a:t>
            </a:r>
            <a:r>
              <a:rPr sz="1867" b="1" spc="9" dirty="0">
                <a:solidFill>
                  <a:srgbClr val="04607A"/>
                </a:solidFill>
              </a:rPr>
              <a:t>Search</a:t>
            </a:r>
            <a:r>
              <a:rPr lang="en-GB" sz="1867" b="1" spc="9" dirty="0">
                <a:solidFill>
                  <a:srgbClr val="04607A"/>
                </a:solidFill>
              </a:rPr>
              <a:t>  Algorithm </a:t>
            </a: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169332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0EF5F6F-98D0-404F-8C13-2C772870462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1" t="55688" r="8354" b="6627"/>
          <a:stretch>
            <a:fillRect/>
          </a:stretch>
        </p:blipFill>
        <p:spPr bwMode="auto">
          <a:xfrm>
            <a:off x="338667" y="706254"/>
            <a:ext cx="5452533" cy="368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1CC3A5-D6CA-49EA-A540-63B4333815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00ED5-570E-4ACD-AB54-A3DDC11D0053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19B035-BE4B-44F9-88D1-2D98737CD705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3">
            <a:extLst>
              <a:ext uri="{FF2B5EF4-FFF2-40B4-BE49-F238E27FC236}">
                <a16:creationId xmlns:a16="http://schemas.microsoft.com/office/drawing/2014/main" id="{2D59A818-96F8-4BF4-A700-3B77E71BB4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146320"/>
            <a:ext cx="4495800" cy="316960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1867" b="1" spc="9" dirty="0">
                <a:solidFill>
                  <a:srgbClr val="04607A"/>
                </a:solidFill>
              </a:rPr>
              <a:t>Application - </a:t>
            </a:r>
            <a:r>
              <a:rPr sz="1867" b="1" spc="18" dirty="0">
                <a:solidFill>
                  <a:srgbClr val="04607A"/>
                </a:solidFill>
              </a:rPr>
              <a:t>Binary</a:t>
            </a:r>
            <a:r>
              <a:rPr sz="1867" b="1" spc="-71" dirty="0">
                <a:solidFill>
                  <a:srgbClr val="04607A"/>
                </a:solidFill>
              </a:rPr>
              <a:t> </a:t>
            </a:r>
            <a:r>
              <a:rPr sz="1867" b="1" spc="9" dirty="0">
                <a:solidFill>
                  <a:srgbClr val="04607A"/>
                </a:solidFill>
              </a:rPr>
              <a:t>Search</a:t>
            </a:r>
            <a:r>
              <a:rPr lang="en-GB" sz="1867" b="1" spc="9" dirty="0">
                <a:solidFill>
                  <a:srgbClr val="04607A"/>
                </a:solidFill>
              </a:rPr>
              <a:t>  Algorithm </a:t>
            </a: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383303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2C1DCB-6174-49D0-8590-CA343A399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62"/>
          <a:stretch/>
        </p:blipFill>
        <p:spPr>
          <a:xfrm>
            <a:off x="1443654" y="541052"/>
            <a:ext cx="3366352" cy="2758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0E9E9-787D-47D5-A8A4-F7A256DD39BB}"/>
              </a:ext>
            </a:extLst>
          </p:cNvPr>
          <p:cNvSpPr txBox="1"/>
          <p:nvPr/>
        </p:nvSpPr>
        <p:spPr>
          <a:xfrm>
            <a:off x="152400" y="104910"/>
            <a:ext cx="329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complexity of Binary Search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9EB39-4DA7-4511-935E-836E6FE3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1" y="3124553"/>
            <a:ext cx="5328739" cy="12436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F653ED-9C29-4B0A-B72E-D2640DB8E5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58A22-042B-4624-8E60-7F0E5EC5A709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62590C-4345-4CBA-B089-D85D95FE5784}"/>
              </a:ext>
            </a:extLst>
          </p:cNvPr>
          <p:cNvCxnSpPr/>
          <p:nvPr/>
        </p:nvCxnSpPr>
        <p:spPr>
          <a:xfrm>
            <a:off x="76200" y="483498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7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2D01E3-C6F1-4A02-81DF-B0233A8F82E3}"/>
              </a:ext>
            </a:extLst>
          </p:cNvPr>
          <p:cNvSpPr txBox="1"/>
          <p:nvPr/>
        </p:nvSpPr>
        <p:spPr>
          <a:xfrm>
            <a:off x="400050" y="43041"/>
            <a:ext cx="52578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 and C Application: Quick</a:t>
            </a:r>
            <a:r>
              <a:rPr lang="en-US" sz="2800" b="1" kern="1200" spc="18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spc="-9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Sort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100" y="1131467"/>
            <a:ext cx="52578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24179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spc="-9" dirty="0"/>
              <a:t>Application </a:t>
            </a:r>
            <a:r>
              <a:rPr lang="en-US" b="1" dirty="0"/>
              <a:t>- Quick</a:t>
            </a:r>
            <a:r>
              <a:rPr lang="en-US" b="1" spc="18" dirty="0"/>
              <a:t> </a:t>
            </a:r>
            <a:r>
              <a:rPr lang="en-US" b="1" spc="-9" dirty="0"/>
              <a:t>Sort</a:t>
            </a:r>
            <a:endParaRPr lang="en-US" dirty="0"/>
          </a:p>
          <a:p>
            <a:pPr indent="-228600">
              <a:lnSpc>
                <a:spcPct val="90000"/>
              </a:lnSpc>
              <a:spcBef>
                <a:spcPts val="98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440272" marR="11853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41401" algn="l"/>
              </a:tabLst>
            </a:pPr>
            <a:r>
              <a:rPr lang="en-US" dirty="0"/>
              <a:t>The entire list is partitioned </a:t>
            </a:r>
            <a:r>
              <a:rPr lang="en-US" spc="-9" dirty="0"/>
              <a:t>into two </a:t>
            </a:r>
            <a:r>
              <a:rPr lang="en-US" dirty="0"/>
              <a:t>sub-list one </a:t>
            </a:r>
            <a:r>
              <a:rPr lang="en-US" spc="9" dirty="0"/>
              <a:t>of  </a:t>
            </a:r>
            <a:r>
              <a:rPr lang="en-US" dirty="0"/>
              <a:t>which holds </a:t>
            </a:r>
            <a:r>
              <a:rPr lang="en-US" spc="-9" dirty="0"/>
              <a:t>values </a:t>
            </a:r>
            <a:r>
              <a:rPr lang="en-US" dirty="0"/>
              <a:t>smaller than the specified value,  say </a:t>
            </a:r>
            <a:r>
              <a:rPr lang="en-US" spc="-9" dirty="0"/>
              <a:t>pivot, </a:t>
            </a:r>
            <a:r>
              <a:rPr lang="en-US" dirty="0"/>
              <a:t>based </a:t>
            </a:r>
            <a:r>
              <a:rPr lang="en-US" spc="9" dirty="0"/>
              <a:t>on </a:t>
            </a:r>
            <a:r>
              <a:rPr lang="en-US" dirty="0"/>
              <a:t>which the partition is made </a:t>
            </a:r>
            <a:r>
              <a:rPr lang="en-US" spc="9" dirty="0"/>
              <a:t>and  </a:t>
            </a:r>
            <a:r>
              <a:rPr lang="en-US" dirty="0"/>
              <a:t>another sub-list </a:t>
            </a:r>
            <a:r>
              <a:rPr lang="en-US" spc="9" dirty="0"/>
              <a:t>holds </a:t>
            </a:r>
            <a:r>
              <a:rPr lang="en-US" spc="-9" dirty="0"/>
              <a:t>values greater </a:t>
            </a:r>
            <a:r>
              <a:rPr lang="en-US" dirty="0"/>
              <a:t>than the </a:t>
            </a:r>
            <a:r>
              <a:rPr lang="en-US" spc="-9" dirty="0"/>
              <a:t>pivot  </a:t>
            </a:r>
            <a:r>
              <a:rPr lang="en-US" dirty="0"/>
              <a:t>value.</a:t>
            </a:r>
          </a:p>
          <a:p>
            <a:pPr marL="440272" marR="132082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41401" algn="l"/>
              </a:tabLst>
            </a:pPr>
            <a:r>
              <a:rPr lang="en-US" dirty="0"/>
              <a:t>Quick sort </a:t>
            </a:r>
            <a:r>
              <a:rPr lang="en-US" spc="-9" dirty="0"/>
              <a:t>partitions </a:t>
            </a:r>
            <a:r>
              <a:rPr lang="en-US" dirty="0"/>
              <a:t>an </a:t>
            </a:r>
            <a:r>
              <a:rPr lang="en-US" spc="-9" dirty="0"/>
              <a:t>array </a:t>
            </a:r>
            <a:r>
              <a:rPr lang="en-US" spc="9" dirty="0"/>
              <a:t>and </a:t>
            </a:r>
            <a:r>
              <a:rPr lang="en-US" dirty="0"/>
              <a:t>then calls </a:t>
            </a:r>
            <a:r>
              <a:rPr lang="en-US" spc="-9" dirty="0"/>
              <a:t>itself  recursively</a:t>
            </a:r>
            <a:r>
              <a:rPr lang="en-US" spc="-62" dirty="0"/>
              <a:t> </a:t>
            </a:r>
            <a:r>
              <a:rPr lang="en-US" spc="-9" dirty="0"/>
              <a:t>twice</a:t>
            </a:r>
            <a:r>
              <a:rPr lang="en-US" spc="-71" dirty="0"/>
              <a:t> </a:t>
            </a:r>
            <a:r>
              <a:rPr lang="en-US" spc="-9" dirty="0"/>
              <a:t>to</a:t>
            </a:r>
            <a:r>
              <a:rPr lang="en-US" spc="-80" dirty="0"/>
              <a:t> </a:t>
            </a:r>
            <a:r>
              <a:rPr lang="en-US" spc="9" dirty="0"/>
              <a:t>sort</a:t>
            </a:r>
            <a:r>
              <a:rPr lang="en-US" spc="-71" dirty="0"/>
              <a:t> </a:t>
            </a:r>
            <a:r>
              <a:rPr lang="en-US" dirty="0"/>
              <a:t>the</a:t>
            </a:r>
            <a:r>
              <a:rPr lang="en-US" spc="-80" dirty="0"/>
              <a:t> </a:t>
            </a:r>
            <a:r>
              <a:rPr lang="en-US" spc="-9" dirty="0"/>
              <a:t>two</a:t>
            </a:r>
            <a:r>
              <a:rPr lang="en-US" spc="-62" dirty="0"/>
              <a:t> </a:t>
            </a:r>
            <a:r>
              <a:rPr lang="en-US" dirty="0"/>
              <a:t>resulting</a:t>
            </a:r>
            <a:r>
              <a:rPr lang="en-US" spc="-53" dirty="0"/>
              <a:t> </a:t>
            </a:r>
            <a:r>
              <a:rPr lang="en-US" dirty="0"/>
              <a:t>subarrays.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FA66-2C9E-40E6-A636-3F61A84D18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BE4AC8-0F2C-4F2F-A431-7A7969930976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3EBB56-FE66-468A-8FBD-6CB19671AC62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472" y="128918"/>
            <a:ext cx="923431" cy="324918"/>
          </a:xfrm>
          <a:prstGeom prst="rect">
            <a:avLst/>
          </a:prstGeom>
        </p:spPr>
        <p:txBody>
          <a:bodyPr vert="horz" wrap="square" lIns="0" tIns="23707" rIns="0" bIns="0" rtlCol="0">
            <a:spAutoFit/>
          </a:bodyPr>
          <a:lstStyle/>
          <a:p>
            <a:pPr marL="22578">
              <a:spcBef>
                <a:spcPts val="187"/>
              </a:spcBef>
            </a:pPr>
            <a:r>
              <a:rPr sz="1956" b="1" dirty="0">
                <a:solidFill>
                  <a:srgbClr val="04607A"/>
                </a:solidFill>
              </a:rPr>
              <a:t>E</a:t>
            </a:r>
            <a:r>
              <a:rPr sz="1956" b="1" spc="-27" dirty="0">
                <a:solidFill>
                  <a:srgbClr val="04607A"/>
                </a:solidFill>
              </a:rPr>
              <a:t>x</a:t>
            </a:r>
            <a:r>
              <a:rPr sz="1956" b="1" spc="-18" dirty="0">
                <a:solidFill>
                  <a:srgbClr val="04607A"/>
                </a:solidFill>
              </a:rPr>
              <a:t>a</a:t>
            </a:r>
            <a:r>
              <a:rPr sz="1956" b="1" spc="-9" dirty="0">
                <a:solidFill>
                  <a:srgbClr val="04607A"/>
                </a:solidFill>
              </a:rPr>
              <a:t>mple</a:t>
            </a:r>
            <a:endParaRPr sz="1956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91498F-FB3E-432C-8A7A-8F9A5A04FE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480905" y="456295"/>
            <a:ext cx="4671342" cy="838457"/>
          </a:xfrm>
          <a:prstGeom prst="rect">
            <a:avLst/>
          </a:prstGeom>
        </p:spPr>
        <p:txBody>
          <a:bodyPr vert="horz" wrap="square" lIns="0" tIns="23707" rIns="0" bIns="0" rtlCol="0">
            <a:spAutoFit/>
          </a:bodyPr>
          <a:lstStyle/>
          <a:p>
            <a:pPr marL="22578">
              <a:spcBef>
                <a:spcPts val="187"/>
              </a:spcBef>
            </a:pPr>
            <a:r>
              <a:rPr sz="1422" b="1" spc="9" dirty="0">
                <a:latin typeface="Constantia"/>
                <a:cs typeface="Constantia"/>
              </a:rPr>
              <a:t>Eg: </a:t>
            </a:r>
            <a:r>
              <a:rPr sz="1244" spc="18" dirty="0">
                <a:latin typeface="Constantia"/>
                <a:cs typeface="Constantia"/>
              </a:rPr>
              <a:t>12 </a:t>
            </a:r>
            <a:r>
              <a:rPr sz="1244" spc="27" dirty="0">
                <a:latin typeface="Constantia"/>
                <a:cs typeface="Constantia"/>
              </a:rPr>
              <a:t>6  </a:t>
            </a:r>
            <a:r>
              <a:rPr sz="1244" spc="18" dirty="0">
                <a:latin typeface="Constantia"/>
                <a:cs typeface="Constantia"/>
              </a:rPr>
              <a:t>18 </a:t>
            </a:r>
            <a:r>
              <a:rPr sz="1244" spc="27" dirty="0">
                <a:latin typeface="Constantia"/>
                <a:cs typeface="Constantia"/>
              </a:rPr>
              <a:t>4  9</a:t>
            </a:r>
            <a:r>
              <a:rPr sz="1244" spc="363" dirty="0">
                <a:latin typeface="Constantia"/>
                <a:cs typeface="Constantia"/>
              </a:rPr>
              <a:t> </a:t>
            </a:r>
            <a:r>
              <a:rPr sz="1244" spc="27" dirty="0">
                <a:latin typeface="Constantia"/>
                <a:cs typeface="Constantia"/>
              </a:rPr>
              <a:t>8 2</a:t>
            </a:r>
            <a:r>
              <a:rPr sz="1244" spc="62" dirty="0">
                <a:latin typeface="Constantia"/>
                <a:cs typeface="Constantia"/>
              </a:rPr>
              <a:t> </a:t>
            </a:r>
            <a:r>
              <a:rPr sz="1244" spc="-9" dirty="0">
                <a:latin typeface="Constantia"/>
                <a:cs typeface="Constantia"/>
              </a:rPr>
              <a:t>15</a:t>
            </a:r>
            <a:endParaRPr sz="1244">
              <a:latin typeface="Constantia"/>
              <a:cs typeface="Constantia"/>
            </a:endParaRPr>
          </a:p>
          <a:p>
            <a:pPr>
              <a:spcBef>
                <a:spcPts val="44"/>
              </a:spcBef>
            </a:pPr>
            <a:endParaRPr sz="1333">
              <a:latin typeface="Times New Roman"/>
              <a:cs typeface="Times New Roman"/>
            </a:endParaRPr>
          </a:p>
          <a:p>
            <a:pPr marL="208847" marR="9031" indent="-187398">
              <a:lnSpc>
                <a:spcPct val="104299"/>
              </a:lnSpc>
              <a:buFont typeface="Arial"/>
              <a:buChar char="•"/>
              <a:tabLst>
                <a:tab pos="209976" algn="l"/>
              </a:tabLst>
            </a:pPr>
            <a:r>
              <a:rPr sz="1244" spc="18" dirty="0">
                <a:latin typeface="Constantia"/>
                <a:cs typeface="Constantia"/>
              </a:rPr>
              <a:t>In</a:t>
            </a:r>
            <a:r>
              <a:rPr sz="1244" spc="-27" dirty="0">
                <a:latin typeface="Constantia"/>
                <a:cs typeface="Constantia"/>
              </a:rPr>
              <a:t> </a:t>
            </a:r>
            <a:r>
              <a:rPr sz="1244" spc="18" dirty="0">
                <a:latin typeface="Constantia"/>
                <a:cs typeface="Constantia"/>
              </a:rPr>
              <a:t>this</a:t>
            </a:r>
            <a:r>
              <a:rPr sz="1244" spc="-36" dirty="0">
                <a:latin typeface="Constantia"/>
                <a:cs typeface="Constantia"/>
              </a:rPr>
              <a:t> </a:t>
            </a:r>
            <a:r>
              <a:rPr sz="1244" spc="18" dirty="0">
                <a:latin typeface="Constantia"/>
                <a:cs typeface="Constantia"/>
              </a:rPr>
              <a:t>example,</a:t>
            </a:r>
            <a:r>
              <a:rPr sz="1244" spc="9" dirty="0">
                <a:latin typeface="Constantia"/>
                <a:cs typeface="Constantia"/>
              </a:rPr>
              <a:t> </a:t>
            </a:r>
            <a:r>
              <a:rPr sz="1244" spc="18" dirty="0">
                <a:latin typeface="Constantia"/>
                <a:cs typeface="Constantia"/>
              </a:rPr>
              <a:t>we</a:t>
            </a:r>
            <a:r>
              <a:rPr sz="1244" spc="-44" dirty="0">
                <a:latin typeface="Constantia"/>
                <a:cs typeface="Constantia"/>
              </a:rPr>
              <a:t> </a:t>
            </a:r>
            <a:r>
              <a:rPr sz="1244" spc="27" dirty="0">
                <a:latin typeface="Constantia"/>
                <a:cs typeface="Constantia"/>
              </a:rPr>
              <a:t>use</a:t>
            </a:r>
            <a:r>
              <a:rPr sz="1244" spc="-27" dirty="0">
                <a:latin typeface="Constantia"/>
                <a:cs typeface="Constantia"/>
              </a:rPr>
              <a:t> </a:t>
            </a:r>
            <a:r>
              <a:rPr sz="1244" spc="27" dirty="0">
                <a:latin typeface="Constantia"/>
                <a:cs typeface="Constantia"/>
              </a:rPr>
              <a:t>the</a:t>
            </a:r>
            <a:r>
              <a:rPr sz="1244" spc="-27" dirty="0">
                <a:latin typeface="Constantia"/>
                <a:cs typeface="Constantia"/>
              </a:rPr>
              <a:t> </a:t>
            </a:r>
            <a:r>
              <a:rPr sz="1244" spc="18" dirty="0">
                <a:latin typeface="Constantia"/>
                <a:cs typeface="Constantia"/>
              </a:rPr>
              <a:t>first </a:t>
            </a:r>
            <a:r>
              <a:rPr sz="1244" spc="9" dirty="0">
                <a:latin typeface="Constantia"/>
                <a:cs typeface="Constantia"/>
              </a:rPr>
              <a:t>number, say</a:t>
            </a:r>
            <a:r>
              <a:rPr sz="1244" dirty="0">
                <a:latin typeface="Constantia"/>
                <a:cs typeface="Constantia"/>
              </a:rPr>
              <a:t> </a:t>
            </a:r>
            <a:r>
              <a:rPr sz="1244" spc="18" dirty="0">
                <a:latin typeface="Constantia"/>
                <a:cs typeface="Constantia"/>
              </a:rPr>
              <a:t>12,</a:t>
            </a:r>
            <a:r>
              <a:rPr sz="1244" spc="-36" dirty="0">
                <a:latin typeface="Constantia"/>
                <a:cs typeface="Constantia"/>
              </a:rPr>
              <a:t> </a:t>
            </a:r>
            <a:r>
              <a:rPr sz="1244" spc="18" dirty="0">
                <a:latin typeface="Constantia"/>
                <a:cs typeface="Constantia"/>
              </a:rPr>
              <a:t>which</a:t>
            </a:r>
            <a:r>
              <a:rPr sz="1244" spc="9" dirty="0">
                <a:latin typeface="Constantia"/>
                <a:cs typeface="Constantia"/>
              </a:rPr>
              <a:t> is</a:t>
            </a:r>
            <a:r>
              <a:rPr sz="1244" spc="-36" dirty="0">
                <a:latin typeface="Constantia"/>
                <a:cs typeface="Constantia"/>
              </a:rPr>
              <a:t> </a:t>
            </a:r>
            <a:r>
              <a:rPr sz="1244" spc="9" dirty="0">
                <a:latin typeface="Constantia"/>
                <a:cs typeface="Constantia"/>
              </a:rPr>
              <a:t>called  </a:t>
            </a:r>
            <a:r>
              <a:rPr sz="1244" spc="27" dirty="0">
                <a:latin typeface="Constantia"/>
                <a:cs typeface="Constantia"/>
              </a:rPr>
              <a:t>the </a:t>
            </a:r>
            <a:r>
              <a:rPr sz="1244" spc="9" dirty="0">
                <a:latin typeface="Constantia"/>
                <a:cs typeface="Constantia"/>
              </a:rPr>
              <a:t>pivot (rotate)</a:t>
            </a:r>
            <a:r>
              <a:rPr sz="1244" spc="-44" dirty="0">
                <a:latin typeface="Constantia"/>
                <a:cs typeface="Constantia"/>
              </a:rPr>
              <a:t> </a:t>
            </a:r>
            <a:r>
              <a:rPr sz="1244" spc="18" dirty="0">
                <a:latin typeface="Constantia"/>
                <a:cs typeface="Constantia"/>
              </a:rPr>
              <a:t>element.</a:t>
            </a:r>
            <a:endParaRPr sz="1244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905" y="1466878"/>
            <a:ext cx="1106311" cy="323778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956" b="1" spc="-9" dirty="0">
                <a:solidFill>
                  <a:srgbClr val="04607A"/>
                </a:solidFill>
                <a:latin typeface="Calibri"/>
                <a:cs typeface="Calibri"/>
              </a:rPr>
              <a:t>P</a:t>
            </a:r>
            <a:r>
              <a:rPr sz="1956" b="1" spc="-18" dirty="0">
                <a:solidFill>
                  <a:srgbClr val="04607A"/>
                </a:solidFill>
                <a:latin typeface="Calibri"/>
                <a:cs typeface="Calibri"/>
              </a:rPr>
              <a:t>ro</a:t>
            </a:r>
            <a:r>
              <a:rPr sz="1956" b="1" spc="9" dirty="0">
                <a:solidFill>
                  <a:srgbClr val="04607A"/>
                </a:solidFill>
                <a:latin typeface="Calibri"/>
                <a:cs typeface="Calibri"/>
              </a:rPr>
              <a:t>c</a:t>
            </a:r>
            <a:r>
              <a:rPr sz="1956" b="1" spc="-9" dirty="0">
                <a:solidFill>
                  <a:srgbClr val="04607A"/>
                </a:solidFill>
                <a:latin typeface="Calibri"/>
                <a:cs typeface="Calibri"/>
              </a:rPr>
              <a:t>edu</a:t>
            </a:r>
            <a:r>
              <a:rPr sz="1956" b="1" spc="-18" dirty="0">
                <a:solidFill>
                  <a:srgbClr val="04607A"/>
                </a:solidFill>
                <a:latin typeface="Calibri"/>
                <a:cs typeface="Calibri"/>
              </a:rPr>
              <a:t>r</a:t>
            </a:r>
            <a:r>
              <a:rPr sz="1956" b="1" dirty="0">
                <a:solidFill>
                  <a:srgbClr val="04607A"/>
                </a:solidFill>
                <a:latin typeface="Calibri"/>
                <a:cs typeface="Calibri"/>
              </a:rPr>
              <a:t>e</a:t>
            </a:r>
            <a:endParaRPr sz="1956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84841" y="2962907"/>
          <a:ext cx="4010937" cy="466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5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8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4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81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91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3180">
                <a:tc>
                  <a:txBody>
                    <a:bodyPr/>
                    <a:lstStyle/>
                    <a:p>
                      <a:pPr marL="31750">
                        <a:lnSpc>
                          <a:spcPts val="80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80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80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[3]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80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80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[5]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80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[6]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[7]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8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[8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800"/>
                        </a:lnSpc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[9]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97">
                <a:tc>
                  <a:txBody>
                    <a:bodyPr/>
                    <a:lstStyle/>
                    <a:p>
                      <a:pPr marL="31750">
                        <a:lnSpc>
                          <a:spcPts val="755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991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755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991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755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991" marB="0"/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755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991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755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991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755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991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755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991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755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991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Symbol"/>
                          <a:cs typeface="Symbol"/>
                        </a:rPr>
                        <a:t>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T="903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30166" y="2006035"/>
            <a:ext cx="4281876" cy="14159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08847" marR="9031" indent="-187398">
              <a:lnSpc>
                <a:spcPct val="105000"/>
              </a:lnSpc>
              <a:spcBef>
                <a:spcPts val="160"/>
              </a:spcBef>
              <a:buFont typeface="Arial"/>
              <a:buChar char="•"/>
              <a:tabLst>
                <a:tab pos="209976" algn="l"/>
              </a:tabLst>
            </a:pPr>
            <a:r>
              <a:rPr sz="1244" spc="27" dirty="0">
                <a:latin typeface="Constantia"/>
                <a:cs typeface="Constantia"/>
              </a:rPr>
              <a:t>Let</a:t>
            </a:r>
            <a:r>
              <a:rPr sz="1244" spc="-9" dirty="0">
                <a:latin typeface="Constantia"/>
                <a:cs typeface="Constantia"/>
              </a:rPr>
              <a:t> </a:t>
            </a:r>
            <a:r>
              <a:rPr sz="1244" spc="9" dirty="0">
                <a:latin typeface="Constantia"/>
                <a:cs typeface="Constantia"/>
              </a:rPr>
              <a:t>‘i’ </a:t>
            </a:r>
            <a:r>
              <a:rPr sz="1244" spc="18" dirty="0">
                <a:latin typeface="Constantia"/>
                <a:cs typeface="Constantia"/>
              </a:rPr>
              <a:t>be</a:t>
            </a:r>
            <a:r>
              <a:rPr sz="1244" spc="-27" dirty="0">
                <a:latin typeface="Constantia"/>
                <a:cs typeface="Constantia"/>
              </a:rPr>
              <a:t> </a:t>
            </a:r>
            <a:r>
              <a:rPr sz="1244" spc="27" dirty="0">
                <a:latin typeface="Constantia"/>
                <a:cs typeface="Constantia"/>
              </a:rPr>
              <a:t>the</a:t>
            </a:r>
            <a:r>
              <a:rPr sz="1244" spc="-44" dirty="0">
                <a:latin typeface="Constantia"/>
                <a:cs typeface="Constantia"/>
              </a:rPr>
              <a:t> </a:t>
            </a:r>
            <a:r>
              <a:rPr sz="1244" spc="18" dirty="0">
                <a:latin typeface="Constantia"/>
                <a:cs typeface="Constantia"/>
              </a:rPr>
              <a:t>position</a:t>
            </a:r>
            <a:r>
              <a:rPr sz="1244" spc="-9" dirty="0">
                <a:latin typeface="Constantia"/>
                <a:cs typeface="Constantia"/>
              </a:rPr>
              <a:t> </a:t>
            </a:r>
            <a:r>
              <a:rPr sz="1244" spc="18" dirty="0">
                <a:latin typeface="Constantia"/>
                <a:cs typeface="Constantia"/>
              </a:rPr>
              <a:t>of</a:t>
            </a:r>
            <a:r>
              <a:rPr sz="1244" spc="36" dirty="0">
                <a:latin typeface="Constantia"/>
                <a:cs typeface="Constantia"/>
              </a:rPr>
              <a:t> </a:t>
            </a:r>
            <a:r>
              <a:rPr sz="1244" spc="27" dirty="0">
                <a:latin typeface="Constantia"/>
                <a:cs typeface="Constantia"/>
              </a:rPr>
              <a:t>the</a:t>
            </a:r>
            <a:r>
              <a:rPr sz="1244" spc="-44" dirty="0">
                <a:latin typeface="Constantia"/>
                <a:cs typeface="Constantia"/>
              </a:rPr>
              <a:t> </a:t>
            </a:r>
            <a:r>
              <a:rPr sz="1244" spc="18" dirty="0">
                <a:latin typeface="Constantia"/>
                <a:cs typeface="Constantia"/>
              </a:rPr>
              <a:t>second</a:t>
            </a:r>
            <a:r>
              <a:rPr sz="1244" spc="9" dirty="0">
                <a:latin typeface="Constantia"/>
                <a:cs typeface="Constantia"/>
              </a:rPr>
              <a:t> </a:t>
            </a:r>
            <a:r>
              <a:rPr sz="1244" spc="18" dirty="0">
                <a:latin typeface="Constantia"/>
                <a:cs typeface="Constantia"/>
              </a:rPr>
              <a:t>element</a:t>
            </a:r>
            <a:r>
              <a:rPr sz="1244" spc="-27" dirty="0">
                <a:latin typeface="Constantia"/>
                <a:cs typeface="Constantia"/>
              </a:rPr>
              <a:t> </a:t>
            </a:r>
            <a:r>
              <a:rPr sz="1244" spc="27" dirty="0">
                <a:latin typeface="Constantia"/>
                <a:cs typeface="Constantia"/>
              </a:rPr>
              <a:t>and</a:t>
            </a:r>
            <a:r>
              <a:rPr sz="1244" spc="18" dirty="0">
                <a:latin typeface="Constantia"/>
                <a:cs typeface="Constantia"/>
              </a:rPr>
              <a:t> </a:t>
            </a:r>
            <a:r>
              <a:rPr sz="1244" spc="9" dirty="0">
                <a:latin typeface="Constantia"/>
                <a:cs typeface="Constantia"/>
              </a:rPr>
              <a:t>‘j’ </a:t>
            </a:r>
            <a:r>
              <a:rPr sz="1244" spc="18" dirty="0">
                <a:latin typeface="Constantia"/>
                <a:cs typeface="Constantia"/>
              </a:rPr>
              <a:t>be</a:t>
            </a:r>
            <a:r>
              <a:rPr sz="1244" spc="-27" dirty="0">
                <a:latin typeface="Constantia"/>
                <a:cs typeface="Constantia"/>
              </a:rPr>
              <a:t> </a:t>
            </a:r>
            <a:r>
              <a:rPr sz="1244" spc="27" dirty="0">
                <a:latin typeface="Constantia"/>
                <a:cs typeface="Constantia"/>
              </a:rPr>
              <a:t>the  </a:t>
            </a:r>
            <a:r>
              <a:rPr sz="1244" spc="18" dirty="0">
                <a:latin typeface="Constantia"/>
                <a:cs typeface="Constantia"/>
              </a:rPr>
              <a:t>position of </a:t>
            </a:r>
            <a:r>
              <a:rPr sz="1244" spc="27" dirty="0">
                <a:latin typeface="Constantia"/>
                <a:cs typeface="Constantia"/>
              </a:rPr>
              <a:t>the </a:t>
            </a:r>
            <a:r>
              <a:rPr sz="1244" spc="18" dirty="0">
                <a:latin typeface="Constantia"/>
                <a:cs typeface="Constantia"/>
              </a:rPr>
              <a:t>last element. </a:t>
            </a:r>
            <a:r>
              <a:rPr sz="1244" spc="9" dirty="0">
                <a:latin typeface="Constantia"/>
                <a:cs typeface="Constantia"/>
              </a:rPr>
              <a:t>i.e. i </a:t>
            </a:r>
            <a:r>
              <a:rPr sz="1244" spc="27" dirty="0">
                <a:latin typeface="Constantia"/>
                <a:cs typeface="Constantia"/>
              </a:rPr>
              <a:t>=2 and </a:t>
            </a:r>
            <a:r>
              <a:rPr sz="1244" spc="9" dirty="0">
                <a:latin typeface="Constantia"/>
                <a:cs typeface="Constantia"/>
              </a:rPr>
              <a:t>j </a:t>
            </a:r>
            <a:r>
              <a:rPr sz="1244" spc="18" dirty="0">
                <a:latin typeface="Constantia"/>
                <a:cs typeface="Constantia"/>
              </a:rPr>
              <a:t>=8, in this  example.</a:t>
            </a:r>
            <a:endParaRPr sz="1244" dirty="0">
              <a:latin typeface="Constantia"/>
              <a:cs typeface="Constantia"/>
            </a:endParaRPr>
          </a:p>
          <a:p>
            <a:pPr marL="208847" indent="-187398">
              <a:spcBef>
                <a:spcPts val="80"/>
              </a:spcBef>
              <a:buFont typeface="Arial"/>
              <a:buChar char="•"/>
              <a:tabLst>
                <a:tab pos="209976" algn="l"/>
              </a:tabLst>
            </a:pPr>
            <a:r>
              <a:rPr sz="1244" spc="27" dirty="0">
                <a:latin typeface="Constantia"/>
                <a:cs typeface="Constantia"/>
              </a:rPr>
              <a:t>Assume</a:t>
            </a:r>
            <a:r>
              <a:rPr sz="1244" spc="-18" dirty="0">
                <a:latin typeface="Constantia"/>
                <a:cs typeface="Constantia"/>
              </a:rPr>
              <a:t> </a:t>
            </a:r>
            <a:r>
              <a:rPr sz="1244" spc="18" dirty="0">
                <a:latin typeface="Constantia"/>
                <a:cs typeface="Constantia"/>
              </a:rPr>
              <a:t>that</a:t>
            </a:r>
            <a:r>
              <a:rPr sz="1244" spc="-53" dirty="0">
                <a:latin typeface="Constantia"/>
                <a:cs typeface="Constantia"/>
              </a:rPr>
              <a:t> </a:t>
            </a:r>
            <a:r>
              <a:rPr sz="1244" spc="27" dirty="0">
                <a:latin typeface="Constantia"/>
                <a:cs typeface="Constantia"/>
              </a:rPr>
              <a:t>a</a:t>
            </a:r>
            <a:r>
              <a:rPr sz="1244" spc="-27" dirty="0">
                <a:latin typeface="Constantia"/>
                <a:cs typeface="Constantia"/>
              </a:rPr>
              <a:t> </a:t>
            </a:r>
            <a:r>
              <a:rPr sz="1244" spc="18" dirty="0">
                <a:latin typeface="Constantia"/>
                <a:cs typeface="Constantia"/>
              </a:rPr>
              <a:t>[n+1] </a:t>
            </a:r>
            <a:r>
              <a:rPr sz="1244" spc="36" dirty="0">
                <a:latin typeface="Constantia"/>
                <a:cs typeface="Constantia"/>
              </a:rPr>
              <a:t>=</a:t>
            </a:r>
            <a:r>
              <a:rPr sz="1244" b="1" spc="36" dirty="0">
                <a:latin typeface="Symbol"/>
                <a:cs typeface="Symbol"/>
              </a:rPr>
              <a:t></a:t>
            </a:r>
            <a:r>
              <a:rPr sz="1244" spc="36" dirty="0">
                <a:latin typeface="Constantia"/>
                <a:cs typeface="Constantia"/>
              </a:rPr>
              <a:t>,</a:t>
            </a:r>
            <a:r>
              <a:rPr sz="1244" spc="-36" dirty="0">
                <a:latin typeface="Constantia"/>
                <a:cs typeface="Constantia"/>
              </a:rPr>
              <a:t> </a:t>
            </a:r>
            <a:r>
              <a:rPr sz="1244" spc="9" dirty="0">
                <a:latin typeface="Constantia"/>
                <a:cs typeface="Constantia"/>
              </a:rPr>
              <a:t>where</a:t>
            </a:r>
            <a:r>
              <a:rPr sz="1244" spc="18" dirty="0">
                <a:latin typeface="Constantia"/>
                <a:cs typeface="Constantia"/>
              </a:rPr>
              <a:t> </a:t>
            </a:r>
            <a:r>
              <a:rPr sz="1244" dirty="0">
                <a:latin typeface="Constantia"/>
                <a:cs typeface="Constantia"/>
              </a:rPr>
              <a:t>‘</a:t>
            </a:r>
            <a:r>
              <a:rPr sz="1244" b="1" dirty="0">
                <a:latin typeface="Constantia"/>
                <a:cs typeface="Constantia"/>
              </a:rPr>
              <a:t>a’</a:t>
            </a:r>
            <a:r>
              <a:rPr sz="1244" b="1" spc="27" dirty="0">
                <a:latin typeface="Constantia"/>
                <a:cs typeface="Constantia"/>
              </a:rPr>
              <a:t> </a:t>
            </a:r>
            <a:r>
              <a:rPr sz="1244" spc="9" dirty="0">
                <a:latin typeface="Constantia"/>
                <a:cs typeface="Constantia"/>
              </a:rPr>
              <a:t>is</a:t>
            </a:r>
            <a:r>
              <a:rPr sz="1244" spc="-36" dirty="0">
                <a:latin typeface="Constantia"/>
                <a:cs typeface="Constantia"/>
              </a:rPr>
              <a:t> </a:t>
            </a:r>
            <a:r>
              <a:rPr sz="1244" spc="18" dirty="0">
                <a:latin typeface="Constantia"/>
                <a:cs typeface="Constantia"/>
              </a:rPr>
              <a:t>an</a:t>
            </a:r>
            <a:r>
              <a:rPr sz="1244" spc="-18" dirty="0">
                <a:latin typeface="Constantia"/>
                <a:cs typeface="Constantia"/>
              </a:rPr>
              <a:t> </a:t>
            </a:r>
            <a:r>
              <a:rPr sz="1244" dirty="0">
                <a:latin typeface="Constantia"/>
                <a:cs typeface="Constantia"/>
              </a:rPr>
              <a:t>array</a:t>
            </a:r>
            <a:r>
              <a:rPr sz="1244" spc="-27" dirty="0">
                <a:latin typeface="Constantia"/>
                <a:cs typeface="Constantia"/>
              </a:rPr>
              <a:t> </a:t>
            </a:r>
            <a:r>
              <a:rPr sz="1244" spc="18" dirty="0">
                <a:latin typeface="Constantia"/>
                <a:cs typeface="Constantia"/>
              </a:rPr>
              <a:t>of</a:t>
            </a:r>
            <a:r>
              <a:rPr sz="1244" spc="27" dirty="0">
                <a:latin typeface="Constantia"/>
                <a:cs typeface="Constantia"/>
              </a:rPr>
              <a:t> </a:t>
            </a:r>
            <a:r>
              <a:rPr sz="1244" spc="18" dirty="0">
                <a:latin typeface="Constantia"/>
                <a:cs typeface="Constantia"/>
              </a:rPr>
              <a:t>size</a:t>
            </a:r>
            <a:r>
              <a:rPr sz="1244" spc="-27" dirty="0">
                <a:latin typeface="Constantia"/>
                <a:cs typeface="Constantia"/>
              </a:rPr>
              <a:t> </a:t>
            </a:r>
            <a:r>
              <a:rPr sz="1244" spc="27" dirty="0">
                <a:latin typeface="Constantia"/>
                <a:cs typeface="Constantia"/>
              </a:rPr>
              <a:t>n.</a:t>
            </a:r>
            <a:endParaRPr sz="1244" dirty="0">
              <a:latin typeface="Constantia"/>
              <a:cs typeface="Constantia"/>
            </a:endParaRPr>
          </a:p>
          <a:p>
            <a:pPr marL="3569591">
              <a:spcBef>
                <a:spcPts val="978"/>
              </a:spcBef>
              <a:tabLst>
                <a:tab pos="3909391" algn="l"/>
              </a:tabLst>
            </a:pPr>
            <a:r>
              <a:rPr sz="1244" spc="27" dirty="0">
                <a:latin typeface="Times New Roman"/>
                <a:cs typeface="Times New Roman"/>
              </a:rPr>
              <a:t>i	j</a:t>
            </a:r>
            <a:endParaRPr sz="1244" dirty="0">
              <a:latin typeface="Times New Roman"/>
              <a:cs typeface="Times New Roman"/>
            </a:endParaRPr>
          </a:p>
          <a:p>
            <a:pPr marL="3544755">
              <a:spcBef>
                <a:spcPts val="578"/>
              </a:spcBef>
              <a:tabLst>
                <a:tab pos="3880040" algn="l"/>
              </a:tabLst>
            </a:pPr>
            <a:r>
              <a:rPr sz="1244" spc="44" dirty="0">
                <a:latin typeface="Times New Roman"/>
                <a:cs typeface="Times New Roman"/>
              </a:rPr>
              <a:t>2	8</a:t>
            </a:r>
            <a:endParaRPr sz="1244" dirty="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3F62F-8A78-4E1E-8F66-2BE8C9031BCB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CCC75A-1FFF-473E-B989-1246B2735811}"/>
              </a:ext>
            </a:extLst>
          </p:cNvPr>
          <p:cNvCxnSpPr/>
          <p:nvPr/>
        </p:nvCxnSpPr>
        <p:spPr>
          <a:xfrm>
            <a:off x="0" y="76200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6033" y="970620"/>
            <a:ext cx="4740204" cy="328788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2578">
              <a:spcBef>
                <a:spcPts val="240"/>
              </a:spcBef>
            </a:pPr>
            <a:r>
              <a:rPr sz="1689" b="1" i="1" spc="9" dirty="0">
                <a:solidFill>
                  <a:srgbClr val="04607A"/>
                </a:solidFill>
                <a:latin typeface="Calibri"/>
                <a:cs typeface="Calibri"/>
              </a:rPr>
              <a:t>Contd </a:t>
            </a:r>
            <a:r>
              <a:rPr sz="1689" b="1" i="1" spc="36" dirty="0">
                <a:solidFill>
                  <a:srgbClr val="04607A"/>
                </a:solidFill>
                <a:latin typeface="Calibri"/>
                <a:cs typeface="Calibri"/>
              </a:rPr>
              <a:t>…</a:t>
            </a:r>
            <a:endParaRPr sz="1689">
              <a:latin typeface="Calibri"/>
              <a:cs typeface="Calibri"/>
            </a:endParaRPr>
          </a:p>
          <a:p>
            <a:pPr marL="320608" marR="9031" indent="-249488" algn="just">
              <a:lnSpc>
                <a:spcPct val="99700"/>
              </a:lnSpc>
              <a:spcBef>
                <a:spcPts val="1200"/>
              </a:spcBef>
              <a:buFont typeface="Arial"/>
              <a:buChar char="•"/>
              <a:tabLst>
                <a:tab pos="321737" algn="l"/>
              </a:tabLst>
            </a:pPr>
            <a:r>
              <a:rPr sz="1422" spc="-9" dirty="0">
                <a:latin typeface="Constantia"/>
                <a:cs typeface="Constantia"/>
              </a:rPr>
              <a:t>First scan </a:t>
            </a:r>
            <a:r>
              <a:rPr sz="1422" dirty="0">
                <a:latin typeface="Constantia"/>
                <a:cs typeface="Constantia"/>
              </a:rPr>
              <a:t>the list </a:t>
            </a:r>
            <a:r>
              <a:rPr sz="1422" spc="-18" dirty="0">
                <a:latin typeface="Constantia"/>
                <a:cs typeface="Constantia"/>
              </a:rPr>
              <a:t>from </a:t>
            </a:r>
            <a:r>
              <a:rPr sz="1422" spc="-9" dirty="0">
                <a:latin typeface="Constantia"/>
                <a:cs typeface="Constantia"/>
              </a:rPr>
              <a:t>left to right (from </a:t>
            </a:r>
            <a:r>
              <a:rPr sz="1422" dirty="0">
                <a:latin typeface="Constantia"/>
                <a:cs typeface="Constantia"/>
              </a:rPr>
              <a:t>i </a:t>
            </a:r>
            <a:r>
              <a:rPr sz="1422" spc="-9" dirty="0">
                <a:latin typeface="Constantia"/>
                <a:cs typeface="Constantia"/>
              </a:rPr>
              <a:t>to </a:t>
            </a:r>
            <a:r>
              <a:rPr sz="1422" dirty="0">
                <a:latin typeface="Constantia"/>
                <a:cs typeface="Constantia"/>
              </a:rPr>
              <a:t>j) </a:t>
            </a:r>
            <a:r>
              <a:rPr sz="1422" spc="-9" dirty="0">
                <a:latin typeface="Constantia"/>
                <a:cs typeface="Constantia"/>
              </a:rPr>
              <a:t>can  </a:t>
            </a:r>
            <a:r>
              <a:rPr sz="1422" spc="-18" dirty="0">
                <a:latin typeface="Constantia"/>
                <a:cs typeface="Constantia"/>
              </a:rPr>
              <a:t>compare </a:t>
            </a:r>
            <a:r>
              <a:rPr sz="1422" spc="-9" dirty="0">
                <a:latin typeface="Constantia"/>
                <a:cs typeface="Constantia"/>
              </a:rPr>
              <a:t>each </a:t>
            </a:r>
            <a:r>
              <a:rPr sz="1422" dirty="0">
                <a:latin typeface="Constantia"/>
                <a:cs typeface="Constantia"/>
              </a:rPr>
              <a:t>and </a:t>
            </a:r>
            <a:r>
              <a:rPr sz="1422" spc="-9" dirty="0">
                <a:latin typeface="Constantia"/>
                <a:cs typeface="Constantia"/>
              </a:rPr>
              <a:t>every element with </a:t>
            </a:r>
            <a:r>
              <a:rPr sz="1422" dirty="0">
                <a:latin typeface="Constantia"/>
                <a:cs typeface="Constantia"/>
              </a:rPr>
              <a:t>the </a:t>
            </a:r>
            <a:r>
              <a:rPr sz="1422" spc="-18" dirty="0">
                <a:latin typeface="Constantia"/>
                <a:cs typeface="Constantia"/>
              </a:rPr>
              <a:t>pivot. </a:t>
            </a:r>
            <a:r>
              <a:rPr sz="1422" spc="-9" dirty="0">
                <a:latin typeface="Constantia"/>
                <a:cs typeface="Constantia"/>
              </a:rPr>
              <a:t>This  </a:t>
            </a:r>
            <a:r>
              <a:rPr sz="1422" spc="-18" dirty="0">
                <a:latin typeface="Constantia"/>
                <a:cs typeface="Constantia"/>
              </a:rPr>
              <a:t>process</a:t>
            </a:r>
            <a:r>
              <a:rPr sz="1422" spc="320" dirty="0">
                <a:latin typeface="Constantia"/>
                <a:cs typeface="Constantia"/>
              </a:rPr>
              <a:t> </a:t>
            </a:r>
            <a:r>
              <a:rPr sz="1422" spc="-18" dirty="0">
                <a:latin typeface="Constantia"/>
                <a:cs typeface="Constantia"/>
              </a:rPr>
              <a:t>continues  </a:t>
            </a:r>
            <a:r>
              <a:rPr sz="1422" spc="-9" dirty="0">
                <a:latin typeface="Constantia"/>
                <a:cs typeface="Constantia"/>
              </a:rPr>
              <a:t>until an element found which </a:t>
            </a:r>
            <a:r>
              <a:rPr sz="1422" spc="-27" dirty="0">
                <a:latin typeface="Constantia"/>
                <a:cs typeface="Constantia"/>
              </a:rPr>
              <a:t>is  </a:t>
            </a:r>
            <a:r>
              <a:rPr sz="1422" spc="-9" dirty="0">
                <a:latin typeface="Constantia"/>
                <a:cs typeface="Constantia"/>
              </a:rPr>
              <a:t>greater than or equal to </a:t>
            </a:r>
            <a:r>
              <a:rPr sz="1422" spc="-27" dirty="0">
                <a:latin typeface="Constantia"/>
                <a:cs typeface="Constantia"/>
              </a:rPr>
              <a:t>pivot </a:t>
            </a:r>
            <a:r>
              <a:rPr sz="1422" dirty="0">
                <a:latin typeface="Constantia"/>
                <a:cs typeface="Constantia"/>
              </a:rPr>
              <a:t>element. </a:t>
            </a:r>
            <a:r>
              <a:rPr sz="1422" spc="-9" dirty="0">
                <a:latin typeface="Constantia"/>
                <a:cs typeface="Constantia"/>
              </a:rPr>
              <a:t>If such an  element found, then that element position </a:t>
            </a:r>
            <a:r>
              <a:rPr sz="1422" spc="-18" dirty="0">
                <a:latin typeface="Constantia"/>
                <a:cs typeface="Constantia"/>
              </a:rPr>
              <a:t>becomes </a:t>
            </a:r>
            <a:r>
              <a:rPr sz="1422" dirty="0">
                <a:latin typeface="Constantia"/>
                <a:cs typeface="Constantia"/>
              </a:rPr>
              <a:t>the  </a:t>
            </a:r>
            <a:r>
              <a:rPr sz="1422" spc="-9" dirty="0">
                <a:latin typeface="Constantia"/>
                <a:cs typeface="Constantia"/>
              </a:rPr>
              <a:t>value of</a:t>
            </a:r>
            <a:r>
              <a:rPr sz="1422" spc="-80" dirty="0">
                <a:latin typeface="Constantia"/>
                <a:cs typeface="Constantia"/>
              </a:rPr>
              <a:t> </a:t>
            </a:r>
            <a:r>
              <a:rPr sz="1422" spc="-53" dirty="0">
                <a:latin typeface="Constantia"/>
                <a:cs typeface="Constantia"/>
              </a:rPr>
              <a:t>‘i’.</a:t>
            </a:r>
            <a:endParaRPr sz="1422">
              <a:latin typeface="Constantia"/>
              <a:cs typeface="Constantia"/>
            </a:endParaRPr>
          </a:p>
          <a:p>
            <a:pPr marL="320608" marR="10160" indent="-249488" algn="just">
              <a:lnSpc>
                <a:spcPct val="99700"/>
              </a:lnSpc>
              <a:buFont typeface="Arial"/>
              <a:buChar char="•"/>
              <a:tabLst>
                <a:tab pos="321737" algn="l"/>
              </a:tabLst>
            </a:pPr>
            <a:r>
              <a:rPr sz="1422" spc="-18" dirty="0">
                <a:latin typeface="Constantia"/>
                <a:cs typeface="Constantia"/>
              </a:rPr>
              <a:t>Now </a:t>
            </a:r>
            <a:r>
              <a:rPr sz="1422" dirty="0">
                <a:latin typeface="Constantia"/>
                <a:cs typeface="Constantia"/>
              </a:rPr>
              <a:t>scan </a:t>
            </a:r>
            <a:r>
              <a:rPr sz="1422" spc="-9" dirty="0">
                <a:latin typeface="Constantia"/>
                <a:cs typeface="Constantia"/>
              </a:rPr>
              <a:t>the </a:t>
            </a:r>
            <a:r>
              <a:rPr sz="1422" dirty="0">
                <a:latin typeface="Constantia"/>
                <a:cs typeface="Constantia"/>
              </a:rPr>
              <a:t>list </a:t>
            </a:r>
            <a:r>
              <a:rPr sz="1422" spc="-18" dirty="0">
                <a:latin typeface="Constantia"/>
                <a:cs typeface="Constantia"/>
              </a:rPr>
              <a:t>from </a:t>
            </a:r>
            <a:r>
              <a:rPr sz="1422" spc="-9" dirty="0">
                <a:latin typeface="Constantia"/>
                <a:cs typeface="Constantia"/>
              </a:rPr>
              <a:t>right to left </a:t>
            </a:r>
            <a:r>
              <a:rPr sz="1422" spc="-18" dirty="0">
                <a:latin typeface="Constantia"/>
                <a:cs typeface="Constantia"/>
              </a:rPr>
              <a:t>(from </a:t>
            </a:r>
            <a:r>
              <a:rPr sz="1422" dirty="0">
                <a:latin typeface="Constantia"/>
                <a:cs typeface="Constantia"/>
              </a:rPr>
              <a:t>j </a:t>
            </a:r>
            <a:r>
              <a:rPr sz="1422" spc="-9" dirty="0">
                <a:latin typeface="Constantia"/>
                <a:cs typeface="Constantia"/>
              </a:rPr>
              <a:t>to </a:t>
            </a:r>
            <a:r>
              <a:rPr sz="1422" spc="-18" dirty="0">
                <a:latin typeface="Constantia"/>
                <a:cs typeface="Constantia"/>
              </a:rPr>
              <a:t>i) </a:t>
            </a:r>
            <a:r>
              <a:rPr sz="1422" spc="-9" dirty="0">
                <a:latin typeface="Constantia"/>
                <a:cs typeface="Constantia"/>
              </a:rPr>
              <a:t>and  </a:t>
            </a:r>
            <a:r>
              <a:rPr sz="1422" spc="-18" dirty="0">
                <a:latin typeface="Constantia"/>
                <a:cs typeface="Constantia"/>
              </a:rPr>
              <a:t>compare </a:t>
            </a:r>
            <a:r>
              <a:rPr sz="1422" spc="-9" dirty="0">
                <a:latin typeface="Constantia"/>
                <a:cs typeface="Constantia"/>
              </a:rPr>
              <a:t>each </a:t>
            </a:r>
            <a:r>
              <a:rPr sz="1422" dirty="0">
                <a:latin typeface="Constantia"/>
                <a:cs typeface="Constantia"/>
              </a:rPr>
              <a:t>and </a:t>
            </a:r>
            <a:r>
              <a:rPr sz="1422" spc="-9" dirty="0">
                <a:latin typeface="Constantia"/>
                <a:cs typeface="Constantia"/>
              </a:rPr>
              <a:t>every element with </a:t>
            </a:r>
            <a:r>
              <a:rPr sz="1422" dirty="0">
                <a:latin typeface="Constantia"/>
                <a:cs typeface="Constantia"/>
              </a:rPr>
              <a:t>the </a:t>
            </a:r>
            <a:r>
              <a:rPr sz="1422" spc="-18" dirty="0">
                <a:latin typeface="Constantia"/>
                <a:cs typeface="Constantia"/>
              </a:rPr>
              <a:t>pivot. </a:t>
            </a:r>
            <a:r>
              <a:rPr sz="1422" spc="-9" dirty="0">
                <a:latin typeface="Constantia"/>
                <a:cs typeface="Constantia"/>
              </a:rPr>
              <a:t>This  </a:t>
            </a:r>
            <a:r>
              <a:rPr sz="1422" spc="-18" dirty="0">
                <a:latin typeface="Constantia"/>
                <a:cs typeface="Constantia"/>
              </a:rPr>
              <a:t>process continues </a:t>
            </a:r>
            <a:r>
              <a:rPr sz="1422" spc="-9" dirty="0">
                <a:latin typeface="Constantia"/>
                <a:cs typeface="Constantia"/>
              </a:rPr>
              <a:t>until an element found </a:t>
            </a:r>
            <a:r>
              <a:rPr sz="1422" spc="-18" dirty="0">
                <a:latin typeface="Constantia"/>
                <a:cs typeface="Constantia"/>
              </a:rPr>
              <a:t>which is </a:t>
            </a:r>
            <a:r>
              <a:rPr sz="1422" dirty="0">
                <a:latin typeface="Constantia"/>
                <a:cs typeface="Constantia"/>
              </a:rPr>
              <a:t>less  than </a:t>
            </a:r>
            <a:r>
              <a:rPr sz="1422" spc="-9" dirty="0">
                <a:latin typeface="Constantia"/>
                <a:cs typeface="Constantia"/>
              </a:rPr>
              <a:t>or equal to </a:t>
            </a:r>
            <a:r>
              <a:rPr sz="1422" spc="-27" dirty="0">
                <a:latin typeface="Constantia"/>
                <a:cs typeface="Constantia"/>
              </a:rPr>
              <a:t>pivot </a:t>
            </a:r>
            <a:r>
              <a:rPr sz="1422" spc="-9" dirty="0">
                <a:latin typeface="Constantia"/>
                <a:cs typeface="Constantia"/>
              </a:rPr>
              <a:t>element. If such an element finds  </a:t>
            </a:r>
            <a:r>
              <a:rPr sz="1422" dirty="0">
                <a:latin typeface="Constantia"/>
                <a:cs typeface="Constantia"/>
              </a:rPr>
              <a:t>then</a:t>
            </a:r>
            <a:r>
              <a:rPr sz="1422" spc="-62" dirty="0">
                <a:latin typeface="Constantia"/>
                <a:cs typeface="Constantia"/>
              </a:rPr>
              <a:t> </a:t>
            </a:r>
            <a:r>
              <a:rPr sz="1422" dirty="0">
                <a:latin typeface="Constantia"/>
                <a:cs typeface="Constantia"/>
              </a:rPr>
              <a:t>that</a:t>
            </a:r>
            <a:r>
              <a:rPr sz="1422" spc="-116" dirty="0">
                <a:latin typeface="Constantia"/>
                <a:cs typeface="Constantia"/>
              </a:rPr>
              <a:t> </a:t>
            </a:r>
            <a:r>
              <a:rPr sz="1422" spc="-9" dirty="0">
                <a:latin typeface="Constantia"/>
                <a:cs typeface="Constantia"/>
              </a:rPr>
              <a:t>element’s</a:t>
            </a:r>
            <a:r>
              <a:rPr sz="1422" spc="-107" dirty="0">
                <a:latin typeface="Constantia"/>
                <a:cs typeface="Constantia"/>
              </a:rPr>
              <a:t> </a:t>
            </a:r>
            <a:r>
              <a:rPr sz="1422" spc="-9" dirty="0">
                <a:latin typeface="Constantia"/>
                <a:cs typeface="Constantia"/>
              </a:rPr>
              <a:t>position</a:t>
            </a:r>
            <a:r>
              <a:rPr sz="1422" spc="-62" dirty="0">
                <a:latin typeface="Constantia"/>
                <a:cs typeface="Constantia"/>
              </a:rPr>
              <a:t> </a:t>
            </a:r>
            <a:r>
              <a:rPr sz="1422" spc="-9" dirty="0">
                <a:latin typeface="Constantia"/>
                <a:cs typeface="Constantia"/>
              </a:rPr>
              <a:t>become</a:t>
            </a:r>
            <a:r>
              <a:rPr sz="1422" spc="-62" dirty="0">
                <a:latin typeface="Constantia"/>
                <a:cs typeface="Constantia"/>
              </a:rPr>
              <a:t> </a:t>
            </a:r>
            <a:r>
              <a:rPr sz="1422" dirty="0">
                <a:latin typeface="Constantia"/>
                <a:cs typeface="Constantia"/>
              </a:rPr>
              <a:t>‘j’</a:t>
            </a:r>
            <a:r>
              <a:rPr sz="1422" spc="-80" dirty="0">
                <a:latin typeface="Constantia"/>
                <a:cs typeface="Constantia"/>
              </a:rPr>
              <a:t> </a:t>
            </a:r>
            <a:r>
              <a:rPr sz="1422" spc="-9" dirty="0">
                <a:latin typeface="Constantia"/>
                <a:cs typeface="Constantia"/>
              </a:rPr>
              <a:t>value.</a:t>
            </a:r>
            <a:endParaRPr sz="1422">
              <a:latin typeface="Constantia"/>
              <a:cs typeface="Constantia"/>
            </a:endParaRPr>
          </a:p>
          <a:p>
            <a:pPr marL="320608" marR="13547" indent="-249488" algn="just">
              <a:lnSpc>
                <a:spcPts val="1707"/>
              </a:lnSpc>
              <a:spcBef>
                <a:spcPts val="36"/>
              </a:spcBef>
              <a:buFont typeface="Arial"/>
              <a:buChar char="•"/>
              <a:tabLst>
                <a:tab pos="321737" algn="l"/>
              </a:tabLst>
            </a:pPr>
            <a:r>
              <a:rPr sz="1422" spc="-18" dirty="0">
                <a:latin typeface="Constantia"/>
                <a:cs typeface="Constantia"/>
              </a:rPr>
              <a:t>Now compare </a:t>
            </a:r>
            <a:r>
              <a:rPr sz="1422" dirty="0">
                <a:latin typeface="Constantia"/>
                <a:cs typeface="Constantia"/>
              </a:rPr>
              <a:t>‘i’ and </a:t>
            </a:r>
            <a:r>
              <a:rPr sz="1422" spc="-62" dirty="0">
                <a:latin typeface="Constantia"/>
                <a:cs typeface="Constantia"/>
              </a:rPr>
              <a:t>‘j’. </a:t>
            </a:r>
            <a:r>
              <a:rPr sz="1422" spc="-9" dirty="0">
                <a:latin typeface="Constantia"/>
                <a:cs typeface="Constantia"/>
              </a:rPr>
              <a:t>If </a:t>
            </a:r>
            <a:r>
              <a:rPr sz="1422" dirty="0">
                <a:latin typeface="Constantia"/>
                <a:cs typeface="Constantia"/>
              </a:rPr>
              <a:t>i </a:t>
            </a:r>
            <a:r>
              <a:rPr sz="1422" spc="-18" dirty="0">
                <a:latin typeface="Constantia"/>
                <a:cs typeface="Constantia"/>
              </a:rPr>
              <a:t>&lt;j, </a:t>
            </a:r>
            <a:r>
              <a:rPr sz="1422" spc="-9" dirty="0">
                <a:latin typeface="Constantia"/>
                <a:cs typeface="Constantia"/>
              </a:rPr>
              <a:t>then swap a[i] </a:t>
            </a:r>
            <a:r>
              <a:rPr sz="1422" dirty="0">
                <a:latin typeface="Constantia"/>
                <a:cs typeface="Constantia"/>
              </a:rPr>
              <a:t>and a[j].  Otherwise</a:t>
            </a:r>
            <a:r>
              <a:rPr sz="1422" spc="-133" dirty="0">
                <a:latin typeface="Constantia"/>
                <a:cs typeface="Constantia"/>
              </a:rPr>
              <a:t> </a:t>
            </a:r>
            <a:r>
              <a:rPr sz="1422" spc="-9" dirty="0">
                <a:latin typeface="Constantia"/>
                <a:cs typeface="Constantia"/>
              </a:rPr>
              <a:t>swap</a:t>
            </a:r>
            <a:r>
              <a:rPr sz="1422" spc="-98" dirty="0">
                <a:latin typeface="Constantia"/>
                <a:cs typeface="Constantia"/>
              </a:rPr>
              <a:t> </a:t>
            </a:r>
            <a:r>
              <a:rPr sz="1422" spc="-27" dirty="0">
                <a:latin typeface="Constantia"/>
                <a:cs typeface="Constantia"/>
              </a:rPr>
              <a:t>pivot</a:t>
            </a:r>
            <a:r>
              <a:rPr sz="1422" spc="-80" dirty="0">
                <a:latin typeface="Constantia"/>
                <a:cs typeface="Constantia"/>
              </a:rPr>
              <a:t> </a:t>
            </a:r>
            <a:r>
              <a:rPr sz="1422" dirty="0">
                <a:latin typeface="Constantia"/>
                <a:cs typeface="Constantia"/>
              </a:rPr>
              <a:t>element</a:t>
            </a:r>
            <a:r>
              <a:rPr sz="1422" spc="-98" dirty="0">
                <a:latin typeface="Constantia"/>
                <a:cs typeface="Constantia"/>
              </a:rPr>
              <a:t> </a:t>
            </a:r>
            <a:r>
              <a:rPr sz="1422" dirty="0">
                <a:latin typeface="Constantia"/>
                <a:cs typeface="Constantia"/>
              </a:rPr>
              <a:t>and</a:t>
            </a:r>
            <a:r>
              <a:rPr sz="1422" spc="-62" dirty="0">
                <a:latin typeface="Constantia"/>
                <a:cs typeface="Constantia"/>
              </a:rPr>
              <a:t> </a:t>
            </a:r>
            <a:r>
              <a:rPr sz="1422" spc="9" dirty="0">
                <a:latin typeface="Constantia"/>
                <a:cs typeface="Constantia"/>
              </a:rPr>
              <a:t>a[j].</a:t>
            </a:r>
            <a:endParaRPr sz="1422">
              <a:latin typeface="Constantia"/>
              <a:cs typeface="Constanti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B43D4-7ABC-4F45-AED7-34D970A9BD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955BA-19AC-4206-9FAF-2A1267980569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07FFFF-36A7-457A-A295-7CADA54EB152}"/>
              </a:ext>
            </a:extLst>
          </p:cNvPr>
          <p:cNvCxnSpPr/>
          <p:nvPr/>
        </p:nvCxnSpPr>
        <p:spPr>
          <a:xfrm>
            <a:off x="38100" y="137160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14323" y="1017579"/>
            <a:ext cx="895209" cy="323778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956" b="1" spc="-18" dirty="0">
                <a:solidFill>
                  <a:srgbClr val="04607A"/>
                </a:solidFill>
                <a:latin typeface="Calibri"/>
                <a:cs typeface="Calibri"/>
              </a:rPr>
              <a:t>Contd</a:t>
            </a:r>
            <a:r>
              <a:rPr sz="1956" b="1" spc="-89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1956" b="1" dirty="0">
                <a:solidFill>
                  <a:srgbClr val="04607A"/>
                </a:solidFill>
                <a:latin typeface="Calibri"/>
                <a:cs typeface="Calibri"/>
              </a:rPr>
              <a:t>…</a:t>
            </a:r>
            <a:endParaRPr sz="1956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974" y="1774818"/>
            <a:ext cx="228946" cy="183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594974" y="2039396"/>
            <a:ext cx="228946" cy="183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72116" y="1552434"/>
          <a:ext cx="3911588" cy="970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3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8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8994">
                <a:tc>
                  <a:txBody>
                    <a:bodyPr/>
                    <a:lstStyle/>
                    <a:p>
                      <a:pPr marR="27940" algn="ctr">
                        <a:lnSpc>
                          <a:spcPts val="645"/>
                        </a:lnSpc>
                      </a:pPr>
                      <a:r>
                        <a:rPr sz="1000" spc="65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645"/>
                        </a:lnSpc>
                      </a:pPr>
                      <a:r>
                        <a:rPr sz="1000" spc="65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645"/>
                        </a:lnSpc>
                      </a:pPr>
                      <a:r>
                        <a:rPr sz="1000" spc="65" dirty="0">
                          <a:latin typeface="Times New Roman"/>
                          <a:cs typeface="Times New Roman"/>
                        </a:rPr>
                        <a:t>[3]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645"/>
                        </a:lnSpc>
                      </a:pPr>
                      <a:r>
                        <a:rPr sz="1000" spc="65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645"/>
                        </a:lnSpc>
                      </a:pPr>
                      <a:r>
                        <a:rPr sz="1000" spc="70" dirty="0">
                          <a:latin typeface="Times New Roman"/>
                          <a:cs typeface="Times New Roman"/>
                        </a:rPr>
                        <a:t>[5]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</a:pPr>
                      <a:r>
                        <a:rPr sz="1000" spc="65" dirty="0">
                          <a:latin typeface="Times New Roman"/>
                          <a:cs typeface="Times New Roman"/>
                        </a:rPr>
                        <a:t>[6]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645"/>
                        </a:lnSpc>
                      </a:pPr>
                      <a:r>
                        <a:rPr sz="1000" spc="65" dirty="0">
                          <a:latin typeface="Times New Roman"/>
                          <a:cs typeface="Times New Roman"/>
                        </a:rPr>
                        <a:t>[7]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645"/>
                        </a:lnSpc>
                      </a:pPr>
                      <a:r>
                        <a:rPr sz="1000" spc="65" dirty="0">
                          <a:latin typeface="Times New Roman"/>
                          <a:cs typeface="Times New Roman"/>
                        </a:rPr>
                        <a:t>[8]</a:t>
                      </a:r>
                      <a:r>
                        <a:rPr sz="10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65" dirty="0">
                          <a:latin typeface="Times New Roman"/>
                          <a:cs typeface="Times New Roman"/>
                        </a:rPr>
                        <a:t>[9]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62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9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57572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57572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8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57572" marB="0"/>
                </a:tc>
                <a:tc>
                  <a:txBody>
                    <a:bodyPr/>
                    <a:lstStyle/>
                    <a:p>
                      <a:pPr marR="622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57572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57572" marB="0"/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57572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57572" marB="0"/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00" spc="90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1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30" dirty="0">
                          <a:latin typeface="Symbol"/>
                          <a:cs typeface="Symbol"/>
                        </a:rPr>
                        <a:t>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3499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2089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41"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9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5634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5634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8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5634" marB="0"/>
                </a:tc>
                <a:tc>
                  <a:txBody>
                    <a:bodyPr/>
                    <a:lstStyle/>
                    <a:p>
                      <a:pPr marR="6223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5634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5634" marB="0"/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5634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5634" marB="0"/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000" spc="90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1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30" dirty="0">
                          <a:latin typeface="Symbol"/>
                          <a:cs typeface="Symbol"/>
                        </a:rPr>
                        <a:t>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5305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821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98212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653">
                <a:tc>
                  <a:txBody>
                    <a:bodyPr/>
                    <a:lstStyle/>
                    <a:p>
                      <a:pPr marR="41910" algn="ctr">
                        <a:lnSpc>
                          <a:spcPts val="615"/>
                        </a:lnSpc>
                        <a:spcBef>
                          <a:spcPts val="350"/>
                        </a:spcBef>
                      </a:pPr>
                      <a:r>
                        <a:rPr sz="1000" spc="9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9022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615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9022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615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9022" marB="0"/>
                </a:tc>
                <a:tc>
                  <a:txBody>
                    <a:bodyPr/>
                    <a:lstStyle/>
                    <a:p>
                      <a:pPr marR="62230" algn="ctr">
                        <a:lnSpc>
                          <a:spcPts val="615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9022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615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9022" marB="0"/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ts val="615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902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5"/>
                        </a:lnSpc>
                        <a:spcBef>
                          <a:spcPts val="350"/>
                        </a:spcBef>
                      </a:pPr>
                      <a:r>
                        <a:rPr sz="1000" spc="9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9022" marB="0"/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ts val="700"/>
                        </a:lnSpc>
                        <a:spcBef>
                          <a:spcPts val="270"/>
                        </a:spcBef>
                      </a:pPr>
                      <a:r>
                        <a:rPr sz="1000" spc="90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1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30" dirty="0">
                          <a:latin typeface="Symbol"/>
                          <a:cs typeface="Symbol"/>
                        </a:rPr>
                        <a:t>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563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5636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89604" y="2632472"/>
            <a:ext cx="101600" cy="115145"/>
          </a:xfrm>
          <a:custGeom>
            <a:avLst/>
            <a:gdLst/>
            <a:ahLst/>
            <a:cxnLst/>
            <a:rect l="l" t="t" r="r" b="b"/>
            <a:pathLst>
              <a:path w="57150" h="64769">
                <a:moveTo>
                  <a:pt x="54930" y="0"/>
                </a:moveTo>
                <a:lnTo>
                  <a:pt x="33534" y="12610"/>
                </a:lnTo>
                <a:lnTo>
                  <a:pt x="0" y="32440"/>
                </a:lnTo>
                <a:lnTo>
                  <a:pt x="33534" y="51412"/>
                </a:lnTo>
                <a:lnTo>
                  <a:pt x="56855" y="64632"/>
                </a:lnTo>
              </a:path>
            </a:pathLst>
          </a:custGeom>
          <a:ln w="48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1049221" y="2600050"/>
            <a:ext cx="0" cy="180622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599"/>
                </a:moveTo>
                <a:lnTo>
                  <a:pt x="0" y="69649"/>
                </a:lnTo>
                <a:lnTo>
                  <a:pt x="0" y="30848"/>
                </a:lnTo>
                <a:lnTo>
                  <a:pt x="0" y="0"/>
                </a:lnTo>
              </a:path>
            </a:pathLst>
          </a:custGeom>
          <a:ln w="4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2231171" y="2871274"/>
            <a:ext cx="230071" cy="200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233516" y="2548525"/>
            <a:ext cx="4965982" cy="985256"/>
          </a:xfrm>
          <a:prstGeom prst="rect">
            <a:avLst/>
          </a:prstGeom>
        </p:spPr>
        <p:txBody>
          <a:bodyPr vert="horz" wrap="square" lIns="0" tIns="21449" rIns="0" bIns="0" rtlCol="0">
            <a:spAutoFit/>
          </a:bodyPr>
          <a:lstStyle/>
          <a:p>
            <a:pPr marL="112890">
              <a:spcBef>
                <a:spcPts val="169"/>
              </a:spcBef>
            </a:pPr>
            <a:r>
              <a:rPr sz="1244" spc="-36" dirty="0">
                <a:latin typeface="Times New Roman"/>
                <a:cs typeface="Times New Roman"/>
              </a:rPr>
              <a:t>Since </a:t>
            </a:r>
            <a:r>
              <a:rPr sz="1244" spc="-18" dirty="0">
                <a:latin typeface="Times New Roman"/>
                <a:cs typeface="Times New Roman"/>
              </a:rPr>
              <a:t>i </a:t>
            </a:r>
            <a:r>
              <a:rPr sz="1244" spc="-27" dirty="0">
                <a:latin typeface="Times New Roman"/>
                <a:cs typeface="Times New Roman"/>
              </a:rPr>
              <a:t>= </a:t>
            </a:r>
            <a:r>
              <a:rPr sz="1244" spc="-18" dirty="0">
                <a:latin typeface="Times New Roman"/>
                <a:cs typeface="Times New Roman"/>
              </a:rPr>
              <a:t>7 </a:t>
            </a:r>
            <a:r>
              <a:rPr lang="en-GB" sz="1244" spc="-18" dirty="0">
                <a:latin typeface="Times New Roman"/>
                <a:cs typeface="Times New Roman"/>
              </a:rPr>
              <a:t>   </a:t>
            </a:r>
            <a:r>
              <a:rPr sz="1244" spc="-36" dirty="0">
                <a:latin typeface="Times New Roman"/>
                <a:cs typeface="Times New Roman"/>
              </a:rPr>
              <a:t>j</a:t>
            </a:r>
            <a:r>
              <a:rPr lang="en-GB" sz="1244" spc="-36" dirty="0">
                <a:latin typeface="Times New Roman"/>
                <a:cs typeface="Times New Roman"/>
              </a:rPr>
              <a:t> </a:t>
            </a:r>
            <a:r>
              <a:rPr sz="1244" spc="-36" dirty="0">
                <a:latin typeface="Times New Roman"/>
                <a:cs typeface="Times New Roman"/>
              </a:rPr>
              <a:t>=6, then </a:t>
            </a:r>
            <a:r>
              <a:rPr sz="1244" spc="-44" dirty="0">
                <a:latin typeface="Times New Roman"/>
                <a:cs typeface="Times New Roman"/>
              </a:rPr>
              <a:t>swap </a:t>
            </a:r>
            <a:r>
              <a:rPr sz="1244" spc="-36" dirty="0">
                <a:latin typeface="Times New Roman"/>
                <a:cs typeface="Times New Roman"/>
              </a:rPr>
              <a:t>pivot </a:t>
            </a:r>
            <a:r>
              <a:rPr sz="1244" spc="-44" dirty="0">
                <a:latin typeface="Times New Roman"/>
                <a:cs typeface="Times New Roman"/>
              </a:rPr>
              <a:t>element </a:t>
            </a:r>
            <a:r>
              <a:rPr sz="1244" spc="-36" dirty="0">
                <a:latin typeface="Times New Roman"/>
                <a:cs typeface="Times New Roman"/>
              </a:rPr>
              <a:t>and 6th </a:t>
            </a:r>
            <a:r>
              <a:rPr sz="1244" spc="-44" dirty="0">
                <a:latin typeface="Times New Roman"/>
                <a:cs typeface="Times New Roman"/>
              </a:rPr>
              <a:t>element </a:t>
            </a:r>
            <a:r>
              <a:rPr sz="1244" spc="-18" dirty="0">
                <a:latin typeface="Times New Roman"/>
                <a:cs typeface="Times New Roman"/>
              </a:rPr>
              <a:t>( j</a:t>
            </a:r>
            <a:r>
              <a:rPr sz="1200" spc="-27" baseline="24691" dirty="0">
                <a:latin typeface="Times New Roman"/>
                <a:cs typeface="Times New Roman"/>
              </a:rPr>
              <a:t>th </a:t>
            </a:r>
            <a:r>
              <a:rPr sz="1244" spc="-44" dirty="0">
                <a:latin typeface="Times New Roman"/>
                <a:cs typeface="Times New Roman"/>
              </a:rPr>
              <a:t>element), we</a:t>
            </a:r>
            <a:r>
              <a:rPr sz="1244" spc="-178" dirty="0">
                <a:latin typeface="Times New Roman"/>
                <a:cs typeface="Times New Roman"/>
              </a:rPr>
              <a:t> </a:t>
            </a:r>
            <a:r>
              <a:rPr sz="1244" spc="-36" dirty="0">
                <a:latin typeface="Times New Roman"/>
                <a:cs typeface="Times New Roman"/>
              </a:rPr>
              <a:t>get</a:t>
            </a:r>
            <a:endParaRPr sz="1244" dirty="0">
              <a:latin typeface="Times New Roman"/>
              <a:cs typeface="Times New Roman"/>
            </a:endParaRPr>
          </a:p>
          <a:p>
            <a:pPr marL="375923">
              <a:spcBef>
                <a:spcPts val="996"/>
              </a:spcBef>
              <a:tabLst>
                <a:tab pos="705564" algn="l"/>
                <a:tab pos="1035204" algn="l"/>
                <a:tab pos="1365973" algn="l"/>
                <a:tab pos="1737382" algn="l"/>
              </a:tabLst>
            </a:pPr>
            <a:r>
              <a:rPr sz="1067" spc="107" dirty="0">
                <a:latin typeface="Times New Roman"/>
                <a:cs typeface="Times New Roman"/>
              </a:rPr>
              <a:t>8	6	2	4	9 12</a:t>
            </a:r>
            <a:r>
              <a:rPr lang="en-GB" sz="1067" spc="107" dirty="0">
                <a:latin typeface="Times New Roman"/>
                <a:cs typeface="Times New Roman"/>
              </a:rPr>
              <a:t> </a:t>
            </a:r>
            <a:r>
              <a:rPr sz="1067" spc="107" dirty="0">
                <a:latin typeface="Times New Roman"/>
                <a:cs typeface="Times New Roman"/>
              </a:rPr>
              <a:t> 18</a:t>
            </a:r>
            <a:r>
              <a:rPr sz="1067" spc="444" dirty="0">
                <a:latin typeface="Times New Roman"/>
                <a:cs typeface="Times New Roman"/>
              </a:rPr>
              <a:t> </a:t>
            </a:r>
            <a:r>
              <a:rPr sz="1067" spc="107" dirty="0">
                <a:latin typeface="Times New Roman"/>
                <a:cs typeface="Times New Roman"/>
              </a:rPr>
              <a:t>15</a:t>
            </a:r>
            <a:endParaRPr sz="1067" dirty="0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978" dirty="0">
              <a:latin typeface="Times New Roman"/>
              <a:cs typeface="Times New Roman"/>
            </a:endParaRPr>
          </a:p>
          <a:p>
            <a:pPr marL="137726" marR="121922">
              <a:lnSpc>
                <a:spcPct val="101699"/>
              </a:lnSpc>
              <a:spcBef>
                <a:spcPts val="9"/>
              </a:spcBef>
            </a:pPr>
            <a:r>
              <a:rPr sz="1067" dirty="0">
                <a:latin typeface="Constantia"/>
                <a:cs typeface="Constantia"/>
              </a:rPr>
              <a:t>Thus pivot reaches its original position. </a:t>
            </a:r>
            <a:r>
              <a:rPr sz="1067" spc="9" dirty="0">
                <a:latin typeface="Constantia"/>
                <a:cs typeface="Constantia"/>
              </a:rPr>
              <a:t>The elements on </a:t>
            </a:r>
            <a:r>
              <a:rPr sz="1067" dirty="0">
                <a:latin typeface="Constantia"/>
                <a:cs typeface="Constantia"/>
              </a:rPr>
              <a:t>left </a:t>
            </a:r>
            <a:r>
              <a:rPr sz="1067" spc="-9" dirty="0">
                <a:latin typeface="Constantia"/>
                <a:cs typeface="Constantia"/>
              </a:rPr>
              <a:t>to </a:t>
            </a:r>
            <a:r>
              <a:rPr sz="1067" spc="9" dirty="0">
                <a:latin typeface="Constantia"/>
                <a:cs typeface="Constantia"/>
              </a:rPr>
              <a:t>the right </a:t>
            </a:r>
            <a:r>
              <a:rPr sz="1067" dirty="0">
                <a:latin typeface="Constantia"/>
                <a:cs typeface="Constantia"/>
              </a:rPr>
              <a:t>pivot  </a:t>
            </a:r>
            <a:r>
              <a:rPr sz="1067" spc="-9" dirty="0">
                <a:latin typeface="Constantia"/>
                <a:cs typeface="Constantia"/>
              </a:rPr>
              <a:t>are</a:t>
            </a:r>
            <a:r>
              <a:rPr sz="1067" spc="-44" dirty="0">
                <a:latin typeface="Constantia"/>
                <a:cs typeface="Constantia"/>
              </a:rPr>
              <a:t> </a:t>
            </a:r>
            <a:r>
              <a:rPr sz="1067" dirty="0">
                <a:latin typeface="Constantia"/>
                <a:cs typeface="Constantia"/>
              </a:rPr>
              <a:t>smaller</a:t>
            </a:r>
            <a:r>
              <a:rPr sz="1067" spc="18" dirty="0">
                <a:latin typeface="Constantia"/>
                <a:cs typeface="Constantia"/>
              </a:rPr>
              <a:t> </a:t>
            </a:r>
            <a:r>
              <a:rPr sz="1067" dirty="0">
                <a:latin typeface="Constantia"/>
                <a:cs typeface="Constantia"/>
              </a:rPr>
              <a:t>than</a:t>
            </a:r>
            <a:r>
              <a:rPr sz="1067" spc="-18" dirty="0">
                <a:latin typeface="Constantia"/>
                <a:cs typeface="Constantia"/>
              </a:rPr>
              <a:t> </a:t>
            </a:r>
            <a:r>
              <a:rPr sz="1067" dirty="0">
                <a:latin typeface="Constantia"/>
                <a:cs typeface="Constantia"/>
              </a:rPr>
              <a:t>pivot</a:t>
            </a:r>
            <a:r>
              <a:rPr sz="1067" spc="-53" dirty="0">
                <a:latin typeface="Constantia"/>
                <a:cs typeface="Constantia"/>
              </a:rPr>
              <a:t> </a:t>
            </a:r>
            <a:r>
              <a:rPr sz="1067" dirty="0">
                <a:latin typeface="Constantia"/>
                <a:cs typeface="Constantia"/>
              </a:rPr>
              <a:t>(12)</a:t>
            </a:r>
            <a:r>
              <a:rPr sz="1067" spc="-36" dirty="0">
                <a:latin typeface="Constantia"/>
                <a:cs typeface="Constantia"/>
              </a:rPr>
              <a:t> </a:t>
            </a:r>
            <a:r>
              <a:rPr sz="1067" dirty="0">
                <a:latin typeface="Constantia"/>
                <a:cs typeface="Constantia"/>
              </a:rPr>
              <a:t>and</a:t>
            </a:r>
            <a:r>
              <a:rPr sz="1067" spc="-9" dirty="0">
                <a:latin typeface="Constantia"/>
                <a:cs typeface="Constantia"/>
              </a:rPr>
              <a:t> </a:t>
            </a:r>
            <a:r>
              <a:rPr sz="1067" spc="9" dirty="0">
                <a:latin typeface="Constantia"/>
                <a:cs typeface="Constantia"/>
              </a:rPr>
              <a:t>right</a:t>
            </a:r>
            <a:r>
              <a:rPr sz="1067" spc="-53" dirty="0">
                <a:latin typeface="Constantia"/>
                <a:cs typeface="Constantia"/>
              </a:rPr>
              <a:t> </a:t>
            </a:r>
            <a:r>
              <a:rPr sz="1067" spc="-9" dirty="0">
                <a:latin typeface="Constantia"/>
                <a:cs typeface="Constantia"/>
              </a:rPr>
              <a:t>to</a:t>
            </a:r>
            <a:r>
              <a:rPr sz="1067" spc="-44" dirty="0">
                <a:latin typeface="Constantia"/>
                <a:cs typeface="Constantia"/>
              </a:rPr>
              <a:t> </a:t>
            </a:r>
            <a:r>
              <a:rPr sz="1067" dirty="0">
                <a:latin typeface="Constantia"/>
                <a:cs typeface="Constantia"/>
              </a:rPr>
              <a:t>pivot</a:t>
            </a:r>
            <a:r>
              <a:rPr sz="1067" spc="-80" dirty="0">
                <a:latin typeface="Constantia"/>
                <a:cs typeface="Constantia"/>
              </a:rPr>
              <a:t> </a:t>
            </a:r>
            <a:r>
              <a:rPr sz="1067" spc="-9" dirty="0">
                <a:latin typeface="Constantia"/>
                <a:cs typeface="Constantia"/>
              </a:rPr>
              <a:t>are</a:t>
            </a:r>
            <a:r>
              <a:rPr sz="1067" spc="-44" dirty="0">
                <a:latin typeface="Constantia"/>
                <a:cs typeface="Constantia"/>
              </a:rPr>
              <a:t> </a:t>
            </a:r>
            <a:r>
              <a:rPr sz="1067" spc="-9" dirty="0">
                <a:latin typeface="Constantia"/>
                <a:cs typeface="Constantia"/>
              </a:rPr>
              <a:t>greater</a:t>
            </a:r>
            <a:r>
              <a:rPr sz="1067" spc="-18" dirty="0">
                <a:latin typeface="Constantia"/>
                <a:cs typeface="Constantia"/>
              </a:rPr>
              <a:t> </a:t>
            </a:r>
            <a:r>
              <a:rPr sz="1067" dirty="0">
                <a:latin typeface="Constantia"/>
                <a:cs typeface="Constantia"/>
              </a:rPr>
              <a:t>pivot</a:t>
            </a:r>
            <a:r>
              <a:rPr sz="1067" spc="-62" dirty="0">
                <a:latin typeface="Constantia"/>
                <a:cs typeface="Constantia"/>
              </a:rPr>
              <a:t> </a:t>
            </a:r>
            <a:r>
              <a:rPr sz="1067" dirty="0">
                <a:latin typeface="Constantia"/>
                <a:cs typeface="Constantia"/>
              </a:rPr>
              <a:t>(12).</a:t>
            </a:r>
          </a:p>
        </p:txBody>
      </p:sp>
      <p:sp>
        <p:nvSpPr>
          <p:cNvPr id="12" name="object 12"/>
          <p:cNvSpPr/>
          <p:nvPr/>
        </p:nvSpPr>
        <p:spPr>
          <a:xfrm>
            <a:off x="2500277" y="3876453"/>
            <a:ext cx="628791" cy="0"/>
          </a:xfrm>
          <a:custGeom>
            <a:avLst/>
            <a:gdLst/>
            <a:ahLst/>
            <a:cxnLst/>
            <a:rect l="l" t="t" r="r" b="b"/>
            <a:pathLst>
              <a:path w="353694">
                <a:moveTo>
                  <a:pt x="353664" y="0"/>
                </a:moveTo>
                <a:lnTo>
                  <a:pt x="0" y="0"/>
                </a:lnTo>
              </a:path>
            </a:pathLst>
          </a:custGeom>
          <a:ln w="3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3" name="object 13"/>
          <p:cNvSpPr/>
          <p:nvPr/>
        </p:nvSpPr>
        <p:spPr>
          <a:xfrm>
            <a:off x="595442" y="3861906"/>
            <a:ext cx="1426916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802488" y="0"/>
                </a:moveTo>
                <a:lnTo>
                  <a:pt x="0" y="0"/>
                </a:lnTo>
              </a:path>
            </a:pathLst>
          </a:custGeom>
          <a:ln w="3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4" name="object 14"/>
          <p:cNvSpPr/>
          <p:nvPr/>
        </p:nvSpPr>
        <p:spPr>
          <a:xfrm>
            <a:off x="2182547" y="3689712"/>
            <a:ext cx="222274" cy="1720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5" name="object 15"/>
          <p:cNvSpPr txBox="1"/>
          <p:nvPr/>
        </p:nvSpPr>
        <p:spPr>
          <a:xfrm>
            <a:off x="591328" y="3674007"/>
            <a:ext cx="1083733" cy="17100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2578">
              <a:spcBef>
                <a:spcPts val="160"/>
              </a:spcBef>
              <a:tabLst>
                <a:tab pos="340929" algn="l"/>
                <a:tab pos="660408" algn="l"/>
                <a:tab pos="979888" algn="l"/>
              </a:tabLst>
            </a:pPr>
            <a:r>
              <a:rPr sz="978" spc="133" dirty="0">
                <a:latin typeface="Times New Roman"/>
                <a:cs typeface="Times New Roman"/>
              </a:rPr>
              <a:t>8	6	2	4</a:t>
            </a:r>
            <a:endParaRPr sz="97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8922" y="3846513"/>
            <a:ext cx="608471" cy="17100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2578">
              <a:spcBef>
                <a:spcPts val="160"/>
              </a:spcBef>
            </a:pPr>
            <a:r>
              <a:rPr sz="978" spc="107" dirty="0">
                <a:latin typeface="Times New Roman"/>
                <a:cs typeface="Times New Roman"/>
              </a:rPr>
              <a:t>Sublist</a:t>
            </a:r>
            <a:r>
              <a:rPr sz="978" spc="-36" dirty="0">
                <a:latin typeface="Times New Roman"/>
                <a:cs typeface="Times New Roman"/>
              </a:rPr>
              <a:t> </a:t>
            </a:r>
            <a:r>
              <a:rPr sz="978" spc="133" dirty="0">
                <a:latin typeface="Times New Roman"/>
                <a:cs typeface="Times New Roman"/>
              </a:rPr>
              <a:t>1</a:t>
            </a:r>
            <a:endParaRPr sz="97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8874" y="3681019"/>
            <a:ext cx="1223716" cy="321498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45156" algn="r">
              <a:spcBef>
                <a:spcPts val="160"/>
              </a:spcBef>
            </a:pPr>
            <a:r>
              <a:rPr sz="1467" spc="199" baseline="5050" dirty="0">
                <a:latin typeface="Times New Roman"/>
                <a:cs typeface="Times New Roman"/>
              </a:rPr>
              <a:t>9    12     </a:t>
            </a:r>
            <a:r>
              <a:rPr sz="978" spc="133" dirty="0">
                <a:latin typeface="Times New Roman"/>
                <a:cs typeface="Times New Roman"/>
              </a:rPr>
              <a:t>18 </a:t>
            </a:r>
            <a:r>
              <a:rPr sz="978" spc="427" dirty="0">
                <a:latin typeface="Times New Roman"/>
                <a:cs typeface="Times New Roman"/>
              </a:rPr>
              <a:t> </a:t>
            </a:r>
            <a:r>
              <a:rPr sz="978" spc="133" dirty="0">
                <a:latin typeface="Times New Roman"/>
                <a:cs typeface="Times New Roman"/>
              </a:rPr>
              <a:t>15</a:t>
            </a:r>
            <a:endParaRPr sz="978">
              <a:latin typeface="Times New Roman"/>
              <a:cs typeface="Times New Roman"/>
            </a:endParaRPr>
          </a:p>
          <a:p>
            <a:pPr marR="9031" algn="r">
              <a:spcBef>
                <a:spcPts val="18"/>
              </a:spcBef>
            </a:pPr>
            <a:r>
              <a:rPr sz="978" spc="107" dirty="0">
                <a:latin typeface="Times New Roman"/>
                <a:cs typeface="Times New Roman"/>
              </a:rPr>
              <a:t>Sublist</a:t>
            </a:r>
            <a:r>
              <a:rPr sz="978" spc="-98" dirty="0">
                <a:latin typeface="Times New Roman"/>
                <a:cs typeface="Times New Roman"/>
              </a:rPr>
              <a:t> </a:t>
            </a:r>
            <a:r>
              <a:rPr sz="978" spc="133" dirty="0">
                <a:latin typeface="Times New Roman"/>
                <a:cs typeface="Times New Roman"/>
              </a:rPr>
              <a:t>2</a:t>
            </a:r>
            <a:endParaRPr sz="97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0570" y="4128573"/>
            <a:ext cx="4356382" cy="35199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 marR="9031">
              <a:lnSpc>
                <a:spcPct val="101699"/>
              </a:lnSpc>
              <a:spcBef>
                <a:spcPts val="178"/>
              </a:spcBef>
            </a:pPr>
            <a:r>
              <a:rPr sz="1067" spc="-9" dirty="0">
                <a:latin typeface="Constantia"/>
                <a:cs typeface="Constantia"/>
              </a:rPr>
              <a:t>Now take </a:t>
            </a:r>
            <a:r>
              <a:rPr sz="1067" dirty="0">
                <a:latin typeface="Constantia"/>
                <a:cs typeface="Constantia"/>
              </a:rPr>
              <a:t>sub-list</a:t>
            </a:r>
            <a:r>
              <a:rPr sz="1067" b="1" dirty="0">
                <a:latin typeface="Constantia"/>
                <a:cs typeface="Constantia"/>
              </a:rPr>
              <a:t>1 </a:t>
            </a:r>
            <a:r>
              <a:rPr sz="1067" dirty="0">
                <a:latin typeface="Constantia"/>
                <a:cs typeface="Constantia"/>
              </a:rPr>
              <a:t>and sub-list</a:t>
            </a:r>
            <a:r>
              <a:rPr sz="1067" b="1" dirty="0">
                <a:latin typeface="Constantia"/>
                <a:cs typeface="Constantia"/>
              </a:rPr>
              <a:t>2 </a:t>
            </a:r>
            <a:r>
              <a:rPr sz="1067" dirty="0">
                <a:latin typeface="Constantia"/>
                <a:cs typeface="Constantia"/>
              </a:rPr>
              <a:t>and apply </a:t>
            </a:r>
            <a:r>
              <a:rPr sz="1067" spc="9" dirty="0">
                <a:latin typeface="Constantia"/>
                <a:cs typeface="Constantia"/>
              </a:rPr>
              <a:t>the </a:t>
            </a:r>
            <a:r>
              <a:rPr sz="1067" spc="-9" dirty="0">
                <a:latin typeface="Constantia"/>
                <a:cs typeface="Constantia"/>
              </a:rPr>
              <a:t>above </a:t>
            </a:r>
            <a:r>
              <a:rPr sz="1067" dirty="0">
                <a:latin typeface="Constantia"/>
                <a:cs typeface="Constantia"/>
              </a:rPr>
              <a:t>process </a:t>
            </a:r>
            <a:r>
              <a:rPr sz="1067" spc="-9" dirty="0">
                <a:latin typeface="Constantia"/>
                <a:cs typeface="Constantia"/>
              </a:rPr>
              <a:t>recursively,  </a:t>
            </a:r>
            <a:r>
              <a:rPr sz="1067" dirty="0">
                <a:latin typeface="Constantia"/>
                <a:cs typeface="Constantia"/>
              </a:rPr>
              <a:t>at last </a:t>
            </a:r>
            <a:r>
              <a:rPr sz="1067" spc="-9" dirty="0">
                <a:latin typeface="Constantia"/>
                <a:cs typeface="Constantia"/>
              </a:rPr>
              <a:t>we get </a:t>
            </a:r>
            <a:r>
              <a:rPr sz="1067" dirty="0">
                <a:latin typeface="Constantia"/>
                <a:cs typeface="Constantia"/>
              </a:rPr>
              <a:t>sorted</a:t>
            </a:r>
            <a:r>
              <a:rPr sz="1067" spc="-133" dirty="0">
                <a:latin typeface="Constantia"/>
                <a:cs typeface="Constantia"/>
              </a:rPr>
              <a:t> </a:t>
            </a:r>
            <a:r>
              <a:rPr sz="1067" dirty="0">
                <a:latin typeface="Constantia"/>
                <a:cs typeface="Constantia"/>
              </a:rPr>
              <a:t>list.</a:t>
            </a:r>
            <a:endParaRPr sz="1067">
              <a:latin typeface="Constantia"/>
              <a:cs typeface="Constanti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20F645-9ABF-4D9E-A756-21D5B9B4AF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AA738C-C07D-4095-A1C4-CBE01259E747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2A819-5F82-43CF-B2C7-4EBF5148B8D3}"/>
              </a:ext>
            </a:extLst>
          </p:cNvPr>
          <p:cNvCxnSpPr/>
          <p:nvPr/>
        </p:nvCxnSpPr>
        <p:spPr>
          <a:xfrm>
            <a:off x="38100" y="1341357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1092197-63BA-42B2-821C-BFB61F9E5340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0" t="65106" r="38777" b="20927"/>
          <a:stretch/>
        </p:blipFill>
        <p:spPr bwMode="auto">
          <a:xfrm>
            <a:off x="3539014" y="1372235"/>
            <a:ext cx="2633663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88EFA5D4-6792-4DFC-ADC0-B63E79FC479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5" t="18718" r="17128" b="42087"/>
          <a:stretch>
            <a:fillRect/>
          </a:stretch>
        </p:blipFill>
        <p:spPr bwMode="auto">
          <a:xfrm>
            <a:off x="228600" y="929799"/>
            <a:ext cx="3352800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5069EA-57D6-4760-B059-DA7E41EF3E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56E77-FCC0-4B9D-B649-F248C1C53B4A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5B2EFB-404E-4C74-8942-B725D94D2F06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3">
            <a:extLst>
              <a:ext uri="{FF2B5EF4-FFF2-40B4-BE49-F238E27FC236}">
                <a16:creationId xmlns:a16="http://schemas.microsoft.com/office/drawing/2014/main" id="{9470DE73-6F0A-4E6B-9DB0-3F97FB6D2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146320"/>
            <a:ext cx="4495800" cy="316960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1867" b="1" spc="9" dirty="0">
                <a:solidFill>
                  <a:srgbClr val="04607A"/>
                </a:solidFill>
              </a:rPr>
              <a:t>Application - </a:t>
            </a:r>
            <a:r>
              <a:rPr lang="en-GB" sz="1867" b="1" spc="18" dirty="0">
                <a:solidFill>
                  <a:srgbClr val="04607A"/>
                </a:solidFill>
              </a:rPr>
              <a:t>Quicksort</a:t>
            </a:r>
            <a:r>
              <a:rPr lang="en-GB" sz="1867" b="1" spc="9" dirty="0">
                <a:solidFill>
                  <a:srgbClr val="04607A"/>
                </a:solidFill>
              </a:rPr>
              <a:t>  Algorithm </a:t>
            </a: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4255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E0FFE52-450F-4BE8-9C51-D107DD0C8EDF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1" t="20500" r="7602" b="34296"/>
          <a:stretch/>
        </p:blipFill>
        <p:spPr bwMode="auto">
          <a:xfrm>
            <a:off x="809561" y="799534"/>
            <a:ext cx="4476878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C4A0B4-4D49-4820-BAD1-E900DDA846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FE50A-2CF5-4199-BCEC-26159361CADD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7A78ED-5E16-49B5-9323-BB0244564340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3">
            <a:extLst>
              <a:ext uri="{FF2B5EF4-FFF2-40B4-BE49-F238E27FC236}">
                <a16:creationId xmlns:a16="http://schemas.microsoft.com/office/drawing/2014/main" id="{337CEAA8-BCBB-4F18-9B3C-09BF2D8D16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146320"/>
            <a:ext cx="4495800" cy="316960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1867" b="1" spc="9" dirty="0">
                <a:solidFill>
                  <a:srgbClr val="04607A"/>
                </a:solidFill>
              </a:rPr>
              <a:t>Application - </a:t>
            </a:r>
            <a:r>
              <a:rPr lang="en-GB" sz="1867" b="1" spc="18" dirty="0">
                <a:solidFill>
                  <a:srgbClr val="04607A"/>
                </a:solidFill>
              </a:rPr>
              <a:t>Quicksort</a:t>
            </a:r>
            <a:r>
              <a:rPr lang="en-GB" sz="1867" b="1" spc="9" dirty="0">
                <a:solidFill>
                  <a:srgbClr val="04607A"/>
                </a:solidFill>
              </a:rPr>
              <a:t>  Algorithm </a:t>
            </a: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1460210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5D7400-05E0-4647-878A-C890595C3FE1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1" t="11212" r="7512" b="40988"/>
          <a:stretch/>
        </p:blipFill>
        <p:spPr bwMode="auto">
          <a:xfrm>
            <a:off x="1166843" y="1073855"/>
            <a:ext cx="376231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404F60-6365-49DE-AA8A-014A5299C2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067E6-3303-48C7-9590-16591AD09A24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A2F05E-2E9F-4D06-BCD7-D43A0F9B300E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3">
            <a:extLst>
              <a:ext uri="{FF2B5EF4-FFF2-40B4-BE49-F238E27FC236}">
                <a16:creationId xmlns:a16="http://schemas.microsoft.com/office/drawing/2014/main" id="{1CAF6BEE-D8CC-4FD7-A5B8-ADB2B1E23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146320"/>
            <a:ext cx="4495800" cy="316960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1867" b="1" spc="9" dirty="0">
                <a:solidFill>
                  <a:srgbClr val="04607A"/>
                </a:solidFill>
              </a:rPr>
              <a:t>Application - </a:t>
            </a:r>
            <a:r>
              <a:rPr lang="en-GB" sz="1867" b="1" spc="18" dirty="0">
                <a:solidFill>
                  <a:srgbClr val="04607A"/>
                </a:solidFill>
              </a:rPr>
              <a:t>Quicksort</a:t>
            </a:r>
            <a:r>
              <a:rPr lang="en-GB" sz="1867" b="1" spc="9" dirty="0">
                <a:solidFill>
                  <a:srgbClr val="04607A"/>
                </a:solidFill>
              </a:rPr>
              <a:t>  Algorithm </a:t>
            </a: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109499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F575BC-13BF-4EAC-8658-82B545D18F43}"/>
              </a:ext>
            </a:extLst>
          </p:cNvPr>
          <p:cNvSpPr txBox="1"/>
          <p:nvPr/>
        </p:nvSpPr>
        <p:spPr>
          <a:xfrm>
            <a:off x="505968" y="1303882"/>
            <a:ext cx="5084064" cy="2463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 and C concept and Applications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Binary Search,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Quick sort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Min-Max Problem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Topological sorting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Convex hull problem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DFS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BFS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Articulation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E8ACE-3889-4AE0-81D0-682A92BD40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589E2E-9482-43D8-A387-0A2F77BA4902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CE0477-422D-4CC0-9646-5FB6A910A515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00C7E7-0C7F-4E6E-ACB7-152F53F190E5}"/>
              </a:ext>
            </a:extLst>
          </p:cNvPr>
          <p:cNvSpPr txBox="1"/>
          <p:nvPr/>
        </p:nvSpPr>
        <p:spPr>
          <a:xfrm>
            <a:off x="304800" y="236593"/>
            <a:ext cx="541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-9" dirty="0">
                <a:solidFill>
                  <a:srgbClr val="04607A"/>
                </a:solidFill>
                <a:latin typeface="Calibri"/>
                <a:cs typeface="Calibri"/>
              </a:rPr>
              <a:t>Divide-and-Conquer: Syllabus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274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2CDC95-B5CD-43DF-A1D4-E78210D39C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FF583-E468-49BE-AF76-ED053781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97" y="1217084"/>
            <a:ext cx="4362243" cy="29008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024C91-1B17-498B-AF16-F5DB609300EF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949733-AE15-4620-A6B6-AEDB7232B9F8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3">
            <a:extLst>
              <a:ext uri="{FF2B5EF4-FFF2-40B4-BE49-F238E27FC236}">
                <a16:creationId xmlns:a16="http://schemas.microsoft.com/office/drawing/2014/main" id="{1B1330D5-AA50-4FAA-BA94-C60639C39D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146320"/>
            <a:ext cx="5334000" cy="316960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1867" b="1" spc="9" dirty="0">
                <a:solidFill>
                  <a:srgbClr val="04607A"/>
                </a:solidFill>
              </a:rPr>
              <a:t>Application </a:t>
            </a:r>
            <a:r>
              <a:rPr lang="en-US" sz="1867" b="1" spc="9" dirty="0">
                <a:solidFill>
                  <a:srgbClr val="04607A"/>
                </a:solidFill>
              </a:rPr>
              <a:t>–</a:t>
            </a:r>
            <a:r>
              <a:rPr sz="1867" b="1" spc="9" dirty="0">
                <a:solidFill>
                  <a:srgbClr val="04607A"/>
                </a:solidFill>
              </a:rPr>
              <a:t> </a:t>
            </a:r>
            <a:r>
              <a:rPr lang="en-GB" sz="1867" b="1" spc="9" dirty="0">
                <a:solidFill>
                  <a:srgbClr val="04607A"/>
                </a:solidFill>
              </a:rPr>
              <a:t>Randomized </a:t>
            </a:r>
            <a:r>
              <a:rPr lang="en-GB" sz="1867" b="1" spc="18" dirty="0">
                <a:solidFill>
                  <a:srgbClr val="04607A"/>
                </a:solidFill>
              </a:rPr>
              <a:t>Quicksort</a:t>
            </a:r>
            <a:r>
              <a:rPr lang="en-GB" sz="1867" b="1" spc="9" dirty="0">
                <a:solidFill>
                  <a:srgbClr val="04607A"/>
                </a:solidFill>
              </a:rPr>
              <a:t>  Algorithm </a:t>
            </a: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53739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9100" y="1217083"/>
            <a:ext cx="52578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Bef>
                <a:spcPts val="18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24179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spc="-9" dirty="0"/>
              <a:t>Pros and</a:t>
            </a:r>
            <a:r>
              <a:rPr lang="en-US" b="1" spc="9" dirty="0"/>
              <a:t> </a:t>
            </a:r>
            <a:r>
              <a:rPr lang="en-US" b="1" spc="-9" dirty="0"/>
              <a:t>Cons</a:t>
            </a:r>
            <a:endParaRPr lang="en-US" dirty="0"/>
          </a:p>
          <a:p>
            <a:pPr marL="465108" marR="291257" indent="-228600">
              <a:lnSpc>
                <a:spcPct val="90000"/>
              </a:lnSpc>
              <a:spcBef>
                <a:spcPts val="1218"/>
              </a:spcBef>
              <a:buFont typeface="Arial" panose="020B0604020202020204" pitchFamily="34" charset="0"/>
              <a:buChar char="•"/>
              <a:tabLst>
                <a:tab pos="466237" algn="l"/>
              </a:tabLst>
            </a:pPr>
            <a:r>
              <a:rPr lang="en-US" b="1" spc="-9" dirty="0"/>
              <a:t>Advantage: </a:t>
            </a:r>
            <a:r>
              <a:rPr lang="en-US" spc="-27" dirty="0"/>
              <a:t>It </a:t>
            </a:r>
            <a:r>
              <a:rPr lang="en-US" dirty="0"/>
              <a:t>is the fastest sorting method </a:t>
            </a:r>
            <a:r>
              <a:rPr lang="en-US" spc="-9" dirty="0"/>
              <a:t>among  </a:t>
            </a:r>
            <a:r>
              <a:rPr lang="en-US" dirty="0"/>
              <a:t>all the sorting</a:t>
            </a:r>
            <a:r>
              <a:rPr lang="en-US" spc="-133" dirty="0"/>
              <a:t> </a:t>
            </a:r>
            <a:r>
              <a:rPr lang="en-US" dirty="0"/>
              <a:t>methods.</a:t>
            </a:r>
          </a:p>
          <a:p>
            <a:pPr marL="465108" marR="285612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66237" algn="l"/>
              </a:tabLst>
            </a:pPr>
            <a:r>
              <a:rPr lang="en-US" b="1" spc="-9" dirty="0"/>
              <a:t>Disadvantage: </a:t>
            </a:r>
            <a:r>
              <a:rPr lang="en-US" spc="-27" dirty="0"/>
              <a:t>It </a:t>
            </a:r>
            <a:r>
              <a:rPr lang="en-US" dirty="0"/>
              <a:t>is somewhat </a:t>
            </a:r>
            <a:r>
              <a:rPr lang="en-US" spc="-9" dirty="0"/>
              <a:t>complex </a:t>
            </a:r>
            <a:r>
              <a:rPr lang="en-US" dirty="0"/>
              <a:t>and </a:t>
            </a:r>
            <a:r>
              <a:rPr lang="en-US" spc="-9" dirty="0"/>
              <a:t>little  </a:t>
            </a:r>
            <a:r>
              <a:rPr lang="en-US" dirty="0"/>
              <a:t>difficult</a:t>
            </a:r>
            <a:r>
              <a:rPr lang="en-US" spc="-80" dirty="0"/>
              <a:t> </a:t>
            </a:r>
            <a:r>
              <a:rPr lang="en-US" spc="-9" dirty="0"/>
              <a:t>to</a:t>
            </a:r>
            <a:r>
              <a:rPr lang="en-US" spc="-36" dirty="0"/>
              <a:t> </a:t>
            </a:r>
            <a:r>
              <a:rPr lang="en-US" dirty="0"/>
              <a:t>implement</a:t>
            </a:r>
            <a:r>
              <a:rPr lang="en-US" spc="-53" dirty="0"/>
              <a:t> </a:t>
            </a:r>
            <a:r>
              <a:rPr lang="en-US" dirty="0"/>
              <a:t>than</a:t>
            </a:r>
            <a:r>
              <a:rPr lang="en-US" spc="-80" dirty="0"/>
              <a:t> </a:t>
            </a:r>
            <a:r>
              <a:rPr lang="en-US" dirty="0"/>
              <a:t>other</a:t>
            </a:r>
            <a:r>
              <a:rPr lang="en-US" spc="-98" dirty="0"/>
              <a:t> </a:t>
            </a:r>
            <a:r>
              <a:rPr lang="en-US" dirty="0"/>
              <a:t>sorting.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FC0C79-9005-4CDF-9B3A-EEB1945552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E5165-14F1-4221-A6B6-909A3C406E2C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316A2E-DD8B-4CE1-919E-F6C020CB428F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3">
            <a:extLst>
              <a:ext uri="{FF2B5EF4-FFF2-40B4-BE49-F238E27FC236}">
                <a16:creationId xmlns:a16="http://schemas.microsoft.com/office/drawing/2014/main" id="{FC01A31B-AE0C-43A0-94B9-0F244C68B020}"/>
              </a:ext>
            </a:extLst>
          </p:cNvPr>
          <p:cNvSpPr txBox="1">
            <a:spLocks/>
          </p:cNvSpPr>
          <p:nvPr/>
        </p:nvSpPr>
        <p:spPr>
          <a:xfrm>
            <a:off x="152400" y="146320"/>
            <a:ext cx="4495800" cy="316960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578">
              <a:spcBef>
                <a:spcPts val="231"/>
              </a:spcBef>
            </a:pPr>
            <a:r>
              <a:rPr lang="en-US" sz="1867" b="1" kern="0" spc="9" dirty="0">
                <a:solidFill>
                  <a:srgbClr val="04607A"/>
                </a:solidFill>
              </a:rPr>
              <a:t>Application - </a:t>
            </a:r>
            <a:r>
              <a:rPr lang="en-US" sz="1867" b="1" kern="0" spc="18" dirty="0">
                <a:solidFill>
                  <a:srgbClr val="04607A"/>
                </a:solidFill>
              </a:rPr>
              <a:t>Quicksort</a:t>
            </a:r>
            <a:r>
              <a:rPr lang="en-US" sz="1867" b="1" kern="0" spc="9" dirty="0">
                <a:solidFill>
                  <a:srgbClr val="04607A"/>
                </a:solidFill>
              </a:rPr>
              <a:t>   </a:t>
            </a:r>
            <a:endParaRPr lang="en-US" sz="1867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C1CF4F-8EC5-4CB9-AB61-A62D4CCCE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874818"/>
            <a:ext cx="5452533" cy="27827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27EA5-B48B-460B-A289-06F7D49B73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53147-079D-47AD-AD5F-C66D94A17150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79D7D9-C06A-49D3-A4E0-98303DF5FD09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3">
            <a:extLst>
              <a:ext uri="{FF2B5EF4-FFF2-40B4-BE49-F238E27FC236}">
                <a16:creationId xmlns:a16="http://schemas.microsoft.com/office/drawing/2014/main" id="{C1E47DAF-8282-48FB-A1DB-42726F710D51}"/>
              </a:ext>
            </a:extLst>
          </p:cNvPr>
          <p:cNvSpPr txBox="1">
            <a:spLocks/>
          </p:cNvSpPr>
          <p:nvPr/>
        </p:nvSpPr>
        <p:spPr>
          <a:xfrm>
            <a:off x="152400" y="146320"/>
            <a:ext cx="5621866" cy="316960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578">
              <a:spcBef>
                <a:spcPts val="231"/>
              </a:spcBef>
            </a:pPr>
            <a:r>
              <a:rPr lang="en-US" sz="1867" b="1" kern="0" spc="9" dirty="0">
                <a:solidFill>
                  <a:srgbClr val="04607A"/>
                </a:solidFill>
              </a:rPr>
              <a:t>Application - </a:t>
            </a:r>
            <a:r>
              <a:rPr lang="en-US" sz="1867" b="1" kern="0" spc="18" dirty="0">
                <a:solidFill>
                  <a:srgbClr val="04607A"/>
                </a:solidFill>
              </a:rPr>
              <a:t>Quicksort</a:t>
            </a:r>
            <a:r>
              <a:rPr lang="en-US" sz="1867" b="1" kern="0" spc="9" dirty="0">
                <a:solidFill>
                  <a:srgbClr val="04607A"/>
                </a:solidFill>
              </a:rPr>
              <a:t>  Algorithm : Time Complexity </a:t>
            </a:r>
            <a:endParaRPr lang="en-US" sz="1867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0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2FECAB-59E3-4F86-9BFA-C39CAB83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048598"/>
            <a:ext cx="5452533" cy="32033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34EC-DAD9-457F-8EDD-40E6526883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5A7A8-3819-456A-B61F-FE555B7CAEA2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9CE0C9-428B-42B3-8326-8A94EAE8B194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3">
            <a:extLst>
              <a:ext uri="{FF2B5EF4-FFF2-40B4-BE49-F238E27FC236}">
                <a16:creationId xmlns:a16="http://schemas.microsoft.com/office/drawing/2014/main" id="{13F53251-A90A-4633-BEE0-75EFBD4DB90A}"/>
              </a:ext>
            </a:extLst>
          </p:cNvPr>
          <p:cNvSpPr txBox="1">
            <a:spLocks/>
          </p:cNvSpPr>
          <p:nvPr/>
        </p:nvSpPr>
        <p:spPr>
          <a:xfrm>
            <a:off x="152400" y="146320"/>
            <a:ext cx="5621866" cy="316960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578">
              <a:spcBef>
                <a:spcPts val="231"/>
              </a:spcBef>
            </a:pPr>
            <a:r>
              <a:rPr lang="en-US" sz="1867" b="1" kern="0" spc="9" dirty="0">
                <a:solidFill>
                  <a:srgbClr val="04607A"/>
                </a:solidFill>
              </a:rPr>
              <a:t>Application - </a:t>
            </a:r>
            <a:r>
              <a:rPr lang="en-US" sz="1867" b="1" kern="0" spc="18" dirty="0">
                <a:solidFill>
                  <a:srgbClr val="04607A"/>
                </a:solidFill>
              </a:rPr>
              <a:t>Quicksort</a:t>
            </a:r>
            <a:r>
              <a:rPr lang="en-US" sz="1867" b="1" kern="0" spc="9" dirty="0">
                <a:solidFill>
                  <a:srgbClr val="04607A"/>
                </a:solidFill>
              </a:rPr>
              <a:t>  Algorithm : Time Complexity </a:t>
            </a:r>
            <a:endParaRPr lang="en-US" sz="1867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07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9693F1-FC66-4A1E-BBC4-6E2CDE1B5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854710"/>
            <a:ext cx="2976521" cy="28625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D3D87D-383E-4C63-9215-95B68AC75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854710"/>
            <a:ext cx="3048000" cy="27266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28B21-65CA-43BB-9E3B-F32D93C80D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F910D-67C8-4371-AB7F-B117578E880D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8F7E40-9131-495E-A2D4-D4480D1B76F7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66A17EA9-8228-4CD2-8A9F-9C6B92E7DAB6}"/>
              </a:ext>
            </a:extLst>
          </p:cNvPr>
          <p:cNvSpPr txBox="1">
            <a:spLocks/>
          </p:cNvSpPr>
          <p:nvPr/>
        </p:nvSpPr>
        <p:spPr>
          <a:xfrm>
            <a:off x="152400" y="146320"/>
            <a:ext cx="5621866" cy="316960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578">
              <a:spcBef>
                <a:spcPts val="231"/>
              </a:spcBef>
            </a:pPr>
            <a:r>
              <a:rPr lang="en-US" sz="1867" b="1" kern="0" spc="9" dirty="0">
                <a:solidFill>
                  <a:srgbClr val="04607A"/>
                </a:solidFill>
              </a:rPr>
              <a:t>Application - </a:t>
            </a:r>
            <a:r>
              <a:rPr lang="en-US" sz="1867" b="1" kern="0" spc="18" dirty="0">
                <a:solidFill>
                  <a:srgbClr val="04607A"/>
                </a:solidFill>
              </a:rPr>
              <a:t>Quicksort</a:t>
            </a:r>
            <a:r>
              <a:rPr lang="en-US" sz="1867" b="1" kern="0" spc="9" dirty="0">
                <a:solidFill>
                  <a:srgbClr val="04607A"/>
                </a:solidFill>
              </a:rPr>
              <a:t>  Algorithm : Time Complexity </a:t>
            </a:r>
            <a:endParaRPr lang="en-US" sz="1867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84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5ED769-5A22-4C4E-BD77-7D38D1C2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58794"/>
            <a:ext cx="6096000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788193-B1D8-4534-B56D-C752C6CF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59842"/>
            <a:ext cx="6096000" cy="7524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1E9BA-AE2D-433F-B51E-E8D195C202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87005-A45C-4DAD-8AEA-DF1A8F4EF63A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46D61D-AED5-49B2-B80D-C62F18716018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3">
            <a:extLst>
              <a:ext uri="{FF2B5EF4-FFF2-40B4-BE49-F238E27FC236}">
                <a16:creationId xmlns:a16="http://schemas.microsoft.com/office/drawing/2014/main" id="{2A6AF467-1EFC-4BE4-922A-6CF3672D2398}"/>
              </a:ext>
            </a:extLst>
          </p:cNvPr>
          <p:cNvSpPr txBox="1">
            <a:spLocks/>
          </p:cNvSpPr>
          <p:nvPr/>
        </p:nvSpPr>
        <p:spPr>
          <a:xfrm>
            <a:off x="152400" y="146320"/>
            <a:ext cx="5621866" cy="316960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578">
              <a:spcBef>
                <a:spcPts val="231"/>
              </a:spcBef>
            </a:pPr>
            <a:r>
              <a:rPr lang="en-US" sz="1867" b="1" kern="0" spc="9" dirty="0">
                <a:solidFill>
                  <a:srgbClr val="04607A"/>
                </a:solidFill>
              </a:rPr>
              <a:t>Application - </a:t>
            </a:r>
            <a:r>
              <a:rPr lang="en-US" sz="1867" b="1" kern="0" spc="18" dirty="0">
                <a:solidFill>
                  <a:srgbClr val="04607A"/>
                </a:solidFill>
              </a:rPr>
              <a:t>Quicksort</a:t>
            </a:r>
            <a:r>
              <a:rPr lang="en-US" sz="1867" b="1" kern="0" spc="9" dirty="0">
                <a:solidFill>
                  <a:srgbClr val="04607A"/>
                </a:solidFill>
              </a:rPr>
              <a:t>  Algorithm : Time Complexity </a:t>
            </a:r>
            <a:endParaRPr lang="en-US" sz="1867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74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0320D4-6799-492D-892F-ADA07B24B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5" t="3221"/>
          <a:stretch/>
        </p:blipFill>
        <p:spPr>
          <a:xfrm>
            <a:off x="474134" y="1088058"/>
            <a:ext cx="5317066" cy="3152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00CA3-8B96-4A5D-A315-1DBD378CFF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DCEC9-1022-4B75-94BD-DC043A9E8039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DE308A-9C71-46C1-9ACF-34D20B82F523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3">
            <a:extLst>
              <a:ext uri="{FF2B5EF4-FFF2-40B4-BE49-F238E27FC236}">
                <a16:creationId xmlns:a16="http://schemas.microsoft.com/office/drawing/2014/main" id="{38D9B29F-5A62-4746-B931-83C8E4808A5E}"/>
              </a:ext>
            </a:extLst>
          </p:cNvPr>
          <p:cNvSpPr txBox="1">
            <a:spLocks/>
          </p:cNvSpPr>
          <p:nvPr/>
        </p:nvSpPr>
        <p:spPr>
          <a:xfrm>
            <a:off x="152400" y="146320"/>
            <a:ext cx="5621866" cy="316960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578">
              <a:spcBef>
                <a:spcPts val="231"/>
              </a:spcBef>
            </a:pPr>
            <a:r>
              <a:rPr lang="en-US" sz="1867" b="1" kern="0" spc="9" dirty="0">
                <a:solidFill>
                  <a:srgbClr val="04607A"/>
                </a:solidFill>
              </a:rPr>
              <a:t>Application - </a:t>
            </a:r>
            <a:r>
              <a:rPr lang="en-US" sz="1867" b="1" kern="0" spc="18" dirty="0">
                <a:solidFill>
                  <a:srgbClr val="04607A"/>
                </a:solidFill>
              </a:rPr>
              <a:t>Quicksort</a:t>
            </a:r>
            <a:r>
              <a:rPr lang="en-US" sz="1867" b="1" kern="0" spc="9" dirty="0">
                <a:solidFill>
                  <a:srgbClr val="04607A"/>
                </a:solidFill>
              </a:rPr>
              <a:t>  Algorithm : Time Complexity </a:t>
            </a:r>
            <a:endParaRPr lang="en-US" sz="1867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237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A421A2-EDD5-47D7-99DD-426DC7D30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"/>
          <a:stretch/>
        </p:blipFill>
        <p:spPr>
          <a:xfrm>
            <a:off x="1016219" y="819856"/>
            <a:ext cx="4545676" cy="37140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BF82B-16C7-4D87-8121-786B23D7D0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80278D-5CBA-4857-B333-A3E18EEAC85E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B5E762-CF91-4FF7-BD46-BE8979C2E7EE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3">
            <a:extLst>
              <a:ext uri="{FF2B5EF4-FFF2-40B4-BE49-F238E27FC236}">
                <a16:creationId xmlns:a16="http://schemas.microsoft.com/office/drawing/2014/main" id="{36F5940F-2BBB-45A2-9FAE-3C2A668BACBE}"/>
              </a:ext>
            </a:extLst>
          </p:cNvPr>
          <p:cNvSpPr txBox="1">
            <a:spLocks/>
          </p:cNvSpPr>
          <p:nvPr/>
        </p:nvSpPr>
        <p:spPr>
          <a:xfrm>
            <a:off x="152400" y="146320"/>
            <a:ext cx="5621866" cy="316960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578">
              <a:spcBef>
                <a:spcPts val="231"/>
              </a:spcBef>
            </a:pPr>
            <a:r>
              <a:rPr lang="en-US" sz="1867" b="1" kern="0" spc="9" dirty="0">
                <a:solidFill>
                  <a:srgbClr val="04607A"/>
                </a:solidFill>
              </a:rPr>
              <a:t>Application - </a:t>
            </a:r>
            <a:r>
              <a:rPr lang="en-US" sz="1867" b="1" kern="0" spc="18" dirty="0">
                <a:solidFill>
                  <a:srgbClr val="04607A"/>
                </a:solidFill>
              </a:rPr>
              <a:t>Quicksort</a:t>
            </a:r>
            <a:r>
              <a:rPr lang="en-US" sz="1867" b="1" kern="0" spc="9" dirty="0">
                <a:solidFill>
                  <a:srgbClr val="04607A"/>
                </a:solidFill>
              </a:rPr>
              <a:t>  Algorithm : Time Complexity </a:t>
            </a:r>
            <a:endParaRPr lang="en-US" sz="1867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76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93C07F-B514-40F3-8DA5-FCBD158816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914400" y="913574"/>
            <a:ext cx="4690533" cy="852677"/>
          </a:xfrm>
          <a:prstGeom prst="rect">
            <a:avLst/>
          </a:prstGeom>
        </p:spPr>
        <p:txBody>
          <a:bodyPr vert="horz" wrap="square" lIns="0" tIns="24836" rIns="0" bIns="0" rtlCol="0">
            <a:spAutoFit/>
          </a:bodyPr>
          <a:lstStyle/>
          <a:p>
            <a:pPr marL="45156">
              <a:spcBef>
                <a:spcPts val="196"/>
              </a:spcBef>
            </a:pPr>
            <a:r>
              <a:rPr sz="1067" b="1" dirty="0">
                <a:solidFill>
                  <a:srgbClr val="C00000"/>
                </a:solidFill>
                <a:latin typeface="Constantia"/>
                <a:cs typeface="Constantia"/>
              </a:rPr>
              <a:t>Best Case: </a:t>
            </a:r>
            <a:r>
              <a:rPr sz="1067" dirty="0">
                <a:latin typeface="Constantia"/>
                <a:cs typeface="Constantia"/>
              </a:rPr>
              <a:t>In best case, consider </a:t>
            </a:r>
            <a:r>
              <a:rPr sz="1067" spc="9" dirty="0">
                <a:latin typeface="Constantia"/>
                <a:cs typeface="Constantia"/>
              </a:rPr>
              <a:t>the </a:t>
            </a:r>
            <a:r>
              <a:rPr sz="1067" dirty="0">
                <a:latin typeface="Constantia"/>
                <a:cs typeface="Constantia"/>
              </a:rPr>
              <a:t>following two</a:t>
            </a:r>
            <a:r>
              <a:rPr sz="1067" spc="-151" dirty="0">
                <a:latin typeface="Constantia"/>
                <a:cs typeface="Constantia"/>
              </a:rPr>
              <a:t> </a:t>
            </a:r>
            <a:r>
              <a:rPr sz="1067" dirty="0">
                <a:latin typeface="Constantia"/>
                <a:cs typeface="Constantia"/>
              </a:rPr>
              <a:t>assumptions-</a:t>
            </a:r>
          </a:p>
          <a:p>
            <a:pPr marL="293515" indent="-249488">
              <a:spcBef>
                <a:spcPts val="18"/>
              </a:spcBef>
              <a:buAutoNum type="arabicPeriod"/>
              <a:tabLst>
                <a:tab pos="294644" algn="l"/>
              </a:tabLst>
            </a:pPr>
            <a:r>
              <a:rPr sz="1067" dirty="0">
                <a:latin typeface="Constantia"/>
                <a:cs typeface="Constantia"/>
              </a:rPr>
              <a:t>The pivot, </a:t>
            </a:r>
            <a:r>
              <a:rPr sz="1067" spc="9" dirty="0">
                <a:latin typeface="Constantia"/>
                <a:cs typeface="Constantia"/>
              </a:rPr>
              <a:t>which </a:t>
            </a:r>
            <a:r>
              <a:rPr sz="1067" spc="-9" dirty="0">
                <a:latin typeface="Constantia"/>
                <a:cs typeface="Constantia"/>
              </a:rPr>
              <a:t>we </a:t>
            </a:r>
            <a:r>
              <a:rPr sz="1067" dirty="0">
                <a:latin typeface="Constantia"/>
                <a:cs typeface="Constantia"/>
              </a:rPr>
              <a:t>choose, will </a:t>
            </a:r>
            <a:r>
              <a:rPr sz="1067" spc="-9" dirty="0">
                <a:latin typeface="Constantia"/>
                <a:cs typeface="Constantia"/>
              </a:rPr>
              <a:t>always </a:t>
            </a:r>
            <a:r>
              <a:rPr sz="1067" dirty="0">
                <a:latin typeface="Constantia"/>
                <a:cs typeface="Constantia"/>
              </a:rPr>
              <a:t>be swapped </a:t>
            </a:r>
            <a:r>
              <a:rPr sz="1067" spc="-9" dirty="0">
                <a:latin typeface="Constantia"/>
                <a:cs typeface="Constantia"/>
              </a:rPr>
              <a:t>into </a:t>
            </a:r>
            <a:r>
              <a:rPr sz="1067" spc="9" dirty="0">
                <a:latin typeface="Constantia"/>
                <a:cs typeface="Constantia"/>
              </a:rPr>
              <a:t>the </a:t>
            </a:r>
            <a:r>
              <a:rPr sz="1067" dirty="0">
                <a:latin typeface="Constantia"/>
                <a:cs typeface="Constantia"/>
              </a:rPr>
              <a:t>exactly</a:t>
            </a:r>
            <a:r>
              <a:rPr sz="1067" spc="-62" dirty="0">
                <a:latin typeface="Constantia"/>
                <a:cs typeface="Constantia"/>
              </a:rPr>
              <a:t> </a:t>
            </a:r>
            <a:r>
              <a:rPr sz="1067" dirty="0">
                <a:latin typeface="Constantia"/>
                <a:cs typeface="Constantia"/>
              </a:rPr>
              <a:t>the</a:t>
            </a:r>
          </a:p>
          <a:p>
            <a:pPr marL="293515" marR="36125">
              <a:lnSpc>
                <a:spcPct val="101699"/>
              </a:lnSpc>
              <a:spcBef>
                <a:spcPts val="18"/>
              </a:spcBef>
            </a:pPr>
            <a:r>
              <a:rPr sz="1067" dirty="0">
                <a:latin typeface="Constantia"/>
                <a:cs typeface="Constantia"/>
              </a:rPr>
              <a:t>middle </a:t>
            </a:r>
            <a:r>
              <a:rPr sz="1067" spc="9" dirty="0">
                <a:latin typeface="Constantia"/>
                <a:cs typeface="Constantia"/>
              </a:rPr>
              <a:t>of the </a:t>
            </a:r>
            <a:r>
              <a:rPr sz="1067" dirty="0">
                <a:latin typeface="Constantia"/>
                <a:cs typeface="Constantia"/>
              </a:rPr>
              <a:t>list. And also consider </a:t>
            </a:r>
            <a:r>
              <a:rPr sz="1067" spc="-9" dirty="0">
                <a:latin typeface="Constantia"/>
                <a:cs typeface="Constantia"/>
              </a:rPr>
              <a:t>pivot </a:t>
            </a:r>
            <a:r>
              <a:rPr sz="1067" dirty="0">
                <a:latin typeface="Constantia"/>
                <a:cs typeface="Constantia"/>
              </a:rPr>
              <a:t>will </a:t>
            </a:r>
            <a:r>
              <a:rPr sz="1067" spc="-9" dirty="0">
                <a:latin typeface="Constantia"/>
                <a:cs typeface="Constantia"/>
              </a:rPr>
              <a:t>have </a:t>
            </a:r>
            <a:r>
              <a:rPr sz="1067" dirty="0">
                <a:latin typeface="Constantia"/>
                <a:cs typeface="Constantia"/>
              </a:rPr>
              <a:t>an equal number </a:t>
            </a:r>
            <a:r>
              <a:rPr sz="1067" spc="9" dirty="0">
                <a:latin typeface="Constantia"/>
                <a:cs typeface="Constantia"/>
              </a:rPr>
              <a:t>of  </a:t>
            </a:r>
            <a:r>
              <a:rPr sz="1067" dirty="0">
                <a:latin typeface="Constantia"/>
                <a:cs typeface="Constantia"/>
              </a:rPr>
              <a:t>elements both </a:t>
            </a:r>
            <a:r>
              <a:rPr sz="1067" spc="-9" dirty="0">
                <a:latin typeface="Constantia"/>
                <a:cs typeface="Constantia"/>
              </a:rPr>
              <a:t>to </a:t>
            </a:r>
            <a:r>
              <a:rPr sz="1067" dirty="0">
                <a:latin typeface="Constantia"/>
                <a:cs typeface="Constantia"/>
              </a:rPr>
              <a:t>its left and</a:t>
            </a:r>
            <a:r>
              <a:rPr sz="1067" spc="-62" dirty="0">
                <a:latin typeface="Constantia"/>
                <a:cs typeface="Constantia"/>
              </a:rPr>
              <a:t> </a:t>
            </a:r>
            <a:r>
              <a:rPr sz="1067" dirty="0">
                <a:latin typeface="Constantia"/>
                <a:cs typeface="Constantia"/>
              </a:rPr>
              <a:t>right.</a:t>
            </a:r>
          </a:p>
          <a:p>
            <a:pPr marL="293515" indent="-249488">
              <a:spcBef>
                <a:spcPts val="27"/>
              </a:spcBef>
              <a:buAutoNum type="arabicPeriod" startAt="2"/>
              <a:tabLst>
                <a:tab pos="294644" algn="l"/>
              </a:tabLst>
            </a:pPr>
            <a:r>
              <a:rPr sz="1067" dirty="0">
                <a:latin typeface="Constantia"/>
                <a:cs typeface="Constantia"/>
              </a:rPr>
              <a:t>The number </a:t>
            </a:r>
            <a:r>
              <a:rPr sz="1067" spc="9" dirty="0">
                <a:latin typeface="Constantia"/>
                <a:cs typeface="Constantia"/>
              </a:rPr>
              <a:t>of </a:t>
            </a:r>
            <a:r>
              <a:rPr sz="1067" dirty="0">
                <a:latin typeface="Constantia"/>
                <a:cs typeface="Constantia"/>
              </a:rPr>
              <a:t>elements in </a:t>
            </a:r>
            <a:r>
              <a:rPr sz="1067" spc="9" dirty="0">
                <a:latin typeface="Constantia"/>
                <a:cs typeface="Constantia"/>
              </a:rPr>
              <a:t>the </a:t>
            </a:r>
            <a:r>
              <a:rPr sz="1067" dirty="0">
                <a:latin typeface="Constantia"/>
                <a:cs typeface="Constantia"/>
              </a:rPr>
              <a:t>list is a power</a:t>
            </a:r>
            <a:r>
              <a:rPr sz="1067" spc="-213" dirty="0">
                <a:latin typeface="Constantia"/>
                <a:cs typeface="Constantia"/>
              </a:rPr>
              <a:t> </a:t>
            </a:r>
            <a:r>
              <a:rPr sz="1067" spc="9" dirty="0">
                <a:latin typeface="Constantia"/>
                <a:cs typeface="Constantia"/>
              </a:rPr>
              <a:t>of </a:t>
            </a:r>
            <a:r>
              <a:rPr sz="1067" dirty="0">
                <a:latin typeface="Constantia"/>
                <a:cs typeface="Constantia"/>
              </a:rPr>
              <a:t>2 i.e. </a:t>
            </a:r>
            <a:r>
              <a:rPr sz="1067" spc="9" dirty="0">
                <a:latin typeface="Constantia"/>
                <a:cs typeface="Constantia"/>
              </a:rPr>
              <a:t>n= </a:t>
            </a:r>
            <a:r>
              <a:rPr sz="1067" dirty="0">
                <a:latin typeface="Constantia"/>
                <a:cs typeface="Constantia"/>
              </a:rPr>
              <a:t>2</a:t>
            </a:r>
            <a:r>
              <a:rPr sz="1067" baseline="27777" dirty="0">
                <a:latin typeface="Constantia"/>
                <a:cs typeface="Constantia"/>
              </a:rPr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99563" y="2093726"/>
            <a:ext cx="46283" cy="133327"/>
          </a:xfrm>
          <a:prstGeom prst="rect">
            <a:avLst/>
          </a:prstGeom>
        </p:spPr>
        <p:txBody>
          <a:bodyPr vert="horz" wrap="square" lIns="0" tIns="23707" rIns="0" bIns="0" rtlCol="0">
            <a:spAutoFit/>
          </a:bodyPr>
          <a:lstStyle/>
          <a:p>
            <a:pPr>
              <a:spcBef>
                <a:spcPts val="187"/>
              </a:spcBef>
            </a:pPr>
            <a:r>
              <a:rPr sz="711" dirty="0">
                <a:latin typeface="Constantia"/>
                <a:cs typeface="Constantia"/>
              </a:rPr>
              <a:t>.</a:t>
            </a:r>
            <a:endParaRPr sz="711">
              <a:latin typeface="Constantia"/>
              <a:cs typeface="Constant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2608" y="1895855"/>
            <a:ext cx="3167211" cy="2332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4183210" y="2313091"/>
            <a:ext cx="1666238" cy="1167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4936404" y="3979334"/>
            <a:ext cx="623145" cy="249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FA19D3-02F7-485B-85E9-7AA7D28E6DD1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3AC3E-AFCE-4988-95AD-9075C30326BD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3">
            <a:extLst>
              <a:ext uri="{FF2B5EF4-FFF2-40B4-BE49-F238E27FC236}">
                <a16:creationId xmlns:a16="http://schemas.microsoft.com/office/drawing/2014/main" id="{F440AE63-29EB-487F-B83A-B82C2D0F6DA1}"/>
              </a:ext>
            </a:extLst>
          </p:cNvPr>
          <p:cNvSpPr txBox="1">
            <a:spLocks/>
          </p:cNvSpPr>
          <p:nvPr/>
        </p:nvSpPr>
        <p:spPr>
          <a:xfrm>
            <a:off x="152400" y="146320"/>
            <a:ext cx="5621866" cy="604282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2578">
              <a:spcBef>
                <a:spcPts val="231"/>
              </a:spcBef>
            </a:pPr>
            <a:r>
              <a:rPr lang="en-US" sz="1867" b="1" kern="0" spc="9" dirty="0">
                <a:solidFill>
                  <a:srgbClr val="04607A"/>
                </a:solidFill>
              </a:rPr>
              <a:t>Application - </a:t>
            </a:r>
            <a:r>
              <a:rPr lang="en-US" sz="1867" b="1" kern="0" spc="18" dirty="0">
                <a:solidFill>
                  <a:srgbClr val="04607A"/>
                </a:solidFill>
              </a:rPr>
              <a:t>Quicksort</a:t>
            </a:r>
            <a:r>
              <a:rPr lang="en-US" sz="1867" b="1" kern="0" spc="9" dirty="0">
                <a:solidFill>
                  <a:srgbClr val="04607A"/>
                </a:solidFill>
              </a:rPr>
              <a:t>  Algorithm : Time Complexity-Recursion tree method </a:t>
            </a:r>
            <a:endParaRPr lang="en-US" sz="1867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26533" y="166294"/>
            <a:ext cx="4995333" cy="933874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vert="horz" wrap="square" lIns="0" tIns="58702" rIns="0" bIns="0" rtlCol="0">
            <a:spAutoFit/>
          </a:bodyPr>
          <a:lstStyle/>
          <a:p>
            <a:pPr marL="124179">
              <a:spcBef>
                <a:spcPts val="462"/>
              </a:spcBef>
            </a:pPr>
            <a:r>
              <a:rPr sz="1956" b="1" spc="-9" dirty="0">
                <a:solidFill>
                  <a:srgbClr val="04607A"/>
                </a:solidFill>
                <a:latin typeface="Calibri"/>
                <a:cs typeface="Calibri"/>
              </a:rPr>
              <a:t>Contd…..</a:t>
            </a:r>
            <a:endParaRPr sz="1956" dirty="0">
              <a:latin typeface="Calibri"/>
              <a:cs typeface="Calibri"/>
            </a:endParaRPr>
          </a:p>
          <a:p>
            <a:pPr marL="132082" marR="248359" algn="just">
              <a:lnSpc>
                <a:spcPct val="102499"/>
              </a:lnSpc>
              <a:spcBef>
                <a:spcPts val="587"/>
              </a:spcBef>
            </a:pPr>
            <a:r>
              <a:rPr sz="1067" b="1" spc="-18" dirty="0">
                <a:solidFill>
                  <a:srgbClr val="C00000"/>
                </a:solidFill>
                <a:latin typeface="Constantia"/>
                <a:cs typeface="Constantia"/>
              </a:rPr>
              <a:t>Worst </a:t>
            </a:r>
            <a:r>
              <a:rPr sz="1067" b="1" dirty="0">
                <a:solidFill>
                  <a:srgbClr val="C00000"/>
                </a:solidFill>
                <a:latin typeface="Constantia"/>
                <a:cs typeface="Constantia"/>
              </a:rPr>
              <a:t>Case: </a:t>
            </a:r>
            <a:r>
              <a:rPr sz="1067" dirty="0">
                <a:solidFill>
                  <a:srgbClr val="C00000"/>
                </a:solidFill>
                <a:latin typeface="Constantia"/>
                <a:cs typeface="Constantia"/>
              </a:rPr>
              <a:t>A</a:t>
            </a:r>
            <a:r>
              <a:rPr sz="1067" dirty="0">
                <a:latin typeface="Constantia"/>
                <a:cs typeface="Constantia"/>
              </a:rPr>
              <a:t>ssume that </a:t>
            </a:r>
            <a:r>
              <a:rPr sz="1067" spc="9" dirty="0">
                <a:latin typeface="Constantia"/>
                <a:cs typeface="Constantia"/>
              </a:rPr>
              <a:t>the </a:t>
            </a:r>
            <a:r>
              <a:rPr sz="1067" dirty="0">
                <a:latin typeface="Constantia"/>
                <a:cs typeface="Constantia"/>
              </a:rPr>
              <a:t>pivot partition </a:t>
            </a:r>
            <a:r>
              <a:rPr sz="1067" spc="9" dirty="0">
                <a:latin typeface="Constantia"/>
                <a:cs typeface="Constantia"/>
              </a:rPr>
              <a:t>the </a:t>
            </a:r>
            <a:r>
              <a:rPr sz="1067" dirty="0">
                <a:latin typeface="Constantia"/>
                <a:cs typeface="Constantia"/>
              </a:rPr>
              <a:t>list </a:t>
            </a:r>
            <a:r>
              <a:rPr sz="1067" spc="-9" dirty="0">
                <a:latin typeface="Constantia"/>
                <a:cs typeface="Constantia"/>
              </a:rPr>
              <a:t>into two </a:t>
            </a:r>
            <a:r>
              <a:rPr sz="1067" dirty="0">
                <a:latin typeface="Constantia"/>
                <a:cs typeface="Constantia"/>
              </a:rPr>
              <a:t>parts, </a:t>
            </a:r>
            <a:r>
              <a:rPr sz="1067" spc="-9" dirty="0">
                <a:latin typeface="Constantia"/>
                <a:cs typeface="Constantia"/>
              </a:rPr>
              <a:t>so </a:t>
            </a:r>
            <a:r>
              <a:rPr sz="1067" dirty="0">
                <a:latin typeface="Constantia"/>
                <a:cs typeface="Constantia"/>
              </a:rPr>
              <a:t>that  </a:t>
            </a:r>
            <a:r>
              <a:rPr sz="1067" spc="9" dirty="0">
                <a:latin typeface="Constantia"/>
                <a:cs typeface="Constantia"/>
              </a:rPr>
              <a:t>one of the </a:t>
            </a:r>
            <a:r>
              <a:rPr sz="1067" dirty="0">
                <a:latin typeface="Constantia"/>
                <a:cs typeface="Constantia"/>
              </a:rPr>
              <a:t>partition has </a:t>
            </a:r>
            <a:r>
              <a:rPr sz="1067" spc="9" dirty="0">
                <a:latin typeface="Constantia"/>
                <a:cs typeface="Constantia"/>
              </a:rPr>
              <a:t>no </a:t>
            </a:r>
            <a:r>
              <a:rPr sz="1067" dirty="0">
                <a:latin typeface="Constantia"/>
                <a:cs typeface="Constantia"/>
              </a:rPr>
              <a:t>elements while </a:t>
            </a:r>
            <a:r>
              <a:rPr sz="1067" spc="9" dirty="0">
                <a:latin typeface="Constantia"/>
                <a:cs typeface="Constantia"/>
              </a:rPr>
              <a:t>the other </a:t>
            </a:r>
            <a:r>
              <a:rPr sz="1067" dirty="0">
                <a:latin typeface="Constantia"/>
                <a:cs typeface="Constantia"/>
              </a:rPr>
              <a:t>has all </a:t>
            </a:r>
            <a:r>
              <a:rPr sz="1067" spc="9" dirty="0">
                <a:latin typeface="Constantia"/>
                <a:cs typeface="Constantia"/>
              </a:rPr>
              <a:t>the other  </a:t>
            </a:r>
            <a:r>
              <a:rPr sz="1067" dirty="0">
                <a:latin typeface="Constantia"/>
                <a:cs typeface="Constantia"/>
              </a:rPr>
              <a:t>elements.</a:t>
            </a:r>
          </a:p>
        </p:txBody>
      </p:sp>
      <p:sp>
        <p:nvSpPr>
          <p:cNvPr id="5" name="object 5"/>
          <p:cNvSpPr/>
          <p:nvPr/>
        </p:nvSpPr>
        <p:spPr>
          <a:xfrm>
            <a:off x="838200" y="1295400"/>
            <a:ext cx="4572000" cy="2767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294722" y="4191000"/>
            <a:ext cx="3289131" cy="2709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A3D3EB-5826-41F8-B86F-F7DF17C0B7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B4CCE-68D1-4397-88F6-0ECC825D5EDC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90FBE-22A8-4747-BC04-E228CFF20D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729967" y="876269"/>
            <a:ext cx="4564098" cy="2819462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55316">
              <a:spcBef>
                <a:spcPts val="178"/>
              </a:spcBef>
            </a:pPr>
            <a:r>
              <a:rPr sz="1956" b="1" spc="-18" dirty="0">
                <a:solidFill>
                  <a:srgbClr val="04607A"/>
                </a:solidFill>
                <a:latin typeface="Calibri"/>
                <a:cs typeface="Calibri"/>
              </a:rPr>
              <a:t>What </a:t>
            </a:r>
            <a:r>
              <a:rPr sz="1956" b="1" dirty="0">
                <a:solidFill>
                  <a:srgbClr val="04607A"/>
                </a:solidFill>
                <a:latin typeface="Calibri"/>
                <a:cs typeface="Calibri"/>
              </a:rPr>
              <a:t>is</a:t>
            </a:r>
            <a:r>
              <a:rPr sz="1956" b="1" spc="27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1956" b="1" spc="-9" dirty="0">
                <a:solidFill>
                  <a:srgbClr val="04607A"/>
                </a:solidFill>
                <a:latin typeface="Calibri"/>
                <a:cs typeface="Calibri"/>
              </a:rPr>
              <a:t>Divide-and-Conquer?</a:t>
            </a:r>
            <a:endParaRPr sz="1956" dirty="0">
              <a:latin typeface="Calibri"/>
              <a:cs typeface="Calibri"/>
            </a:endParaRPr>
          </a:p>
          <a:p>
            <a:pPr>
              <a:spcBef>
                <a:spcPts val="44"/>
              </a:spcBef>
            </a:pPr>
            <a:endParaRPr sz="1867" dirty="0">
              <a:latin typeface="Times New Roman"/>
              <a:cs typeface="Times New Roman"/>
            </a:endParaRPr>
          </a:p>
          <a:p>
            <a:pPr marL="170464" marR="16934" indent="-149015" algn="just">
              <a:lnSpc>
                <a:spcPct val="101200"/>
              </a:lnSpc>
              <a:buClr>
                <a:srgbClr val="0AD0D9"/>
              </a:buClr>
              <a:buSzPct val="94117"/>
              <a:buFont typeface="Wingdings 2"/>
              <a:buChar char=""/>
              <a:tabLst>
                <a:tab pos="171593" algn="l"/>
              </a:tabLst>
            </a:pPr>
            <a:r>
              <a:rPr sz="1511" b="1" dirty="0">
                <a:latin typeface="Constantia"/>
                <a:cs typeface="Constantia"/>
              </a:rPr>
              <a:t>Divide: </a:t>
            </a:r>
            <a:r>
              <a:rPr sz="1511" dirty="0">
                <a:latin typeface="Constantia"/>
                <a:cs typeface="Constantia"/>
              </a:rPr>
              <a:t>Divide the problem </a:t>
            </a:r>
            <a:r>
              <a:rPr sz="1511" spc="-9" dirty="0">
                <a:latin typeface="Constantia"/>
                <a:cs typeface="Constantia"/>
              </a:rPr>
              <a:t>into </a:t>
            </a:r>
            <a:r>
              <a:rPr sz="1511" spc="9" dirty="0">
                <a:latin typeface="Constantia"/>
                <a:cs typeface="Constantia"/>
              </a:rPr>
              <a:t>a </a:t>
            </a:r>
            <a:r>
              <a:rPr sz="1511" dirty="0">
                <a:latin typeface="Constantia"/>
                <a:cs typeface="Constantia"/>
              </a:rPr>
              <a:t>number </a:t>
            </a:r>
            <a:r>
              <a:rPr sz="1511" spc="9" dirty="0">
                <a:latin typeface="Constantia"/>
                <a:cs typeface="Constantia"/>
              </a:rPr>
              <a:t>of  </a:t>
            </a:r>
            <a:r>
              <a:rPr sz="1511" dirty="0">
                <a:latin typeface="Constantia"/>
                <a:cs typeface="Constantia"/>
              </a:rPr>
              <a:t>smaller</a:t>
            </a:r>
            <a:r>
              <a:rPr sz="1511" spc="-80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sub-problems</a:t>
            </a:r>
            <a:r>
              <a:rPr sz="1511" spc="-62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ideally</a:t>
            </a:r>
            <a:r>
              <a:rPr sz="1511" spc="-80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of</a:t>
            </a:r>
            <a:r>
              <a:rPr sz="1511" spc="-27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about</a:t>
            </a:r>
            <a:r>
              <a:rPr sz="1511" spc="-71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the</a:t>
            </a:r>
            <a:r>
              <a:rPr sz="1511" spc="-71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same</a:t>
            </a:r>
            <a:r>
              <a:rPr sz="1511" spc="-98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size.</a:t>
            </a:r>
          </a:p>
          <a:p>
            <a:pPr marL="170464" marR="9031" indent="-149015" algn="just">
              <a:lnSpc>
                <a:spcPct val="100800"/>
              </a:lnSpc>
              <a:spcBef>
                <a:spcPts val="373"/>
              </a:spcBef>
              <a:buClr>
                <a:srgbClr val="0AD0D9"/>
              </a:buClr>
              <a:buSzPct val="94117"/>
              <a:buFont typeface="Wingdings 2"/>
              <a:buChar char=""/>
              <a:tabLst>
                <a:tab pos="171593" algn="l"/>
              </a:tabLst>
            </a:pPr>
            <a:r>
              <a:rPr sz="1511" b="1" dirty="0">
                <a:latin typeface="Constantia"/>
                <a:cs typeface="Constantia"/>
              </a:rPr>
              <a:t>Conquer: </a:t>
            </a:r>
            <a:r>
              <a:rPr sz="1511" dirty="0">
                <a:latin typeface="Constantia"/>
                <a:cs typeface="Constantia"/>
              </a:rPr>
              <a:t>The smaller sub-problems </a:t>
            </a:r>
            <a:r>
              <a:rPr sz="1511" spc="-9" dirty="0">
                <a:latin typeface="Constantia"/>
                <a:cs typeface="Constantia"/>
              </a:rPr>
              <a:t>are solved,  </a:t>
            </a:r>
            <a:r>
              <a:rPr sz="1511" dirty="0">
                <a:latin typeface="Constantia"/>
                <a:cs typeface="Constantia"/>
              </a:rPr>
              <a:t>typically </a:t>
            </a:r>
            <a:r>
              <a:rPr sz="1511" spc="-27" dirty="0">
                <a:latin typeface="Constantia"/>
                <a:cs typeface="Constantia"/>
              </a:rPr>
              <a:t>recursively. </a:t>
            </a:r>
            <a:r>
              <a:rPr sz="1511" spc="-9" dirty="0">
                <a:latin typeface="Constantia"/>
                <a:cs typeface="Constantia"/>
              </a:rPr>
              <a:t>If </a:t>
            </a:r>
            <a:r>
              <a:rPr sz="1511" dirty="0">
                <a:latin typeface="Constantia"/>
                <a:cs typeface="Constantia"/>
              </a:rPr>
              <a:t>the sub-problem </a:t>
            </a:r>
            <a:r>
              <a:rPr sz="1511" spc="-9" dirty="0">
                <a:latin typeface="Constantia"/>
                <a:cs typeface="Constantia"/>
              </a:rPr>
              <a:t>sizes are  </a:t>
            </a:r>
            <a:r>
              <a:rPr sz="1511" dirty="0">
                <a:latin typeface="Constantia"/>
                <a:cs typeface="Constantia"/>
              </a:rPr>
              <a:t>small enough, just </a:t>
            </a:r>
            <a:r>
              <a:rPr sz="1511" spc="-9" dirty="0">
                <a:latin typeface="Constantia"/>
                <a:cs typeface="Constantia"/>
              </a:rPr>
              <a:t>solve </a:t>
            </a:r>
            <a:r>
              <a:rPr sz="1511" dirty="0">
                <a:latin typeface="Constantia"/>
                <a:cs typeface="Constantia"/>
              </a:rPr>
              <a:t>the sub-problems in </a:t>
            </a:r>
            <a:r>
              <a:rPr sz="1511" spc="9" dirty="0">
                <a:latin typeface="Constantia"/>
                <a:cs typeface="Constantia"/>
              </a:rPr>
              <a:t>a  </a:t>
            </a:r>
            <a:r>
              <a:rPr sz="1511" dirty="0">
                <a:latin typeface="Constantia"/>
                <a:cs typeface="Constantia"/>
              </a:rPr>
              <a:t>straight forward</a:t>
            </a:r>
            <a:r>
              <a:rPr sz="1511" spc="-133" dirty="0">
                <a:latin typeface="Constantia"/>
                <a:cs typeface="Constantia"/>
              </a:rPr>
              <a:t> </a:t>
            </a:r>
            <a:r>
              <a:rPr sz="1511" spc="-9" dirty="0">
                <a:latin typeface="Constantia"/>
                <a:cs typeface="Constantia"/>
              </a:rPr>
              <a:t>manner.</a:t>
            </a:r>
            <a:endParaRPr sz="1511" dirty="0">
              <a:latin typeface="Constantia"/>
              <a:cs typeface="Constantia"/>
            </a:endParaRPr>
          </a:p>
          <a:p>
            <a:pPr marL="170464" marR="9031" indent="-149015" algn="just">
              <a:lnSpc>
                <a:spcPct val="100600"/>
              </a:lnSpc>
              <a:spcBef>
                <a:spcPts val="391"/>
              </a:spcBef>
              <a:buClr>
                <a:srgbClr val="0AD0D9"/>
              </a:buClr>
              <a:buSzPct val="94117"/>
              <a:buFont typeface="Wingdings 2"/>
              <a:buChar char=""/>
              <a:tabLst>
                <a:tab pos="171593" algn="l"/>
              </a:tabLst>
            </a:pPr>
            <a:r>
              <a:rPr sz="1511" b="1" dirty="0">
                <a:latin typeface="Constantia"/>
                <a:cs typeface="Constantia"/>
              </a:rPr>
              <a:t>Combine: </a:t>
            </a:r>
            <a:r>
              <a:rPr sz="1511" spc="-9" dirty="0">
                <a:latin typeface="Constantia"/>
                <a:cs typeface="Constantia"/>
              </a:rPr>
              <a:t>If </a:t>
            </a:r>
            <a:r>
              <a:rPr sz="1511" spc="-18" dirty="0">
                <a:latin typeface="Constantia"/>
                <a:cs typeface="Constantia"/>
              </a:rPr>
              <a:t>necessary, </a:t>
            </a:r>
            <a:r>
              <a:rPr sz="1511" dirty="0">
                <a:latin typeface="Constantia"/>
                <a:cs typeface="Constantia"/>
              </a:rPr>
              <a:t>the solution obtained the  smaller problems </a:t>
            </a:r>
            <a:r>
              <a:rPr sz="1511" spc="-9" dirty="0">
                <a:latin typeface="Constantia"/>
                <a:cs typeface="Constantia"/>
              </a:rPr>
              <a:t>are connected to get </a:t>
            </a:r>
            <a:r>
              <a:rPr sz="1511" dirty="0">
                <a:latin typeface="Constantia"/>
                <a:cs typeface="Constantia"/>
              </a:rPr>
              <a:t>the solution  </a:t>
            </a:r>
            <a:r>
              <a:rPr sz="1511" spc="-9" dirty="0">
                <a:latin typeface="Constantia"/>
                <a:cs typeface="Constantia"/>
              </a:rPr>
              <a:t>to </a:t>
            </a:r>
            <a:r>
              <a:rPr sz="1511" dirty="0">
                <a:latin typeface="Constantia"/>
                <a:cs typeface="Constantia"/>
              </a:rPr>
              <a:t>the </a:t>
            </a:r>
            <a:r>
              <a:rPr sz="1511" spc="9" dirty="0">
                <a:latin typeface="Constantia"/>
                <a:cs typeface="Constantia"/>
              </a:rPr>
              <a:t>original</a:t>
            </a:r>
            <a:r>
              <a:rPr sz="1511" spc="-222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problem.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86AF33-3555-4590-8005-9415868A8F24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E2FDFB-0BA7-4D64-A660-FBF30574A979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842102-2C77-40D4-BABD-05B41ECD3D3F}"/>
              </a:ext>
            </a:extLst>
          </p:cNvPr>
          <p:cNvSpPr txBox="1"/>
          <p:nvPr/>
        </p:nvSpPr>
        <p:spPr>
          <a:xfrm>
            <a:off x="304800" y="236593"/>
            <a:ext cx="4876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-9" dirty="0">
                <a:solidFill>
                  <a:srgbClr val="04607A"/>
                </a:solidFill>
                <a:latin typeface="Calibri"/>
                <a:cs typeface="Calibri"/>
              </a:rPr>
              <a:t>Divide-and-Conquer</a:t>
            </a:r>
            <a:endParaRPr 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85806"/>
            <a:ext cx="968587" cy="324918"/>
          </a:xfrm>
          <a:prstGeom prst="rect">
            <a:avLst/>
          </a:prstGeom>
        </p:spPr>
        <p:txBody>
          <a:bodyPr vert="horz" wrap="square" lIns="0" tIns="23707" rIns="0" bIns="0" rtlCol="0">
            <a:spAutoFit/>
          </a:bodyPr>
          <a:lstStyle/>
          <a:p>
            <a:pPr marL="22578">
              <a:spcBef>
                <a:spcPts val="187"/>
              </a:spcBef>
            </a:pPr>
            <a:r>
              <a:rPr sz="1956" b="1" dirty="0">
                <a:solidFill>
                  <a:srgbClr val="04607A"/>
                </a:solidFill>
              </a:rPr>
              <a:t>C</a:t>
            </a:r>
            <a:r>
              <a:rPr sz="1956" b="1" spc="-18" dirty="0">
                <a:solidFill>
                  <a:srgbClr val="04607A"/>
                </a:solidFill>
              </a:rPr>
              <a:t>o</a:t>
            </a:r>
            <a:r>
              <a:rPr sz="1956" b="1" spc="-36" dirty="0">
                <a:solidFill>
                  <a:srgbClr val="04607A"/>
                </a:solidFill>
              </a:rPr>
              <a:t>n</a:t>
            </a:r>
            <a:r>
              <a:rPr sz="1956" b="1" spc="-27" dirty="0">
                <a:solidFill>
                  <a:srgbClr val="04607A"/>
                </a:solidFill>
              </a:rPr>
              <a:t>t</a:t>
            </a:r>
            <a:r>
              <a:rPr sz="1956" b="1" spc="-9" dirty="0">
                <a:solidFill>
                  <a:srgbClr val="04607A"/>
                </a:solidFill>
              </a:rPr>
              <a:t>d…</a:t>
            </a:r>
            <a:r>
              <a:rPr sz="1956" b="1" dirty="0">
                <a:solidFill>
                  <a:srgbClr val="04607A"/>
                </a:solidFill>
              </a:rPr>
              <a:t>..</a:t>
            </a:r>
            <a:endParaRPr sz="1956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3C772-B15F-40D8-A268-AAA04D5CEE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964160" y="295317"/>
            <a:ext cx="4644249" cy="517193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2578" marR="9031" algn="just">
              <a:lnSpc>
                <a:spcPct val="102499"/>
              </a:lnSpc>
              <a:spcBef>
                <a:spcPts val="160"/>
              </a:spcBef>
            </a:pPr>
            <a:r>
              <a:rPr sz="1067" b="1" spc="-18" dirty="0">
                <a:solidFill>
                  <a:srgbClr val="C00000"/>
                </a:solidFill>
                <a:latin typeface="Constantia"/>
                <a:cs typeface="Constantia"/>
              </a:rPr>
              <a:t>Average </a:t>
            </a:r>
            <a:r>
              <a:rPr sz="1067" b="1" dirty="0">
                <a:solidFill>
                  <a:srgbClr val="C00000"/>
                </a:solidFill>
                <a:latin typeface="Constantia"/>
                <a:cs typeface="Constantia"/>
              </a:rPr>
              <a:t>Case: </a:t>
            </a:r>
            <a:r>
              <a:rPr sz="1067" spc="9" dirty="0">
                <a:solidFill>
                  <a:srgbClr val="C00000"/>
                </a:solidFill>
                <a:latin typeface="Constantia"/>
                <a:cs typeface="Constantia"/>
              </a:rPr>
              <a:t>A</a:t>
            </a:r>
            <a:r>
              <a:rPr sz="1067" spc="9" dirty="0">
                <a:latin typeface="Constantia"/>
                <a:cs typeface="Constantia"/>
              </a:rPr>
              <a:t>ssume </a:t>
            </a:r>
            <a:r>
              <a:rPr sz="1067" dirty="0">
                <a:latin typeface="Constantia"/>
                <a:cs typeface="Constantia"/>
              </a:rPr>
              <a:t>that </a:t>
            </a:r>
            <a:r>
              <a:rPr sz="1067" spc="9" dirty="0">
                <a:latin typeface="Constantia"/>
                <a:cs typeface="Constantia"/>
              </a:rPr>
              <a:t>the </a:t>
            </a:r>
            <a:r>
              <a:rPr sz="1067" dirty="0">
                <a:latin typeface="Constantia"/>
                <a:cs typeface="Constantia"/>
              </a:rPr>
              <a:t>pivot partition </a:t>
            </a:r>
            <a:r>
              <a:rPr sz="1067" spc="9" dirty="0">
                <a:latin typeface="Constantia"/>
                <a:cs typeface="Constantia"/>
              </a:rPr>
              <a:t>the </a:t>
            </a:r>
            <a:r>
              <a:rPr sz="1067" dirty="0">
                <a:latin typeface="Constantia"/>
                <a:cs typeface="Constantia"/>
              </a:rPr>
              <a:t>list into </a:t>
            </a:r>
            <a:r>
              <a:rPr sz="1067" spc="-9" dirty="0">
                <a:latin typeface="Constantia"/>
                <a:cs typeface="Constantia"/>
              </a:rPr>
              <a:t>two </a:t>
            </a:r>
            <a:r>
              <a:rPr sz="1067" dirty="0">
                <a:latin typeface="Constantia"/>
                <a:cs typeface="Constantia"/>
              </a:rPr>
              <a:t>parts, </a:t>
            </a:r>
            <a:r>
              <a:rPr sz="1067" spc="9" dirty="0">
                <a:latin typeface="Constantia"/>
                <a:cs typeface="Constantia"/>
              </a:rPr>
              <a:t>so </a:t>
            </a:r>
            <a:r>
              <a:rPr sz="1067" spc="-9" dirty="0">
                <a:latin typeface="Constantia"/>
                <a:cs typeface="Constantia"/>
              </a:rPr>
              <a:t>that  </a:t>
            </a:r>
            <a:r>
              <a:rPr sz="1067" spc="9" dirty="0">
                <a:latin typeface="Constantia"/>
                <a:cs typeface="Constantia"/>
              </a:rPr>
              <a:t>one of the </a:t>
            </a:r>
            <a:r>
              <a:rPr sz="1067" dirty="0">
                <a:latin typeface="Constantia"/>
                <a:cs typeface="Constantia"/>
              </a:rPr>
              <a:t>partition has </a:t>
            </a:r>
            <a:r>
              <a:rPr sz="1067" spc="9" dirty="0">
                <a:latin typeface="Constantia"/>
                <a:cs typeface="Constantia"/>
              </a:rPr>
              <a:t>no </a:t>
            </a:r>
            <a:r>
              <a:rPr sz="1067" dirty="0">
                <a:latin typeface="Constantia"/>
                <a:cs typeface="Constantia"/>
              </a:rPr>
              <a:t>elements while </a:t>
            </a:r>
            <a:r>
              <a:rPr sz="1067" spc="9" dirty="0">
                <a:latin typeface="Constantia"/>
                <a:cs typeface="Constantia"/>
              </a:rPr>
              <a:t>the </a:t>
            </a:r>
            <a:r>
              <a:rPr sz="1067" dirty="0">
                <a:latin typeface="Constantia"/>
                <a:cs typeface="Constantia"/>
              </a:rPr>
              <a:t>other has all </a:t>
            </a:r>
            <a:r>
              <a:rPr sz="1067" spc="9" dirty="0">
                <a:latin typeface="Constantia"/>
                <a:cs typeface="Constantia"/>
              </a:rPr>
              <a:t>the </a:t>
            </a:r>
            <a:r>
              <a:rPr sz="1067" dirty="0">
                <a:latin typeface="Constantia"/>
                <a:cs typeface="Constantia"/>
              </a:rPr>
              <a:t>other  elements.</a:t>
            </a:r>
          </a:p>
        </p:txBody>
      </p:sp>
      <p:sp>
        <p:nvSpPr>
          <p:cNvPr id="5" name="object 5"/>
          <p:cNvSpPr/>
          <p:nvPr/>
        </p:nvSpPr>
        <p:spPr>
          <a:xfrm>
            <a:off x="2328878" y="1204888"/>
            <a:ext cx="3581384" cy="3128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889243" y="1753882"/>
            <a:ext cx="0" cy="254000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712"/>
                </a:lnTo>
              </a:path>
            </a:pathLst>
          </a:custGeom>
          <a:ln w="3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889243" y="1528258"/>
            <a:ext cx="0" cy="225778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6912"/>
                </a:lnTo>
              </a:path>
            </a:pathLst>
          </a:custGeom>
          <a:ln w="3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92110"/>
              </p:ext>
            </p:extLst>
          </p:nvPr>
        </p:nvGraphicFramePr>
        <p:xfrm>
          <a:off x="964160" y="1311086"/>
          <a:ext cx="1693333" cy="885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431">
                <a:tc gridSpan="2"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spc="50" dirty="0">
                          <a:latin typeface="Times New Roman"/>
                          <a:cs typeface="Times New Roman"/>
                        </a:rPr>
                        <a:t>Quick</a:t>
                      </a:r>
                      <a:r>
                        <a:rPr sz="7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45" dirty="0">
                          <a:latin typeface="Times New Roman"/>
                          <a:cs typeface="Times New Roman"/>
                        </a:rPr>
                        <a:t>Sort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9511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600" spc="40" dirty="0">
                          <a:latin typeface="Times New Roman"/>
                          <a:cs typeface="Times New Roman"/>
                        </a:rPr>
                        <a:t>Best</a:t>
                      </a:r>
                      <a:r>
                        <a:rPr sz="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45" dirty="0">
                          <a:latin typeface="Times New Roman"/>
                          <a:cs typeface="Times New Roman"/>
                        </a:rPr>
                        <a:t>Case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600" spc="50" dirty="0">
                          <a:latin typeface="Times New Roman"/>
                          <a:cs typeface="Times New Roman"/>
                        </a:rPr>
                        <a:t>O(n </a:t>
                      </a:r>
                      <a:r>
                        <a:rPr sz="600" spc="40" dirty="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40" dirty="0">
                          <a:latin typeface="Times New Roman"/>
                          <a:cs typeface="Times New Roman"/>
                        </a:rPr>
                        <a:t>n)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71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00" spc="40" dirty="0">
                          <a:latin typeface="Times New Roman"/>
                          <a:cs typeface="Times New Roman"/>
                        </a:rPr>
                        <a:t>Average</a:t>
                      </a:r>
                      <a:r>
                        <a:rPr sz="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45" dirty="0">
                          <a:latin typeface="Times New Roman"/>
                          <a:cs typeface="Times New Roman"/>
                        </a:rPr>
                        <a:t>Case</a:t>
                      </a: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8862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00" spc="50" dirty="0">
                          <a:latin typeface="Times New Roman"/>
                          <a:cs typeface="Times New Roman"/>
                        </a:rPr>
                        <a:t>O(n </a:t>
                      </a:r>
                      <a:r>
                        <a:rPr sz="600" spc="40" dirty="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40" dirty="0">
                          <a:latin typeface="Times New Roman"/>
                          <a:cs typeface="Times New Roman"/>
                        </a:rPr>
                        <a:t>n)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6886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83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600" spc="40" dirty="0">
                          <a:latin typeface="Times New Roman"/>
                          <a:cs typeface="Times New Roman"/>
                        </a:rPr>
                        <a:t>Worst</a:t>
                      </a:r>
                      <a:r>
                        <a:rPr sz="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45" dirty="0">
                          <a:latin typeface="Times New Roman"/>
                          <a:cs typeface="Times New Roman"/>
                        </a:rPr>
                        <a:t>Case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600" spc="45" dirty="0">
                          <a:latin typeface="Times New Roman"/>
                          <a:cs typeface="Times New Roman"/>
                        </a:rPr>
                        <a:t>O(n</a:t>
                      </a:r>
                      <a:r>
                        <a:rPr sz="500" spc="67" baseline="2777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600" spc="45" dirty="0">
                          <a:latin typeface="Times New Roman"/>
                          <a:cs typeface="Times New Roman"/>
                        </a:rPr>
                        <a:t>)</a:t>
                      </a: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CEDEA3D-47B6-44DC-981C-E738F7884FAC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D5468A-D873-4297-BC4E-20AFFB3C8972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15381" y="1111989"/>
            <a:ext cx="3465237" cy="279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4CD0CE-013F-4EF0-87CD-51F3F57ABF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A03E1-3630-4C70-B15D-367EE30486FD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5DC46B-75DA-412B-8B0D-1EC8920C0EFF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30160F-A9B7-4336-9FEC-8A1FCA227113}"/>
              </a:ext>
            </a:extLst>
          </p:cNvPr>
          <p:cNvSpPr txBox="1"/>
          <p:nvPr/>
        </p:nvSpPr>
        <p:spPr>
          <a:xfrm>
            <a:off x="152400" y="286721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spc="-9" dirty="0">
                <a:solidFill>
                  <a:srgbClr val="04607A"/>
                </a:solidFill>
                <a:latin typeface="Calibri"/>
                <a:cs typeface="Calibri"/>
              </a:rPr>
              <a:t>Divide-and-Conquer: Concept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9710" y="1456574"/>
            <a:ext cx="5476875" cy="2180369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vert="horz" wrap="square" lIns="0" tIns="7902" rIns="0" bIns="0" rtlCol="0">
            <a:spAutoFit/>
          </a:bodyPr>
          <a:lstStyle/>
          <a:p>
            <a:pPr marL="716853"/>
            <a:r>
              <a:rPr sz="1400" b="1" spc="-9" dirty="0">
                <a:latin typeface="Constantia"/>
                <a:cs typeface="Constantia"/>
              </a:rPr>
              <a:t>Algorithm</a:t>
            </a:r>
            <a:r>
              <a:rPr sz="1400" spc="-36" dirty="0">
                <a:latin typeface="Constantia"/>
                <a:cs typeface="Constantia"/>
              </a:rPr>
              <a:t> </a:t>
            </a:r>
            <a:r>
              <a:rPr sz="1400" spc="-9" dirty="0">
                <a:latin typeface="Constantia"/>
                <a:cs typeface="Constantia"/>
              </a:rPr>
              <a:t>DandC(p)</a:t>
            </a:r>
            <a:endParaRPr sz="1400" dirty="0">
              <a:latin typeface="Constantia"/>
              <a:cs typeface="Constantia"/>
            </a:endParaRPr>
          </a:p>
          <a:p>
            <a:pPr marL="716853"/>
            <a:r>
              <a:rPr sz="1400" dirty="0">
                <a:latin typeface="Constantia"/>
                <a:cs typeface="Constantia"/>
              </a:rPr>
              <a:t>{</a:t>
            </a:r>
          </a:p>
          <a:p>
            <a:pPr marL="995692" marR="3118030" indent="2258">
              <a:lnSpc>
                <a:spcPts val="1191"/>
              </a:lnSpc>
              <a:spcBef>
                <a:spcPts val="27"/>
              </a:spcBef>
            </a:pPr>
            <a:r>
              <a:rPr sz="1400" spc="-9" dirty="0">
                <a:latin typeface="Constantia"/>
                <a:cs typeface="Constantia"/>
              </a:rPr>
              <a:t>if </a:t>
            </a:r>
            <a:r>
              <a:rPr sz="1400" dirty="0">
                <a:latin typeface="Constantia"/>
                <a:cs typeface="Constantia"/>
              </a:rPr>
              <a:t>small (p)</a:t>
            </a:r>
            <a:r>
              <a:rPr sz="1400" spc="-151" dirty="0">
                <a:latin typeface="Constantia"/>
                <a:cs typeface="Constantia"/>
              </a:rPr>
              <a:t> </a:t>
            </a:r>
            <a:r>
              <a:rPr sz="1400" spc="-9" dirty="0">
                <a:latin typeface="Constantia"/>
                <a:cs typeface="Constantia"/>
              </a:rPr>
              <a:t>then  return</a:t>
            </a:r>
            <a:r>
              <a:rPr sz="1400" spc="-53" dirty="0">
                <a:latin typeface="Constantia"/>
                <a:cs typeface="Constantia"/>
              </a:rPr>
              <a:t> </a:t>
            </a:r>
            <a:r>
              <a:rPr sz="1400" spc="-9" dirty="0">
                <a:latin typeface="Constantia"/>
                <a:cs typeface="Constantia"/>
              </a:rPr>
              <a:t>S(p)</a:t>
            </a:r>
            <a:endParaRPr sz="1400" dirty="0">
              <a:latin typeface="Constantia"/>
              <a:cs typeface="Constantia"/>
            </a:endParaRPr>
          </a:p>
          <a:p>
            <a:pPr marL="995692">
              <a:lnSpc>
                <a:spcPts val="1138"/>
              </a:lnSpc>
            </a:pPr>
            <a:r>
              <a:rPr sz="1400" dirty="0">
                <a:latin typeface="Constantia"/>
                <a:cs typeface="Constantia"/>
              </a:rPr>
              <a:t>else</a:t>
            </a:r>
          </a:p>
          <a:p>
            <a:pPr marL="1123258"/>
            <a:r>
              <a:rPr sz="1400" dirty="0">
                <a:latin typeface="Constantia"/>
                <a:cs typeface="Constantia"/>
              </a:rPr>
              <a:t>{</a:t>
            </a:r>
          </a:p>
          <a:p>
            <a:pPr marL="1247438"/>
            <a:r>
              <a:rPr sz="1400" spc="-9" dirty="0">
                <a:latin typeface="Constantia"/>
                <a:cs typeface="Constantia"/>
              </a:rPr>
              <a:t>Divide </a:t>
            </a:r>
            <a:r>
              <a:rPr sz="1400" dirty="0">
                <a:latin typeface="Constantia"/>
                <a:cs typeface="Constantia"/>
              </a:rPr>
              <a:t>P </a:t>
            </a:r>
            <a:r>
              <a:rPr sz="1400" spc="-9" dirty="0">
                <a:latin typeface="Constantia"/>
                <a:cs typeface="Constantia"/>
              </a:rPr>
              <a:t>into </a:t>
            </a:r>
            <a:r>
              <a:rPr sz="1400" dirty="0">
                <a:latin typeface="Constantia"/>
                <a:cs typeface="Constantia"/>
              </a:rPr>
              <a:t>small </a:t>
            </a:r>
            <a:r>
              <a:rPr sz="1400" spc="-9" dirty="0">
                <a:latin typeface="Constantia"/>
                <a:cs typeface="Constantia"/>
              </a:rPr>
              <a:t>instances P1, P2, </a:t>
            </a:r>
            <a:r>
              <a:rPr sz="1400" dirty="0">
                <a:latin typeface="Constantia"/>
                <a:cs typeface="Constantia"/>
              </a:rPr>
              <a:t>P3……..Pk,</a:t>
            </a:r>
            <a:r>
              <a:rPr sz="1400" spc="-107" dirty="0">
                <a:latin typeface="Constantia"/>
                <a:cs typeface="Constantia"/>
              </a:rPr>
              <a:t> </a:t>
            </a:r>
            <a:r>
              <a:rPr sz="1400" spc="-9" dirty="0">
                <a:latin typeface="Constantia"/>
                <a:cs typeface="Constantia"/>
              </a:rPr>
              <a:t>k≥1;</a:t>
            </a:r>
            <a:endParaRPr sz="1400" dirty="0">
              <a:latin typeface="Constantia"/>
              <a:cs typeface="Constantia"/>
            </a:endParaRPr>
          </a:p>
          <a:p>
            <a:pPr marL="1244051"/>
            <a:r>
              <a:rPr sz="1400" dirty="0">
                <a:latin typeface="Constantia"/>
                <a:cs typeface="Constantia"/>
              </a:rPr>
              <a:t>Apply </a:t>
            </a:r>
            <a:r>
              <a:rPr sz="1400" spc="-9" dirty="0">
                <a:latin typeface="Constantia"/>
                <a:cs typeface="Constantia"/>
              </a:rPr>
              <a:t>DandC </a:t>
            </a:r>
            <a:r>
              <a:rPr sz="1400" spc="-18" dirty="0">
                <a:latin typeface="Constantia"/>
                <a:cs typeface="Constantia"/>
              </a:rPr>
              <a:t>to </a:t>
            </a:r>
            <a:r>
              <a:rPr sz="1400" spc="-9" dirty="0">
                <a:latin typeface="Constantia"/>
                <a:cs typeface="Constantia"/>
              </a:rPr>
              <a:t>each </a:t>
            </a:r>
            <a:r>
              <a:rPr sz="1400" dirty="0">
                <a:latin typeface="Constantia"/>
                <a:cs typeface="Constantia"/>
              </a:rPr>
              <a:t>of </a:t>
            </a:r>
            <a:r>
              <a:rPr sz="1400" spc="-9" dirty="0">
                <a:latin typeface="Constantia"/>
                <a:cs typeface="Constantia"/>
              </a:rPr>
              <a:t>these</a:t>
            </a:r>
            <a:r>
              <a:rPr sz="1400" spc="-187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sub-problems;\</a:t>
            </a:r>
          </a:p>
          <a:p>
            <a:pPr marL="1244051">
              <a:spcBef>
                <a:spcPts val="18"/>
              </a:spcBef>
            </a:pPr>
            <a:r>
              <a:rPr sz="1400" spc="-9" dirty="0">
                <a:latin typeface="Constantia"/>
                <a:cs typeface="Constantia"/>
              </a:rPr>
              <a:t>return combine (DandC(P1), DandC(P1),….</a:t>
            </a:r>
            <a:r>
              <a:rPr sz="1400" spc="-44" dirty="0">
                <a:latin typeface="Constantia"/>
                <a:cs typeface="Constantia"/>
              </a:rPr>
              <a:t> </a:t>
            </a:r>
            <a:r>
              <a:rPr sz="1400" spc="-9" dirty="0">
                <a:latin typeface="Constantia"/>
                <a:cs typeface="Constantia"/>
              </a:rPr>
              <a:t>(DandC(Pk);</a:t>
            </a:r>
            <a:endParaRPr sz="1400" dirty="0">
              <a:latin typeface="Constantia"/>
              <a:cs typeface="Constantia"/>
            </a:endParaRPr>
          </a:p>
          <a:p>
            <a:pPr marL="1123258"/>
            <a:r>
              <a:rPr sz="1400" dirty="0">
                <a:latin typeface="Constantia"/>
                <a:cs typeface="Constantia"/>
              </a:rPr>
              <a:t>}</a:t>
            </a:r>
          </a:p>
          <a:p>
            <a:pPr marL="716853"/>
            <a:r>
              <a:rPr sz="1400" dirty="0">
                <a:latin typeface="Constantia"/>
                <a:cs typeface="Constantia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7C7E58-E70C-4ED1-B6A0-57377EF808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BFB1D-F863-4B05-B190-EDABF107C403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4171DC-D97E-4F15-B7A2-19D54A553AA3}"/>
              </a:ext>
            </a:extLst>
          </p:cNvPr>
          <p:cNvCxnSpPr/>
          <p:nvPr/>
        </p:nvCxnSpPr>
        <p:spPr>
          <a:xfrm>
            <a:off x="0" y="935057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D41793-A543-496F-86AE-3D4292A31AC9}"/>
              </a:ext>
            </a:extLst>
          </p:cNvPr>
          <p:cNvSpPr txBox="1"/>
          <p:nvPr/>
        </p:nvSpPr>
        <p:spPr>
          <a:xfrm>
            <a:off x="167214" y="0"/>
            <a:ext cx="56218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spc="-9" dirty="0">
                <a:solidFill>
                  <a:srgbClr val="04607A"/>
                </a:solidFill>
                <a:latin typeface="Calibri"/>
                <a:cs typeface="Calibri"/>
              </a:rPr>
              <a:t>Divide-and-Conquer: Control of Abstraction/ General Method  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0C799E7-A585-484A-8D59-934AB19750A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1" t="41768" r="6104" b="24709"/>
          <a:stretch>
            <a:fillRect/>
          </a:stretch>
        </p:blipFill>
        <p:spPr bwMode="auto">
          <a:xfrm>
            <a:off x="321733" y="720775"/>
            <a:ext cx="5452533" cy="31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64CAC-2FDB-4D92-A8E5-58347EBCD7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1D40A-89C4-4D84-B646-C5228FB73D6C}"/>
              </a:ext>
            </a:extLst>
          </p:cNvPr>
          <p:cNvSpPr txBox="1"/>
          <p:nvPr/>
        </p:nvSpPr>
        <p:spPr>
          <a:xfrm>
            <a:off x="188383" y="135821"/>
            <a:ext cx="5898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spc="-9" dirty="0">
                <a:solidFill>
                  <a:srgbClr val="04607A"/>
                </a:solidFill>
                <a:latin typeface="Calibri"/>
                <a:cs typeface="Calibri"/>
              </a:rPr>
              <a:t>Divide-and-Conquer: Time Complexity 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A5B9F-BD58-4B21-B30A-E6BB8612C49C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509633-B573-4AD3-B3E8-89F17C172C47}"/>
              </a:ext>
            </a:extLst>
          </p:cNvPr>
          <p:cNvCxnSpPr/>
          <p:nvPr/>
        </p:nvCxnSpPr>
        <p:spPr>
          <a:xfrm>
            <a:off x="38100" y="720775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25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330940"/>
            <a:ext cx="2752231" cy="316960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1867" b="1" spc="9" dirty="0">
                <a:solidFill>
                  <a:srgbClr val="04607A"/>
                </a:solidFill>
              </a:rPr>
              <a:t>Application - </a:t>
            </a:r>
            <a:r>
              <a:rPr sz="1867" b="1" spc="18" dirty="0">
                <a:solidFill>
                  <a:srgbClr val="04607A"/>
                </a:solidFill>
              </a:rPr>
              <a:t>Binary</a:t>
            </a:r>
            <a:r>
              <a:rPr sz="1867" b="1" spc="-71" dirty="0">
                <a:solidFill>
                  <a:srgbClr val="04607A"/>
                </a:solidFill>
              </a:rPr>
              <a:t> </a:t>
            </a:r>
            <a:r>
              <a:rPr sz="1867" b="1" spc="9" dirty="0">
                <a:solidFill>
                  <a:srgbClr val="04607A"/>
                </a:solidFill>
              </a:rPr>
              <a:t>Search</a:t>
            </a:r>
            <a:endParaRPr sz="1867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38200" y="882476"/>
            <a:ext cx="4876800" cy="3134676"/>
          </a:xfrm>
          <a:prstGeom prst="rect">
            <a:avLst/>
          </a:prstGeom>
        </p:spPr>
        <p:txBody>
          <a:bodyPr vert="horz" wrap="square" lIns="0" tIns="154658" rIns="0" bIns="0" rtlCol="0">
            <a:spAutoFit/>
          </a:bodyPr>
          <a:lstStyle/>
          <a:p>
            <a:pPr marL="1011497">
              <a:spcBef>
                <a:spcPts val="1218"/>
              </a:spcBef>
            </a:pPr>
            <a:r>
              <a:rPr spc="18" dirty="0"/>
              <a:t>Procedure</a:t>
            </a:r>
          </a:p>
          <a:p>
            <a:pPr marL="270937" marR="9031" indent="-249488" algn="just">
              <a:lnSpc>
                <a:spcPct val="101200"/>
              </a:lnSpc>
              <a:spcBef>
                <a:spcPts val="880"/>
              </a:spcBef>
              <a:buFont typeface="Arial"/>
              <a:buChar char="•"/>
              <a:tabLst>
                <a:tab pos="318351" algn="l"/>
              </a:tabLst>
            </a:pPr>
            <a:r>
              <a:rPr b="0" dirty="0">
                <a:solidFill>
                  <a:srgbClr val="000000"/>
                </a:solidFill>
              </a:rPr>
              <a:t>	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The method starts with looking </a:t>
            </a:r>
            <a:r>
              <a:rPr sz="1511" b="0" spc="9" dirty="0">
                <a:solidFill>
                  <a:srgbClr val="000000"/>
                </a:solidFill>
                <a:latin typeface="Constantia"/>
                <a:cs typeface="Constantia"/>
              </a:rPr>
              <a:t>at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the middle  element </a:t>
            </a:r>
            <a:r>
              <a:rPr sz="1511" b="0" spc="9" dirty="0">
                <a:solidFill>
                  <a:srgbClr val="000000"/>
                </a:solidFill>
                <a:latin typeface="Constantia"/>
                <a:cs typeface="Constantia"/>
              </a:rPr>
              <a:t>of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the list. </a:t>
            </a:r>
            <a:r>
              <a:rPr sz="1511" b="0" spc="-9" dirty="0">
                <a:solidFill>
                  <a:srgbClr val="000000"/>
                </a:solidFill>
                <a:latin typeface="Constantia"/>
                <a:cs typeface="Constantia"/>
              </a:rPr>
              <a:t>If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it matches with </a:t>
            </a:r>
            <a:r>
              <a:rPr sz="1511" b="0" spc="-9" dirty="0">
                <a:solidFill>
                  <a:srgbClr val="000000"/>
                </a:solidFill>
                <a:latin typeface="Constantia"/>
                <a:cs typeface="Constantia"/>
              </a:rPr>
              <a:t>the key 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element, then search is</a:t>
            </a:r>
            <a:r>
              <a:rPr sz="1511" b="0" spc="-20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511" b="0" spc="-9" dirty="0">
                <a:solidFill>
                  <a:srgbClr val="000000"/>
                </a:solidFill>
                <a:latin typeface="Constantia"/>
                <a:cs typeface="Constantia"/>
              </a:rPr>
              <a:t>complete.</a:t>
            </a:r>
            <a:endParaRPr sz="1511" dirty="0">
              <a:latin typeface="Constantia"/>
              <a:cs typeface="Constantia"/>
            </a:endParaRPr>
          </a:p>
          <a:p>
            <a:pPr marL="270937" marR="9031" indent="-249488" algn="just">
              <a:lnSpc>
                <a:spcPct val="100600"/>
              </a:lnSpc>
              <a:spcBef>
                <a:spcPts val="9"/>
              </a:spcBef>
              <a:buFont typeface="Arial"/>
              <a:buChar char="•"/>
              <a:tabLst>
                <a:tab pos="272066" algn="l"/>
              </a:tabLst>
            </a:pPr>
            <a:r>
              <a:rPr sz="1511" b="0" spc="-9" dirty="0">
                <a:solidFill>
                  <a:srgbClr val="000000"/>
                </a:solidFill>
                <a:latin typeface="Constantia"/>
                <a:cs typeface="Constantia"/>
              </a:rPr>
              <a:t>If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the </a:t>
            </a:r>
            <a:r>
              <a:rPr sz="1511" b="0" spc="-9" dirty="0">
                <a:solidFill>
                  <a:srgbClr val="000000"/>
                </a:solidFill>
                <a:latin typeface="Constantia"/>
                <a:cs typeface="Constantia"/>
              </a:rPr>
              <a:t>key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element is less than </a:t>
            </a:r>
            <a:r>
              <a:rPr sz="1511" b="0" spc="-9" dirty="0">
                <a:solidFill>
                  <a:srgbClr val="000000"/>
                </a:solidFill>
                <a:latin typeface="Constantia"/>
                <a:cs typeface="Constantia"/>
              </a:rPr>
              <a:t>the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middle element,  then the search continues with the </a:t>
            </a:r>
            <a:r>
              <a:rPr sz="1511" b="0" spc="9" dirty="0">
                <a:solidFill>
                  <a:srgbClr val="000000"/>
                </a:solidFill>
                <a:latin typeface="Constantia"/>
                <a:cs typeface="Constantia"/>
              </a:rPr>
              <a:t>first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half </a:t>
            </a:r>
            <a:r>
              <a:rPr sz="1511" b="0" spc="9" dirty="0">
                <a:solidFill>
                  <a:srgbClr val="000000"/>
                </a:solidFill>
                <a:latin typeface="Constantia"/>
                <a:cs typeface="Constantia"/>
              </a:rPr>
              <a:t>of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the  list.</a:t>
            </a:r>
            <a:endParaRPr sz="1511" dirty="0">
              <a:latin typeface="Constantia"/>
              <a:cs typeface="Constantia"/>
            </a:endParaRPr>
          </a:p>
          <a:p>
            <a:pPr marL="270937" marR="9031" indent="-249488" algn="just">
              <a:lnSpc>
                <a:spcPct val="101200"/>
              </a:lnSpc>
              <a:buFont typeface="Arial"/>
              <a:buChar char="•"/>
              <a:tabLst>
                <a:tab pos="272066" algn="l"/>
              </a:tabLst>
            </a:pPr>
            <a:r>
              <a:rPr sz="1511" b="0" spc="-9" dirty="0">
                <a:solidFill>
                  <a:srgbClr val="000000"/>
                </a:solidFill>
                <a:latin typeface="Constantia"/>
                <a:cs typeface="Constantia"/>
              </a:rPr>
              <a:t>If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the </a:t>
            </a:r>
            <a:r>
              <a:rPr sz="1511" b="0" spc="-9" dirty="0">
                <a:solidFill>
                  <a:srgbClr val="000000"/>
                </a:solidFill>
                <a:latin typeface="Constantia"/>
                <a:cs typeface="Constantia"/>
              </a:rPr>
              <a:t>key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element is </a:t>
            </a:r>
            <a:r>
              <a:rPr sz="1511" b="0" spc="-9" dirty="0">
                <a:solidFill>
                  <a:srgbClr val="000000"/>
                </a:solidFill>
                <a:latin typeface="Constantia"/>
                <a:cs typeface="Constantia"/>
              </a:rPr>
              <a:t>greater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than the middle  element, then the </a:t>
            </a:r>
            <a:r>
              <a:rPr sz="1511" b="0" spc="-9" dirty="0">
                <a:solidFill>
                  <a:srgbClr val="000000"/>
                </a:solidFill>
                <a:latin typeface="Constantia"/>
                <a:cs typeface="Constantia"/>
              </a:rPr>
              <a:t>search continues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with the </a:t>
            </a:r>
            <a:r>
              <a:rPr sz="1511" b="0" spc="-9" dirty="0">
                <a:solidFill>
                  <a:srgbClr val="000000"/>
                </a:solidFill>
                <a:latin typeface="Constantia"/>
                <a:cs typeface="Constantia"/>
              </a:rPr>
              <a:t>second 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half </a:t>
            </a:r>
            <a:r>
              <a:rPr sz="1511" b="0" spc="9" dirty="0">
                <a:solidFill>
                  <a:srgbClr val="000000"/>
                </a:solidFill>
                <a:latin typeface="Constantia"/>
                <a:cs typeface="Constantia"/>
              </a:rPr>
              <a:t>of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sz="1511" b="0" spc="-7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list.</a:t>
            </a:r>
            <a:endParaRPr sz="1511" dirty="0">
              <a:latin typeface="Constantia"/>
              <a:cs typeface="Constantia"/>
            </a:endParaRPr>
          </a:p>
          <a:p>
            <a:pPr marL="270937" marR="11289" indent="-249488" algn="just">
              <a:lnSpc>
                <a:spcPct val="101200"/>
              </a:lnSpc>
              <a:buFont typeface="Arial"/>
              <a:buChar char="•"/>
              <a:tabLst>
                <a:tab pos="272066" algn="l"/>
              </a:tabLst>
            </a:pP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This </a:t>
            </a:r>
            <a:r>
              <a:rPr sz="1511" b="0" spc="-9" dirty="0">
                <a:solidFill>
                  <a:srgbClr val="000000"/>
                </a:solidFill>
                <a:latin typeface="Constantia"/>
                <a:cs typeface="Constantia"/>
              </a:rPr>
              <a:t>process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continues until </a:t>
            </a:r>
            <a:r>
              <a:rPr sz="1511" b="0" spc="-9" dirty="0">
                <a:solidFill>
                  <a:srgbClr val="000000"/>
                </a:solidFill>
                <a:latin typeface="Constantia"/>
                <a:cs typeface="Constantia"/>
              </a:rPr>
              <a:t>the key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element </a:t>
            </a:r>
            <a:r>
              <a:rPr sz="1511" b="0" spc="-36" dirty="0">
                <a:solidFill>
                  <a:srgbClr val="000000"/>
                </a:solidFill>
                <a:latin typeface="Constantia"/>
                <a:cs typeface="Constantia"/>
              </a:rPr>
              <a:t>is 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found </a:t>
            </a:r>
            <a:r>
              <a:rPr sz="1511" b="0" spc="-9" dirty="0">
                <a:solidFill>
                  <a:srgbClr val="000000"/>
                </a:solidFill>
                <a:latin typeface="Constantia"/>
                <a:cs typeface="Constantia"/>
              </a:rPr>
              <a:t>or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the </a:t>
            </a:r>
            <a:r>
              <a:rPr sz="1511" b="0" spc="-9" dirty="0">
                <a:solidFill>
                  <a:srgbClr val="000000"/>
                </a:solidFill>
                <a:latin typeface="Constantia"/>
                <a:cs typeface="Constantia"/>
              </a:rPr>
              <a:t>search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fails indicating that the </a:t>
            </a:r>
            <a:r>
              <a:rPr sz="1511" b="0" spc="-9" dirty="0">
                <a:solidFill>
                  <a:srgbClr val="000000"/>
                </a:solidFill>
                <a:latin typeface="Constantia"/>
                <a:cs typeface="Constantia"/>
              </a:rPr>
              <a:t>key is  </a:t>
            </a:r>
            <a:r>
              <a:rPr sz="1511" b="0" spc="9" dirty="0">
                <a:solidFill>
                  <a:srgbClr val="000000"/>
                </a:solidFill>
                <a:latin typeface="Constantia"/>
                <a:cs typeface="Constantia"/>
              </a:rPr>
              <a:t>not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there in the</a:t>
            </a:r>
            <a:r>
              <a:rPr sz="1511" b="0" spc="-25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511" b="0" dirty="0">
                <a:solidFill>
                  <a:srgbClr val="000000"/>
                </a:solidFill>
                <a:latin typeface="Constantia"/>
                <a:cs typeface="Constantia"/>
              </a:rPr>
              <a:t>list.</a:t>
            </a:r>
            <a:endParaRPr sz="1511" dirty="0">
              <a:latin typeface="Constantia"/>
              <a:cs typeface="Constanti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FCAD08-CD92-460E-8ED8-8A9C6D89C9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6C827B-2279-425F-AA78-4CB8578401A3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795DA2-4B10-4643-8E45-D6D0D5BBA835}"/>
              </a:ext>
            </a:extLst>
          </p:cNvPr>
          <p:cNvCxnSpPr/>
          <p:nvPr/>
        </p:nvCxnSpPr>
        <p:spPr>
          <a:xfrm>
            <a:off x="38100" y="81915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47472" y="1146629"/>
            <a:ext cx="4804551" cy="60702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2578">
              <a:spcBef>
                <a:spcPts val="480"/>
              </a:spcBef>
            </a:pPr>
            <a:r>
              <a:rPr sz="1956" b="1" spc="-18" dirty="0">
                <a:solidFill>
                  <a:srgbClr val="04607A"/>
                </a:solidFill>
                <a:latin typeface="Calibri"/>
                <a:cs typeface="Calibri"/>
              </a:rPr>
              <a:t>Contd</a:t>
            </a:r>
            <a:r>
              <a:rPr sz="1956" b="1" spc="9" dirty="0">
                <a:solidFill>
                  <a:srgbClr val="04607A"/>
                </a:solidFill>
                <a:latin typeface="Calibri"/>
                <a:cs typeface="Calibri"/>
              </a:rPr>
              <a:t> ...</a:t>
            </a:r>
            <a:endParaRPr sz="1956">
              <a:latin typeface="Calibri"/>
              <a:cs typeface="Calibri"/>
            </a:endParaRPr>
          </a:p>
          <a:p>
            <a:pPr marL="155789">
              <a:spcBef>
                <a:spcPts val="231"/>
              </a:spcBef>
            </a:pPr>
            <a:r>
              <a:rPr sz="1422" b="1" spc="-9" dirty="0">
                <a:latin typeface="Constantia"/>
                <a:cs typeface="Constantia"/>
              </a:rPr>
              <a:t>Example:</a:t>
            </a:r>
            <a:r>
              <a:rPr sz="1422" b="1" spc="-62" dirty="0">
                <a:latin typeface="Constantia"/>
                <a:cs typeface="Constantia"/>
              </a:rPr>
              <a:t> </a:t>
            </a:r>
            <a:r>
              <a:rPr sz="1422" dirty="0">
                <a:latin typeface="Constantia"/>
                <a:cs typeface="Constantia"/>
              </a:rPr>
              <a:t>-4,</a:t>
            </a:r>
            <a:r>
              <a:rPr sz="1422" spc="-27" dirty="0">
                <a:latin typeface="Constantia"/>
                <a:cs typeface="Constantia"/>
              </a:rPr>
              <a:t> </a:t>
            </a:r>
            <a:r>
              <a:rPr sz="1422" spc="-9" dirty="0">
                <a:latin typeface="Constantia"/>
                <a:cs typeface="Constantia"/>
              </a:rPr>
              <a:t>-1,</a:t>
            </a:r>
            <a:r>
              <a:rPr sz="1422" spc="-18" dirty="0">
                <a:latin typeface="Constantia"/>
                <a:cs typeface="Constantia"/>
              </a:rPr>
              <a:t> </a:t>
            </a:r>
            <a:r>
              <a:rPr sz="1422" dirty="0">
                <a:latin typeface="Constantia"/>
                <a:cs typeface="Constantia"/>
              </a:rPr>
              <a:t>0,</a:t>
            </a:r>
            <a:r>
              <a:rPr sz="1422" spc="-27" dirty="0">
                <a:latin typeface="Constantia"/>
                <a:cs typeface="Constantia"/>
              </a:rPr>
              <a:t> </a:t>
            </a:r>
            <a:r>
              <a:rPr sz="1422" dirty="0">
                <a:latin typeface="Constantia"/>
                <a:cs typeface="Constantia"/>
              </a:rPr>
              <a:t>5,</a:t>
            </a:r>
            <a:r>
              <a:rPr sz="1422" spc="-18" dirty="0">
                <a:latin typeface="Constantia"/>
                <a:cs typeface="Constantia"/>
              </a:rPr>
              <a:t> </a:t>
            </a:r>
            <a:r>
              <a:rPr sz="1422" dirty="0">
                <a:latin typeface="Constantia"/>
                <a:cs typeface="Constantia"/>
              </a:rPr>
              <a:t>10,</a:t>
            </a:r>
            <a:r>
              <a:rPr sz="1422" spc="-18" dirty="0">
                <a:latin typeface="Constantia"/>
                <a:cs typeface="Constantia"/>
              </a:rPr>
              <a:t> </a:t>
            </a:r>
            <a:r>
              <a:rPr sz="1422" dirty="0">
                <a:latin typeface="Constantia"/>
                <a:cs typeface="Constantia"/>
              </a:rPr>
              <a:t>18,</a:t>
            </a:r>
            <a:r>
              <a:rPr sz="1422" spc="-27" dirty="0">
                <a:latin typeface="Constantia"/>
                <a:cs typeface="Constantia"/>
              </a:rPr>
              <a:t> </a:t>
            </a:r>
            <a:r>
              <a:rPr sz="1422" spc="-9" dirty="0">
                <a:latin typeface="Constantia"/>
                <a:cs typeface="Constantia"/>
              </a:rPr>
              <a:t>32,</a:t>
            </a:r>
            <a:r>
              <a:rPr sz="1422" spc="9" dirty="0">
                <a:latin typeface="Constantia"/>
                <a:cs typeface="Constantia"/>
              </a:rPr>
              <a:t> </a:t>
            </a:r>
            <a:r>
              <a:rPr sz="1422" dirty="0">
                <a:latin typeface="Constantia"/>
                <a:cs typeface="Constantia"/>
              </a:rPr>
              <a:t>33,</a:t>
            </a:r>
            <a:r>
              <a:rPr sz="1422" spc="-44" dirty="0">
                <a:latin typeface="Constantia"/>
                <a:cs typeface="Constantia"/>
              </a:rPr>
              <a:t> </a:t>
            </a:r>
            <a:r>
              <a:rPr sz="1422" dirty="0">
                <a:latin typeface="Constantia"/>
                <a:cs typeface="Constantia"/>
              </a:rPr>
              <a:t>98,</a:t>
            </a:r>
            <a:r>
              <a:rPr sz="1422" spc="-44" dirty="0">
                <a:latin typeface="Constantia"/>
                <a:cs typeface="Constantia"/>
              </a:rPr>
              <a:t> </a:t>
            </a:r>
            <a:r>
              <a:rPr sz="1422" spc="-9" dirty="0">
                <a:latin typeface="Constantia"/>
                <a:cs typeface="Constantia"/>
              </a:rPr>
              <a:t>147, 154,</a:t>
            </a:r>
            <a:r>
              <a:rPr sz="1422" spc="-18" dirty="0">
                <a:latin typeface="Constantia"/>
                <a:cs typeface="Constantia"/>
              </a:rPr>
              <a:t> </a:t>
            </a:r>
            <a:r>
              <a:rPr sz="1422" dirty="0">
                <a:latin typeface="Constantia"/>
                <a:cs typeface="Constantia"/>
              </a:rPr>
              <a:t>198,</a:t>
            </a:r>
            <a:r>
              <a:rPr sz="1422" spc="-44" dirty="0">
                <a:latin typeface="Constantia"/>
                <a:cs typeface="Constantia"/>
              </a:rPr>
              <a:t> </a:t>
            </a:r>
            <a:r>
              <a:rPr sz="1422" spc="-9" dirty="0">
                <a:latin typeface="Constantia"/>
                <a:cs typeface="Constantia"/>
              </a:rPr>
              <a:t>250,</a:t>
            </a:r>
            <a:r>
              <a:rPr sz="1422" spc="-18" dirty="0">
                <a:latin typeface="Constantia"/>
                <a:cs typeface="Constantia"/>
              </a:rPr>
              <a:t> </a:t>
            </a:r>
            <a:r>
              <a:rPr sz="1422" dirty="0">
                <a:latin typeface="Constantia"/>
                <a:cs typeface="Constantia"/>
              </a:rPr>
              <a:t>500.</a:t>
            </a:r>
            <a:endParaRPr sz="1422">
              <a:latin typeface="Constantia"/>
              <a:cs typeface="Constant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7242" y="2477933"/>
          <a:ext cx="4652147" cy="341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4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5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5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94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94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91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076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91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41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800" spc="30" dirty="0">
                          <a:latin typeface="Times New Roman"/>
                          <a:cs typeface="Times New Roman"/>
                        </a:rPr>
                        <a:t>-4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sz="800" spc="30" dirty="0">
                          <a:latin typeface="Times New Roman"/>
                          <a:cs typeface="Times New Roman"/>
                        </a:rPr>
                        <a:t>-1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800" spc="35" dirty="0">
                          <a:latin typeface="Times New Roman"/>
                          <a:cs typeface="Times New Roman"/>
                        </a:rPr>
                        <a:t>10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800" spc="35" dirty="0">
                          <a:latin typeface="Times New Roman"/>
                          <a:cs typeface="Times New Roman"/>
                        </a:rPr>
                        <a:t>18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800" spc="35" dirty="0">
                          <a:latin typeface="Times New Roman"/>
                          <a:cs typeface="Times New Roman"/>
                        </a:rPr>
                        <a:t>27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800" spc="35" dirty="0">
                          <a:latin typeface="Times New Roman"/>
                          <a:cs typeface="Times New Roman"/>
                        </a:rPr>
                        <a:t>32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800" spc="35" dirty="0">
                          <a:latin typeface="Times New Roman"/>
                          <a:cs typeface="Times New Roman"/>
                        </a:rPr>
                        <a:t>33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800" spc="35" dirty="0">
                          <a:latin typeface="Times New Roman"/>
                          <a:cs typeface="Times New Roman"/>
                        </a:rPr>
                        <a:t>98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800" spc="35" dirty="0">
                          <a:latin typeface="Times New Roman"/>
                          <a:cs typeface="Times New Roman"/>
                        </a:rPr>
                        <a:t>147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800" spc="35" dirty="0">
                          <a:latin typeface="Times New Roman"/>
                          <a:cs typeface="Times New Roman"/>
                        </a:rPr>
                        <a:t>154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800" spc="35" dirty="0">
                          <a:latin typeface="Times New Roman"/>
                          <a:cs typeface="Times New Roman"/>
                        </a:rPr>
                        <a:t>198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800" spc="35" dirty="0">
                          <a:latin typeface="Times New Roman"/>
                          <a:cs typeface="Times New Roman"/>
                        </a:rPr>
                        <a:t>250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</a:pPr>
                      <a:r>
                        <a:rPr sz="800" spc="35" dirty="0">
                          <a:latin typeface="Times New Roman"/>
                          <a:cs typeface="Times New Roman"/>
                        </a:rPr>
                        <a:t>500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0597" y="1930071"/>
            <a:ext cx="1808478" cy="152748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800" b="1" spc="44" dirty="0">
                <a:latin typeface="Times New Roman"/>
                <a:cs typeface="Times New Roman"/>
              </a:rPr>
              <a:t>Sol: </a:t>
            </a:r>
            <a:r>
              <a:rPr sz="800" spc="62" dirty="0">
                <a:latin typeface="Times New Roman"/>
                <a:cs typeface="Times New Roman"/>
              </a:rPr>
              <a:t>The </a:t>
            </a:r>
            <a:r>
              <a:rPr sz="800" spc="53" dirty="0">
                <a:latin typeface="Times New Roman"/>
                <a:cs typeface="Times New Roman"/>
              </a:rPr>
              <a:t>given </a:t>
            </a:r>
            <a:r>
              <a:rPr sz="800" spc="36" dirty="0">
                <a:latin typeface="Times New Roman"/>
                <a:cs typeface="Times New Roman"/>
              </a:rPr>
              <a:t>list </a:t>
            </a:r>
            <a:r>
              <a:rPr sz="800" spc="53" dirty="0">
                <a:latin typeface="Times New Roman"/>
                <a:cs typeface="Times New Roman"/>
              </a:rPr>
              <a:t>of elements</a:t>
            </a:r>
            <a:r>
              <a:rPr sz="800" spc="-44" dirty="0">
                <a:latin typeface="Times New Roman"/>
                <a:cs typeface="Times New Roman"/>
              </a:rPr>
              <a:t> </a:t>
            </a:r>
            <a:r>
              <a:rPr sz="800" spc="44" dirty="0">
                <a:latin typeface="Times New Roman"/>
                <a:cs typeface="Times New Roman"/>
              </a:rPr>
              <a:t>are: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0379" y="2304484"/>
            <a:ext cx="104987" cy="152748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800" spc="62" dirty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4875" y="2304484"/>
            <a:ext cx="104987" cy="152748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800" spc="62" dirty="0"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9659" y="2304484"/>
            <a:ext cx="104987" cy="152748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800" spc="62" dirty="0"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4677" y="2304483"/>
            <a:ext cx="1634631" cy="152748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  <a:tabLst>
                <a:tab pos="317222" algn="l"/>
                <a:tab pos="611865" algn="l"/>
                <a:tab pos="1202282" algn="l"/>
              </a:tabLst>
            </a:pPr>
            <a:r>
              <a:rPr sz="800" spc="62" dirty="0">
                <a:latin typeface="Times New Roman"/>
                <a:cs typeface="Times New Roman"/>
              </a:rPr>
              <a:t>6	7	8     </a:t>
            </a:r>
            <a:r>
              <a:rPr sz="800" spc="107" dirty="0">
                <a:latin typeface="Times New Roman"/>
                <a:cs typeface="Times New Roman"/>
              </a:rPr>
              <a:t> </a:t>
            </a:r>
            <a:r>
              <a:rPr sz="800" spc="62" dirty="0">
                <a:latin typeface="Times New Roman"/>
                <a:cs typeface="Times New Roman"/>
              </a:rPr>
              <a:t>9	10</a:t>
            </a:r>
            <a:r>
              <a:rPr sz="800" spc="258" dirty="0">
                <a:latin typeface="Times New Roman"/>
                <a:cs typeface="Times New Roman"/>
              </a:rPr>
              <a:t> </a:t>
            </a:r>
            <a:r>
              <a:rPr sz="800" spc="44" dirty="0">
                <a:latin typeface="Times New Roman"/>
                <a:cs typeface="Times New Roman"/>
              </a:rPr>
              <a:t>11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838" y="2174083"/>
            <a:ext cx="830860" cy="288683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800" spc="71" dirty="0">
                <a:latin typeface="Times New Roman"/>
                <a:cs typeface="Times New Roman"/>
              </a:rPr>
              <a:t>Low</a:t>
            </a:r>
            <a:endParaRPr sz="800">
              <a:latin typeface="Times New Roman"/>
              <a:cs typeface="Times New Roman"/>
            </a:endParaRPr>
          </a:p>
          <a:p>
            <a:pPr marL="158046">
              <a:spcBef>
                <a:spcPts val="62"/>
              </a:spcBef>
              <a:tabLst>
                <a:tab pos="452690" algn="l"/>
                <a:tab pos="748463" algn="l"/>
              </a:tabLst>
            </a:pPr>
            <a:r>
              <a:rPr sz="800" spc="62" dirty="0">
                <a:latin typeface="Times New Roman"/>
                <a:cs typeface="Times New Roman"/>
              </a:rPr>
              <a:t>0	1	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9030" y="2132050"/>
            <a:ext cx="886178" cy="32316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R="9031" algn="r">
              <a:spcBef>
                <a:spcPts val="400"/>
              </a:spcBef>
            </a:pPr>
            <a:r>
              <a:rPr sz="800" spc="62" dirty="0">
                <a:latin typeface="Times New Roman"/>
                <a:cs typeface="Times New Roman"/>
              </a:rPr>
              <a:t>High</a:t>
            </a:r>
            <a:endParaRPr sz="800">
              <a:latin typeface="Times New Roman"/>
              <a:cs typeface="Times New Roman"/>
            </a:endParaRPr>
          </a:p>
          <a:p>
            <a:pPr marR="110632" algn="r">
              <a:spcBef>
                <a:spcPts val="231"/>
              </a:spcBef>
            </a:pPr>
            <a:r>
              <a:rPr sz="800" spc="62" dirty="0">
                <a:latin typeface="Times New Roman"/>
                <a:cs typeface="Times New Roman"/>
              </a:rPr>
              <a:t>12 13</a:t>
            </a:r>
            <a:r>
              <a:rPr sz="800" spc="284" dirty="0">
                <a:latin typeface="Times New Roman"/>
                <a:cs typeface="Times New Roman"/>
              </a:rPr>
              <a:t> </a:t>
            </a:r>
            <a:r>
              <a:rPr sz="800" spc="62" dirty="0">
                <a:latin typeface="Times New Roman"/>
                <a:cs typeface="Times New Roman"/>
              </a:rPr>
              <a:t>14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2869" y="2938846"/>
            <a:ext cx="920044" cy="152748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800" spc="53" dirty="0">
                <a:latin typeface="Times New Roman"/>
                <a:cs typeface="Times New Roman"/>
              </a:rPr>
              <a:t>Searching key</a:t>
            </a:r>
            <a:r>
              <a:rPr sz="800" spc="-89" dirty="0">
                <a:latin typeface="Times New Roman"/>
                <a:cs typeface="Times New Roman"/>
              </a:rPr>
              <a:t> </a:t>
            </a:r>
            <a:r>
              <a:rPr sz="800" spc="36" dirty="0">
                <a:latin typeface="Times New Roman"/>
                <a:cs typeface="Times New Roman"/>
              </a:rPr>
              <a:t>'-1':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4062" y="2888579"/>
            <a:ext cx="1379502" cy="731226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2578" marR="9031" indent="-1129">
              <a:lnSpc>
                <a:spcPct val="146700"/>
              </a:lnSpc>
              <a:spcBef>
                <a:spcPts val="160"/>
              </a:spcBef>
            </a:pPr>
            <a:r>
              <a:rPr sz="800" spc="62" dirty="0">
                <a:latin typeface="Times New Roman"/>
                <a:cs typeface="Times New Roman"/>
              </a:rPr>
              <a:t>Here</a:t>
            </a:r>
            <a:r>
              <a:rPr sz="800" spc="9" dirty="0">
                <a:latin typeface="Times New Roman"/>
                <a:cs typeface="Times New Roman"/>
              </a:rPr>
              <a:t> </a:t>
            </a:r>
            <a:r>
              <a:rPr sz="800" spc="44" dirty="0">
                <a:latin typeface="Times New Roman"/>
                <a:cs typeface="Times New Roman"/>
              </a:rPr>
              <a:t>the</a:t>
            </a:r>
            <a:r>
              <a:rPr sz="800" spc="18" dirty="0">
                <a:latin typeface="Times New Roman"/>
                <a:cs typeface="Times New Roman"/>
              </a:rPr>
              <a:t> </a:t>
            </a:r>
            <a:r>
              <a:rPr sz="800" spc="53" dirty="0">
                <a:latin typeface="Times New Roman"/>
                <a:cs typeface="Times New Roman"/>
              </a:rPr>
              <a:t>key</a:t>
            </a:r>
            <a:r>
              <a:rPr sz="800" spc="9" dirty="0">
                <a:latin typeface="Times New Roman"/>
                <a:cs typeface="Times New Roman"/>
              </a:rPr>
              <a:t> </a:t>
            </a:r>
            <a:r>
              <a:rPr sz="800" spc="44" dirty="0">
                <a:latin typeface="Times New Roman"/>
                <a:cs typeface="Times New Roman"/>
              </a:rPr>
              <a:t>to</a:t>
            </a:r>
            <a:r>
              <a:rPr sz="800" spc="18" dirty="0">
                <a:latin typeface="Times New Roman"/>
                <a:cs typeface="Times New Roman"/>
              </a:rPr>
              <a:t> </a:t>
            </a:r>
            <a:r>
              <a:rPr sz="800" spc="53" dirty="0">
                <a:latin typeface="Times New Roman"/>
                <a:cs typeface="Times New Roman"/>
              </a:rPr>
              <a:t>search</a:t>
            </a:r>
            <a:r>
              <a:rPr sz="800" spc="9" dirty="0">
                <a:latin typeface="Times New Roman"/>
                <a:cs typeface="Times New Roman"/>
              </a:rPr>
              <a:t> </a:t>
            </a:r>
            <a:r>
              <a:rPr sz="800" spc="36" dirty="0">
                <a:latin typeface="Times New Roman"/>
                <a:cs typeface="Times New Roman"/>
              </a:rPr>
              <a:t>is</a:t>
            </a:r>
            <a:r>
              <a:rPr sz="800" spc="18" dirty="0">
                <a:latin typeface="Times New Roman"/>
                <a:cs typeface="Times New Roman"/>
              </a:rPr>
              <a:t> </a:t>
            </a:r>
            <a:r>
              <a:rPr sz="800" spc="36" dirty="0">
                <a:latin typeface="Times New Roman"/>
                <a:cs typeface="Times New Roman"/>
              </a:rPr>
              <a:t>'-1'  </a:t>
            </a:r>
            <a:r>
              <a:rPr sz="800" spc="44" dirty="0">
                <a:latin typeface="Times New Roman"/>
                <a:cs typeface="Times New Roman"/>
              </a:rPr>
              <a:t>First calculate</a:t>
            </a:r>
            <a:r>
              <a:rPr sz="800" spc="-9" dirty="0">
                <a:latin typeface="Times New Roman"/>
                <a:cs typeface="Times New Roman"/>
              </a:rPr>
              <a:t> </a:t>
            </a:r>
            <a:r>
              <a:rPr sz="800" spc="53" dirty="0">
                <a:latin typeface="Times New Roman"/>
                <a:cs typeface="Times New Roman"/>
              </a:rPr>
              <a:t>mid;</a:t>
            </a:r>
            <a:endParaRPr sz="800">
              <a:latin typeface="Times New Roman"/>
              <a:cs typeface="Times New Roman"/>
            </a:endParaRPr>
          </a:p>
          <a:p>
            <a:pPr marR="330769" algn="r">
              <a:spcBef>
                <a:spcPts val="400"/>
              </a:spcBef>
            </a:pPr>
            <a:r>
              <a:rPr sz="800" spc="71" dirty="0">
                <a:latin typeface="Times New Roman"/>
                <a:cs typeface="Times New Roman"/>
              </a:rPr>
              <a:t>Mid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1" dirty="0">
                <a:latin typeface="Times New Roman"/>
                <a:cs typeface="Times New Roman"/>
              </a:rPr>
              <a:t>=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53" dirty="0">
                <a:latin typeface="Times New Roman"/>
                <a:cs typeface="Times New Roman"/>
              </a:rPr>
              <a:t>(low</a:t>
            </a:r>
            <a:r>
              <a:rPr sz="800" spc="9" dirty="0">
                <a:latin typeface="Times New Roman"/>
                <a:cs typeface="Times New Roman"/>
              </a:rPr>
              <a:t> </a:t>
            </a:r>
            <a:r>
              <a:rPr sz="800" spc="71" dirty="0">
                <a:latin typeface="Times New Roman"/>
                <a:cs typeface="Times New Roman"/>
              </a:rPr>
              <a:t>+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44" dirty="0">
                <a:latin typeface="Times New Roman"/>
                <a:cs typeface="Times New Roman"/>
              </a:rPr>
              <a:t>high)/2</a:t>
            </a:r>
            <a:endParaRPr sz="800">
              <a:latin typeface="Times New Roman"/>
              <a:cs typeface="Times New Roman"/>
            </a:endParaRPr>
          </a:p>
          <a:p>
            <a:pPr marR="388343" algn="r">
              <a:spcBef>
                <a:spcPts val="400"/>
              </a:spcBef>
            </a:pPr>
            <a:r>
              <a:rPr sz="800" spc="71" dirty="0">
                <a:latin typeface="Times New Roman"/>
                <a:cs typeface="Times New Roman"/>
              </a:rPr>
              <a:t>=</a:t>
            </a:r>
            <a:r>
              <a:rPr sz="800" spc="-9" dirty="0">
                <a:latin typeface="Times New Roman"/>
                <a:cs typeface="Times New Roman"/>
              </a:rPr>
              <a:t> </a:t>
            </a:r>
            <a:r>
              <a:rPr sz="800" spc="53" dirty="0">
                <a:latin typeface="Times New Roman"/>
                <a:cs typeface="Times New Roman"/>
              </a:rPr>
              <a:t>(0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53" dirty="0">
                <a:latin typeface="Times New Roman"/>
                <a:cs typeface="Times New Roman"/>
              </a:rPr>
              <a:t>+14)</a:t>
            </a:r>
            <a:r>
              <a:rPr sz="800" spc="-9" dirty="0">
                <a:latin typeface="Times New Roman"/>
                <a:cs typeface="Times New Roman"/>
              </a:rPr>
              <a:t> </a:t>
            </a:r>
            <a:r>
              <a:rPr sz="800" spc="44" dirty="0">
                <a:latin typeface="Times New Roman"/>
                <a:cs typeface="Times New Roman"/>
              </a:rPr>
              <a:t>/2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62" dirty="0">
                <a:latin typeface="Times New Roman"/>
                <a:cs typeface="Times New Roman"/>
              </a:rPr>
              <a:t>=7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11625" y="4429892"/>
            <a:ext cx="0" cy="84667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160"/>
                </a:lnTo>
              </a:path>
            </a:pathLst>
          </a:custGeom>
          <a:ln w="3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6" name="object 16"/>
          <p:cNvSpPr/>
          <p:nvPr/>
        </p:nvSpPr>
        <p:spPr>
          <a:xfrm>
            <a:off x="2706402" y="4429893"/>
            <a:ext cx="0" cy="77893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615"/>
                </a:lnTo>
              </a:path>
            </a:pathLst>
          </a:custGeom>
          <a:ln w="3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58559" y="4090363"/>
          <a:ext cx="4530224" cy="33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5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20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7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4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4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12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12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36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800" spc="25" dirty="0">
                          <a:latin typeface="Times New Roman"/>
                          <a:cs typeface="Times New Roman"/>
                        </a:rPr>
                        <a:t>-4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800" spc="25" dirty="0">
                          <a:latin typeface="Times New Roman"/>
                          <a:cs typeface="Times New Roman"/>
                        </a:rPr>
                        <a:t>-1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800" spc="30" dirty="0">
                          <a:latin typeface="Times New Roman"/>
                          <a:cs typeface="Times New Roman"/>
                        </a:rPr>
                        <a:t>10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800" spc="30" dirty="0">
                          <a:latin typeface="Times New Roman"/>
                          <a:cs typeface="Times New Roman"/>
                        </a:rPr>
                        <a:t>18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800" spc="30" dirty="0">
                          <a:latin typeface="Times New Roman"/>
                          <a:cs typeface="Times New Roman"/>
                        </a:rPr>
                        <a:t>27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800" spc="30" dirty="0">
                          <a:latin typeface="Times New Roman"/>
                          <a:cs typeface="Times New Roman"/>
                        </a:rPr>
                        <a:t>32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800" spc="30" dirty="0">
                          <a:latin typeface="Times New Roman"/>
                          <a:cs typeface="Times New Roman"/>
                        </a:rPr>
                        <a:t>33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800" spc="30" dirty="0">
                          <a:latin typeface="Times New Roman"/>
                          <a:cs typeface="Times New Roman"/>
                        </a:rPr>
                        <a:t>98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800" spc="30" dirty="0">
                          <a:latin typeface="Times New Roman"/>
                          <a:cs typeface="Times New Roman"/>
                        </a:rPr>
                        <a:t>147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800" spc="30" dirty="0">
                          <a:latin typeface="Times New Roman"/>
                          <a:cs typeface="Times New Roman"/>
                        </a:rPr>
                        <a:t>154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</a:pPr>
                      <a:r>
                        <a:rPr sz="800" spc="30" dirty="0">
                          <a:latin typeface="Times New Roman"/>
                          <a:cs typeface="Times New Roman"/>
                        </a:rPr>
                        <a:t>198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800" spc="30" dirty="0">
                          <a:latin typeface="Times New Roman"/>
                          <a:cs typeface="Times New Roman"/>
                        </a:rPr>
                        <a:t>250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sz="800" spc="30" dirty="0">
                          <a:latin typeface="Times New Roman"/>
                          <a:cs typeface="Times New Roman"/>
                        </a:rPr>
                        <a:t>500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567585" y="3919635"/>
            <a:ext cx="103856" cy="150468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22578">
              <a:spcBef>
                <a:spcPts val="213"/>
              </a:spcBef>
            </a:pPr>
            <a:r>
              <a:rPr sz="800" spc="53" dirty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669" y="3919635"/>
            <a:ext cx="103856" cy="150468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22578">
              <a:spcBef>
                <a:spcPts val="213"/>
              </a:spcBef>
            </a:pPr>
            <a:r>
              <a:rPr sz="800" spc="53" dirty="0"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2717" y="3919635"/>
            <a:ext cx="103856" cy="150468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22578">
              <a:spcBef>
                <a:spcPts val="213"/>
              </a:spcBef>
            </a:pPr>
            <a:r>
              <a:rPr sz="800" spc="53" dirty="0"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1044" y="3810240"/>
            <a:ext cx="812800" cy="25819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22578">
              <a:lnSpc>
                <a:spcPts val="905"/>
              </a:lnSpc>
              <a:spcBef>
                <a:spcPts val="213"/>
              </a:spcBef>
            </a:pPr>
            <a:r>
              <a:rPr sz="800" spc="62" dirty="0">
                <a:latin typeface="Times New Roman"/>
                <a:cs typeface="Times New Roman"/>
              </a:rPr>
              <a:t>Low</a:t>
            </a:r>
            <a:endParaRPr sz="800">
              <a:latin typeface="Times New Roman"/>
              <a:cs typeface="Times New Roman"/>
            </a:endParaRPr>
          </a:p>
          <a:p>
            <a:pPr marL="154660">
              <a:lnSpc>
                <a:spcPts val="905"/>
              </a:lnSpc>
              <a:tabLst>
                <a:tab pos="442530" algn="l"/>
                <a:tab pos="731529" algn="l"/>
              </a:tabLst>
            </a:pPr>
            <a:r>
              <a:rPr sz="800" spc="53" dirty="0">
                <a:latin typeface="Times New Roman"/>
                <a:cs typeface="Times New Roman"/>
              </a:rPr>
              <a:t>0	1	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43446" y="3808241"/>
            <a:ext cx="861342" cy="25819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R="9031" algn="r">
              <a:lnSpc>
                <a:spcPts val="916"/>
              </a:lnSpc>
              <a:spcBef>
                <a:spcPts val="213"/>
              </a:spcBef>
            </a:pPr>
            <a:r>
              <a:rPr sz="800" spc="53" dirty="0">
                <a:latin typeface="Times New Roman"/>
                <a:cs typeface="Times New Roman"/>
              </a:rPr>
              <a:t>High</a:t>
            </a:r>
            <a:endParaRPr sz="800">
              <a:latin typeface="Times New Roman"/>
              <a:cs typeface="Times New Roman"/>
            </a:endParaRPr>
          </a:p>
          <a:p>
            <a:pPr marR="102730" algn="r">
              <a:lnSpc>
                <a:spcPts val="916"/>
              </a:lnSpc>
            </a:pPr>
            <a:r>
              <a:rPr sz="800" spc="53" dirty="0">
                <a:latin typeface="Times New Roman"/>
                <a:cs typeface="Times New Roman"/>
              </a:rPr>
              <a:t>12 13</a:t>
            </a:r>
            <a:r>
              <a:rPr sz="800" spc="276" dirty="0">
                <a:latin typeface="Times New Roman"/>
                <a:cs typeface="Times New Roman"/>
              </a:rPr>
              <a:t> </a:t>
            </a:r>
            <a:r>
              <a:rPr sz="800" spc="53" dirty="0">
                <a:latin typeface="Times New Roman"/>
                <a:cs typeface="Times New Roman"/>
              </a:rPr>
              <a:t>14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60998" y="3804865"/>
            <a:ext cx="1597378" cy="25819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255132">
              <a:lnSpc>
                <a:spcPts val="933"/>
              </a:lnSpc>
              <a:spcBef>
                <a:spcPts val="213"/>
              </a:spcBef>
            </a:pPr>
            <a:r>
              <a:rPr sz="800" spc="53" dirty="0">
                <a:latin typeface="Times New Roman"/>
                <a:cs typeface="Times New Roman"/>
              </a:rPr>
              <a:t>Mid</a:t>
            </a:r>
            <a:endParaRPr sz="800">
              <a:latin typeface="Times New Roman"/>
              <a:cs typeface="Times New Roman"/>
            </a:endParaRPr>
          </a:p>
          <a:p>
            <a:pPr marL="22578">
              <a:lnSpc>
                <a:spcPts val="933"/>
              </a:lnSpc>
              <a:tabLst>
                <a:tab pos="310448" algn="l"/>
                <a:tab pos="598319" algn="l"/>
                <a:tab pos="1175188" algn="l"/>
              </a:tabLst>
            </a:pPr>
            <a:r>
              <a:rPr sz="800" spc="53" dirty="0">
                <a:latin typeface="Times New Roman"/>
                <a:cs typeface="Times New Roman"/>
              </a:rPr>
              <a:t>6	7	8     </a:t>
            </a:r>
            <a:r>
              <a:rPr sz="800" spc="116" dirty="0">
                <a:latin typeface="Times New Roman"/>
                <a:cs typeface="Times New Roman"/>
              </a:rPr>
              <a:t> </a:t>
            </a:r>
            <a:r>
              <a:rPr sz="800" spc="53" dirty="0">
                <a:latin typeface="Times New Roman"/>
                <a:cs typeface="Times New Roman"/>
              </a:rPr>
              <a:t>9	10</a:t>
            </a:r>
            <a:r>
              <a:rPr sz="800" spc="240" dirty="0">
                <a:latin typeface="Times New Roman"/>
                <a:cs typeface="Times New Roman"/>
              </a:rPr>
              <a:t> </a:t>
            </a:r>
            <a:r>
              <a:rPr sz="800" spc="36" dirty="0">
                <a:latin typeface="Times New Roman"/>
                <a:cs typeface="Times New Roman"/>
              </a:rPr>
              <a:t>11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3896" y="4465927"/>
            <a:ext cx="2225040" cy="150468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67734">
              <a:spcBef>
                <a:spcPts val="213"/>
              </a:spcBef>
              <a:tabLst>
                <a:tab pos="759752" algn="l"/>
                <a:tab pos="2090728" algn="l"/>
              </a:tabLst>
            </a:pPr>
            <a:r>
              <a:rPr sz="1200" strike="sngStrike" spc="78" baseline="6172" dirty="0">
                <a:latin typeface="Times New Roman"/>
                <a:cs typeface="Times New Roman"/>
              </a:rPr>
              <a:t>&lt;	</a:t>
            </a:r>
            <a:r>
              <a:rPr sz="800" spc="36" dirty="0">
                <a:latin typeface="Times New Roman"/>
                <a:cs typeface="Times New Roman"/>
              </a:rPr>
              <a:t>First</a:t>
            </a:r>
            <a:r>
              <a:rPr sz="800" spc="27" dirty="0">
                <a:latin typeface="Times New Roman"/>
                <a:cs typeface="Times New Roman"/>
              </a:rPr>
              <a:t> </a:t>
            </a:r>
            <a:r>
              <a:rPr sz="800" spc="44" dirty="0">
                <a:latin typeface="Times New Roman"/>
                <a:cs typeface="Times New Roman"/>
              </a:rPr>
              <a:t>Half</a:t>
            </a:r>
            <a:r>
              <a:rPr sz="1200" strike="sngStrike" spc="66" baseline="6172" dirty="0">
                <a:latin typeface="Times New Roman"/>
                <a:cs typeface="Times New Roman"/>
              </a:rPr>
              <a:t>	</a:t>
            </a:r>
            <a:r>
              <a:rPr sz="1200" strike="sngStrike" spc="78" baseline="6172" dirty="0">
                <a:latin typeface="Times New Roman"/>
                <a:cs typeface="Times New Roman"/>
              </a:rPr>
              <a:t>&gt;</a:t>
            </a:r>
            <a:endParaRPr sz="1200" baseline="617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17028" y="4447159"/>
            <a:ext cx="2134729" cy="150468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22578">
              <a:spcBef>
                <a:spcPts val="213"/>
              </a:spcBef>
              <a:tabLst>
                <a:tab pos="714596" algn="l"/>
                <a:tab pos="2045572" algn="l"/>
              </a:tabLst>
            </a:pPr>
            <a:r>
              <a:rPr sz="800" strike="sngStrike" spc="53" dirty="0">
                <a:latin typeface="Times New Roman"/>
                <a:cs typeface="Times New Roman"/>
              </a:rPr>
              <a:t>&lt;	</a:t>
            </a:r>
            <a:r>
              <a:rPr sz="800" spc="36" dirty="0">
                <a:latin typeface="Times New Roman"/>
                <a:cs typeface="Times New Roman"/>
              </a:rPr>
              <a:t> </a:t>
            </a:r>
            <a:r>
              <a:rPr sz="800" spc="44" dirty="0">
                <a:latin typeface="Times New Roman"/>
                <a:cs typeface="Times New Roman"/>
              </a:rPr>
              <a:t>Second</a:t>
            </a:r>
            <a:r>
              <a:rPr sz="800" spc="27" dirty="0">
                <a:latin typeface="Times New Roman"/>
                <a:cs typeface="Times New Roman"/>
              </a:rPr>
              <a:t> </a:t>
            </a:r>
            <a:r>
              <a:rPr sz="800" spc="44" dirty="0">
                <a:latin typeface="Times New Roman"/>
                <a:cs typeface="Times New Roman"/>
              </a:rPr>
              <a:t>Half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3" dirty="0">
                <a:latin typeface="Times New Roman"/>
                <a:cs typeface="Times New Roman"/>
              </a:rPr>
              <a:t> </a:t>
            </a:r>
            <a:r>
              <a:rPr sz="1200" strike="sngStrike" spc="39" baseline="6172" dirty="0">
                <a:latin typeface="Times New Roman"/>
                <a:cs typeface="Times New Roman"/>
              </a:rPr>
              <a:t> </a:t>
            </a:r>
            <a:r>
              <a:rPr sz="1200" strike="sngStrike" baseline="6172" dirty="0">
                <a:latin typeface="Times New Roman"/>
                <a:cs typeface="Times New Roman"/>
              </a:rPr>
              <a:t>	</a:t>
            </a:r>
            <a:r>
              <a:rPr sz="1200" strike="sngStrike" spc="78" baseline="6172" dirty="0">
                <a:latin typeface="Times New Roman"/>
                <a:cs typeface="Times New Roman"/>
              </a:rPr>
              <a:t>&gt;</a:t>
            </a:r>
            <a:endParaRPr sz="1200" baseline="6172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61920" y="3780196"/>
            <a:ext cx="334151" cy="200942"/>
          </a:xfrm>
          <a:custGeom>
            <a:avLst/>
            <a:gdLst/>
            <a:ahLst/>
            <a:cxnLst/>
            <a:rect l="l" t="t" r="r" b="b"/>
            <a:pathLst>
              <a:path w="187960" h="113030">
                <a:moveTo>
                  <a:pt x="0" y="112775"/>
                </a:moveTo>
                <a:lnTo>
                  <a:pt x="187451" y="112775"/>
                </a:lnTo>
                <a:lnTo>
                  <a:pt x="187451" y="0"/>
                </a:lnTo>
                <a:lnTo>
                  <a:pt x="0" y="0"/>
                </a:lnTo>
                <a:lnTo>
                  <a:pt x="0" y="112775"/>
                </a:lnTo>
                <a:close/>
              </a:path>
            </a:pathLst>
          </a:custGeom>
          <a:ln w="7619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7" name="object 27"/>
          <p:cNvSpPr/>
          <p:nvPr/>
        </p:nvSpPr>
        <p:spPr>
          <a:xfrm>
            <a:off x="3244426" y="3438820"/>
            <a:ext cx="84667" cy="203200"/>
          </a:xfrm>
          <a:custGeom>
            <a:avLst/>
            <a:gdLst/>
            <a:ahLst/>
            <a:cxnLst/>
            <a:rect l="l" t="t" r="r" b="b"/>
            <a:pathLst>
              <a:path w="47625" h="114300">
                <a:moveTo>
                  <a:pt x="0" y="114300"/>
                </a:moveTo>
                <a:lnTo>
                  <a:pt x="47244" y="114300"/>
                </a:lnTo>
                <a:lnTo>
                  <a:pt x="47244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7619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610060-0A20-478A-AED0-0A9F1D2F69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C57CA-97E5-4D19-8618-6C5E0C354784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4479" y="13370"/>
            <a:ext cx="791349" cy="289581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1689" b="1" i="1" spc="9" dirty="0">
                <a:solidFill>
                  <a:srgbClr val="04607A"/>
                </a:solidFill>
              </a:rPr>
              <a:t>Contd</a:t>
            </a:r>
            <a:r>
              <a:rPr sz="1689" b="1" i="1" spc="-80" dirty="0">
                <a:solidFill>
                  <a:srgbClr val="04607A"/>
                </a:solidFill>
              </a:rPr>
              <a:t> </a:t>
            </a:r>
            <a:r>
              <a:rPr sz="1689" b="1" i="1" spc="36" dirty="0">
                <a:solidFill>
                  <a:srgbClr val="04607A"/>
                </a:solidFill>
              </a:rPr>
              <a:t>…</a:t>
            </a:r>
            <a:endParaRPr sz="1689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927CC-483A-4C8E-8DFD-7A04D80F8A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40965" y="550017"/>
          <a:ext cx="4586661" cy="351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9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54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2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9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9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57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62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57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1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-4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27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32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33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98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147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154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198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250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500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59116" y="372676"/>
            <a:ext cx="103856" cy="158491"/>
          </a:xfrm>
          <a:prstGeom prst="rect">
            <a:avLst/>
          </a:prstGeom>
        </p:spPr>
        <p:txBody>
          <a:bodyPr vert="horz" wrap="square" lIns="0" tIns="21449" rIns="0" bIns="0" rtlCol="0">
            <a:spAutoFit/>
          </a:bodyPr>
          <a:lstStyle/>
          <a:p>
            <a:pPr marL="22578">
              <a:spcBef>
                <a:spcPts val="169"/>
              </a:spcBef>
            </a:pPr>
            <a:r>
              <a:rPr sz="889" spc="9" dirty="0">
                <a:latin typeface="Times New Roman"/>
                <a:cs typeface="Times New Roman"/>
              </a:rPr>
              <a:t>3</a:t>
            </a:r>
            <a:endParaRPr sz="8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8822" y="372677"/>
            <a:ext cx="773289" cy="158491"/>
          </a:xfrm>
          <a:prstGeom prst="rect">
            <a:avLst/>
          </a:prstGeom>
        </p:spPr>
        <p:txBody>
          <a:bodyPr vert="horz" wrap="square" lIns="0" tIns="21449" rIns="0" bIns="0" rtlCol="0">
            <a:spAutoFit/>
          </a:bodyPr>
          <a:lstStyle/>
          <a:p>
            <a:pPr marL="22578">
              <a:spcBef>
                <a:spcPts val="169"/>
              </a:spcBef>
            </a:pPr>
            <a:r>
              <a:rPr sz="889" spc="9" dirty="0">
                <a:latin typeface="Times New Roman"/>
                <a:cs typeface="Times New Roman"/>
              </a:rPr>
              <a:t>12  13</a:t>
            </a:r>
            <a:r>
              <a:rPr sz="889" spc="44" dirty="0">
                <a:latin typeface="Times New Roman"/>
                <a:cs typeface="Times New Roman"/>
              </a:rPr>
              <a:t> </a:t>
            </a:r>
            <a:r>
              <a:rPr sz="889" spc="9" dirty="0">
                <a:latin typeface="Times New Roman"/>
                <a:cs typeface="Times New Roman"/>
              </a:rPr>
              <a:t>14</a:t>
            </a:r>
            <a:endParaRPr sz="8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530" y="258249"/>
            <a:ext cx="819572" cy="278139"/>
          </a:xfrm>
          <a:prstGeom prst="rect">
            <a:avLst/>
          </a:prstGeom>
        </p:spPr>
        <p:txBody>
          <a:bodyPr vert="horz" wrap="square" lIns="0" tIns="21449" rIns="0" bIns="0" rtlCol="0">
            <a:spAutoFit/>
          </a:bodyPr>
          <a:lstStyle/>
          <a:p>
            <a:pPr marL="22578">
              <a:lnSpc>
                <a:spcPts val="987"/>
              </a:lnSpc>
              <a:spcBef>
                <a:spcPts val="169"/>
              </a:spcBef>
            </a:pPr>
            <a:r>
              <a:rPr sz="889" spc="9" dirty="0">
                <a:latin typeface="Times New Roman"/>
                <a:cs typeface="Times New Roman"/>
              </a:rPr>
              <a:t>Low</a:t>
            </a:r>
            <a:endParaRPr sz="889">
              <a:latin typeface="Times New Roman"/>
              <a:cs typeface="Times New Roman"/>
            </a:endParaRPr>
          </a:p>
          <a:p>
            <a:pPr marL="156918">
              <a:lnSpc>
                <a:spcPts val="987"/>
              </a:lnSpc>
              <a:tabLst>
                <a:tab pos="447046" algn="l"/>
                <a:tab pos="738303" algn="l"/>
              </a:tabLst>
            </a:pPr>
            <a:r>
              <a:rPr sz="889" spc="9" dirty="0">
                <a:latin typeface="Times New Roman"/>
                <a:cs typeface="Times New Roman"/>
              </a:rPr>
              <a:t>0	1	2</a:t>
            </a:r>
            <a:endParaRPr sz="8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780" y="20506"/>
            <a:ext cx="2383084" cy="513201"/>
          </a:xfrm>
          <a:prstGeom prst="rect">
            <a:avLst/>
          </a:prstGeom>
        </p:spPr>
        <p:txBody>
          <a:bodyPr vert="horz" wrap="square" lIns="0" tIns="51927" rIns="0" bIns="0" rtlCol="0">
            <a:spAutoFit/>
          </a:bodyPr>
          <a:lstStyle/>
          <a:p>
            <a:pPr marL="22578">
              <a:spcBef>
                <a:spcPts val="407"/>
              </a:spcBef>
            </a:pPr>
            <a:r>
              <a:rPr sz="1244" spc="18" dirty="0">
                <a:latin typeface="Constantia"/>
                <a:cs typeface="Constantia"/>
              </a:rPr>
              <a:t>-1 </a:t>
            </a:r>
            <a:r>
              <a:rPr sz="1244" spc="27" dirty="0">
                <a:latin typeface="Constantia"/>
                <a:cs typeface="Constantia"/>
              </a:rPr>
              <a:t>&lt; 32 </a:t>
            </a:r>
            <a:r>
              <a:rPr sz="1244" spc="18" dirty="0">
                <a:latin typeface="Constantia"/>
                <a:cs typeface="Constantia"/>
              </a:rPr>
              <a:t>Now </a:t>
            </a:r>
            <a:r>
              <a:rPr sz="1244" spc="27" dirty="0">
                <a:latin typeface="Constantia"/>
                <a:cs typeface="Constantia"/>
              </a:rPr>
              <a:t>mid = </a:t>
            </a:r>
            <a:r>
              <a:rPr sz="1244" spc="18" dirty="0">
                <a:latin typeface="Constantia"/>
                <a:cs typeface="Constantia"/>
              </a:rPr>
              <a:t>(0+6)/2</a:t>
            </a:r>
            <a:r>
              <a:rPr sz="1244" spc="-89" dirty="0">
                <a:latin typeface="Constantia"/>
                <a:cs typeface="Constantia"/>
              </a:rPr>
              <a:t> </a:t>
            </a:r>
            <a:r>
              <a:rPr sz="1244" spc="27" dirty="0">
                <a:latin typeface="Constantia"/>
                <a:cs typeface="Constantia"/>
              </a:rPr>
              <a:t>=3</a:t>
            </a:r>
            <a:endParaRPr sz="1244">
              <a:latin typeface="Constantia"/>
              <a:cs typeface="Constantia"/>
            </a:endParaRPr>
          </a:p>
          <a:p>
            <a:pPr marL="707822">
              <a:lnSpc>
                <a:spcPts val="996"/>
              </a:lnSpc>
              <a:spcBef>
                <a:spcPts val="116"/>
              </a:spcBef>
            </a:pPr>
            <a:r>
              <a:rPr sz="889" dirty="0">
                <a:latin typeface="Times New Roman"/>
                <a:cs typeface="Times New Roman"/>
              </a:rPr>
              <a:t>High</a:t>
            </a:r>
            <a:endParaRPr sz="889">
              <a:latin typeface="Times New Roman"/>
              <a:cs typeface="Times New Roman"/>
            </a:endParaRPr>
          </a:p>
          <a:p>
            <a:pPr marL="212234">
              <a:lnSpc>
                <a:spcPts val="996"/>
              </a:lnSpc>
              <a:tabLst>
                <a:tab pos="502362" algn="l"/>
                <a:tab pos="793619" algn="l"/>
                <a:tab pos="1084876" algn="l"/>
                <a:tab pos="1375004" algn="l"/>
                <a:tab pos="1956389" algn="l"/>
              </a:tabLst>
            </a:pPr>
            <a:r>
              <a:rPr sz="889" spc="9" dirty="0">
                <a:latin typeface="Times New Roman"/>
                <a:cs typeface="Times New Roman"/>
              </a:rPr>
              <a:t>4	5	6	7	8     </a:t>
            </a:r>
            <a:r>
              <a:rPr sz="889" spc="231" dirty="0">
                <a:latin typeface="Times New Roman"/>
                <a:cs typeface="Times New Roman"/>
              </a:rPr>
              <a:t> </a:t>
            </a:r>
            <a:r>
              <a:rPr sz="889" spc="9" dirty="0">
                <a:latin typeface="Times New Roman"/>
                <a:cs typeface="Times New Roman"/>
              </a:rPr>
              <a:t>9	10</a:t>
            </a:r>
            <a:r>
              <a:rPr sz="889" spc="80" dirty="0">
                <a:latin typeface="Times New Roman"/>
                <a:cs typeface="Times New Roman"/>
              </a:rPr>
              <a:t> </a:t>
            </a:r>
            <a:r>
              <a:rPr sz="889" spc="-9" dirty="0">
                <a:latin typeface="Times New Roman"/>
                <a:cs typeface="Times New Roman"/>
              </a:rPr>
              <a:t>11</a:t>
            </a:r>
            <a:endParaRPr sz="889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71851"/>
              </p:ext>
            </p:extLst>
          </p:nvPr>
        </p:nvGraphicFramePr>
        <p:xfrm>
          <a:off x="1030518" y="1030519"/>
          <a:ext cx="4601347" cy="507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8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3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0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60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68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85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689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9774">
                <a:tc gridSpan="3">
                  <a:txBody>
                    <a:bodyPr/>
                    <a:lstStyle/>
                    <a:p>
                      <a:pPr marL="635">
                        <a:lnSpc>
                          <a:spcPts val="440"/>
                        </a:lnSpc>
                        <a:spcBef>
                          <a:spcPts val="55"/>
                        </a:spcBef>
                      </a:pPr>
                      <a:r>
                        <a:rPr sz="700" spc="65" dirty="0">
                          <a:latin typeface="Times New Roman"/>
                          <a:cs typeface="Times New Roman"/>
                        </a:rPr>
                        <a:t>Low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ts val="425"/>
                        </a:lnSpc>
                        <a:tabLst>
                          <a:tab pos="240029" algn="l"/>
                          <a:tab pos="403225" algn="l"/>
                        </a:tabLst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0	1	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2418" marB="0">
                    <a:lnR w="9525">
                      <a:solidFill>
                        <a:srgbClr val="0E6EC5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 marR="29845" indent="-32384">
                        <a:lnSpc>
                          <a:spcPts val="420"/>
                        </a:lnSpc>
                        <a:spcBef>
                          <a:spcPts val="95"/>
                        </a:spcBef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Mi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sz="700" spc="55" dirty="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1449" marB="0">
                    <a:lnL w="9525">
                      <a:solidFill>
                        <a:srgbClr val="0E6EC5"/>
                      </a:solidFill>
                      <a:prstDash val="solid"/>
                    </a:lnL>
                    <a:lnR w="9525">
                      <a:solidFill>
                        <a:srgbClr val="0E6EC5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  <a:lnB w="3175">
                      <a:solidFill>
                        <a:srgbClr val="0E6EC5"/>
                      </a:solidFill>
                      <a:prstDash val="solid"/>
                    </a:lnB>
                  </a:tcPr>
                </a:tc>
                <a:tc gridSpan="11">
                  <a:txBody>
                    <a:bodyPr/>
                    <a:lstStyle/>
                    <a:p>
                      <a:pPr marL="354965">
                        <a:lnSpc>
                          <a:spcPts val="445"/>
                        </a:lnSpc>
                        <a:spcBef>
                          <a:spcPts val="45"/>
                        </a:spcBef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ts val="425"/>
                        </a:lnSpc>
                        <a:tabLst>
                          <a:tab pos="228600" algn="l"/>
                          <a:tab pos="392430" algn="l"/>
                          <a:tab pos="556260" algn="l"/>
                          <a:tab pos="719455" algn="l"/>
                          <a:tab pos="1046480" algn="l"/>
                          <a:tab pos="1403985" algn="l"/>
                        </a:tabLst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4	5	6	7	8    </a:t>
                      </a:r>
                      <a:r>
                        <a:rPr sz="7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5" dirty="0">
                          <a:latin typeface="Times New Roman"/>
                          <a:cs typeface="Times New Roman"/>
                        </a:rPr>
                        <a:t>9	10     </a:t>
                      </a:r>
                      <a:r>
                        <a:rPr sz="700" spc="45" dirty="0">
                          <a:latin typeface="Times New Roman"/>
                          <a:cs typeface="Times New Roman"/>
                        </a:rPr>
                        <a:t>11	</a:t>
                      </a:r>
                      <a:r>
                        <a:rPr sz="700" spc="55" dirty="0">
                          <a:latin typeface="Times New Roman"/>
                          <a:cs typeface="Times New Roman"/>
                        </a:rPr>
                        <a:t>12 13</a:t>
                      </a:r>
                      <a:r>
                        <a:rPr sz="7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5" dirty="0">
                          <a:latin typeface="Times New Roman"/>
                          <a:cs typeface="Times New Roman"/>
                        </a:rPr>
                        <a:t>14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E6EC5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700" spc="45" dirty="0">
                          <a:latin typeface="Times New Roman"/>
                          <a:cs typeface="Times New Roman"/>
                        </a:rPr>
                        <a:t>-4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sz="700" spc="45" dirty="0">
                          <a:latin typeface="Times New Roman"/>
                          <a:cs typeface="Times New Roman"/>
                        </a:rPr>
                        <a:t>-1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E6EC5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10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18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27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32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33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98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147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154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198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250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500</a:t>
                      </a: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051938" y="1583532"/>
            <a:ext cx="941493" cy="129907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2578">
              <a:spcBef>
                <a:spcPts val="160"/>
              </a:spcBef>
            </a:pPr>
            <a:r>
              <a:rPr sz="711" strike="sngStrike" spc="116" dirty="0">
                <a:latin typeface="Times New Roman"/>
                <a:cs typeface="Times New Roman"/>
              </a:rPr>
              <a:t>&lt;</a:t>
            </a:r>
            <a:r>
              <a:rPr sz="711" spc="116" dirty="0">
                <a:latin typeface="Times New Roman"/>
                <a:cs typeface="Times New Roman"/>
              </a:rPr>
              <a:t> </a:t>
            </a:r>
            <a:r>
              <a:rPr sz="711" spc="71" dirty="0">
                <a:latin typeface="Times New Roman"/>
                <a:cs typeface="Times New Roman"/>
              </a:rPr>
              <a:t>First </a:t>
            </a:r>
            <a:r>
              <a:rPr sz="711" spc="89" dirty="0">
                <a:latin typeface="Times New Roman"/>
                <a:cs typeface="Times New Roman"/>
              </a:rPr>
              <a:t>Half</a:t>
            </a:r>
            <a:r>
              <a:rPr sz="711" strike="sngStrike" spc="133" dirty="0">
                <a:latin typeface="Times New Roman"/>
                <a:cs typeface="Times New Roman"/>
              </a:rPr>
              <a:t> </a:t>
            </a:r>
            <a:r>
              <a:rPr sz="711" strike="sngStrike" spc="116" dirty="0">
                <a:latin typeface="Times New Roman"/>
                <a:cs typeface="Times New Roman"/>
              </a:rPr>
              <a:t>&gt;</a:t>
            </a:r>
            <a:endParaRPr sz="7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0220" y="1575335"/>
            <a:ext cx="920044" cy="130036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2578">
              <a:spcBef>
                <a:spcPts val="160"/>
              </a:spcBef>
            </a:pPr>
            <a:r>
              <a:rPr sz="711" strike="sngStrike" spc="116" dirty="0">
                <a:latin typeface="Times New Roman"/>
                <a:cs typeface="Times New Roman"/>
              </a:rPr>
              <a:t>&lt; </a:t>
            </a:r>
            <a:r>
              <a:rPr sz="711" spc="98" dirty="0">
                <a:latin typeface="Times New Roman"/>
                <a:cs typeface="Times New Roman"/>
              </a:rPr>
              <a:t>Second </a:t>
            </a:r>
            <a:r>
              <a:rPr sz="711" spc="89" dirty="0">
                <a:latin typeface="Times New Roman"/>
                <a:cs typeface="Times New Roman"/>
              </a:rPr>
              <a:t>Half</a:t>
            </a:r>
            <a:r>
              <a:rPr sz="1067" strike="sngStrike" spc="452" baseline="6944" dirty="0">
                <a:latin typeface="Times New Roman"/>
                <a:cs typeface="Times New Roman"/>
              </a:rPr>
              <a:t> </a:t>
            </a:r>
            <a:r>
              <a:rPr sz="1067" strike="sngStrike" spc="172" baseline="6944" dirty="0">
                <a:latin typeface="Times New Roman"/>
                <a:cs typeface="Times New Roman"/>
              </a:rPr>
              <a:t>&gt;</a:t>
            </a:r>
            <a:endParaRPr sz="1067" baseline="694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5877" y="2382632"/>
            <a:ext cx="1999262" cy="221100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1244" spc="18" dirty="0">
                <a:latin typeface="Constantia"/>
                <a:cs typeface="Constantia"/>
              </a:rPr>
              <a:t>-1 </a:t>
            </a:r>
            <a:r>
              <a:rPr sz="1244" spc="27" dirty="0">
                <a:latin typeface="Constantia"/>
                <a:cs typeface="Constantia"/>
              </a:rPr>
              <a:t>&lt; 5 </a:t>
            </a:r>
            <a:r>
              <a:rPr sz="1244" spc="18" dirty="0">
                <a:latin typeface="Constantia"/>
                <a:cs typeface="Constantia"/>
              </a:rPr>
              <a:t>Now </a:t>
            </a:r>
            <a:r>
              <a:rPr sz="1244" spc="27" dirty="0">
                <a:latin typeface="Constantia"/>
                <a:cs typeface="Constantia"/>
              </a:rPr>
              <a:t>mid = </a:t>
            </a:r>
            <a:r>
              <a:rPr sz="1244" spc="18" dirty="0">
                <a:latin typeface="Constantia"/>
                <a:cs typeface="Constantia"/>
              </a:rPr>
              <a:t>(0+2)/2</a:t>
            </a:r>
            <a:r>
              <a:rPr sz="1244" spc="-142" dirty="0">
                <a:latin typeface="Constantia"/>
                <a:cs typeface="Constantia"/>
              </a:rPr>
              <a:t> </a:t>
            </a:r>
            <a:r>
              <a:rPr sz="1244" spc="18" dirty="0">
                <a:latin typeface="Constantia"/>
                <a:cs typeface="Constantia"/>
              </a:rPr>
              <a:t>=1</a:t>
            </a:r>
            <a:endParaRPr sz="1244">
              <a:latin typeface="Constantia"/>
              <a:cs typeface="Constanti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41126" y="2056020"/>
          <a:ext cx="4586661" cy="307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9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54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2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9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9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57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62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57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07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700" spc="45" dirty="0">
                          <a:latin typeface="Times New Roman"/>
                          <a:cs typeface="Times New Roman"/>
                        </a:rPr>
                        <a:t>-4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sz="700" spc="45" dirty="0">
                          <a:latin typeface="Times New Roman"/>
                          <a:cs typeface="Times New Roman"/>
                        </a:rPr>
                        <a:t>-1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10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18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27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32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33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98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147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154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198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250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700" spc="55" dirty="0">
                          <a:latin typeface="Times New Roman"/>
                          <a:cs typeface="Times New Roman"/>
                        </a:rPr>
                        <a:t>500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25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379139" y="1898120"/>
            <a:ext cx="1528516" cy="139027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  <a:tabLst>
                <a:tab pos="312706" algn="l"/>
                <a:tab pos="603963" algn="l"/>
                <a:tab pos="894091" algn="l"/>
                <a:tab pos="1185348" algn="l"/>
              </a:tabLst>
            </a:pPr>
            <a:r>
              <a:rPr sz="711" spc="98" dirty="0">
                <a:latin typeface="Times New Roman"/>
                <a:cs typeface="Times New Roman"/>
              </a:rPr>
              <a:t>4	5	6	7	8</a:t>
            </a:r>
            <a:r>
              <a:rPr sz="711" spc="169" dirty="0">
                <a:latin typeface="Times New Roman"/>
                <a:cs typeface="Times New Roman"/>
              </a:rPr>
              <a:t> </a:t>
            </a:r>
            <a:r>
              <a:rPr sz="711" spc="98" dirty="0">
                <a:latin typeface="Times New Roman"/>
                <a:cs typeface="Times New Roman"/>
              </a:rPr>
              <a:t>9</a:t>
            </a:r>
            <a:endParaRPr sz="711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23562" y="1898120"/>
            <a:ext cx="448169" cy="139027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711" spc="98" dirty="0">
                <a:latin typeface="Times New Roman"/>
                <a:cs typeface="Times New Roman"/>
              </a:rPr>
              <a:t>10</a:t>
            </a:r>
            <a:r>
              <a:rPr sz="711" spc="222" dirty="0">
                <a:latin typeface="Times New Roman"/>
                <a:cs typeface="Times New Roman"/>
              </a:rPr>
              <a:t> </a:t>
            </a:r>
            <a:r>
              <a:rPr sz="711" spc="80" dirty="0">
                <a:latin typeface="Times New Roman"/>
                <a:cs typeface="Times New Roman"/>
              </a:rPr>
              <a:t>11</a:t>
            </a:r>
            <a:endParaRPr sz="71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8821" y="1898120"/>
            <a:ext cx="162560" cy="139027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711" spc="89" dirty="0">
                <a:latin typeface="Times New Roman"/>
                <a:cs typeface="Times New Roman"/>
              </a:rPr>
              <a:t>1</a:t>
            </a:r>
            <a:r>
              <a:rPr sz="711" spc="98" dirty="0">
                <a:latin typeface="Times New Roman"/>
                <a:cs typeface="Times New Roman"/>
              </a:rPr>
              <a:t>2</a:t>
            </a:r>
            <a:endParaRPr sz="71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78613" y="1898120"/>
            <a:ext cx="452684" cy="139027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711" spc="98" dirty="0">
                <a:latin typeface="Times New Roman"/>
                <a:cs typeface="Times New Roman"/>
              </a:rPr>
              <a:t>13</a:t>
            </a:r>
            <a:r>
              <a:rPr sz="711" spc="213" dirty="0">
                <a:latin typeface="Times New Roman"/>
                <a:cs typeface="Times New Roman"/>
              </a:rPr>
              <a:t> </a:t>
            </a:r>
            <a:r>
              <a:rPr sz="711" spc="98" dirty="0">
                <a:latin typeface="Times New Roman"/>
                <a:cs typeface="Times New Roman"/>
              </a:rPr>
              <a:t>14</a:t>
            </a:r>
            <a:endParaRPr sz="71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3529" y="1797879"/>
            <a:ext cx="1140178" cy="234822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lnSpc>
                <a:spcPts val="816"/>
              </a:lnSpc>
              <a:spcBef>
                <a:spcPts val="231"/>
              </a:spcBef>
              <a:tabLst>
                <a:tab pos="694275" algn="l"/>
              </a:tabLst>
            </a:pPr>
            <a:r>
              <a:rPr sz="711" spc="116" dirty="0">
                <a:latin typeface="Times New Roman"/>
                <a:cs typeface="Times New Roman"/>
              </a:rPr>
              <a:t>Low	</a:t>
            </a:r>
            <a:r>
              <a:rPr sz="711" spc="89" dirty="0">
                <a:latin typeface="Times New Roman"/>
                <a:cs typeface="Times New Roman"/>
              </a:rPr>
              <a:t>High</a:t>
            </a:r>
            <a:endParaRPr sz="711">
              <a:latin typeface="Times New Roman"/>
              <a:cs typeface="Times New Roman"/>
            </a:endParaRPr>
          </a:p>
          <a:p>
            <a:pPr marL="156918">
              <a:lnSpc>
                <a:spcPts val="816"/>
              </a:lnSpc>
              <a:tabLst>
                <a:tab pos="447046" algn="l"/>
                <a:tab pos="738303" algn="l"/>
                <a:tab pos="1057782" algn="l"/>
              </a:tabLst>
            </a:pPr>
            <a:r>
              <a:rPr sz="711" spc="98" dirty="0">
                <a:latin typeface="Times New Roman"/>
                <a:cs typeface="Times New Roman"/>
              </a:rPr>
              <a:t>0	1	2	3</a:t>
            </a:r>
            <a:endParaRPr sz="711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040959" y="2673436"/>
          <a:ext cx="4586661" cy="600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9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54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2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9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9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57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62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57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7671">
                <a:tc>
                  <a:txBody>
                    <a:bodyPr/>
                    <a:lstStyle/>
                    <a:p>
                      <a:pPr marL="635">
                        <a:lnSpc>
                          <a:spcPts val="434"/>
                        </a:lnSpc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Low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3335" algn="ctr">
                        <a:lnSpc>
                          <a:spcPts val="55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E6EC5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36830" indent="-35560">
                        <a:lnSpc>
                          <a:spcPct val="763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933" marB="0">
                    <a:lnL w="9525">
                      <a:solidFill>
                        <a:srgbClr val="0E6EC5"/>
                      </a:solidFill>
                      <a:prstDash val="solid"/>
                    </a:lnL>
                    <a:lnR w="9525">
                      <a:solidFill>
                        <a:srgbClr val="0E6EC5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  <a:lnB w="6350">
                      <a:solidFill>
                        <a:srgbClr val="0E6EC5"/>
                      </a:solidFill>
                      <a:prstDash val="solid"/>
                    </a:lnB>
                  </a:tcPr>
                </a:tc>
                <a:tc gridSpan="13">
                  <a:txBody>
                    <a:bodyPr/>
                    <a:lstStyle/>
                    <a:p>
                      <a:pPr marL="20320">
                        <a:lnSpc>
                          <a:spcPts val="43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ts val="560"/>
                        </a:lnSpc>
                        <a:tabLst>
                          <a:tab pos="224790" algn="l"/>
                          <a:tab pos="405130" algn="l"/>
                          <a:tab pos="568325" algn="l"/>
                          <a:tab pos="732155" algn="l"/>
                          <a:tab pos="895985" algn="l"/>
                          <a:tab pos="1059180" algn="l"/>
                          <a:tab pos="1386205" algn="l"/>
                          <a:tab pos="1743710" algn="l"/>
                        </a:tabLst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2	3	4	5	6	7	8     </a:t>
                      </a:r>
                      <a:r>
                        <a:rPr sz="9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9	10    </a:t>
                      </a:r>
                      <a:r>
                        <a:rPr sz="9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11	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12  13</a:t>
                      </a:r>
                      <a:r>
                        <a:rPr sz="9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E6EC5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-4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-1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E6EC5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27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32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33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98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147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154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198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250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500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9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1755828" y="3332479"/>
            <a:ext cx="3150729" cy="221100"/>
          </a:xfrm>
          <a:prstGeom prst="rect">
            <a:avLst/>
          </a:prstGeom>
        </p:spPr>
        <p:txBody>
          <a:bodyPr vert="horz" wrap="square" lIns="0" tIns="29351" rIns="0" bIns="0" rtlCol="0">
            <a:spAutoFit/>
          </a:bodyPr>
          <a:lstStyle/>
          <a:p>
            <a:pPr marL="22578">
              <a:spcBef>
                <a:spcPts val="231"/>
              </a:spcBef>
            </a:pPr>
            <a:r>
              <a:rPr sz="1244" spc="9" dirty="0">
                <a:solidFill>
                  <a:srgbClr val="FF0000"/>
                </a:solidFill>
                <a:latin typeface="Constantia"/>
                <a:cs typeface="Constantia"/>
              </a:rPr>
              <a:t>Here, </a:t>
            </a:r>
            <a:r>
              <a:rPr sz="1244" spc="27" dirty="0">
                <a:solidFill>
                  <a:srgbClr val="FF0000"/>
                </a:solidFill>
                <a:latin typeface="Constantia"/>
                <a:cs typeface="Constantia"/>
              </a:rPr>
              <a:t>the </a:t>
            </a:r>
            <a:r>
              <a:rPr sz="1244" spc="9" dirty="0">
                <a:solidFill>
                  <a:srgbClr val="FF0000"/>
                </a:solidFill>
                <a:latin typeface="Constantia"/>
                <a:cs typeface="Constantia"/>
              </a:rPr>
              <a:t>search </a:t>
            </a:r>
            <a:r>
              <a:rPr sz="1244" spc="18" dirty="0">
                <a:solidFill>
                  <a:srgbClr val="FF0000"/>
                </a:solidFill>
                <a:latin typeface="Constantia"/>
                <a:cs typeface="Constantia"/>
              </a:rPr>
              <a:t>key -1 </a:t>
            </a:r>
            <a:r>
              <a:rPr sz="1244" spc="9" dirty="0">
                <a:solidFill>
                  <a:srgbClr val="FF0000"/>
                </a:solidFill>
                <a:latin typeface="Constantia"/>
                <a:cs typeface="Constantia"/>
              </a:rPr>
              <a:t>is </a:t>
            </a:r>
            <a:r>
              <a:rPr sz="1244" spc="27" dirty="0">
                <a:solidFill>
                  <a:srgbClr val="FF0000"/>
                </a:solidFill>
                <a:latin typeface="Constantia"/>
                <a:cs typeface="Constantia"/>
              </a:rPr>
              <a:t>found </a:t>
            </a:r>
            <a:r>
              <a:rPr sz="1244" spc="18" dirty="0">
                <a:solidFill>
                  <a:srgbClr val="FF0000"/>
                </a:solidFill>
                <a:latin typeface="Constantia"/>
                <a:cs typeface="Constantia"/>
              </a:rPr>
              <a:t>at position</a:t>
            </a:r>
            <a:r>
              <a:rPr sz="1244" spc="-203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244" spc="18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endParaRPr sz="1244">
              <a:latin typeface="Constantia"/>
              <a:cs typeface="Constant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96662" y="3008036"/>
            <a:ext cx="249484" cy="200942"/>
          </a:xfrm>
          <a:custGeom>
            <a:avLst/>
            <a:gdLst/>
            <a:ahLst/>
            <a:cxnLst/>
            <a:rect l="l" t="t" r="r" b="b"/>
            <a:pathLst>
              <a:path w="140334" h="113030">
                <a:moveTo>
                  <a:pt x="0" y="112775"/>
                </a:moveTo>
                <a:lnTo>
                  <a:pt x="140208" y="112775"/>
                </a:lnTo>
                <a:lnTo>
                  <a:pt x="140208" y="0"/>
                </a:lnTo>
                <a:lnTo>
                  <a:pt x="0" y="0"/>
                </a:lnTo>
                <a:lnTo>
                  <a:pt x="0" y="112775"/>
                </a:lnTo>
                <a:close/>
              </a:path>
            </a:pathLst>
          </a:custGeom>
          <a:ln w="76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40E522-F514-46EB-A613-3BA9556AA681}"/>
              </a:ext>
            </a:extLst>
          </p:cNvPr>
          <p:cNvSpPr/>
          <p:nvPr/>
        </p:nvSpPr>
        <p:spPr>
          <a:xfrm>
            <a:off x="76200" y="76200"/>
            <a:ext cx="5943600" cy="4452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1521</Words>
  <Application>Microsoft Office PowerPoint</Application>
  <PresentationFormat>Custom</PresentationFormat>
  <Paragraphs>431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Constantia</vt:lpstr>
      <vt:lpstr>Symbol</vt:lpstr>
      <vt:lpstr>Times New Roman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- Binary Search</vt:lpstr>
      <vt:lpstr>PowerPoint Presentation</vt:lpstr>
      <vt:lpstr>Contd …</vt:lpstr>
      <vt:lpstr>Application - Binary Search  Algorithm </vt:lpstr>
      <vt:lpstr>Application - Binary Search  Algorithm </vt:lpstr>
      <vt:lpstr>PowerPoint Presentation</vt:lpstr>
      <vt:lpstr>PowerPoint Presentation</vt:lpstr>
      <vt:lpstr>Example</vt:lpstr>
      <vt:lpstr>PowerPoint Presentation</vt:lpstr>
      <vt:lpstr>PowerPoint Presentation</vt:lpstr>
      <vt:lpstr>Application - Quicksort  Algorithm </vt:lpstr>
      <vt:lpstr>Application - Quicksort  Algorithm </vt:lpstr>
      <vt:lpstr>Application - Quicksort  Algorithm </vt:lpstr>
      <vt:lpstr>Application – Randomized Quicksort 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Contd…..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Subhash Chandra N</dc:creator>
  <cp:lastModifiedBy>Subhash Chandra N</cp:lastModifiedBy>
  <cp:revision>11</cp:revision>
  <cp:lastPrinted>2020-08-31T10:54:32Z</cp:lastPrinted>
  <dcterms:created xsi:type="dcterms:W3CDTF">2020-08-04T03:31:24Z</dcterms:created>
  <dcterms:modified xsi:type="dcterms:W3CDTF">2021-09-22T05:30:31Z</dcterms:modified>
</cp:coreProperties>
</file>