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97" r:id="rId2"/>
    <p:sldId id="362" r:id="rId3"/>
    <p:sldId id="307" r:id="rId4"/>
    <p:sldId id="306" r:id="rId5"/>
    <p:sldId id="256" r:id="rId6"/>
    <p:sldId id="257" r:id="rId7"/>
    <p:sldId id="357" r:id="rId8"/>
    <p:sldId id="364" r:id="rId9"/>
    <p:sldId id="363" r:id="rId10"/>
    <p:sldId id="299" r:id="rId11"/>
    <p:sldId id="308" r:id="rId12"/>
    <p:sldId id="366" r:id="rId13"/>
    <p:sldId id="356" r:id="rId14"/>
    <p:sldId id="351" r:id="rId15"/>
    <p:sldId id="352" r:id="rId16"/>
    <p:sldId id="353" r:id="rId17"/>
    <p:sldId id="355" r:id="rId18"/>
    <p:sldId id="354" r:id="rId19"/>
    <p:sldId id="371" r:id="rId20"/>
    <p:sldId id="269" r:id="rId21"/>
    <p:sldId id="369" r:id="rId22"/>
    <p:sldId id="372" r:id="rId23"/>
    <p:sldId id="358" r:id="rId24"/>
    <p:sldId id="374" r:id="rId25"/>
    <p:sldId id="375" r:id="rId26"/>
    <p:sldId id="373" r:id="rId27"/>
    <p:sldId id="376" r:id="rId28"/>
    <p:sldId id="262" r:id="rId29"/>
    <p:sldId id="263" r:id="rId30"/>
    <p:sldId id="323" r:id="rId31"/>
    <p:sldId id="322" r:id="rId32"/>
    <p:sldId id="325" r:id="rId33"/>
    <p:sldId id="335" r:id="rId34"/>
    <p:sldId id="324" r:id="rId35"/>
    <p:sldId id="329" r:id="rId36"/>
    <p:sldId id="302" r:id="rId37"/>
    <p:sldId id="284" r:id="rId38"/>
    <p:sldId id="304" r:id="rId39"/>
    <p:sldId id="289" r:id="rId40"/>
    <p:sldId id="330" r:id="rId41"/>
    <p:sldId id="331" r:id="rId42"/>
    <p:sldId id="332" r:id="rId43"/>
    <p:sldId id="336" r:id="rId44"/>
    <p:sldId id="334" r:id="rId45"/>
    <p:sldId id="337" r:id="rId46"/>
    <p:sldId id="333" r:id="rId47"/>
    <p:sldId id="339" r:id="rId48"/>
    <p:sldId id="340" r:id="rId49"/>
    <p:sldId id="379" r:id="rId50"/>
    <p:sldId id="342" r:id="rId51"/>
    <p:sldId id="377" r:id="rId52"/>
    <p:sldId id="378" r:id="rId53"/>
    <p:sldId id="344" r:id="rId54"/>
    <p:sldId id="359" r:id="rId55"/>
    <p:sldId id="360" r:id="rId56"/>
    <p:sldId id="361" r:id="rId57"/>
    <p:sldId id="346" r:id="rId58"/>
    <p:sldId id="347" r:id="rId59"/>
    <p:sldId id="348" r:id="rId60"/>
    <p:sldId id="29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42B12-41C7-4C72-B2C2-27ED38B85899}" type="datetimeFigureOut">
              <a:rPr lang="en-US" smtClean="0"/>
              <a:t>9/1/2021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3AE58-9609-43F6-9389-3CF5A705B812}" type="slidenum">
              <a:rPr lang="en-US" smtClean="0"/>
              <a:t>‹#›</a:t>
            </a:fld>
            <a:endParaRPr lang="en-US"/>
          </a:p>
        </p:txBody>
      </p:sp>
    </p:spTree>
    <p:extLst>
      <p:ext uri="{BB962C8B-B14F-4D97-AF65-F5344CB8AC3E}">
        <p14:creationId xmlns:p14="http://schemas.microsoft.com/office/powerpoint/2010/main" val="3371331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6CCD-4403-4E17-936A-664DBBE15E7D}"/>
              </a:ext>
            </a:extLst>
          </p:cNvPr>
          <p:cNvSpPr>
            <a:spLocks noGrp="1"/>
          </p:cNvSpPr>
          <p:nvPr>
            <p:ph type="ctrTitle" hasCustomPrompt="1"/>
          </p:nvPr>
        </p:nvSpPr>
        <p:spPr>
          <a:xfrm>
            <a:off x="2438400" y="49863"/>
            <a:ext cx="9753598" cy="989228"/>
          </a:xfrm>
        </p:spPr>
        <p:txBody>
          <a:bodyPr anchor="b">
            <a:normAutofit/>
          </a:bodyPr>
          <a:lstStyle>
            <a:lvl1pPr algn="ctr">
              <a:defRPr sz="3600"/>
            </a:lvl1pPr>
          </a:lstStyle>
          <a:p>
            <a:r>
              <a:rPr lang="en-US" dirty="0"/>
              <a:t>65302-COMPUTER ALGORITHMS DESIGN AND ANALYSIS</a:t>
            </a:r>
          </a:p>
        </p:txBody>
      </p:sp>
      <p:sp>
        <p:nvSpPr>
          <p:cNvPr id="3" name="Subtitle 2">
            <a:extLst>
              <a:ext uri="{FF2B5EF4-FFF2-40B4-BE49-F238E27FC236}">
                <a16:creationId xmlns:a16="http://schemas.microsoft.com/office/drawing/2014/main" id="{C638EA87-C639-484B-89AB-DF59E5D8F9A7}"/>
              </a:ext>
            </a:extLst>
          </p:cNvPr>
          <p:cNvSpPr>
            <a:spLocks noGrp="1"/>
          </p:cNvSpPr>
          <p:nvPr>
            <p:ph type="subTitle" idx="1" hasCustomPrompt="1"/>
          </p:nvPr>
        </p:nvSpPr>
        <p:spPr>
          <a:xfrm>
            <a:off x="2438400" y="160698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UNIT I</a:t>
            </a:r>
          </a:p>
        </p:txBody>
      </p:sp>
      <p:sp>
        <p:nvSpPr>
          <p:cNvPr id="4" name="Date Placeholder 3">
            <a:extLst>
              <a:ext uri="{FF2B5EF4-FFF2-40B4-BE49-F238E27FC236}">
                <a16:creationId xmlns:a16="http://schemas.microsoft.com/office/drawing/2014/main" id="{2A0AB0FB-64B8-4828-AF35-FCA40977EAEB}"/>
              </a:ext>
            </a:extLst>
          </p:cNvPr>
          <p:cNvSpPr>
            <a:spLocks noGrp="1"/>
          </p:cNvSpPr>
          <p:nvPr>
            <p:ph type="dt" sz="half" idx="10"/>
          </p:nvPr>
        </p:nvSpPr>
        <p:spPr/>
        <p:txBody>
          <a:bodyPr/>
          <a:lstStyle/>
          <a:p>
            <a:r>
              <a:rPr lang="en-US"/>
              <a:t>8/25/2021</a:t>
            </a:r>
          </a:p>
        </p:txBody>
      </p:sp>
      <p:sp>
        <p:nvSpPr>
          <p:cNvPr id="5" name="Footer Placeholder 4">
            <a:extLst>
              <a:ext uri="{FF2B5EF4-FFF2-40B4-BE49-F238E27FC236}">
                <a16:creationId xmlns:a16="http://schemas.microsoft.com/office/drawing/2014/main" id="{78D896A3-835B-43C0-B4CB-C0CFB7DAD1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6DA24D-C9FB-476D-9B10-5FE467E6CF61}"/>
              </a:ext>
            </a:extLst>
          </p:cNvPr>
          <p:cNvSpPr>
            <a:spLocks noGrp="1"/>
          </p:cNvSpPr>
          <p:nvPr>
            <p:ph type="sldNum" sz="quarter" idx="12"/>
          </p:nvPr>
        </p:nvSpPr>
        <p:spPr/>
        <p:txBody>
          <a:bodyPr/>
          <a:lstStyle/>
          <a:p>
            <a:fld id="{7C265689-C4EE-450D-9F46-6E9A1264C64E}" type="slidenum">
              <a:rPr lang="en-US" smtClean="0"/>
              <a:t>‹#›</a:t>
            </a:fld>
            <a:endParaRPr lang="en-US"/>
          </a:p>
        </p:txBody>
      </p:sp>
      <p:pic>
        <p:nvPicPr>
          <p:cNvPr id="7" name="Picture 2" descr="Image result for cvr college of engineering logo">
            <a:extLst>
              <a:ext uri="{FF2B5EF4-FFF2-40B4-BE49-F238E27FC236}">
                <a16:creationId xmlns:a16="http://schemas.microsoft.com/office/drawing/2014/main" id="{0EE31939-576F-48DF-89EC-14452659E38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9862"/>
            <a:ext cx="2438400" cy="11139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cvr college of engineering logo">
            <a:extLst>
              <a:ext uri="{FF2B5EF4-FFF2-40B4-BE49-F238E27FC236}">
                <a16:creationId xmlns:a16="http://schemas.microsoft.com/office/drawing/2014/main" id="{4DA7654E-7243-477D-8FCE-1906E762D0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9863"/>
            <a:ext cx="2438400" cy="1113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5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27B1-21C8-400A-9DF0-057B9D20E5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AC8AA9-F9C7-43EB-8106-DF3B4C8E0A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AAD4F-219C-44A8-9074-0D1EC041640C}"/>
              </a:ext>
            </a:extLst>
          </p:cNvPr>
          <p:cNvSpPr>
            <a:spLocks noGrp="1"/>
          </p:cNvSpPr>
          <p:nvPr>
            <p:ph type="dt" sz="half" idx="10"/>
          </p:nvPr>
        </p:nvSpPr>
        <p:spPr/>
        <p:txBody>
          <a:bodyPr/>
          <a:lstStyle/>
          <a:p>
            <a:r>
              <a:rPr lang="en-US"/>
              <a:t>8/25/2021</a:t>
            </a:r>
          </a:p>
        </p:txBody>
      </p:sp>
      <p:sp>
        <p:nvSpPr>
          <p:cNvPr id="5" name="Footer Placeholder 4">
            <a:extLst>
              <a:ext uri="{FF2B5EF4-FFF2-40B4-BE49-F238E27FC236}">
                <a16:creationId xmlns:a16="http://schemas.microsoft.com/office/drawing/2014/main" id="{EB6E4162-EB69-4E82-A409-892138E47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A2F08-2E1D-4F64-8606-09DB21F2AF87}"/>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61584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F6C12-A245-4FC7-AD3E-2A3ADFA594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08B171-DFFC-4429-A822-C840CD086E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C1A94-C4E3-4F87-BCB7-888C17B8570F}"/>
              </a:ext>
            </a:extLst>
          </p:cNvPr>
          <p:cNvSpPr>
            <a:spLocks noGrp="1"/>
          </p:cNvSpPr>
          <p:nvPr>
            <p:ph type="dt" sz="half" idx="10"/>
          </p:nvPr>
        </p:nvSpPr>
        <p:spPr/>
        <p:txBody>
          <a:bodyPr/>
          <a:lstStyle/>
          <a:p>
            <a:r>
              <a:rPr lang="en-US"/>
              <a:t>8/25/2021</a:t>
            </a:r>
          </a:p>
        </p:txBody>
      </p:sp>
      <p:sp>
        <p:nvSpPr>
          <p:cNvPr id="5" name="Footer Placeholder 4">
            <a:extLst>
              <a:ext uri="{FF2B5EF4-FFF2-40B4-BE49-F238E27FC236}">
                <a16:creationId xmlns:a16="http://schemas.microsoft.com/office/drawing/2014/main" id="{4EE93C10-13E2-4B9F-B5BC-A04ADBF97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D309C-7E06-4597-B273-EB4223478DE3}"/>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14294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2F85-DA14-41D0-AE61-70A4405E35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A837FD-128B-4B1D-BD29-50B62502DC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BB62C-A904-4B16-A9ED-FC17A2CF7FA5}"/>
              </a:ext>
            </a:extLst>
          </p:cNvPr>
          <p:cNvSpPr>
            <a:spLocks noGrp="1"/>
          </p:cNvSpPr>
          <p:nvPr>
            <p:ph type="dt" sz="half" idx="10"/>
          </p:nvPr>
        </p:nvSpPr>
        <p:spPr/>
        <p:txBody>
          <a:bodyPr/>
          <a:lstStyle/>
          <a:p>
            <a:r>
              <a:rPr lang="en-US"/>
              <a:t>8/25/2021</a:t>
            </a:r>
          </a:p>
        </p:txBody>
      </p:sp>
      <p:sp>
        <p:nvSpPr>
          <p:cNvPr id="5" name="Footer Placeholder 4">
            <a:extLst>
              <a:ext uri="{FF2B5EF4-FFF2-40B4-BE49-F238E27FC236}">
                <a16:creationId xmlns:a16="http://schemas.microsoft.com/office/drawing/2014/main" id="{A0196F4D-0042-45E1-9443-4F23BA8C2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A8810-AFB4-48FE-B566-8C644202F6C7}"/>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415221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19F3-011E-4C1D-8C10-587E8A55FD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D8DC38-E033-4C52-BDF4-0A975F935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1ADED-04C9-443D-88E3-3E6EB92A1324}"/>
              </a:ext>
            </a:extLst>
          </p:cNvPr>
          <p:cNvSpPr>
            <a:spLocks noGrp="1"/>
          </p:cNvSpPr>
          <p:nvPr>
            <p:ph type="dt" sz="half" idx="10"/>
          </p:nvPr>
        </p:nvSpPr>
        <p:spPr/>
        <p:txBody>
          <a:bodyPr/>
          <a:lstStyle/>
          <a:p>
            <a:r>
              <a:rPr lang="en-US"/>
              <a:t>8/25/2021</a:t>
            </a:r>
          </a:p>
        </p:txBody>
      </p:sp>
      <p:sp>
        <p:nvSpPr>
          <p:cNvPr id="5" name="Footer Placeholder 4">
            <a:extLst>
              <a:ext uri="{FF2B5EF4-FFF2-40B4-BE49-F238E27FC236}">
                <a16:creationId xmlns:a16="http://schemas.microsoft.com/office/drawing/2014/main" id="{45932B26-D979-4143-99B4-7BF51C72B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4038A-2424-4BED-B008-70B8E25EABDD}"/>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150310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5F68-54DC-4E3D-A7A0-619DBAD8C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73F40D-E04A-4EA7-8BDE-51DED6BDA6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7FFBE7-3F2C-4A6E-871B-3E98C04FD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0334D-AF35-4861-9EC4-BD7E141EFFBD}"/>
              </a:ext>
            </a:extLst>
          </p:cNvPr>
          <p:cNvSpPr>
            <a:spLocks noGrp="1"/>
          </p:cNvSpPr>
          <p:nvPr>
            <p:ph type="dt" sz="half" idx="10"/>
          </p:nvPr>
        </p:nvSpPr>
        <p:spPr/>
        <p:txBody>
          <a:bodyPr/>
          <a:lstStyle/>
          <a:p>
            <a:r>
              <a:rPr lang="en-US"/>
              <a:t>8/25/2021</a:t>
            </a:r>
          </a:p>
        </p:txBody>
      </p:sp>
      <p:sp>
        <p:nvSpPr>
          <p:cNvPr id="6" name="Footer Placeholder 5">
            <a:extLst>
              <a:ext uri="{FF2B5EF4-FFF2-40B4-BE49-F238E27FC236}">
                <a16:creationId xmlns:a16="http://schemas.microsoft.com/office/drawing/2014/main" id="{D4DC8FB8-4500-4ED9-95A4-AAAC7B793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0101A-A473-4CC2-B3CD-3AF326CE2D8F}"/>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52365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DAB7-BD0F-4AD3-B8C7-22BA24EC86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8B81C9-BABB-4AF7-BEC2-1B333BB3E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43B5AF-1378-4A0F-89A0-DAB01B4536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2703B-FFA1-40D9-A86C-87256D4AF7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0E566A-007A-43C2-8693-D864B1E46B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052558-1071-4945-9FC7-4E6DF5CF6880}"/>
              </a:ext>
            </a:extLst>
          </p:cNvPr>
          <p:cNvSpPr>
            <a:spLocks noGrp="1"/>
          </p:cNvSpPr>
          <p:nvPr>
            <p:ph type="dt" sz="half" idx="10"/>
          </p:nvPr>
        </p:nvSpPr>
        <p:spPr/>
        <p:txBody>
          <a:bodyPr/>
          <a:lstStyle/>
          <a:p>
            <a:r>
              <a:rPr lang="en-US"/>
              <a:t>8/25/2021</a:t>
            </a:r>
          </a:p>
        </p:txBody>
      </p:sp>
      <p:sp>
        <p:nvSpPr>
          <p:cNvPr id="8" name="Footer Placeholder 7">
            <a:extLst>
              <a:ext uri="{FF2B5EF4-FFF2-40B4-BE49-F238E27FC236}">
                <a16:creationId xmlns:a16="http://schemas.microsoft.com/office/drawing/2014/main" id="{FD43F850-836B-4A68-AC74-8BEE3AD679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3A7AB0-3A76-4306-91C0-D696C0944665}"/>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97878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3F807-7737-461A-8F7E-0854FDBA5E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65AB73-EB46-4C49-82AC-265857952E8E}"/>
              </a:ext>
            </a:extLst>
          </p:cNvPr>
          <p:cNvSpPr>
            <a:spLocks noGrp="1"/>
          </p:cNvSpPr>
          <p:nvPr>
            <p:ph type="dt" sz="half" idx="10"/>
          </p:nvPr>
        </p:nvSpPr>
        <p:spPr/>
        <p:txBody>
          <a:bodyPr/>
          <a:lstStyle/>
          <a:p>
            <a:r>
              <a:rPr lang="en-US"/>
              <a:t>8/25/2021</a:t>
            </a:r>
          </a:p>
        </p:txBody>
      </p:sp>
      <p:sp>
        <p:nvSpPr>
          <p:cNvPr id="4" name="Footer Placeholder 3">
            <a:extLst>
              <a:ext uri="{FF2B5EF4-FFF2-40B4-BE49-F238E27FC236}">
                <a16:creationId xmlns:a16="http://schemas.microsoft.com/office/drawing/2014/main" id="{C68BF9DB-7923-4094-B417-275B4CB28B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00BF8D-FFA8-4989-B765-53429204F53F}"/>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899996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53A6FB-2545-49E4-A6F9-1FDBB4E85448}"/>
              </a:ext>
            </a:extLst>
          </p:cNvPr>
          <p:cNvSpPr>
            <a:spLocks noGrp="1"/>
          </p:cNvSpPr>
          <p:nvPr>
            <p:ph type="dt" sz="half" idx="10"/>
          </p:nvPr>
        </p:nvSpPr>
        <p:spPr/>
        <p:txBody>
          <a:bodyPr/>
          <a:lstStyle/>
          <a:p>
            <a:r>
              <a:rPr lang="en-US"/>
              <a:t>8/25/2021</a:t>
            </a:r>
          </a:p>
        </p:txBody>
      </p:sp>
      <p:sp>
        <p:nvSpPr>
          <p:cNvPr id="3" name="Footer Placeholder 2">
            <a:extLst>
              <a:ext uri="{FF2B5EF4-FFF2-40B4-BE49-F238E27FC236}">
                <a16:creationId xmlns:a16="http://schemas.microsoft.com/office/drawing/2014/main" id="{095899E8-C12E-47C6-9BA7-D199A95B8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EACB-0C1E-47D5-A3FA-B61C2F52953D}"/>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382516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47384-677E-4E2B-95AE-E787C29174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688363-D82B-45C6-940D-F285F88A4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DA706F-45D2-44F2-96CD-A29627D3D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30C93-5D52-4A37-8221-236DAC2977B0}"/>
              </a:ext>
            </a:extLst>
          </p:cNvPr>
          <p:cNvSpPr>
            <a:spLocks noGrp="1"/>
          </p:cNvSpPr>
          <p:nvPr>
            <p:ph type="dt" sz="half" idx="10"/>
          </p:nvPr>
        </p:nvSpPr>
        <p:spPr/>
        <p:txBody>
          <a:bodyPr/>
          <a:lstStyle/>
          <a:p>
            <a:r>
              <a:rPr lang="en-US"/>
              <a:t>8/25/2021</a:t>
            </a:r>
          </a:p>
        </p:txBody>
      </p:sp>
      <p:sp>
        <p:nvSpPr>
          <p:cNvPr id="6" name="Footer Placeholder 5">
            <a:extLst>
              <a:ext uri="{FF2B5EF4-FFF2-40B4-BE49-F238E27FC236}">
                <a16:creationId xmlns:a16="http://schemas.microsoft.com/office/drawing/2014/main" id="{42603C00-3104-42BC-B83B-24359D558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0637F-BA81-4C25-A4D7-750987B83D4A}"/>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307502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62D77-936A-4EE9-8869-7CD601581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6BA451-3338-4AF0-AAE9-E1FB920D8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67CFE0-DEA5-470C-8B0F-D607ECA491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1091F-F63D-4EB4-A7FC-AD83D0DC7131}"/>
              </a:ext>
            </a:extLst>
          </p:cNvPr>
          <p:cNvSpPr>
            <a:spLocks noGrp="1"/>
          </p:cNvSpPr>
          <p:nvPr>
            <p:ph type="dt" sz="half" idx="10"/>
          </p:nvPr>
        </p:nvSpPr>
        <p:spPr/>
        <p:txBody>
          <a:bodyPr/>
          <a:lstStyle/>
          <a:p>
            <a:r>
              <a:rPr lang="en-US"/>
              <a:t>8/25/2021</a:t>
            </a:r>
          </a:p>
        </p:txBody>
      </p:sp>
      <p:sp>
        <p:nvSpPr>
          <p:cNvPr id="6" name="Footer Placeholder 5">
            <a:extLst>
              <a:ext uri="{FF2B5EF4-FFF2-40B4-BE49-F238E27FC236}">
                <a16:creationId xmlns:a16="http://schemas.microsoft.com/office/drawing/2014/main" id="{8833222D-EC7D-4B0C-9A46-33B3576F88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2B58C-57BB-42F6-8FBB-5DA7A34201A7}"/>
              </a:ext>
            </a:extLst>
          </p:cNvPr>
          <p:cNvSpPr>
            <a:spLocks noGrp="1"/>
          </p:cNvSpPr>
          <p:nvPr>
            <p:ph type="sldNum" sz="quarter" idx="12"/>
          </p:nvPr>
        </p:nvSpPr>
        <p:spPr/>
        <p:txBody>
          <a:bodyPr/>
          <a:lstStyle/>
          <a:p>
            <a:fld id="{7C265689-C4EE-450D-9F46-6E9A1264C64E}" type="slidenum">
              <a:rPr lang="en-US" smtClean="0"/>
              <a:t>‹#›</a:t>
            </a:fld>
            <a:endParaRPr lang="en-US"/>
          </a:p>
        </p:txBody>
      </p:sp>
    </p:spTree>
    <p:extLst>
      <p:ext uri="{BB962C8B-B14F-4D97-AF65-F5344CB8AC3E}">
        <p14:creationId xmlns:p14="http://schemas.microsoft.com/office/powerpoint/2010/main" val="387549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C8AB8-461B-422E-8869-1FFDBA7B9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16B2AF-A794-454E-8BB0-FA576EAA1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A86CB-3EA7-4F86-AA49-16426FCEFA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8/25/2021</a:t>
            </a:r>
          </a:p>
        </p:txBody>
      </p:sp>
      <p:sp>
        <p:nvSpPr>
          <p:cNvPr id="5" name="Footer Placeholder 4">
            <a:extLst>
              <a:ext uri="{FF2B5EF4-FFF2-40B4-BE49-F238E27FC236}">
                <a16:creationId xmlns:a16="http://schemas.microsoft.com/office/drawing/2014/main" id="{90B151C7-9CFB-4DE0-B996-656EBA797F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283CA0-8951-4A35-9F2D-9F16A0517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65689-C4EE-450D-9F46-6E9A1264C64E}" type="slidenum">
              <a:rPr lang="en-US" smtClean="0"/>
              <a:t>‹#›</a:t>
            </a:fld>
            <a:endParaRPr lang="en-US"/>
          </a:p>
        </p:txBody>
      </p:sp>
    </p:spTree>
    <p:extLst>
      <p:ext uri="{BB962C8B-B14F-4D97-AF65-F5344CB8AC3E}">
        <p14:creationId xmlns:p14="http://schemas.microsoft.com/office/powerpoint/2010/main" val="3055722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ECE9-ACBA-4917-A7D0-2F0A8511E11E}"/>
              </a:ext>
            </a:extLst>
          </p:cNvPr>
          <p:cNvSpPr>
            <a:spLocks noGrp="1"/>
          </p:cNvSpPr>
          <p:nvPr>
            <p:ph type="ctrTitle"/>
          </p:nvPr>
        </p:nvSpPr>
        <p:spPr>
          <a:xfrm>
            <a:off x="1190529" y="1687936"/>
            <a:ext cx="9155005" cy="604026"/>
          </a:xfrm>
        </p:spPr>
        <p:txBody>
          <a:bodyPr anchor="t">
            <a:normAutofit/>
          </a:bodyPr>
          <a:lstStyle/>
          <a:p>
            <a:pPr algn="r"/>
            <a:r>
              <a:rPr lang="en-US" b="1" dirty="0">
                <a:solidFill>
                  <a:srgbClr val="7030A0"/>
                </a:solidFill>
              </a:rPr>
              <a:t>COMPUTER ALGORTHMS DESIGN &amp; ANALYSIS</a:t>
            </a:r>
          </a:p>
        </p:txBody>
      </p:sp>
      <p:sp>
        <p:nvSpPr>
          <p:cNvPr id="3" name="Subtitle 2">
            <a:extLst>
              <a:ext uri="{FF2B5EF4-FFF2-40B4-BE49-F238E27FC236}">
                <a16:creationId xmlns:a16="http://schemas.microsoft.com/office/drawing/2014/main" id="{9624628F-1236-4A75-8411-842BD1D3EC4A}"/>
              </a:ext>
            </a:extLst>
          </p:cNvPr>
          <p:cNvSpPr>
            <a:spLocks noGrp="1"/>
          </p:cNvSpPr>
          <p:nvPr>
            <p:ph type="subTitle" idx="1"/>
          </p:nvPr>
        </p:nvSpPr>
        <p:spPr>
          <a:xfrm>
            <a:off x="1998174" y="2612709"/>
            <a:ext cx="7539717" cy="1641239"/>
          </a:xfrm>
        </p:spPr>
        <p:txBody>
          <a:bodyPr anchor="b">
            <a:normAutofit fontScale="92500" lnSpcReduction="10000"/>
          </a:bodyPr>
          <a:lstStyle/>
          <a:p>
            <a:r>
              <a:rPr lang="en-US" dirty="0">
                <a:solidFill>
                  <a:schemeClr val="accent1"/>
                </a:solidFill>
              </a:rPr>
              <a:t>R18 REGULATION III BTech(CSE) I SEM, SUB. CODE : 65302</a:t>
            </a:r>
          </a:p>
          <a:p>
            <a:r>
              <a:rPr lang="en-US" b="1" dirty="0">
                <a:solidFill>
                  <a:schemeClr val="accent1"/>
                </a:solidFill>
              </a:rPr>
              <a:t>Dr. N. Subhash Chandra,</a:t>
            </a:r>
          </a:p>
          <a:p>
            <a:r>
              <a:rPr lang="en-US" b="1" dirty="0">
                <a:solidFill>
                  <a:schemeClr val="accent1"/>
                </a:solidFill>
              </a:rPr>
              <a:t>Professor, CSE.</a:t>
            </a:r>
          </a:p>
          <a:p>
            <a:r>
              <a:rPr lang="en-US" dirty="0">
                <a:solidFill>
                  <a:schemeClr val="accent1"/>
                </a:solidFill>
              </a:rPr>
              <a:t> </a:t>
            </a:r>
          </a:p>
        </p:txBody>
      </p:sp>
      <p:sp>
        <p:nvSpPr>
          <p:cNvPr id="5" name="TextBox 4">
            <a:extLst>
              <a:ext uri="{FF2B5EF4-FFF2-40B4-BE49-F238E27FC236}">
                <a16:creationId xmlns:a16="http://schemas.microsoft.com/office/drawing/2014/main" id="{F4D0B3BB-2DE2-49A5-AD5B-D37B0E45E166}"/>
              </a:ext>
            </a:extLst>
          </p:cNvPr>
          <p:cNvSpPr txBox="1"/>
          <p:nvPr/>
        </p:nvSpPr>
        <p:spPr>
          <a:xfrm>
            <a:off x="138181" y="4100167"/>
            <a:ext cx="11690543" cy="2554545"/>
          </a:xfrm>
          <a:prstGeom prst="rect">
            <a:avLst/>
          </a:prstGeom>
          <a:noFill/>
        </p:spPr>
        <p:txBody>
          <a:bodyPr wrap="square" rtlCol="0">
            <a:spAutoFit/>
          </a:bodyPr>
          <a:lstStyle/>
          <a:p>
            <a:pPr algn="just"/>
            <a:r>
              <a:rPr lang="en-US" sz="3200" b="1" dirty="0"/>
              <a:t>Text Books: </a:t>
            </a:r>
            <a:endParaRPr lang="en-US" sz="3200" dirty="0"/>
          </a:p>
          <a:p>
            <a:pPr algn="just"/>
            <a:r>
              <a:rPr lang="en-US" sz="3200" dirty="0"/>
              <a:t>1. E. Horowitz and </a:t>
            </a:r>
            <a:r>
              <a:rPr lang="en-US" sz="3200" dirty="0" err="1"/>
              <a:t>S.Sahni</a:t>
            </a:r>
            <a:r>
              <a:rPr lang="en-US" sz="3200" dirty="0"/>
              <a:t>, Fundamentals of algorithms, 2nd edition </a:t>
            </a:r>
            <a:r>
              <a:rPr lang="en-US" sz="3200" dirty="0" err="1"/>
              <a:t>Galgotia</a:t>
            </a:r>
            <a:r>
              <a:rPr lang="en-US" sz="3200" dirty="0"/>
              <a:t> Publications, 2010</a:t>
            </a:r>
          </a:p>
          <a:p>
            <a:pPr algn="just"/>
            <a:r>
              <a:rPr lang="en-US" sz="3200" dirty="0"/>
              <a:t>2. </a:t>
            </a:r>
            <a:r>
              <a:rPr lang="en-US" sz="3200" dirty="0" err="1"/>
              <a:t>T.H.Cormen</a:t>
            </a:r>
            <a:r>
              <a:rPr lang="en-US" sz="3200" dirty="0"/>
              <a:t>, </a:t>
            </a:r>
            <a:r>
              <a:rPr lang="en-US" sz="3200" dirty="0" err="1"/>
              <a:t>C.E.Leiserson</a:t>
            </a:r>
            <a:r>
              <a:rPr lang="en-US" sz="3200" dirty="0"/>
              <a:t>, </a:t>
            </a:r>
            <a:r>
              <a:rPr lang="en-US" sz="3200" dirty="0" err="1"/>
              <a:t>R.L.Rivest</a:t>
            </a:r>
            <a:r>
              <a:rPr lang="en-US" sz="3200" dirty="0"/>
              <a:t>, and </a:t>
            </a:r>
            <a:r>
              <a:rPr lang="en-US" sz="3200" dirty="0" err="1"/>
              <a:t>C.Stein</a:t>
            </a:r>
            <a:r>
              <a:rPr lang="en-US" sz="3200" dirty="0"/>
              <a:t>, Introduction to algorithms, 2nd edition, HI/Pearson Education, 2001</a:t>
            </a:r>
          </a:p>
        </p:txBody>
      </p:sp>
      <p:sp>
        <p:nvSpPr>
          <p:cNvPr id="6" name="TextBox 5">
            <a:extLst>
              <a:ext uri="{FF2B5EF4-FFF2-40B4-BE49-F238E27FC236}">
                <a16:creationId xmlns:a16="http://schemas.microsoft.com/office/drawing/2014/main" id="{8A755B31-4E7A-4D25-A1A7-DF5337943689}"/>
              </a:ext>
            </a:extLst>
          </p:cNvPr>
          <p:cNvSpPr txBox="1"/>
          <p:nvPr/>
        </p:nvSpPr>
        <p:spPr>
          <a:xfrm>
            <a:off x="0" y="43750"/>
            <a:ext cx="11941277" cy="1323439"/>
          </a:xfrm>
          <a:prstGeom prst="rect">
            <a:avLst/>
          </a:prstGeom>
          <a:noFill/>
        </p:spPr>
        <p:txBody>
          <a:bodyPr wrap="square" rtlCol="0">
            <a:spAutoFit/>
          </a:bodyPr>
          <a:lstStyle/>
          <a:p>
            <a:pPr algn="ctr"/>
            <a:r>
              <a:rPr lang="en-US" sz="4000" b="1" dirty="0">
                <a:solidFill>
                  <a:srgbClr val="00B050"/>
                </a:solidFill>
              </a:rPr>
              <a:t>CVR COLLEGE OF ENGINEERING</a:t>
            </a:r>
          </a:p>
          <a:p>
            <a:pPr algn="ctr"/>
            <a:r>
              <a:rPr lang="en-US" sz="2000" b="1" dirty="0">
                <a:solidFill>
                  <a:srgbClr val="00B050"/>
                </a:solidFill>
              </a:rPr>
              <a:t>DEPARTMENT OF COMPUTER SCIENCE &amp; ENGINEERING</a:t>
            </a:r>
          </a:p>
          <a:p>
            <a:pPr algn="ctr"/>
            <a:r>
              <a:rPr lang="en-US" sz="2000" b="1" dirty="0">
                <a:solidFill>
                  <a:srgbClr val="00B050"/>
                </a:solidFill>
              </a:rPr>
              <a:t>Academic Year (2021-2022)	</a:t>
            </a:r>
          </a:p>
        </p:txBody>
      </p:sp>
      <p:sp>
        <p:nvSpPr>
          <p:cNvPr id="4" name="Slide Number Placeholder 3">
            <a:extLst>
              <a:ext uri="{FF2B5EF4-FFF2-40B4-BE49-F238E27FC236}">
                <a16:creationId xmlns:a16="http://schemas.microsoft.com/office/drawing/2014/main" id="{0F8C15B0-8263-4D55-AC94-670209DE136D}"/>
              </a:ext>
            </a:extLst>
          </p:cNvPr>
          <p:cNvSpPr>
            <a:spLocks noGrp="1"/>
          </p:cNvSpPr>
          <p:nvPr>
            <p:ph type="sldNum" sz="quarter" idx="12"/>
          </p:nvPr>
        </p:nvSpPr>
        <p:spPr/>
        <p:txBody>
          <a:bodyPr/>
          <a:lstStyle/>
          <a:p>
            <a:fld id="{7C265689-C4EE-450D-9F46-6E9A1264C64E}" type="slidenum">
              <a:rPr lang="en-US" smtClean="0"/>
              <a:t>1</a:t>
            </a:fld>
            <a:endParaRPr lang="en-US"/>
          </a:p>
        </p:txBody>
      </p:sp>
    </p:spTree>
    <p:extLst>
      <p:ext uri="{BB962C8B-B14F-4D97-AF65-F5344CB8AC3E}">
        <p14:creationId xmlns:p14="http://schemas.microsoft.com/office/powerpoint/2010/main" val="1990605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0929AE-4AA2-43EF-8395-5F6381A8313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a:solidFill>
                  <a:schemeClr val="tx1"/>
                </a:solidFill>
                <a:latin typeface="+mj-lt"/>
                <a:ea typeface="+mj-ea"/>
                <a:cs typeface="+mj-cs"/>
              </a:rPr>
              <a:t>Characteristics of an algorithm</a:t>
            </a:r>
            <a:r>
              <a:rPr lang="en-US" sz="4000" kern="1200">
                <a:solidFill>
                  <a:schemeClr val="tx1"/>
                </a:solidFill>
                <a:latin typeface="+mj-lt"/>
                <a:ea typeface="+mj-ea"/>
                <a:cs typeface="+mj-cs"/>
              </a:rPr>
              <a:t>.</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2">
            <a:extLst>
              <a:ext uri="{FF2B5EF4-FFF2-40B4-BE49-F238E27FC236}">
                <a16:creationId xmlns:a16="http://schemas.microsoft.com/office/drawing/2014/main" id="{D5BD3793-6DB3-4F92-AC4D-1C57186C61E2}"/>
              </a:ext>
            </a:extLst>
          </p:cNvPr>
          <p:cNvSpPr txBox="1">
            <a:spLocks/>
          </p:cNvSpPr>
          <p:nvPr/>
        </p:nvSpPr>
        <p:spPr>
          <a:xfrm>
            <a:off x="1115568" y="2481943"/>
            <a:ext cx="10168128" cy="3695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a:r>
              <a:rPr lang="en-US" sz="2200" b="1"/>
              <a:t>Input </a:t>
            </a:r>
            <a:r>
              <a:rPr lang="en-US" sz="2200"/>
              <a:t>: Zero / more quantities are externally supplied.</a:t>
            </a:r>
          </a:p>
          <a:p>
            <a:pPr marL="514350"/>
            <a:r>
              <a:rPr lang="en-US" sz="2200" b="1"/>
              <a:t>Output</a:t>
            </a:r>
            <a:r>
              <a:rPr lang="en-US" sz="2200"/>
              <a:t>: At least one quantity is produced.</a:t>
            </a:r>
          </a:p>
          <a:p>
            <a:pPr marL="514350"/>
            <a:r>
              <a:rPr lang="en-US" sz="2200" b="1"/>
              <a:t>Definiteness</a:t>
            </a:r>
            <a:r>
              <a:rPr lang="en-US" sz="2200"/>
              <a:t>: Each instruction is clear and unambiguous.</a:t>
            </a:r>
          </a:p>
          <a:p>
            <a:pPr marL="514350"/>
            <a:r>
              <a:rPr lang="en-US" sz="2200" b="1"/>
              <a:t>Finiteness</a:t>
            </a:r>
            <a:r>
              <a:rPr lang="en-US" sz="2200"/>
              <a:t>: If the instructions of an algorithm is traced then for all cases the algorithm must terminates after a finite number of steps.</a:t>
            </a:r>
          </a:p>
          <a:p>
            <a:pPr marL="514350"/>
            <a:r>
              <a:rPr lang="en-US" sz="2200" b="1"/>
              <a:t>Efficiency</a:t>
            </a:r>
            <a:r>
              <a:rPr lang="en-US" sz="2200"/>
              <a:t>: Every instruction must be very basic and runs in short time with effective results better than human computations.</a:t>
            </a:r>
          </a:p>
        </p:txBody>
      </p:sp>
      <p:sp>
        <p:nvSpPr>
          <p:cNvPr id="6" name="Slide Number Placeholder 5">
            <a:extLst>
              <a:ext uri="{FF2B5EF4-FFF2-40B4-BE49-F238E27FC236}">
                <a16:creationId xmlns:a16="http://schemas.microsoft.com/office/drawing/2014/main" id="{46AB8FE4-7BA5-4E21-BC84-8518FC9A4325}"/>
              </a:ext>
            </a:extLst>
          </p:cNvPr>
          <p:cNvSpPr>
            <a:spLocks noGrp="1"/>
          </p:cNvSpPr>
          <p:nvPr>
            <p:ph type="sldNum" sz="quarter" idx="12"/>
          </p:nvPr>
        </p:nvSpPr>
        <p:spPr>
          <a:xfrm>
            <a:off x="8540496" y="6356350"/>
            <a:ext cx="2743200" cy="365125"/>
          </a:xfrm>
        </p:spPr>
        <p:txBody>
          <a:bodyPr vert="horz" lIns="91440" tIns="45720" rIns="91440" bIns="45720" rtlCol="0" anchor="ctr">
            <a:normAutofit/>
          </a:bodyPr>
          <a:lstStyle/>
          <a:p>
            <a:pPr>
              <a:spcAft>
                <a:spcPts val="600"/>
              </a:spcAft>
            </a:pPr>
            <a:fld id="{7C265689-C4EE-450D-9F46-6E9A1264C64E}"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209963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8D7F109-22F6-4698-8D58-C37CB1501F73}"/>
              </a:ext>
            </a:extLst>
          </p:cNvPr>
          <p:cNvSpPr>
            <a:spLocks noGrp="1"/>
          </p:cNvSpPr>
          <p:nvPr>
            <p:ph type="sldNum" sz="quarter" idx="12"/>
          </p:nvPr>
        </p:nvSpPr>
        <p:spPr/>
        <p:txBody>
          <a:bodyPr/>
          <a:lstStyle/>
          <a:p>
            <a:fld id="{7C265689-C4EE-450D-9F46-6E9A1264C64E}" type="slidenum">
              <a:rPr lang="en-US" smtClean="0"/>
              <a:t>11</a:t>
            </a:fld>
            <a:endParaRPr lang="en-US"/>
          </a:p>
        </p:txBody>
      </p:sp>
      <p:grpSp>
        <p:nvGrpSpPr>
          <p:cNvPr id="7" name="Group 6">
            <a:extLst>
              <a:ext uri="{FF2B5EF4-FFF2-40B4-BE49-F238E27FC236}">
                <a16:creationId xmlns:a16="http://schemas.microsoft.com/office/drawing/2014/main" id="{5E4D6D2D-1E84-4ED1-8E00-53E7BD5C8E58}"/>
              </a:ext>
            </a:extLst>
          </p:cNvPr>
          <p:cNvGrpSpPr/>
          <p:nvPr/>
        </p:nvGrpSpPr>
        <p:grpSpPr>
          <a:xfrm>
            <a:off x="2039815" y="539262"/>
            <a:ext cx="8921262" cy="5498122"/>
            <a:chOff x="0" y="-1348713"/>
            <a:chExt cx="6282837" cy="9702870"/>
          </a:xfrm>
        </p:grpSpPr>
        <p:cxnSp>
          <p:nvCxnSpPr>
            <p:cNvPr id="8" name="Straight Arrow Connector 7">
              <a:extLst>
                <a:ext uri="{FF2B5EF4-FFF2-40B4-BE49-F238E27FC236}">
                  <a16:creationId xmlns:a16="http://schemas.microsoft.com/office/drawing/2014/main" id="{BF2A40F6-C797-475B-9079-DAE64D2E73E3}"/>
                </a:ext>
              </a:extLst>
            </p:cNvPr>
            <p:cNvCxnSpPr/>
            <p:nvPr/>
          </p:nvCxnSpPr>
          <p:spPr>
            <a:xfrm>
              <a:off x="1781908" y="2284534"/>
              <a:ext cx="2476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D9FE4F-DE00-46B3-8561-3439230948C4}"/>
                </a:ext>
              </a:extLst>
            </p:cNvPr>
            <p:cNvGrpSpPr/>
            <p:nvPr/>
          </p:nvGrpSpPr>
          <p:grpSpPr>
            <a:xfrm>
              <a:off x="0" y="-1348713"/>
              <a:ext cx="6282837" cy="9702870"/>
              <a:chOff x="0" y="-1348713"/>
              <a:chExt cx="6282837" cy="9702870"/>
            </a:xfrm>
          </p:grpSpPr>
          <p:cxnSp>
            <p:nvCxnSpPr>
              <p:cNvPr id="10" name="Straight Arrow Connector 9">
                <a:extLst>
                  <a:ext uri="{FF2B5EF4-FFF2-40B4-BE49-F238E27FC236}">
                    <a16:creationId xmlns:a16="http://schemas.microsoft.com/office/drawing/2014/main" id="{9B4AC878-BA58-4D7E-BF66-DF31E2A3F277}"/>
                  </a:ext>
                </a:extLst>
              </p:cNvPr>
              <p:cNvCxnSpPr/>
              <p:nvPr/>
            </p:nvCxnSpPr>
            <p:spPr>
              <a:xfrm>
                <a:off x="2889739" y="1598734"/>
                <a:ext cx="0" cy="495300"/>
              </a:xfrm>
              <a:prstGeom prst="straightConnector1">
                <a:avLst/>
              </a:prstGeom>
              <a:noFill/>
              <a:ln w="6350" cap="flat" cmpd="sng" algn="ctr">
                <a:solidFill>
                  <a:srgbClr val="4472C4"/>
                </a:solidFill>
                <a:prstDash val="solid"/>
                <a:miter lim="800000"/>
                <a:tailEnd type="triangle"/>
              </a:ln>
              <a:effectLst/>
            </p:spPr>
          </p:cxnSp>
          <p:cxnSp>
            <p:nvCxnSpPr>
              <p:cNvPr id="11" name="Straight Arrow Connector 10">
                <a:extLst>
                  <a:ext uri="{FF2B5EF4-FFF2-40B4-BE49-F238E27FC236}">
                    <a16:creationId xmlns:a16="http://schemas.microsoft.com/office/drawing/2014/main" id="{BB71393A-1A71-49A6-BAD2-7C54ABC8403A}"/>
                  </a:ext>
                </a:extLst>
              </p:cNvPr>
              <p:cNvCxnSpPr/>
              <p:nvPr/>
            </p:nvCxnSpPr>
            <p:spPr>
              <a:xfrm>
                <a:off x="2889739" y="2747596"/>
                <a:ext cx="0" cy="495300"/>
              </a:xfrm>
              <a:prstGeom prst="straightConnector1">
                <a:avLst/>
              </a:prstGeom>
              <a:noFill/>
              <a:ln w="6350" cap="flat" cmpd="sng" algn="ctr">
                <a:solidFill>
                  <a:srgbClr val="4472C4"/>
                </a:solidFill>
                <a:prstDash val="solid"/>
                <a:miter lim="800000"/>
                <a:tailEnd type="triangle"/>
              </a:ln>
              <a:effectLst/>
            </p:spPr>
          </p:cxnSp>
          <p:cxnSp>
            <p:nvCxnSpPr>
              <p:cNvPr id="12" name="Straight Arrow Connector 11">
                <a:extLst>
                  <a:ext uri="{FF2B5EF4-FFF2-40B4-BE49-F238E27FC236}">
                    <a16:creationId xmlns:a16="http://schemas.microsoft.com/office/drawing/2014/main" id="{5FEFD123-5ECE-408A-88CC-F92ECBE551CD}"/>
                  </a:ext>
                </a:extLst>
              </p:cNvPr>
              <p:cNvCxnSpPr/>
              <p:nvPr/>
            </p:nvCxnSpPr>
            <p:spPr>
              <a:xfrm>
                <a:off x="2866293" y="4763965"/>
                <a:ext cx="0" cy="495300"/>
              </a:xfrm>
              <a:prstGeom prst="straightConnector1">
                <a:avLst/>
              </a:prstGeom>
              <a:noFill/>
              <a:ln w="6350" cap="flat" cmpd="sng" algn="ctr">
                <a:solidFill>
                  <a:srgbClr val="4472C4"/>
                </a:solidFill>
                <a:prstDash val="solid"/>
                <a:miter lim="800000"/>
                <a:tailEnd type="triangle"/>
              </a:ln>
              <a:effectLst/>
            </p:spPr>
          </p:cxnSp>
          <p:cxnSp>
            <p:nvCxnSpPr>
              <p:cNvPr id="13" name="Straight Arrow Connector 12">
                <a:extLst>
                  <a:ext uri="{FF2B5EF4-FFF2-40B4-BE49-F238E27FC236}">
                    <a16:creationId xmlns:a16="http://schemas.microsoft.com/office/drawing/2014/main" id="{D74B1B1E-1DFC-45C2-A237-08E53551552B}"/>
                  </a:ext>
                </a:extLst>
              </p:cNvPr>
              <p:cNvCxnSpPr/>
              <p:nvPr/>
            </p:nvCxnSpPr>
            <p:spPr>
              <a:xfrm>
                <a:off x="2889739" y="7366488"/>
                <a:ext cx="0" cy="495300"/>
              </a:xfrm>
              <a:prstGeom prst="straightConnector1">
                <a:avLst/>
              </a:prstGeom>
              <a:noFill/>
              <a:ln w="6350" cap="flat" cmpd="sng" algn="ctr">
                <a:solidFill>
                  <a:srgbClr val="4472C4"/>
                </a:solidFill>
                <a:prstDash val="solid"/>
                <a:miter lim="800000"/>
                <a:tailEnd type="triangle"/>
              </a:ln>
              <a:effectLst/>
            </p:spPr>
          </p:cxnSp>
          <p:grpSp>
            <p:nvGrpSpPr>
              <p:cNvPr id="14" name="Group 13">
                <a:extLst>
                  <a:ext uri="{FF2B5EF4-FFF2-40B4-BE49-F238E27FC236}">
                    <a16:creationId xmlns:a16="http://schemas.microsoft.com/office/drawing/2014/main" id="{BE8F9B94-509A-4E67-8B5D-193104FEA6D5}"/>
                  </a:ext>
                </a:extLst>
              </p:cNvPr>
              <p:cNvGrpSpPr/>
              <p:nvPr/>
            </p:nvGrpSpPr>
            <p:grpSpPr>
              <a:xfrm>
                <a:off x="0" y="-1348713"/>
                <a:ext cx="6282837" cy="9702870"/>
                <a:chOff x="0" y="-1348713"/>
                <a:chExt cx="6282837" cy="9702870"/>
              </a:xfrm>
            </p:grpSpPr>
            <p:sp>
              <p:nvSpPr>
                <p:cNvPr id="15" name="Rectangle 14">
                  <a:extLst>
                    <a:ext uri="{FF2B5EF4-FFF2-40B4-BE49-F238E27FC236}">
                      <a16:creationId xmlns:a16="http://schemas.microsoft.com/office/drawing/2014/main" id="{F13E45E4-8072-4160-901D-0BD0A12ABC54}"/>
                    </a:ext>
                  </a:extLst>
                </p:cNvPr>
                <p:cNvSpPr/>
                <p:nvPr/>
              </p:nvSpPr>
              <p:spPr>
                <a:xfrm>
                  <a:off x="2039816" y="1106365"/>
                  <a:ext cx="1781175" cy="4953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Latha" panose="020B0604020202020204" pitchFamily="34" charset="0"/>
                    </a:rPr>
                    <a:t>Understand the Problem</a:t>
                  </a:r>
                </a:p>
              </p:txBody>
            </p:sp>
            <p:cxnSp>
              <p:nvCxnSpPr>
                <p:cNvPr id="16" name="Straight Arrow Connector 15">
                  <a:extLst>
                    <a:ext uri="{FF2B5EF4-FFF2-40B4-BE49-F238E27FC236}">
                      <a16:creationId xmlns:a16="http://schemas.microsoft.com/office/drawing/2014/main" id="{0E3AC0AD-D74D-422C-8C44-9020B6B0E839}"/>
                    </a:ext>
                  </a:extLst>
                </p:cNvPr>
                <p:cNvCxnSpPr/>
                <p:nvPr/>
              </p:nvCxnSpPr>
              <p:spPr>
                <a:xfrm>
                  <a:off x="2875085" y="449873"/>
                  <a:ext cx="45085"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3A9F8B4-27B4-4132-8151-0C2743DA7371}"/>
                    </a:ext>
                  </a:extLst>
                </p:cNvPr>
                <p:cNvSpPr/>
                <p:nvPr/>
              </p:nvSpPr>
              <p:spPr>
                <a:xfrm>
                  <a:off x="2016369" y="2067657"/>
                  <a:ext cx="1781175" cy="66675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Selected the appropriate Design Techniques and Data Structures</a:t>
                  </a:r>
                </a:p>
              </p:txBody>
            </p:sp>
            <p:sp>
              <p:nvSpPr>
                <p:cNvPr id="18" name="Rectangle 17">
                  <a:extLst>
                    <a:ext uri="{FF2B5EF4-FFF2-40B4-BE49-F238E27FC236}">
                      <a16:creationId xmlns:a16="http://schemas.microsoft.com/office/drawing/2014/main" id="{B3C7BF5D-E609-4ACC-9C62-C09F4C6E3898}"/>
                    </a:ext>
                  </a:extLst>
                </p:cNvPr>
                <p:cNvSpPr/>
                <p:nvPr/>
              </p:nvSpPr>
              <p:spPr>
                <a:xfrm>
                  <a:off x="1969477" y="3286857"/>
                  <a:ext cx="1781175" cy="4953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Latha" panose="020B0604020202020204" pitchFamily="34" charset="0"/>
                    </a:rPr>
                    <a:t>Write the Computational Solutions (Algorithms)</a:t>
                  </a:r>
                </a:p>
              </p:txBody>
            </p:sp>
            <p:sp>
              <p:nvSpPr>
                <p:cNvPr id="19" name="Rectangle 18">
                  <a:extLst>
                    <a:ext uri="{FF2B5EF4-FFF2-40B4-BE49-F238E27FC236}">
                      <a16:creationId xmlns:a16="http://schemas.microsoft.com/office/drawing/2014/main" id="{5E60F73E-FC72-4EE2-A13E-758A3E98A5D0}"/>
                    </a:ext>
                  </a:extLst>
                </p:cNvPr>
                <p:cNvSpPr/>
                <p:nvPr/>
              </p:nvSpPr>
              <p:spPr>
                <a:xfrm>
                  <a:off x="1969477" y="4341934"/>
                  <a:ext cx="1781175" cy="4953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Latha" panose="020B0604020202020204" pitchFamily="34" charset="0"/>
                    </a:rPr>
                    <a:t>Validate the Algorithms</a:t>
                  </a:r>
                </a:p>
              </p:txBody>
            </p:sp>
            <p:sp>
              <p:nvSpPr>
                <p:cNvPr id="20" name="Rectangle 19">
                  <a:extLst>
                    <a:ext uri="{FF2B5EF4-FFF2-40B4-BE49-F238E27FC236}">
                      <a16:creationId xmlns:a16="http://schemas.microsoft.com/office/drawing/2014/main" id="{42E3BA97-EA31-4586-8764-DFF06CFEE482}"/>
                    </a:ext>
                  </a:extLst>
                </p:cNvPr>
                <p:cNvSpPr/>
                <p:nvPr/>
              </p:nvSpPr>
              <p:spPr>
                <a:xfrm>
                  <a:off x="1969477" y="5256334"/>
                  <a:ext cx="1781175" cy="4953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Latha" panose="020B0604020202020204" pitchFamily="34" charset="0"/>
                    </a:rPr>
                    <a:t>Analysis the Algorithms</a:t>
                  </a:r>
                </a:p>
              </p:txBody>
            </p:sp>
            <p:sp>
              <p:nvSpPr>
                <p:cNvPr id="21" name="Freeform: Shape 20">
                  <a:extLst>
                    <a:ext uri="{FF2B5EF4-FFF2-40B4-BE49-F238E27FC236}">
                      <a16:creationId xmlns:a16="http://schemas.microsoft.com/office/drawing/2014/main" id="{5CC23143-DB3D-4DC8-BCBF-7ECF37D522EF}"/>
                    </a:ext>
                  </a:extLst>
                </p:cNvPr>
                <p:cNvSpPr/>
                <p:nvPr/>
              </p:nvSpPr>
              <p:spPr>
                <a:xfrm>
                  <a:off x="2157046" y="0"/>
                  <a:ext cx="1609725" cy="733425"/>
                </a:xfrm>
                <a:custGeom>
                  <a:avLst/>
                  <a:gdLst>
                    <a:gd name="connsiteX0" fmla="*/ 142875 w 1609725"/>
                    <a:gd name="connsiteY0" fmla="*/ 266700 h 733425"/>
                    <a:gd name="connsiteX1" fmla="*/ 142875 w 1609725"/>
                    <a:gd name="connsiteY1" fmla="*/ 266700 h 733425"/>
                    <a:gd name="connsiteX2" fmla="*/ 200025 w 1609725"/>
                    <a:gd name="connsiteY2" fmla="*/ 161925 h 733425"/>
                    <a:gd name="connsiteX3" fmla="*/ 228600 w 1609725"/>
                    <a:gd name="connsiteY3" fmla="*/ 133350 h 733425"/>
                    <a:gd name="connsiteX4" fmla="*/ 247650 w 1609725"/>
                    <a:gd name="connsiteY4" fmla="*/ 104775 h 733425"/>
                    <a:gd name="connsiteX5" fmla="*/ 276225 w 1609725"/>
                    <a:gd name="connsiteY5" fmla="*/ 76200 h 733425"/>
                    <a:gd name="connsiteX6" fmla="*/ 333375 w 1609725"/>
                    <a:gd name="connsiteY6" fmla="*/ 57150 h 733425"/>
                    <a:gd name="connsiteX7" fmla="*/ 352425 w 1609725"/>
                    <a:gd name="connsiteY7" fmla="*/ 28575 h 733425"/>
                    <a:gd name="connsiteX8" fmla="*/ 400050 w 1609725"/>
                    <a:gd name="connsiteY8" fmla="*/ 19050 h 733425"/>
                    <a:gd name="connsiteX9" fmla="*/ 428625 w 1609725"/>
                    <a:gd name="connsiteY9" fmla="*/ 0 h 733425"/>
                    <a:gd name="connsiteX10" fmla="*/ 1114425 w 1609725"/>
                    <a:gd name="connsiteY10" fmla="*/ 9525 h 733425"/>
                    <a:gd name="connsiteX11" fmla="*/ 1162050 w 1609725"/>
                    <a:gd name="connsiteY11" fmla="*/ 57150 h 733425"/>
                    <a:gd name="connsiteX12" fmla="*/ 1171575 w 1609725"/>
                    <a:gd name="connsiteY12" fmla="*/ 85725 h 733425"/>
                    <a:gd name="connsiteX13" fmla="*/ 1190625 w 1609725"/>
                    <a:gd name="connsiteY13" fmla="*/ 133350 h 733425"/>
                    <a:gd name="connsiteX14" fmla="*/ 1228725 w 1609725"/>
                    <a:gd name="connsiteY14" fmla="*/ 209550 h 733425"/>
                    <a:gd name="connsiteX15" fmla="*/ 1219200 w 1609725"/>
                    <a:gd name="connsiteY15" fmla="*/ 295275 h 733425"/>
                    <a:gd name="connsiteX16" fmla="*/ 1190625 w 1609725"/>
                    <a:gd name="connsiteY16" fmla="*/ 323850 h 733425"/>
                    <a:gd name="connsiteX17" fmla="*/ 1219200 w 1609725"/>
                    <a:gd name="connsiteY17" fmla="*/ 438150 h 733425"/>
                    <a:gd name="connsiteX18" fmla="*/ 1257300 w 1609725"/>
                    <a:gd name="connsiteY18" fmla="*/ 457200 h 733425"/>
                    <a:gd name="connsiteX19" fmla="*/ 1343025 w 1609725"/>
                    <a:gd name="connsiteY19" fmla="*/ 495300 h 733425"/>
                    <a:gd name="connsiteX20" fmla="*/ 1390650 w 1609725"/>
                    <a:gd name="connsiteY20" fmla="*/ 514350 h 733425"/>
                    <a:gd name="connsiteX21" fmla="*/ 1466850 w 1609725"/>
                    <a:gd name="connsiteY21" fmla="*/ 523875 h 733425"/>
                    <a:gd name="connsiteX22" fmla="*/ 1495425 w 1609725"/>
                    <a:gd name="connsiteY22" fmla="*/ 542925 h 733425"/>
                    <a:gd name="connsiteX23" fmla="*/ 1524000 w 1609725"/>
                    <a:gd name="connsiteY23" fmla="*/ 552450 h 733425"/>
                    <a:gd name="connsiteX24" fmla="*/ 1552575 w 1609725"/>
                    <a:gd name="connsiteY24" fmla="*/ 571500 h 733425"/>
                    <a:gd name="connsiteX25" fmla="*/ 1600200 w 1609725"/>
                    <a:gd name="connsiteY25" fmla="*/ 628650 h 733425"/>
                    <a:gd name="connsiteX26" fmla="*/ 1609725 w 1609725"/>
                    <a:gd name="connsiteY26" fmla="*/ 657225 h 733425"/>
                    <a:gd name="connsiteX27" fmla="*/ 1543050 w 1609725"/>
                    <a:gd name="connsiteY27" fmla="*/ 695325 h 733425"/>
                    <a:gd name="connsiteX28" fmla="*/ 1514475 w 1609725"/>
                    <a:gd name="connsiteY28" fmla="*/ 714375 h 733425"/>
                    <a:gd name="connsiteX29" fmla="*/ 1419225 w 1609725"/>
                    <a:gd name="connsiteY29" fmla="*/ 723900 h 733425"/>
                    <a:gd name="connsiteX30" fmla="*/ 1362075 w 1609725"/>
                    <a:gd name="connsiteY30" fmla="*/ 733425 h 733425"/>
                    <a:gd name="connsiteX31" fmla="*/ 1047750 w 1609725"/>
                    <a:gd name="connsiteY31" fmla="*/ 723900 h 733425"/>
                    <a:gd name="connsiteX32" fmla="*/ 923925 w 1609725"/>
                    <a:gd name="connsiteY32" fmla="*/ 638175 h 733425"/>
                    <a:gd name="connsiteX33" fmla="*/ 876300 w 1609725"/>
                    <a:gd name="connsiteY33" fmla="*/ 571500 h 733425"/>
                    <a:gd name="connsiteX34" fmla="*/ 819150 w 1609725"/>
                    <a:gd name="connsiteY34" fmla="*/ 485775 h 733425"/>
                    <a:gd name="connsiteX35" fmla="*/ 495300 w 1609725"/>
                    <a:gd name="connsiteY35" fmla="*/ 495300 h 733425"/>
                    <a:gd name="connsiteX36" fmla="*/ 476250 w 1609725"/>
                    <a:gd name="connsiteY36" fmla="*/ 523875 h 733425"/>
                    <a:gd name="connsiteX37" fmla="*/ 447675 w 1609725"/>
                    <a:gd name="connsiteY37" fmla="*/ 533400 h 733425"/>
                    <a:gd name="connsiteX38" fmla="*/ 419100 w 1609725"/>
                    <a:gd name="connsiteY38" fmla="*/ 552450 h 733425"/>
                    <a:gd name="connsiteX39" fmla="*/ 200025 w 1609725"/>
                    <a:gd name="connsiteY39" fmla="*/ 542925 h 733425"/>
                    <a:gd name="connsiteX40" fmla="*/ 142875 w 1609725"/>
                    <a:gd name="connsiteY40" fmla="*/ 523875 h 733425"/>
                    <a:gd name="connsiteX41" fmla="*/ 38100 w 1609725"/>
                    <a:gd name="connsiteY41" fmla="*/ 476250 h 733425"/>
                    <a:gd name="connsiteX42" fmla="*/ 19050 w 1609725"/>
                    <a:gd name="connsiteY42" fmla="*/ 447675 h 733425"/>
                    <a:gd name="connsiteX43" fmla="*/ 0 w 1609725"/>
                    <a:gd name="connsiteY43" fmla="*/ 390525 h 733425"/>
                    <a:gd name="connsiteX44" fmla="*/ 9525 w 1609725"/>
                    <a:gd name="connsiteY44" fmla="*/ 304800 h 733425"/>
                    <a:gd name="connsiteX45" fmla="*/ 38100 w 1609725"/>
                    <a:gd name="connsiteY45" fmla="*/ 285750 h 733425"/>
                    <a:gd name="connsiteX46" fmla="*/ 114300 w 1609725"/>
                    <a:gd name="connsiteY46" fmla="*/ 276225 h 733425"/>
                    <a:gd name="connsiteX47" fmla="*/ 142875 w 1609725"/>
                    <a:gd name="connsiteY47" fmla="*/ 26670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609725" h="733425">
                      <a:moveTo>
                        <a:pt x="142875" y="266700"/>
                      </a:moveTo>
                      <a:lnTo>
                        <a:pt x="142875" y="266700"/>
                      </a:lnTo>
                      <a:cubicBezTo>
                        <a:pt x="161925" y="231775"/>
                        <a:pt x="178512" y="195389"/>
                        <a:pt x="200025" y="161925"/>
                      </a:cubicBezTo>
                      <a:cubicBezTo>
                        <a:pt x="207309" y="150594"/>
                        <a:pt x="219976" y="143698"/>
                        <a:pt x="228600" y="133350"/>
                      </a:cubicBezTo>
                      <a:cubicBezTo>
                        <a:pt x="235929" y="124556"/>
                        <a:pt x="240321" y="113569"/>
                        <a:pt x="247650" y="104775"/>
                      </a:cubicBezTo>
                      <a:cubicBezTo>
                        <a:pt x="256274" y="94427"/>
                        <a:pt x="264450" y="82742"/>
                        <a:pt x="276225" y="76200"/>
                      </a:cubicBezTo>
                      <a:cubicBezTo>
                        <a:pt x="293778" y="66448"/>
                        <a:pt x="333375" y="57150"/>
                        <a:pt x="333375" y="57150"/>
                      </a:cubicBezTo>
                      <a:cubicBezTo>
                        <a:pt x="339725" y="47625"/>
                        <a:pt x="342486" y="34255"/>
                        <a:pt x="352425" y="28575"/>
                      </a:cubicBezTo>
                      <a:cubicBezTo>
                        <a:pt x="366481" y="20543"/>
                        <a:pt x="384891" y="24734"/>
                        <a:pt x="400050" y="19050"/>
                      </a:cubicBezTo>
                      <a:cubicBezTo>
                        <a:pt x="410769" y="15030"/>
                        <a:pt x="419100" y="6350"/>
                        <a:pt x="428625" y="0"/>
                      </a:cubicBezTo>
                      <a:cubicBezTo>
                        <a:pt x="657225" y="3175"/>
                        <a:pt x="885986" y="387"/>
                        <a:pt x="1114425" y="9525"/>
                      </a:cubicBezTo>
                      <a:cubicBezTo>
                        <a:pt x="1133864" y="10303"/>
                        <a:pt x="1155311" y="43672"/>
                        <a:pt x="1162050" y="57150"/>
                      </a:cubicBezTo>
                      <a:cubicBezTo>
                        <a:pt x="1166540" y="66130"/>
                        <a:pt x="1168050" y="76324"/>
                        <a:pt x="1171575" y="85725"/>
                      </a:cubicBezTo>
                      <a:cubicBezTo>
                        <a:pt x="1177578" y="101734"/>
                        <a:pt x="1182979" y="118057"/>
                        <a:pt x="1190625" y="133350"/>
                      </a:cubicBezTo>
                      <a:cubicBezTo>
                        <a:pt x="1235613" y="223325"/>
                        <a:pt x="1207246" y="145113"/>
                        <a:pt x="1228725" y="209550"/>
                      </a:cubicBezTo>
                      <a:cubicBezTo>
                        <a:pt x="1225550" y="238125"/>
                        <a:pt x="1228292" y="268000"/>
                        <a:pt x="1219200" y="295275"/>
                      </a:cubicBezTo>
                      <a:cubicBezTo>
                        <a:pt x="1214940" y="308054"/>
                        <a:pt x="1192840" y="310563"/>
                        <a:pt x="1190625" y="323850"/>
                      </a:cubicBezTo>
                      <a:cubicBezTo>
                        <a:pt x="1186306" y="349764"/>
                        <a:pt x="1190217" y="413998"/>
                        <a:pt x="1219200" y="438150"/>
                      </a:cubicBezTo>
                      <a:cubicBezTo>
                        <a:pt x="1230108" y="447240"/>
                        <a:pt x="1245746" y="448947"/>
                        <a:pt x="1257300" y="457200"/>
                      </a:cubicBezTo>
                      <a:cubicBezTo>
                        <a:pt x="1321565" y="503103"/>
                        <a:pt x="1240998" y="478295"/>
                        <a:pt x="1343025" y="495300"/>
                      </a:cubicBezTo>
                      <a:cubicBezTo>
                        <a:pt x="1358900" y="501650"/>
                        <a:pt x="1373990" y="510505"/>
                        <a:pt x="1390650" y="514350"/>
                      </a:cubicBezTo>
                      <a:cubicBezTo>
                        <a:pt x="1415592" y="520106"/>
                        <a:pt x="1442154" y="517140"/>
                        <a:pt x="1466850" y="523875"/>
                      </a:cubicBezTo>
                      <a:cubicBezTo>
                        <a:pt x="1477894" y="526887"/>
                        <a:pt x="1485186" y="537805"/>
                        <a:pt x="1495425" y="542925"/>
                      </a:cubicBezTo>
                      <a:cubicBezTo>
                        <a:pt x="1504405" y="547415"/>
                        <a:pt x="1515020" y="547960"/>
                        <a:pt x="1524000" y="552450"/>
                      </a:cubicBezTo>
                      <a:cubicBezTo>
                        <a:pt x="1534239" y="557570"/>
                        <a:pt x="1543781" y="564171"/>
                        <a:pt x="1552575" y="571500"/>
                      </a:cubicBezTo>
                      <a:cubicBezTo>
                        <a:pt x="1570631" y="586547"/>
                        <a:pt x="1589496" y="607243"/>
                        <a:pt x="1600200" y="628650"/>
                      </a:cubicBezTo>
                      <a:cubicBezTo>
                        <a:pt x="1604690" y="637630"/>
                        <a:pt x="1606550" y="647700"/>
                        <a:pt x="1609725" y="657225"/>
                      </a:cubicBezTo>
                      <a:cubicBezTo>
                        <a:pt x="1591914" y="710658"/>
                        <a:pt x="1614294" y="671577"/>
                        <a:pt x="1543050" y="695325"/>
                      </a:cubicBezTo>
                      <a:cubicBezTo>
                        <a:pt x="1532190" y="698945"/>
                        <a:pt x="1525629" y="711801"/>
                        <a:pt x="1514475" y="714375"/>
                      </a:cubicBezTo>
                      <a:cubicBezTo>
                        <a:pt x="1483384" y="721550"/>
                        <a:pt x="1450887" y="719942"/>
                        <a:pt x="1419225" y="723900"/>
                      </a:cubicBezTo>
                      <a:cubicBezTo>
                        <a:pt x="1400061" y="726295"/>
                        <a:pt x="1381125" y="730250"/>
                        <a:pt x="1362075" y="733425"/>
                      </a:cubicBezTo>
                      <a:cubicBezTo>
                        <a:pt x="1257300" y="730250"/>
                        <a:pt x="1152264" y="731940"/>
                        <a:pt x="1047750" y="723900"/>
                      </a:cubicBezTo>
                      <a:cubicBezTo>
                        <a:pt x="992239" y="719630"/>
                        <a:pt x="955562" y="680357"/>
                        <a:pt x="923925" y="638175"/>
                      </a:cubicBezTo>
                      <a:cubicBezTo>
                        <a:pt x="888481" y="590917"/>
                        <a:pt x="904156" y="613284"/>
                        <a:pt x="876300" y="571500"/>
                      </a:cubicBezTo>
                      <a:cubicBezTo>
                        <a:pt x="854075" y="482600"/>
                        <a:pt x="882650" y="501650"/>
                        <a:pt x="819150" y="485775"/>
                      </a:cubicBezTo>
                      <a:cubicBezTo>
                        <a:pt x="711200" y="488950"/>
                        <a:pt x="602636" y="483374"/>
                        <a:pt x="495300" y="495300"/>
                      </a:cubicBezTo>
                      <a:cubicBezTo>
                        <a:pt x="483922" y="496564"/>
                        <a:pt x="485189" y="516724"/>
                        <a:pt x="476250" y="523875"/>
                      </a:cubicBezTo>
                      <a:cubicBezTo>
                        <a:pt x="468410" y="530147"/>
                        <a:pt x="456655" y="528910"/>
                        <a:pt x="447675" y="533400"/>
                      </a:cubicBezTo>
                      <a:cubicBezTo>
                        <a:pt x="437436" y="538520"/>
                        <a:pt x="428625" y="546100"/>
                        <a:pt x="419100" y="552450"/>
                      </a:cubicBezTo>
                      <a:cubicBezTo>
                        <a:pt x="346075" y="549275"/>
                        <a:pt x="272731" y="550446"/>
                        <a:pt x="200025" y="542925"/>
                      </a:cubicBezTo>
                      <a:cubicBezTo>
                        <a:pt x="180051" y="540859"/>
                        <a:pt x="160836" y="532855"/>
                        <a:pt x="142875" y="523875"/>
                      </a:cubicBezTo>
                      <a:cubicBezTo>
                        <a:pt x="57695" y="481285"/>
                        <a:pt x="93616" y="494755"/>
                        <a:pt x="38100" y="476250"/>
                      </a:cubicBezTo>
                      <a:cubicBezTo>
                        <a:pt x="31750" y="466725"/>
                        <a:pt x="23699" y="458136"/>
                        <a:pt x="19050" y="447675"/>
                      </a:cubicBezTo>
                      <a:cubicBezTo>
                        <a:pt x="10895" y="429325"/>
                        <a:pt x="0" y="390525"/>
                        <a:pt x="0" y="390525"/>
                      </a:cubicBezTo>
                      <a:cubicBezTo>
                        <a:pt x="3175" y="361950"/>
                        <a:pt x="-300" y="331820"/>
                        <a:pt x="9525" y="304800"/>
                      </a:cubicBezTo>
                      <a:cubicBezTo>
                        <a:pt x="13437" y="294042"/>
                        <a:pt x="27056" y="288762"/>
                        <a:pt x="38100" y="285750"/>
                      </a:cubicBezTo>
                      <a:cubicBezTo>
                        <a:pt x="62796" y="279015"/>
                        <a:pt x="88900" y="279400"/>
                        <a:pt x="114300" y="276225"/>
                      </a:cubicBezTo>
                      <a:cubicBezTo>
                        <a:pt x="146611" y="254684"/>
                        <a:pt x="138113" y="268287"/>
                        <a:pt x="142875" y="266700"/>
                      </a:cubicBezTo>
                      <a:close/>
                    </a:path>
                  </a:pathLst>
                </a:cu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Real World Problem</a:t>
                  </a:r>
                </a:p>
              </p:txBody>
            </p:sp>
            <p:sp>
              <p:nvSpPr>
                <p:cNvPr id="22" name="Rectangle 21">
                  <a:extLst>
                    <a:ext uri="{FF2B5EF4-FFF2-40B4-BE49-F238E27FC236}">
                      <a16:creationId xmlns:a16="http://schemas.microsoft.com/office/drawing/2014/main" id="{77C330C1-B146-4800-A828-A7507A7D6D39}"/>
                    </a:ext>
                  </a:extLst>
                </p:cNvPr>
                <p:cNvSpPr/>
                <p:nvPr/>
              </p:nvSpPr>
              <p:spPr>
                <a:xfrm>
                  <a:off x="4501662" y="-1348713"/>
                  <a:ext cx="1781175" cy="878847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Existing Design Techniques</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Iterative method</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Recursive Method</a:t>
                  </a:r>
                </a:p>
                <a:p>
                  <a:pPr algn="ctr">
                    <a:lnSpc>
                      <a:spcPct val="107000"/>
                    </a:lnSpc>
                    <a:spcAft>
                      <a:spcPts val="800"/>
                    </a:spcAft>
                  </a:pPr>
                  <a:r>
                    <a:rPr lang="en-US" sz="1100" dirty="0">
                      <a:ea typeface="Calibri" panose="020F0502020204030204" pitchFamily="34" charset="0"/>
                      <a:cs typeface="Latha" panose="020B0604020202020204" pitchFamily="34" charset="0"/>
                    </a:rPr>
                    <a:t>Brute-force</a:t>
                  </a:r>
                  <a:endParaRPr lang="en-US" sz="1100" dirty="0">
                    <a:effectLst/>
                    <a:ea typeface="Calibri" panose="020F0502020204030204" pitchFamily="34" charset="0"/>
                    <a:cs typeface="Latha" panose="020B0604020202020204" pitchFamily="34" charset="0"/>
                  </a:endParaRP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Divide and Conquer</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Greedy Method</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Dynamic Programming</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Brach and Bound Method</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Backtracking Method</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Optimization Method</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Random Method</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 </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 </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 </a:t>
                  </a:r>
                </a:p>
                <a:p>
                  <a:pPr marL="0" marR="0" algn="ctr">
                    <a:lnSpc>
                      <a:spcPct val="107000"/>
                    </a:lnSpc>
                    <a:spcBef>
                      <a:spcPts val="0"/>
                    </a:spcBef>
                    <a:spcAft>
                      <a:spcPts val="800"/>
                    </a:spcAft>
                  </a:pPr>
                  <a:r>
                    <a:rPr lang="en-US" sz="1100" dirty="0">
                      <a:effectLst/>
                      <a:ea typeface="Calibri" panose="020F0502020204030204" pitchFamily="34" charset="0"/>
                      <a:cs typeface="Latha" panose="020B0604020202020204" pitchFamily="34" charset="0"/>
                    </a:rPr>
                    <a:t> </a:t>
                  </a:r>
                </a:p>
              </p:txBody>
            </p:sp>
            <p:sp>
              <p:nvSpPr>
                <p:cNvPr id="23" name="Rectangle 22">
                  <a:extLst>
                    <a:ext uri="{FF2B5EF4-FFF2-40B4-BE49-F238E27FC236}">
                      <a16:creationId xmlns:a16="http://schemas.microsoft.com/office/drawing/2014/main" id="{5BA3995A-6932-42CC-84F4-7D4B90F75751}"/>
                    </a:ext>
                  </a:extLst>
                </p:cNvPr>
                <p:cNvSpPr/>
                <p:nvPr/>
              </p:nvSpPr>
              <p:spPr>
                <a:xfrm>
                  <a:off x="0" y="-148776"/>
                  <a:ext cx="1781175" cy="8316721"/>
                </a:xfrm>
                <a:prstGeom prst="rect">
                  <a:avLst/>
                </a:prstGeom>
                <a:solidFill>
                  <a:sysClr val="window" lastClr="FFFFFF"/>
                </a:solidFill>
                <a:ln w="1270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Existing Data Structures</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Array</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Linked List</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Stack</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Queue</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Binary Tree</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Binary Search Tree</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Heap Tree</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Red Black Tree</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Quad Tree</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Un-directed Graph</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Directed Graph</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Planar Graph</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 </a:t>
                  </a: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Latha" panose="020B0604020202020204" pitchFamily="34" charset="0"/>
                    </a:rPr>
                    <a:t> </a:t>
                  </a:r>
                </a:p>
              </p:txBody>
            </p:sp>
            <p:cxnSp>
              <p:nvCxnSpPr>
                <p:cNvPr id="24" name="Straight Arrow Connector 23">
                  <a:extLst>
                    <a:ext uri="{FF2B5EF4-FFF2-40B4-BE49-F238E27FC236}">
                      <a16:creationId xmlns:a16="http://schemas.microsoft.com/office/drawing/2014/main" id="{A31ACD1A-C509-4166-B6C1-B78E0E9CC863}"/>
                    </a:ext>
                  </a:extLst>
                </p:cNvPr>
                <p:cNvCxnSpPr/>
                <p:nvPr/>
              </p:nvCxnSpPr>
              <p:spPr>
                <a:xfrm flipV="1">
                  <a:off x="3798277" y="2265484"/>
                  <a:ext cx="704850" cy="9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0AA9592-355C-4DCC-8ECD-7209E3AD079D}"/>
                    </a:ext>
                  </a:extLst>
                </p:cNvPr>
                <p:cNvCxnSpPr/>
                <p:nvPr/>
              </p:nvCxnSpPr>
              <p:spPr>
                <a:xfrm flipH="1" flipV="1">
                  <a:off x="3821723" y="2687515"/>
                  <a:ext cx="676275" cy="5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A56147-AA12-4AF5-9DA3-602E73D7B670}"/>
                    </a:ext>
                  </a:extLst>
                </p:cNvPr>
                <p:cNvCxnSpPr/>
                <p:nvPr/>
              </p:nvCxnSpPr>
              <p:spPr>
                <a:xfrm flipH="1">
                  <a:off x="1726223" y="2691911"/>
                  <a:ext cx="247650" cy="4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E447BB-DFAA-401E-8F59-5F9596581779}"/>
                    </a:ext>
                  </a:extLst>
                </p:cNvPr>
                <p:cNvCxnSpPr/>
                <p:nvPr/>
              </p:nvCxnSpPr>
              <p:spPr>
                <a:xfrm>
                  <a:off x="2828193" y="3779227"/>
                  <a:ext cx="45085" cy="561975"/>
                </a:xfrm>
                <a:prstGeom prst="straightConnector1">
                  <a:avLst/>
                </a:prstGeom>
                <a:noFill/>
                <a:ln w="6350" cap="flat" cmpd="sng" algn="ctr">
                  <a:solidFill>
                    <a:srgbClr val="4472C4"/>
                  </a:solidFill>
                  <a:prstDash val="solid"/>
                  <a:miter lim="800000"/>
                  <a:tailEnd type="triangle"/>
                </a:ln>
                <a:effectLst/>
              </p:spPr>
            </p:cxnSp>
            <p:cxnSp>
              <p:nvCxnSpPr>
                <p:cNvPr id="28" name="Connector: Elbow 27">
                  <a:extLst>
                    <a:ext uri="{FF2B5EF4-FFF2-40B4-BE49-F238E27FC236}">
                      <a16:creationId xmlns:a16="http://schemas.microsoft.com/office/drawing/2014/main" id="{1F1C5ADB-485D-42E2-B99F-A080F4D3E9E6}"/>
                    </a:ext>
                  </a:extLst>
                </p:cNvPr>
                <p:cNvCxnSpPr/>
                <p:nvPr/>
              </p:nvCxnSpPr>
              <p:spPr>
                <a:xfrm flipH="1" flipV="1">
                  <a:off x="3742593" y="3480288"/>
                  <a:ext cx="45719" cy="1228725"/>
                </a:xfrm>
                <a:prstGeom prst="bentConnector3">
                  <a:avLst>
                    <a:gd name="adj1" fmla="val -9715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43060E5-AAF9-4A36-9EEA-C8BD3113555A}"/>
                    </a:ext>
                  </a:extLst>
                </p:cNvPr>
                <p:cNvCxnSpPr/>
                <p:nvPr/>
              </p:nvCxnSpPr>
              <p:spPr>
                <a:xfrm>
                  <a:off x="2875085" y="5772150"/>
                  <a:ext cx="45085" cy="257175"/>
                </a:xfrm>
                <a:prstGeom prst="straightConnector1">
                  <a:avLst/>
                </a:prstGeom>
                <a:noFill/>
                <a:ln w="6350" cap="flat" cmpd="sng" algn="ctr">
                  <a:solidFill>
                    <a:srgbClr val="4472C4"/>
                  </a:solidFill>
                  <a:prstDash val="solid"/>
                  <a:miter lim="800000"/>
                  <a:tailEnd type="triangle"/>
                </a:ln>
                <a:effectLst/>
              </p:spPr>
            </p:cxnSp>
            <p:cxnSp>
              <p:nvCxnSpPr>
                <p:cNvPr id="30" name="Straight Arrow Connector 29">
                  <a:extLst>
                    <a:ext uri="{FF2B5EF4-FFF2-40B4-BE49-F238E27FC236}">
                      <a16:creationId xmlns:a16="http://schemas.microsoft.com/office/drawing/2014/main" id="{F49C8ABB-08C0-4B8E-BB96-06073F5E58A6}"/>
                    </a:ext>
                  </a:extLst>
                </p:cNvPr>
                <p:cNvCxnSpPr/>
                <p:nvPr/>
              </p:nvCxnSpPr>
              <p:spPr>
                <a:xfrm flipH="1">
                  <a:off x="2851639" y="6522427"/>
                  <a:ext cx="45085" cy="457200"/>
                </a:xfrm>
                <a:prstGeom prst="straightConnector1">
                  <a:avLst/>
                </a:prstGeom>
                <a:noFill/>
                <a:ln w="6350" cap="flat" cmpd="sng" algn="ctr">
                  <a:solidFill>
                    <a:srgbClr val="4472C4"/>
                  </a:solidFill>
                  <a:prstDash val="solid"/>
                  <a:miter lim="800000"/>
                  <a:tailEnd type="triangle"/>
                </a:ln>
                <a:effectLst/>
              </p:spPr>
            </p:cxnSp>
            <p:sp>
              <p:nvSpPr>
                <p:cNvPr id="31" name="Rectangle 30">
                  <a:extLst>
                    <a:ext uri="{FF2B5EF4-FFF2-40B4-BE49-F238E27FC236}">
                      <a16:creationId xmlns:a16="http://schemas.microsoft.com/office/drawing/2014/main" id="{E71ED331-8797-4396-9F46-620934D27752}"/>
                    </a:ext>
                  </a:extLst>
                </p:cNvPr>
                <p:cNvSpPr/>
                <p:nvPr/>
              </p:nvSpPr>
              <p:spPr>
                <a:xfrm>
                  <a:off x="1969477" y="6030057"/>
                  <a:ext cx="1781175" cy="4953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Latha" panose="020B0604020202020204" pitchFamily="34" charset="0"/>
                    </a:rPr>
                    <a:t>Selected the efficient Algorithm</a:t>
                  </a:r>
                </a:p>
              </p:txBody>
            </p:sp>
            <p:sp>
              <p:nvSpPr>
                <p:cNvPr id="32" name="Rectangle 31">
                  <a:extLst>
                    <a:ext uri="{FF2B5EF4-FFF2-40B4-BE49-F238E27FC236}">
                      <a16:creationId xmlns:a16="http://schemas.microsoft.com/office/drawing/2014/main" id="{D89F3CA1-9E6A-4919-823E-C3735DD1A7D3}"/>
                    </a:ext>
                  </a:extLst>
                </p:cNvPr>
                <p:cNvSpPr/>
                <p:nvPr/>
              </p:nvSpPr>
              <p:spPr>
                <a:xfrm>
                  <a:off x="1969477" y="6944457"/>
                  <a:ext cx="1781175" cy="4953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Latha" panose="020B0604020202020204" pitchFamily="34" charset="0"/>
                    </a:rPr>
                    <a:t>Implement the algorithm for selected language</a:t>
                  </a:r>
                </a:p>
              </p:txBody>
            </p:sp>
            <p:sp>
              <p:nvSpPr>
                <p:cNvPr id="33" name="Rectangle 32">
                  <a:extLst>
                    <a:ext uri="{FF2B5EF4-FFF2-40B4-BE49-F238E27FC236}">
                      <a16:creationId xmlns:a16="http://schemas.microsoft.com/office/drawing/2014/main" id="{DBFBB024-EFD2-4E27-817E-58B8A8EF7C2C}"/>
                    </a:ext>
                  </a:extLst>
                </p:cNvPr>
                <p:cNvSpPr/>
                <p:nvPr/>
              </p:nvSpPr>
              <p:spPr>
                <a:xfrm>
                  <a:off x="1969477" y="7858857"/>
                  <a:ext cx="1781175" cy="49530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Latha" panose="020B0604020202020204" pitchFamily="34" charset="0"/>
                    </a:rPr>
                    <a:t>Testing Program</a:t>
                  </a:r>
                </a:p>
              </p:txBody>
            </p:sp>
          </p:grpSp>
        </p:grpSp>
      </p:grpSp>
      <p:sp>
        <p:nvSpPr>
          <p:cNvPr id="34" name="Rectangle 33">
            <a:extLst>
              <a:ext uri="{FF2B5EF4-FFF2-40B4-BE49-F238E27FC236}">
                <a16:creationId xmlns:a16="http://schemas.microsoft.com/office/drawing/2014/main" id="{D2C3F301-6032-49A8-AF82-A6F76D37C89E}"/>
              </a:ext>
            </a:extLst>
          </p:cNvPr>
          <p:cNvSpPr/>
          <p:nvPr/>
        </p:nvSpPr>
        <p:spPr>
          <a:xfrm>
            <a:off x="303427" y="169930"/>
            <a:ext cx="7161971" cy="707886"/>
          </a:xfrm>
          <a:prstGeom prst="rect">
            <a:avLst/>
          </a:prstGeom>
        </p:spPr>
        <p:txBody>
          <a:bodyPr wrap="square">
            <a:spAutoFit/>
          </a:bodyPr>
          <a:lstStyle/>
          <a:p>
            <a:r>
              <a:rPr lang="en-GB" sz="4000" dirty="0">
                <a:solidFill>
                  <a:schemeClr val="accent1"/>
                </a:solidFill>
                <a:latin typeface="Times New Roman" panose="02020603050405020304" pitchFamily="18" charset="0"/>
                <a:cs typeface="Times New Roman" panose="02020603050405020304" pitchFamily="18" charset="0"/>
              </a:rPr>
              <a:t>3. Algorithmic Problem solving</a:t>
            </a:r>
            <a:endParaRPr lang="en-US" sz="4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739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CA66-5716-4123-BF26-532EB2B0670F}"/>
              </a:ext>
            </a:extLst>
          </p:cNvPr>
          <p:cNvSpPr>
            <a:spLocks noGrp="1"/>
          </p:cNvSpPr>
          <p:nvPr>
            <p:ph type="title"/>
          </p:nvPr>
        </p:nvSpPr>
        <p:spPr/>
        <p:txBody>
          <a:bodyPr/>
          <a:lstStyle/>
          <a:p>
            <a:r>
              <a:rPr lang="en-GB" b="1" dirty="0"/>
              <a:t>Understanding the Problem</a:t>
            </a:r>
            <a:endParaRPr lang="en-US" b="1" dirty="0"/>
          </a:p>
        </p:txBody>
      </p:sp>
      <p:sp>
        <p:nvSpPr>
          <p:cNvPr id="3" name="Content Placeholder 2">
            <a:extLst>
              <a:ext uri="{FF2B5EF4-FFF2-40B4-BE49-F238E27FC236}">
                <a16:creationId xmlns:a16="http://schemas.microsoft.com/office/drawing/2014/main" id="{077EA176-2952-4E71-AC25-C2B07B51CB74}"/>
              </a:ext>
            </a:extLst>
          </p:cNvPr>
          <p:cNvSpPr>
            <a:spLocks noGrp="1"/>
          </p:cNvSpPr>
          <p:nvPr>
            <p:ph idx="1"/>
          </p:nvPr>
        </p:nvSpPr>
        <p:spPr>
          <a:xfrm>
            <a:off x="639418" y="1690688"/>
            <a:ext cx="10515600" cy="4351338"/>
          </a:xfrm>
        </p:spPr>
        <p:txBody>
          <a:bodyPr>
            <a:normAutofit/>
          </a:bodyPr>
          <a:lstStyle/>
          <a:p>
            <a:pPr marL="742950" marR="0" lvl="1" indent="-285750" algn="just">
              <a:lnSpc>
                <a:spcPts val="1465"/>
              </a:lnSpc>
              <a:spcBef>
                <a:spcPts val="180"/>
              </a:spcBef>
              <a:spcAft>
                <a:spcPts val="0"/>
              </a:spcAft>
              <a:buSzPts val="1200"/>
              <a:buFont typeface="Symbol" panose="05050102010706020507" pitchFamily="18" charset="2"/>
              <a:buChar char=""/>
              <a:tabLst>
                <a:tab pos="528320" algn="l"/>
                <a:tab pos="528955" algn="l"/>
              </a:tabLst>
            </a:pPr>
            <a:r>
              <a:rPr lang="en-US" sz="2800" dirty="0">
                <a:effectLst/>
                <a:latin typeface="Times New Roman" panose="02020603050405020304" pitchFamily="18" charset="0"/>
                <a:ea typeface="Symbol" panose="05050102010706020507" pitchFamily="18" charset="2"/>
                <a:cs typeface="Symbol" panose="05050102010706020507" pitchFamily="18" charset="2"/>
              </a:rPr>
              <a:t>This</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is</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first step</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in</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designing</a:t>
            </a:r>
            <a:r>
              <a:rPr lang="en-US" sz="2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of</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algorithm.</a:t>
            </a:r>
          </a:p>
          <a:p>
            <a:pPr marL="457200" marR="0" lvl="1" indent="0" algn="just">
              <a:lnSpc>
                <a:spcPts val="1465"/>
              </a:lnSpc>
              <a:spcBef>
                <a:spcPts val="180"/>
              </a:spcBef>
              <a:spcAft>
                <a:spcPts val="0"/>
              </a:spcAft>
              <a:buSzPts val="1200"/>
              <a:buNone/>
              <a:tabLst>
                <a:tab pos="528320" algn="l"/>
                <a:tab pos="528955" algn="l"/>
              </a:tabLst>
            </a:pPr>
            <a:endParaRPr lang="en-US" sz="2800" dirty="0">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gn="just">
              <a:lnSpc>
                <a:spcPts val="1465"/>
              </a:lnSpc>
              <a:spcBef>
                <a:spcPts val="0"/>
              </a:spcBef>
              <a:spcAft>
                <a:spcPts val="0"/>
              </a:spcAft>
              <a:buSzPts val="1200"/>
              <a:buFont typeface="Symbol" panose="05050102010706020507" pitchFamily="18" charset="2"/>
              <a:buChar char=""/>
              <a:tabLst>
                <a:tab pos="528320" algn="l"/>
                <a:tab pos="528955" algn="l"/>
              </a:tabLst>
            </a:pPr>
            <a:r>
              <a:rPr lang="en-US" sz="2800" dirty="0">
                <a:effectLst/>
                <a:latin typeface="Times New Roman" panose="02020603050405020304" pitchFamily="18" charset="0"/>
                <a:ea typeface="Symbol" panose="05050102010706020507" pitchFamily="18" charset="2"/>
                <a:cs typeface="Symbol" panose="05050102010706020507" pitchFamily="18" charset="2"/>
              </a:rPr>
              <a:t>Read</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problem’s</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description</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carefully</a:t>
            </a:r>
            <a:r>
              <a:rPr lang="en-US" sz="2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to</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understand</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problem</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statement</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completely.</a:t>
            </a:r>
          </a:p>
          <a:p>
            <a:pPr marL="742950" marR="0" lvl="1" indent="-285750" algn="just">
              <a:lnSpc>
                <a:spcPts val="1465"/>
              </a:lnSpc>
              <a:spcBef>
                <a:spcPts val="0"/>
              </a:spcBef>
              <a:spcAft>
                <a:spcPts val="0"/>
              </a:spcAft>
              <a:buSzPts val="1200"/>
              <a:buFont typeface="Symbol" panose="05050102010706020507" pitchFamily="18" charset="2"/>
              <a:buChar char=""/>
              <a:tabLst>
                <a:tab pos="528320" algn="l"/>
                <a:tab pos="528955" algn="l"/>
              </a:tabLst>
            </a:pPr>
            <a:endParaRPr lang="en-US" sz="2800" dirty="0">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gn="just">
              <a:lnSpc>
                <a:spcPts val="1465"/>
              </a:lnSpc>
              <a:spcBef>
                <a:spcPts val="0"/>
              </a:spcBef>
              <a:spcAft>
                <a:spcPts val="0"/>
              </a:spcAft>
              <a:buSzPts val="1200"/>
              <a:buFont typeface="Symbol" panose="05050102010706020507" pitchFamily="18" charset="2"/>
              <a:buChar char=""/>
              <a:tabLst>
                <a:tab pos="528320" algn="l"/>
                <a:tab pos="528955" algn="l"/>
              </a:tabLst>
            </a:pPr>
            <a:endParaRPr lang="en-US" sz="2800" dirty="0">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gn="just">
              <a:lnSpc>
                <a:spcPts val="1465"/>
              </a:lnSpc>
              <a:spcBef>
                <a:spcPts val="5"/>
              </a:spcBef>
              <a:spcAft>
                <a:spcPts val="0"/>
              </a:spcAft>
              <a:buSzPts val="1200"/>
              <a:buFont typeface="Symbol" panose="05050102010706020507" pitchFamily="18" charset="2"/>
              <a:buChar char=""/>
              <a:tabLst>
                <a:tab pos="528320" algn="l"/>
                <a:tab pos="528955" algn="l"/>
              </a:tabLst>
            </a:pPr>
            <a:r>
              <a:rPr lang="en-US" sz="2800" dirty="0">
                <a:effectLst/>
                <a:latin typeface="Times New Roman" panose="02020603050405020304" pitchFamily="18" charset="0"/>
                <a:ea typeface="Symbol" panose="05050102010706020507" pitchFamily="18" charset="2"/>
                <a:cs typeface="Symbol" panose="05050102010706020507" pitchFamily="18" charset="2"/>
              </a:rPr>
              <a:t>Ask</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questions</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for</a:t>
            </a:r>
            <a:r>
              <a:rPr lang="en-US" sz="2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clarifying</a:t>
            </a:r>
            <a:r>
              <a:rPr lang="en-US" sz="2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the</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doubts</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about the</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problem.</a:t>
            </a:r>
          </a:p>
          <a:p>
            <a:pPr marL="457200" marR="0" lvl="1" indent="0" algn="just">
              <a:lnSpc>
                <a:spcPts val="1465"/>
              </a:lnSpc>
              <a:spcBef>
                <a:spcPts val="5"/>
              </a:spcBef>
              <a:spcAft>
                <a:spcPts val="0"/>
              </a:spcAft>
              <a:buSzPts val="1200"/>
              <a:buNone/>
              <a:tabLst>
                <a:tab pos="528320" algn="l"/>
                <a:tab pos="528955" algn="l"/>
              </a:tabLst>
            </a:pPr>
            <a:endParaRPr lang="en-US" sz="2800" dirty="0">
              <a:effectLst/>
              <a:latin typeface="Times New Roman" panose="02020603050405020304" pitchFamily="18" charset="0"/>
              <a:ea typeface="Symbol" panose="05050102010706020507" pitchFamily="18" charset="2"/>
              <a:cs typeface="Symbol" panose="05050102010706020507" pitchFamily="18" charset="2"/>
            </a:endParaRPr>
          </a:p>
          <a:p>
            <a:pPr marL="742950" marR="0" lvl="1" indent="-285750" algn="just">
              <a:lnSpc>
                <a:spcPts val="1465"/>
              </a:lnSpc>
              <a:spcBef>
                <a:spcPts val="0"/>
              </a:spcBef>
              <a:spcAft>
                <a:spcPts val="0"/>
              </a:spcAft>
              <a:buSzPts val="1200"/>
              <a:buFont typeface="Symbol" panose="05050102010706020507" pitchFamily="18" charset="2"/>
              <a:buChar char=""/>
              <a:tabLst>
                <a:tab pos="528320" algn="l"/>
                <a:tab pos="528955" algn="l"/>
              </a:tabLst>
            </a:pPr>
            <a:r>
              <a:rPr lang="en-US" sz="2800" dirty="0">
                <a:effectLst/>
                <a:latin typeface="Times New Roman" panose="02020603050405020304" pitchFamily="18" charset="0"/>
                <a:ea typeface="Symbol" panose="05050102010706020507" pitchFamily="18" charset="2"/>
                <a:cs typeface="Symbol" panose="05050102010706020507" pitchFamily="18" charset="2"/>
              </a:rPr>
              <a:t>Identify</a:t>
            </a:r>
            <a:r>
              <a:rPr lang="en-US" sz="28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the problem types and</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use existing</a:t>
            </a:r>
            <a:r>
              <a:rPr lang="en-US" sz="28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algorithm to find</a:t>
            </a:r>
            <a:r>
              <a:rPr lang="en-US" sz="2800" spc="-5" dirty="0">
                <a:effectLst/>
                <a:latin typeface="Times New Roman" panose="02020603050405020304" pitchFamily="18" charset="0"/>
                <a:ea typeface="Symbol" panose="05050102010706020507" pitchFamily="18" charset="2"/>
                <a:cs typeface="Symbol" panose="05050102010706020507" pitchFamily="18" charset="2"/>
              </a:rPr>
              <a:t> </a:t>
            </a:r>
            <a:r>
              <a:rPr lang="en-US" sz="2800" dirty="0">
                <a:effectLst/>
                <a:latin typeface="Times New Roman" panose="02020603050405020304" pitchFamily="18" charset="0"/>
                <a:ea typeface="Symbol" panose="05050102010706020507" pitchFamily="18" charset="2"/>
                <a:cs typeface="Symbol" panose="05050102010706020507" pitchFamily="18" charset="2"/>
              </a:rPr>
              <a:t>solution.</a:t>
            </a:r>
          </a:p>
          <a:p>
            <a:pPr algn="just"/>
            <a:r>
              <a:rPr lang="en-US" dirty="0">
                <a:effectLst/>
                <a:latin typeface="Times New Roman" panose="02020603050405020304" pitchFamily="18" charset="0"/>
                <a:ea typeface="Times New Roman" panose="02020603050405020304" pitchFamily="18" charset="0"/>
              </a:rPr>
              <a:t>Input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r>
              <a:rPr lang="en-US" b="1" i="1" dirty="0">
                <a:effectLst/>
                <a:latin typeface="Times New Roman" panose="02020603050405020304" pitchFamily="18" charset="0"/>
                <a:ea typeface="Times New Roman" panose="02020603050405020304" pitchFamily="18" charset="0"/>
              </a:rPr>
              <a:t>instance</a:t>
            </a:r>
            <a:r>
              <a:rPr lang="en-US" dirty="0">
                <a:effectLst/>
                <a:latin typeface="Times New Roman" panose="02020603050405020304" pitchFamily="18" charset="0"/>
                <a:ea typeface="Times New Roman" panose="02020603050405020304" pitchFamily="18" charset="0"/>
              </a:rPr>
              <a:t>) to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problem 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range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 the</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input get fixed.</a:t>
            </a:r>
            <a:endParaRPr lang="en-US" dirty="0"/>
          </a:p>
        </p:txBody>
      </p:sp>
      <p:sp>
        <p:nvSpPr>
          <p:cNvPr id="6" name="Slide Number Placeholder 5">
            <a:extLst>
              <a:ext uri="{FF2B5EF4-FFF2-40B4-BE49-F238E27FC236}">
                <a16:creationId xmlns:a16="http://schemas.microsoft.com/office/drawing/2014/main" id="{6E7CC446-802A-4603-806A-8DFD010D7C64}"/>
              </a:ext>
            </a:extLst>
          </p:cNvPr>
          <p:cNvSpPr>
            <a:spLocks noGrp="1"/>
          </p:cNvSpPr>
          <p:nvPr>
            <p:ph type="sldNum" sz="quarter" idx="12"/>
          </p:nvPr>
        </p:nvSpPr>
        <p:spPr/>
        <p:txBody>
          <a:bodyPr/>
          <a:lstStyle/>
          <a:p>
            <a:fld id="{7C265689-C4EE-450D-9F46-6E9A1264C64E}" type="slidenum">
              <a:rPr lang="en-US" smtClean="0"/>
              <a:t>12</a:t>
            </a:fld>
            <a:endParaRPr lang="en-US"/>
          </a:p>
        </p:txBody>
      </p:sp>
    </p:spTree>
    <p:extLst>
      <p:ext uri="{BB962C8B-B14F-4D97-AF65-F5344CB8AC3E}">
        <p14:creationId xmlns:p14="http://schemas.microsoft.com/office/powerpoint/2010/main" val="108573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3D44-6E1A-446E-8BB8-63C2131B54AD}"/>
              </a:ext>
            </a:extLst>
          </p:cNvPr>
          <p:cNvSpPr>
            <a:spLocks noGrp="1"/>
          </p:cNvSpPr>
          <p:nvPr>
            <p:ph type="title"/>
          </p:nvPr>
        </p:nvSpPr>
        <p:spPr>
          <a:xfrm>
            <a:off x="838200" y="253397"/>
            <a:ext cx="10515600" cy="1273233"/>
          </a:xfrm>
        </p:spPr>
        <p:txBody>
          <a:bodyPr>
            <a:normAutofit/>
          </a:bodyPr>
          <a:lstStyle/>
          <a:p>
            <a:r>
              <a:rPr lang="en-GB" sz="4000" b="1" dirty="0"/>
              <a:t>Issues for Algorithm</a:t>
            </a:r>
            <a:endParaRPr lang="en-US" sz="4000" b="1" dirty="0"/>
          </a:p>
        </p:txBody>
      </p:sp>
      <p:sp>
        <p:nvSpPr>
          <p:cNvPr id="3" name="Content Placeholder 2">
            <a:extLst>
              <a:ext uri="{FF2B5EF4-FFF2-40B4-BE49-F238E27FC236}">
                <a16:creationId xmlns:a16="http://schemas.microsoft.com/office/drawing/2014/main" id="{8F1A3DFF-905D-4F6D-85AF-FBAA2D2936F0}"/>
              </a:ext>
            </a:extLst>
          </p:cNvPr>
          <p:cNvSpPr>
            <a:spLocks noGrp="1"/>
          </p:cNvSpPr>
          <p:nvPr>
            <p:ph idx="1"/>
          </p:nvPr>
        </p:nvSpPr>
        <p:spPr>
          <a:xfrm>
            <a:off x="838200" y="1417983"/>
            <a:ext cx="10515600" cy="4754217"/>
          </a:xfrm>
        </p:spPr>
        <p:txBody>
          <a:bodyPr>
            <a:normAutofit/>
          </a:bodyPr>
          <a:lstStyle/>
          <a:p>
            <a:pPr marL="298450" marR="0" algn="just">
              <a:spcBef>
                <a:spcPts val="65"/>
              </a:spcBef>
              <a:spcAft>
                <a:spcPts val="0"/>
              </a:spcAft>
            </a:pPr>
            <a:r>
              <a:rPr lang="en-US" sz="1800" dirty="0">
                <a:effectLst/>
                <a:latin typeface="Times New Roman" panose="02020603050405020304" pitchFamily="18" charset="0"/>
                <a:ea typeface="Times New Roman" panose="02020603050405020304" pitchFamily="18" charset="0"/>
              </a:rPr>
              <a:t>There are various issues in the study of algorithms;</a:t>
            </a:r>
          </a:p>
          <a:p>
            <a:pPr marL="742950" marR="78105" lvl="1" indent="-285750" algn="just">
              <a:spcBef>
                <a:spcPts val="110"/>
              </a:spcBef>
              <a:spcAft>
                <a:spcPts val="0"/>
              </a:spcAft>
              <a:buSzPts val="1200"/>
              <a:buFont typeface="Times New Roman" panose="02020603050405020304" pitchFamily="18" charset="0"/>
              <a:buAutoNum type="arabicPeriod"/>
              <a:tabLst>
                <a:tab pos="756285" algn="l"/>
              </a:tabLst>
            </a:pPr>
            <a:r>
              <a:rPr lang="en-US" sz="1800" u="sng" spc="-50" dirty="0">
                <a:effectLst/>
                <a:latin typeface="Times New Roman" panose="02020603050405020304" pitchFamily="18" charset="0"/>
                <a:ea typeface="Times New Roman" panose="02020603050405020304" pitchFamily="18" charset="0"/>
              </a:rPr>
              <a:t>How to </a:t>
            </a:r>
            <a:r>
              <a:rPr lang="en-US" sz="1800" u="sng" spc="-15" dirty="0">
                <a:effectLst/>
                <a:latin typeface="Times New Roman" panose="02020603050405020304" pitchFamily="18" charset="0"/>
                <a:ea typeface="Times New Roman" panose="02020603050405020304" pitchFamily="18" charset="0"/>
              </a:rPr>
              <a:t>devise </a:t>
            </a:r>
            <a:r>
              <a:rPr lang="en-US" sz="1800" u="sng" spc="-50" dirty="0">
                <a:effectLst/>
                <a:latin typeface="Times New Roman" panose="02020603050405020304" pitchFamily="18" charset="0"/>
                <a:ea typeface="Times New Roman" panose="02020603050405020304" pitchFamily="18" charset="0"/>
              </a:rPr>
              <a:t>algorithms</a:t>
            </a:r>
            <a:r>
              <a:rPr lang="en-US" sz="1800" spc="-50" dirty="0">
                <a:effectLst/>
                <a:latin typeface="Times New Roman" panose="02020603050405020304" pitchFamily="18" charset="0"/>
                <a:ea typeface="Times New Roman" panose="02020603050405020304" pitchFamily="18" charset="0"/>
              </a:rPr>
              <a:t>: The creation </a:t>
            </a:r>
            <a:r>
              <a:rPr lang="en-US" sz="1800" spc="20" dirty="0">
                <a:effectLst/>
                <a:latin typeface="Times New Roman" panose="02020603050405020304" pitchFamily="18" charset="0"/>
                <a:ea typeface="Times New Roman" panose="02020603050405020304" pitchFamily="18" charset="0"/>
              </a:rPr>
              <a:t>of </a:t>
            </a:r>
            <a:r>
              <a:rPr lang="en-US" sz="1800" spc="-50" dirty="0">
                <a:effectLst/>
                <a:latin typeface="Times New Roman" panose="02020603050405020304" pitchFamily="18" charset="0"/>
                <a:ea typeface="Times New Roman" panose="02020603050405020304" pitchFamily="18" charset="0"/>
              </a:rPr>
              <a:t>an algorithm </a:t>
            </a:r>
            <a:r>
              <a:rPr lang="en-US" sz="1800" spc="-15" dirty="0">
                <a:effectLst/>
                <a:latin typeface="Times New Roman" panose="02020603050405020304" pitchFamily="18" charset="0"/>
                <a:ea typeface="Times New Roman" panose="02020603050405020304" pitchFamily="18" charset="0"/>
              </a:rPr>
              <a:t>is </a:t>
            </a:r>
            <a:r>
              <a:rPr lang="en-US" sz="1800" spc="-50" dirty="0">
                <a:effectLst/>
                <a:latin typeface="Times New Roman" panose="02020603050405020304" pitchFamily="18" charset="0"/>
                <a:ea typeface="Times New Roman" panose="02020603050405020304" pitchFamily="18" charset="0"/>
              </a:rPr>
              <a:t>a logical activity which may never </a:t>
            </a:r>
            <a:r>
              <a:rPr lang="en-US" sz="1800" spc="-15" dirty="0">
                <a:effectLst/>
                <a:latin typeface="Times New Roman" panose="02020603050405020304" pitchFamily="18" charset="0"/>
                <a:ea typeface="Times New Roman" panose="02020603050405020304" pitchFamily="18" charset="0"/>
              </a:rPr>
              <a:t>be </a:t>
            </a:r>
            <a:r>
              <a:rPr lang="en-US" sz="1800" spc="-50" dirty="0">
                <a:effectLst/>
                <a:latin typeface="Times New Roman" panose="02020603050405020304" pitchFamily="18" charset="0"/>
                <a:ea typeface="Times New Roman" panose="02020603050405020304" pitchFamily="18" charset="0"/>
              </a:rPr>
              <a:t>fully</a:t>
            </a:r>
            <a:r>
              <a:rPr lang="en-US" sz="1800" spc="40" dirty="0">
                <a:effectLst/>
                <a:latin typeface="Times New Roman" panose="02020603050405020304" pitchFamily="18" charset="0"/>
                <a:ea typeface="Times New Roman" panose="02020603050405020304" pitchFamily="18" charset="0"/>
              </a:rPr>
              <a:t> </a:t>
            </a:r>
            <a:r>
              <a:rPr lang="en-US" sz="1800" spc="-50" dirty="0">
                <a:effectLst/>
                <a:latin typeface="Times New Roman" panose="02020603050405020304" pitchFamily="18" charset="0"/>
                <a:ea typeface="Times New Roman" panose="02020603050405020304" pitchFamily="18" charset="0"/>
              </a:rPr>
              <a:t>automated.</a:t>
            </a:r>
          </a:p>
          <a:p>
            <a:pPr marL="742950" marR="86360" lvl="1" indent="-285750" algn="just">
              <a:spcBef>
                <a:spcPts val="70"/>
              </a:spcBef>
              <a:spcAft>
                <a:spcPts val="0"/>
              </a:spcAft>
              <a:buSzPts val="1200"/>
              <a:buFont typeface="Times New Roman" panose="02020603050405020304" pitchFamily="18" charset="0"/>
              <a:buAutoNum type="arabicPeriod"/>
              <a:tabLst>
                <a:tab pos="756285" algn="l"/>
              </a:tabLst>
            </a:pPr>
            <a:r>
              <a:rPr lang="en-US" sz="1800" u="sng" spc="-50" dirty="0">
                <a:effectLst/>
                <a:latin typeface="Times New Roman" panose="02020603050405020304" pitchFamily="18" charset="0"/>
                <a:ea typeface="Times New Roman" panose="02020603050405020304" pitchFamily="18" charset="0"/>
              </a:rPr>
              <a:t>How to express algorithms:</a:t>
            </a:r>
            <a:r>
              <a:rPr lang="en-US" sz="1800" spc="-50" dirty="0">
                <a:effectLst/>
                <a:latin typeface="Times New Roman" panose="02020603050405020304" pitchFamily="18" charset="0"/>
                <a:ea typeface="Times New Roman" panose="02020603050405020304" pitchFamily="18" charset="0"/>
              </a:rPr>
              <a:t> We shall express all of our algorithms using the </a:t>
            </a:r>
            <a:r>
              <a:rPr lang="en-US" sz="1800" spc="-15" dirty="0">
                <a:effectLst/>
                <a:latin typeface="Times New Roman" panose="02020603050405020304" pitchFamily="18" charset="0"/>
                <a:ea typeface="Times New Roman" panose="02020603050405020304" pitchFamily="18" charset="0"/>
              </a:rPr>
              <a:t>best </a:t>
            </a:r>
            <a:r>
              <a:rPr lang="en-US" sz="1800" spc="-50" dirty="0">
                <a:effectLst/>
                <a:latin typeface="Times New Roman" panose="02020603050405020304" pitchFamily="18" charset="0"/>
                <a:ea typeface="Times New Roman" panose="02020603050405020304" pitchFamily="18" charset="0"/>
              </a:rPr>
              <a:t>principles of</a:t>
            </a:r>
            <a:r>
              <a:rPr lang="en-US" sz="1800" spc="-35" dirty="0">
                <a:effectLst/>
                <a:latin typeface="Times New Roman" panose="02020603050405020304" pitchFamily="18" charset="0"/>
                <a:ea typeface="Times New Roman" panose="02020603050405020304" pitchFamily="18" charset="0"/>
              </a:rPr>
              <a:t> </a:t>
            </a:r>
            <a:r>
              <a:rPr lang="en-US" sz="1800" spc="-50" dirty="0">
                <a:effectLst/>
                <a:latin typeface="Times New Roman" panose="02020603050405020304" pitchFamily="18" charset="0"/>
                <a:ea typeface="Times New Roman" panose="02020603050405020304" pitchFamily="18" charset="0"/>
              </a:rPr>
              <a:t>structuring.</a:t>
            </a:r>
          </a:p>
          <a:p>
            <a:pPr marL="742950" marR="78740" lvl="1" indent="-285750" algn="just">
              <a:spcBef>
                <a:spcPts val="70"/>
              </a:spcBef>
              <a:spcAft>
                <a:spcPts val="0"/>
              </a:spcAft>
              <a:buSzPts val="1200"/>
              <a:buFont typeface="Times New Roman" panose="02020603050405020304" pitchFamily="18" charset="0"/>
              <a:buAutoNum type="arabicPeriod"/>
              <a:tabLst>
                <a:tab pos="756285" algn="l"/>
              </a:tabLst>
            </a:pPr>
            <a:r>
              <a:rPr lang="en-US" sz="1800" u="sng" spc="-50" dirty="0">
                <a:effectLst/>
                <a:latin typeface="Times New Roman" panose="02020603050405020304" pitchFamily="18" charset="0"/>
                <a:ea typeface="Times New Roman" panose="02020603050405020304" pitchFamily="18" charset="0"/>
              </a:rPr>
              <a:t>How to validate algorithms:</a:t>
            </a:r>
            <a:r>
              <a:rPr lang="en-US" sz="1800" spc="-50" dirty="0">
                <a:effectLst/>
                <a:latin typeface="Times New Roman" panose="02020603050405020304" pitchFamily="18" charset="0"/>
                <a:ea typeface="Times New Roman" panose="02020603050405020304" pitchFamily="18" charset="0"/>
              </a:rPr>
              <a:t> After creation of algorithms </a:t>
            </a:r>
            <a:r>
              <a:rPr lang="en-US" sz="1800" spc="-15" dirty="0">
                <a:effectLst/>
                <a:latin typeface="Times New Roman" panose="02020603050405020304" pitchFamily="18" charset="0"/>
                <a:ea typeface="Times New Roman" panose="02020603050405020304" pitchFamily="18" charset="0"/>
              </a:rPr>
              <a:t>is </a:t>
            </a:r>
            <a:r>
              <a:rPr lang="en-US" sz="1800" spc="10" dirty="0">
                <a:effectLst/>
                <a:latin typeface="Times New Roman" panose="02020603050405020304" pitchFamily="18" charset="0"/>
                <a:ea typeface="Times New Roman" panose="02020603050405020304" pitchFamily="18" charset="0"/>
              </a:rPr>
              <a:t>to </a:t>
            </a:r>
            <a:r>
              <a:rPr lang="en-US" sz="1800" spc="-50" dirty="0">
                <a:effectLst/>
                <a:latin typeface="Times New Roman" panose="02020603050405020304" pitchFamily="18" charset="0"/>
                <a:ea typeface="Times New Roman" panose="02020603050405020304" pitchFamily="18" charset="0"/>
              </a:rPr>
              <a:t>validate algorithms. The process of checking an algorithm computes the correct answer for all possible legal inputs </a:t>
            </a:r>
            <a:r>
              <a:rPr lang="en-US" sz="1800" spc="-15" dirty="0">
                <a:effectLst/>
                <a:latin typeface="Times New Roman" panose="02020603050405020304" pitchFamily="18" charset="0"/>
                <a:ea typeface="Times New Roman" panose="02020603050405020304" pitchFamily="18" charset="0"/>
              </a:rPr>
              <a:t>is </a:t>
            </a:r>
            <a:r>
              <a:rPr lang="en-US" sz="1800" spc="-50" dirty="0">
                <a:effectLst/>
                <a:latin typeface="Times New Roman" panose="02020603050405020304" pitchFamily="18" charset="0"/>
                <a:ea typeface="Times New Roman" panose="02020603050405020304" pitchFamily="18" charset="0"/>
              </a:rPr>
              <a:t>called algorithm validation. The purpose of validation of algorithm </a:t>
            </a:r>
            <a:r>
              <a:rPr lang="en-US" sz="1800" spc="-15" dirty="0">
                <a:effectLst/>
                <a:latin typeface="Times New Roman" panose="02020603050405020304" pitchFamily="18" charset="0"/>
                <a:ea typeface="Times New Roman" panose="02020603050405020304" pitchFamily="18" charset="0"/>
              </a:rPr>
              <a:t>is </a:t>
            </a:r>
            <a:r>
              <a:rPr lang="en-US" sz="1800" spc="10" dirty="0">
                <a:effectLst/>
                <a:latin typeface="Times New Roman" panose="02020603050405020304" pitchFamily="18" charset="0"/>
                <a:ea typeface="Times New Roman" panose="02020603050405020304" pitchFamily="18" charset="0"/>
              </a:rPr>
              <a:t>to </a:t>
            </a:r>
            <a:r>
              <a:rPr lang="en-US" sz="1800" spc="-20" dirty="0">
                <a:effectLst/>
                <a:latin typeface="Times New Roman" panose="02020603050405020304" pitchFamily="18" charset="0"/>
                <a:ea typeface="Times New Roman" panose="02020603050405020304" pitchFamily="18" charset="0"/>
              </a:rPr>
              <a:t>find </a:t>
            </a:r>
            <a:r>
              <a:rPr lang="en-US" sz="1800" spc="-50" dirty="0">
                <a:effectLst/>
                <a:latin typeface="Times New Roman" panose="02020603050405020304" pitchFamily="18" charset="0"/>
                <a:ea typeface="Times New Roman" panose="02020603050405020304" pitchFamily="18" charset="0"/>
              </a:rPr>
              <a:t>whether algorithm works properly without </a:t>
            </a:r>
            <a:r>
              <a:rPr lang="en-US" sz="1800" spc="-15" dirty="0">
                <a:effectLst/>
                <a:latin typeface="Times New Roman" panose="02020603050405020304" pitchFamily="18" charset="0"/>
                <a:ea typeface="Times New Roman" panose="02020603050405020304" pitchFamily="18" charset="0"/>
              </a:rPr>
              <a:t>being </a:t>
            </a:r>
            <a:r>
              <a:rPr lang="en-US" sz="1800" spc="-50" dirty="0">
                <a:effectLst/>
                <a:latin typeface="Times New Roman" panose="02020603050405020304" pitchFamily="18" charset="0"/>
                <a:ea typeface="Times New Roman" panose="02020603050405020304" pitchFamily="18" charset="0"/>
              </a:rPr>
              <a:t>dependent upon programming</a:t>
            </a:r>
            <a:r>
              <a:rPr lang="en-US" sz="1800" spc="55" dirty="0">
                <a:effectLst/>
                <a:latin typeface="Times New Roman" panose="02020603050405020304" pitchFamily="18" charset="0"/>
                <a:ea typeface="Times New Roman" panose="02020603050405020304" pitchFamily="18" charset="0"/>
              </a:rPr>
              <a:t> </a:t>
            </a:r>
            <a:r>
              <a:rPr lang="en-US" sz="1800" spc="-50" dirty="0">
                <a:effectLst/>
                <a:latin typeface="Times New Roman" panose="02020603050405020304" pitchFamily="18" charset="0"/>
                <a:ea typeface="Times New Roman" panose="02020603050405020304" pitchFamily="18" charset="0"/>
              </a:rPr>
              <a:t>languages.</a:t>
            </a:r>
          </a:p>
          <a:p>
            <a:pPr marL="742950" marR="74930" lvl="1" indent="-285750" algn="just">
              <a:spcBef>
                <a:spcPts val="120"/>
              </a:spcBef>
              <a:spcAft>
                <a:spcPts val="0"/>
              </a:spcAft>
              <a:buSzPts val="1200"/>
              <a:buFont typeface="Times New Roman" panose="02020603050405020304" pitchFamily="18" charset="0"/>
              <a:buAutoNum type="arabicPeriod"/>
              <a:tabLst>
                <a:tab pos="756285" algn="l"/>
              </a:tabLst>
            </a:pPr>
            <a:r>
              <a:rPr lang="en-US" sz="1800" u="sng" spc="-50" dirty="0">
                <a:effectLst/>
                <a:latin typeface="Times New Roman" panose="02020603050405020304" pitchFamily="18" charset="0"/>
                <a:ea typeface="Times New Roman" panose="02020603050405020304" pitchFamily="18" charset="0"/>
              </a:rPr>
              <a:t>How to analyze algorithms:</a:t>
            </a:r>
            <a:r>
              <a:rPr lang="en-US" sz="1800" spc="-50" dirty="0">
                <a:effectLst/>
                <a:latin typeface="Times New Roman" panose="02020603050405020304" pitchFamily="18" charset="0"/>
                <a:ea typeface="Times New Roman" panose="02020603050405020304" pitchFamily="18" charset="0"/>
              </a:rPr>
              <a:t> Analysis </a:t>
            </a:r>
            <a:r>
              <a:rPr lang="en-US" sz="1800" spc="20" dirty="0">
                <a:effectLst/>
                <a:latin typeface="Times New Roman" panose="02020603050405020304" pitchFamily="18" charset="0"/>
                <a:ea typeface="Times New Roman" panose="02020603050405020304" pitchFamily="18" charset="0"/>
              </a:rPr>
              <a:t>of </a:t>
            </a:r>
            <a:r>
              <a:rPr lang="en-US" sz="1800" spc="-50" dirty="0">
                <a:effectLst/>
                <a:latin typeface="Times New Roman" panose="02020603050405020304" pitchFamily="18" charset="0"/>
                <a:ea typeface="Times New Roman" panose="02020603050405020304" pitchFamily="18" charset="0"/>
              </a:rPr>
              <a:t>algorithm </a:t>
            </a:r>
            <a:r>
              <a:rPr lang="en-US" sz="1800" spc="-15" dirty="0">
                <a:effectLst/>
                <a:latin typeface="Times New Roman" panose="02020603050405020304" pitchFamily="18" charset="0"/>
                <a:ea typeface="Times New Roman" panose="02020603050405020304" pitchFamily="18" charset="0"/>
              </a:rPr>
              <a:t>is </a:t>
            </a:r>
            <a:r>
              <a:rPr lang="en-US" sz="1800" spc="-50" dirty="0">
                <a:effectLst/>
                <a:latin typeface="Times New Roman" panose="02020603050405020304" pitchFamily="18" charset="0"/>
                <a:ea typeface="Times New Roman" panose="02020603050405020304" pitchFamily="18" charset="0"/>
              </a:rPr>
              <a:t>a task of determining </a:t>
            </a:r>
            <a:r>
              <a:rPr lang="en-US" sz="1800" spc="10" dirty="0">
                <a:effectLst/>
                <a:latin typeface="Times New Roman" panose="02020603050405020304" pitchFamily="18" charset="0"/>
                <a:ea typeface="Times New Roman" panose="02020603050405020304" pitchFamily="18" charset="0"/>
              </a:rPr>
              <a:t>how </a:t>
            </a:r>
            <a:r>
              <a:rPr lang="en-US" sz="1800" spc="-50" dirty="0">
                <a:effectLst/>
                <a:latin typeface="Times New Roman" panose="02020603050405020304" pitchFamily="18" charset="0"/>
                <a:ea typeface="Times New Roman" panose="02020603050405020304" pitchFamily="18" charset="0"/>
              </a:rPr>
              <a:t>much computing time and storage </a:t>
            </a:r>
            <a:r>
              <a:rPr lang="en-US" sz="1800" spc="-25" dirty="0">
                <a:effectLst/>
                <a:latin typeface="Times New Roman" panose="02020603050405020304" pitchFamily="18" charset="0"/>
                <a:ea typeface="Times New Roman" panose="02020603050405020304" pitchFamily="18" charset="0"/>
              </a:rPr>
              <a:t>is </a:t>
            </a:r>
            <a:r>
              <a:rPr lang="en-US" sz="1800" spc="-50" dirty="0">
                <a:effectLst/>
                <a:latin typeface="Times New Roman" panose="02020603050405020304" pitchFamily="18" charset="0"/>
                <a:ea typeface="Times New Roman" panose="02020603050405020304" pitchFamily="18" charset="0"/>
              </a:rPr>
              <a:t>required by an algorithm. Analysis of algorithms </a:t>
            </a:r>
            <a:r>
              <a:rPr lang="en-US" sz="1800" spc="-15" dirty="0">
                <a:effectLst/>
                <a:latin typeface="Times New Roman" panose="02020603050405020304" pitchFamily="18" charset="0"/>
                <a:ea typeface="Times New Roman" panose="02020603050405020304" pitchFamily="18" charset="0"/>
              </a:rPr>
              <a:t>is </a:t>
            </a:r>
            <a:r>
              <a:rPr lang="en-US" sz="1800" spc="-50" dirty="0">
                <a:effectLst/>
                <a:latin typeface="Times New Roman" panose="02020603050405020304" pitchFamily="18" charset="0"/>
                <a:ea typeface="Times New Roman" panose="02020603050405020304" pitchFamily="18" charset="0"/>
              </a:rPr>
              <a:t>also called performance analysis. The behavior of algorithm </a:t>
            </a:r>
            <a:r>
              <a:rPr lang="en-US" sz="1800" spc="-15" dirty="0">
                <a:effectLst/>
                <a:latin typeface="Times New Roman" panose="02020603050405020304" pitchFamily="18" charset="0"/>
                <a:ea typeface="Times New Roman" panose="02020603050405020304" pitchFamily="18" charset="0"/>
              </a:rPr>
              <a:t>in best </a:t>
            </a:r>
            <a:r>
              <a:rPr lang="en-US" sz="1800" spc="-50" dirty="0">
                <a:effectLst/>
                <a:latin typeface="Times New Roman" panose="02020603050405020304" pitchFamily="18" charset="0"/>
                <a:ea typeface="Times New Roman" panose="02020603050405020304" pitchFamily="18" charset="0"/>
              </a:rPr>
              <a:t>case, worst case and average case needs  to </a:t>
            </a:r>
            <a:r>
              <a:rPr lang="en-US" sz="1800" spc="-15" dirty="0">
                <a:effectLst/>
                <a:latin typeface="Times New Roman" panose="02020603050405020304" pitchFamily="18" charset="0"/>
                <a:ea typeface="Times New Roman" panose="02020603050405020304" pitchFamily="18" charset="0"/>
              </a:rPr>
              <a:t>be</a:t>
            </a:r>
            <a:r>
              <a:rPr lang="en-US" sz="1800" spc="10" dirty="0">
                <a:effectLst/>
                <a:latin typeface="Times New Roman" panose="02020603050405020304" pitchFamily="18" charset="0"/>
                <a:ea typeface="Times New Roman" panose="02020603050405020304" pitchFamily="18" charset="0"/>
              </a:rPr>
              <a:t> </a:t>
            </a:r>
            <a:r>
              <a:rPr lang="en-US" sz="1800" spc="-50" dirty="0">
                <a:effectLst/>
                <a:latin typeface="Times New Roman" panose="02020603050405020304" pitchFamily="18" charset="0"/>
                <a:ea typeface="Times New Roman" panose="02020603050405020304" pitchFamily="18" charset="0"/>
              </a:rPr>
              <a:t>obtained.</a:t>
            </a:r>
          </a:p>
          <a:p>
            <a:pPr marL="742950" marR="0" lvl="1" indent="-285750" algn="just">
              <a:spcBef>
                <a:spcPts val="100"/>
              </a:spcBef>
              <a:spcAft>
                <a:spcPts val="0"/>
              </a:spcAft>
              <a:buSzPts val="1200"/>
              <a:buFont typeface="Times New Roman" panose="02020603050405020304" pitchFamily="18" charset="0"/>
              <a:buAutoNum type="arabicPeriod"/>
              <a:tabLst>
                <a:tab pos="756285" algn="l"/>
              </a:tabLst>
            </a:pPr>
            <a:r>
              <a:rPr lang="en-US" sz="1800" u="sng" spc="-50" dirty="0">
                <a:effectLst/>
                <a:latin typeface="Times New Roman" panose="02020603050405020304" pitchFamily="18" charset="0"/>
                <a:ea typeface="Times New Roman" panose="02020603050405020304" pitchFamily="18" charset="0"/>
              </a:rPr>
              <a:t>How to test a program:</a:t>
            </a:r>
            <a:r>
              <a:rPr lang="en-US" sz="1800" spc="-50" dirty="0">
                <a:effectLst/>
                <a:latin typeface="Times New Roman" panose="02020603050405020304" pitchFamily="18" charset="0"/>
                <a:ea typeface="Times New Roman" panose="02020603050405020304" pitchFamily="18" charset="0"/>
              </a:rPr>
              <a:t> Testing a program really consists of two</a:t>
            </a:r>
            <a:r>
              <a:rPr lang="en-US" sz="1800" spc="-65" dirty="0">
                <a:effectLst/>
                <a:latin typeface="Times New Roman" panose="02020603050405020304" pitchFamily="18" charset="0"/>
                <a:ea typeface="Times New Roman" panose="02020603050405020304" pitchFamily="18" charset="0"/>
              </a:rPr>
              <a:t> </a:t>
            </a:r>
            <a:r>
              <a:rPr lang="en-US" sz="1800" spc="-50" dirty="0">
                <a:effectLst/>
                <a:latin typeface="Times New Roman" panose="02020603050405020304" pitchFamily="18" charset="0"/>
                <a:ea typeface="Times New Roman" panose="02020603050405020304" pitchFamily="18" charset="0"/>
              </a:rPr>
              <a:t>phases:</a:t>
            </a:r>
          </a:p>
          <a:p>
            <a:pPr marL="342900" marR="74930" lvl="0" indent="-342900" algn="just">
              <a:spcBef>
                <a:spcPts val="85"/>
              </a:spcBef>
              <a:spcAft>
                <a:spcPts val="0"/>
              </a:spcAft>
              <a:buSzPts val="1200"/>
              <a:buFont typeface="Times New Roman" panose="02020603050405020304" pitchFamily="18" charset="0"/>
              <a:buAutoNum type="romanLcParenR"/>
              <a:tabLst>
                <a:tab pos="658495" algn="l"/>
              </a:tabLst>
            </a:pPr>
            <a:r>
              <a:rPr lang="en-US" sz="1800" i="1" spc="-25" dirty="0">
                <a:effectLst/>
                <a:latin typeface="Times New Roman" panose="02020603050405020304" pitchFamily="18" charset="0"/>
                <a:ea typeface="Times New Roman" panose="02020603050405020304" pitchFamily="18" charset="0"/>
              </a:rPr>
              <a:t>Debugging: </a:t>
            </a:r>
            <a:r>
              <a:rPr lang="en-US" sz="1800" spc="-25" dirty="0">
                <a:effectLst/>
                <a:latin typeface="Times New Roman" panose="02020603050405020304" pitchFamily="18" charset="0"/>
                <a:ea typeface="Times New Roman" panose="02020603050405020304" pitchFamily="18" charset="0"/>
              </a:rPr>
              <a:t>While debugging a program, it </a:t>
            </a:r>
            <a:r>
              <a:rPr lang="en-US" sz="1800" spc="-15" dirty="0">
                <a:effectLst/>
                <a:latin typeface="Times New Roman" panose="02020603050405020304" pitchFamily="18" charset="0"/>
                <a:ea typeface="Times New Roman" panose="02020603050405020304" pitchFamily="18" charset="0"/>
              </a:rPr>
              <a:t>is </a:t>
            </a:r>
            <a:r>
              <a:rPr lang="en-US" sz="1800" spc="-25" dirty="0">
                <a:effectLst/>
                <a:latin typeface="Times New Roman" panose="02020603050405020304" pitchFamily="18" charset="0"/>
                <a:ea typeface="Times New Roman" panose="02020603050405020304" pitchFamily="18" charset="0"/>
              </a:rPr>
              <a:t>checked whether program produces faulty results for </a:t>
            </a:r>
            <a:r>
              <a:rPr lang="en-US" sz="1800" spc="-15" dirty="0">
                <a:effectLst/>
                <a:latin typeface="Times New Roman" panose="02020603050405020304" pitchFamily="18" charset="0"/>
                <a:ea typeface="Times New Roman" panose="02020603050405020304" pitchFamily="18" charset="0"/>
              </a:rPr>
              <a:t>valid </a:t>
            </a:r>
            <a:r>
              <a:rPr lang="en-US" sz="1800" spc="-25" dirty="0">
                <a:effectLst/>
                <a:latin typeface="Times New Roman" panose="02020603050405020304" pitchFamily="18" charset="0"/>
                <a:ea typeface="Times New Roman" panose="02020603050405020304" pitchFamily="18" charset="0"/>
              </a:rPr>
              <a:t>set of input and </a:t>
            </a:r>
            <a:r>
              <a:rPr lang="en-US" sz="1800" spc="-15" dirty="0">
                <a:effectLst/>
                <a:latin typeface="Times New Roman" panose="02020603050405020304" pitchFamily="18" charset="0"/>
                <a:ea typeface="Times New Roman" panose="02020603050405020304" pitchFamily="18" charset="0"/>
              </a:rPr>
              <a:t>if </a:t>
            </a:r>
            <a:r>
              <a:rPr lang="en-US" sz="1800" spc="-25" dirty="0">
                <a:effectLst/>
                <a:latin typeface="Times New Roman" panose="02020603050405020304" pitchFamily="18" charset="0"/>
                <a:ea typeface="Times New Roman" panose="02020603050405020304" pitchFamily="18" charset="0"/>
              </a:rPr>
              <a:t>it </a:t>
            </a:r>
            <a:r>
              <a:rPr lang="en-US" sz="1800" spc="-15" dirty="0">
                <a:effectLst/>
                <a:latin typeface="Times New Roman" panose="02020603050405020304" pitchFamily="18" charset="0"/>
                <a:ea typeface="Times New Roman" panose="02020603050405020304" pitchFamily="18" charset="0"/>
              </a:rPr>
              <a:t>is </a:t>
            </a:r>
            <a:r>
              <a:rPr lang="en-US" sz="1800" spc="-25" dirty="0">
                <a:effectLst/>
                <a:latin typeface="Times New Roman" panose="02020603050405020304" pitchFamily="18" charset="0"/>
                <a:ea typeface="Times New Roman" panose="02020603050405020304" pitchFamily="18" charset="0"/>
              </a:rPr>
              <a:t>found then the program has </a:t>
            </a:r>
            <a:r>
              <a:rPr lang="en-US" sz="1800" spc="10" dirty="0">
                <a:effectLst/>
                <a:latin typeface="Times New Roman" panose="02020603050405020304" pitchFamily="18" charset="0"/>
                <a:ea typeface="Times New Roman" panose="02020603050405020304" pitchFamily="18" charset="0"/>
              </a:rPr>
              <a:t>to </a:t>
            </a:r>
            <a:r>
              <a:rPr lang="en-US" sz="1800" spc="-15" dirty="0">
                <a:effectLst/>
                <a:latin typeface="Times New Roman" panose="02020603050405020304" pitchFamily="18" charset="0"/>
                <a:ea typeface="Times New Roman" panose="02020603050405020304" pitchFamily="18" charset="0"/>
              </a:rPr>
              <a:t>be</a:t>
            </a:r>
            <a:r>
              <a:rPr lang="en-US" sz="1800" spc="18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corrected.</a:t>
            </a:r>
          </a:p>
          <a:p>
            <a:pPr marL="342900" marR="80010" lvl="0" indent="-342900" algn="just">
              <a:spcBef>
                <a:spcPts val="100"/>
              </a:spcBef>
              <a:spcAft>
                <a:spcPts val="0"/>
              </a:spcAft>
              <a:buSzPts val="1200"/>
              <a:buFont typeface="Times New Roman" panose="02020603050405020304" pitchFamily="18" charset="0"/>
              <a:buAutoNum type="romanLcParenR"/>
              <a:tabLst>
                <a:tab pos="698500" algn="l"/>
              </a:tabLst>
            </a:pPr>
            <a:r>
              <a:rPr lang="en-US" sz="1800" i="1" spc="-25" dirty="0">
                <a:effectLst/>
                <a:latin typeface="Times New Roman" panose="02020603050405020304" pitchFamily="18" charset="0"/>
                <a:ea typeface="Times New Roman" panose="02020603050405020304" pitchFamily="18" charset="0"/>
              </a:rPr>
              <a:t>Profiling or performance measuring: </a:t>
            </a:r>
            <a:r>
              <a:rPr lang="en-US" sz="1800" spc="-25" dirty="0">
                <a:effectLst/>
                <a:latin typeface="Times New Roman" panose="02020603050405020304" pitchFamily="18" charset="0"/>
                <a:ea typeface="Times New Roman" panose="02020603050405020304" pitchFamily="18" charset="0"/>
              </a:rPr>
              <a:t>Profiling is a process of measuring time and space required by a corrected program for </a:t>
            </a:r>
            <a:r>
              <a:rPr lang="en-US" sz="1800" spc="-15" dirty="0">
                <a:effectLst/>
                <a:latin typeface="Times New Roman" panose="02020603050405020304" pitchFamily="18" charset="0"/>
                <a:ea typeface="Times New Roman" panose="02020603050405020304" pitchFamily="18" charset="0"/>
              </a:rPr>
              <a:t>valid </a:t>
            </a:r>
            <a:r>
              <a:rPr lang="en-US" sz="1800" spc="-25" dirty="0">
                <a:effectLst/>
                <a:latin typeface="Times New Roman" panose="02020603050405020304" pitchFamily="18" charset="0"/>
                <a:ea typeface="Times New Roman" panose="02020603050405020304" pitchFamily="18" charset="0"/>
              </a:rPr>
              <a:t>set of</a:t>
            </a:r>
            <a:r>
              <a:rPr lang="en-US" sz="1800" spc="55"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inputs.</a:t>
            </a:r>
          </a:p>
          <a:p>
            <a:pPr algn="just"/>
            <a:endParaRPr lang="en-US" sz="1700" dirty="0"/>
          </a:p>
        </p:txBody>
      </p:sp>
      <p:sp>
        <p:nvSpPr>
          <p:cNvPr id="6" name="Slide Number Placeholder 5">
            <a:extLst>
              <a:ext uri="{FF2B5EF4-FFF2-40B4-BE49-F238E27FC236}">
                <a16:creationId xmlns:a16="http://schemas.microsoft.com/office/drawing/2014/main" id="{645C9E43-B278-4660-A1F0-59D3AB2300A1}"/>
              </a:ext>
            </a:extLst>
          </p:cNvPr>
          <p:cNvSpPr>
            <a:spLocks noGrp="1"/>
          </p:cNvSpPr>
          <p:nvPr>
            <p:ph type="sldNum" sz="quarter" idx="12"/>
          </p:nvPr>
        </p:nvSpPr>
        <p:spPr>
          <a:xfrm>
            <a:off x="8610600"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259244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2E9686-C5F7-4D30-843F-7D99B51B10C7}"/>
              </a:ext>
            </a:extLst>
          </p:cNvPr>
          <p:cNvSpPr>
            <a:spLocks noGrp="1"/>
          </p:cNvSpPr>
          <p:nvPr>
            <p:ph type="title"/>
          </p:nvPr>
        </p:nvSpPr>
        <p:spPr>
          <a:xfrm>
            <a:off x="838200" y="253397"/>
            <a:ext cx="10515600" cy="1273233"/>
          </a:xfrm>
        </p:spPr>
        <p:txBody>
          <a:bodyPr>
            <a:normAutofit/>
          </a:bodyPr>
          <a:lstStyle/>
          <a:p>
            <a:r>
              <a:rPr lang="en-US" sz="4000" b="1" dirty="0"/>
              <a:t>How to devise algorithms?</a:t>
            </a:r>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16D9BCC-C1CD-4335-8AE7-D714883047CC}"/>
              </a:ext>
            </a:extLst>
          </p:cNvPr>
          <p:cNvSpPr>
            <a:spLocks noGrp="1"/>
          </p:cNvSpPr>
          <p:nvPr>
            <p:ph idx="1"/>
          </p:nvPr>
        </p:nvSpPr>
        <p:spPr>
          <a:xfrm>
            <a:off x="838200" y="2478024"/>
            <a:ext cx="10515600" cy="3694176"/>
          </a:xfrm>
        </p:spPr>
        <p:txBody>
          <a:bodyPr>
            <a:normAutofit/>
          </a:bodyPr>
          <a:lstStyle/>
          <a:p>
            <a:pPr marL="0" indent="0">
              <a:buNone/>
            </a:pPr>
            <a:r>
              <a:rPr lang="en-US" sz="2200"/>
              <a:t>Creating an algorithm is an art which may never be fully automated. In this research we want to study more design  techniques and select appropriate design techniques to devise the new useful algorithm. The most important design techniques are</a:t>
            </a:r>
          </a:p>
          <a:p>
            <a:pPr marL="1428750" lvl="2" indent="-514350">
              <a:buAutoNum type="alphaLcParenBoth"/>
            </a:pPr>
            <a:r>
              <a:rPr lang="en-US" sz="2200"/>
              <a:t>Brute-force or exhaustive search</a:t>
            </a:r>
          </a:p>
          <a:p>
            <a:pPr marL="1428750" lvl="2" indent="-514350">
              <a:buAutoNum type="alphaLcParenBoth"/>
            </a:pPr>
            <a:r>
              <a:rPr lang="en-US" sz="2200"/>
              <a:t>Divide and Conquer</a:t>
            </a:r>
          </a:p>
          <a:p>
            <a:pPr marL="1428750" lvl="2" indent="-514350">
              <a:buAutoNum type="alphaLcParenBoth"/>
            </a:pPr>
            <a:r>
              <a:rPr lang="en-US" sz="2200"/>
              <a:t>Greedy Algorithms</a:t>
            </a:r>
          </a:p>
          <a:p>
            <a:pPr marL="1428750" lvl="2" indent="-514350">
              <a:buAutoNum type="alphaLcParenBoth"/>
            </a:pPr>
            <a:r>
              <a:rPr lang="en-US" sz="2200"/>
              <a:t>Dynamic Programming</a:t>
            </a:r>
          </a:p>
          <a:p>
            <a:pPr marL="1428750" lvl="2" indent="-514350">
              <a:buAutoNum type="alphaLcParenBoth"/>
            </a:pPr>
            <a:r>
              <a:rPr lang="en-US" sz="2200"/>
              <a:t>Branch and Bound Algorithm</a:t>
            </a:r>
          </a:p>
          <a:p>
            <a:pPr marL="1428750" lvl="2" indent="-514350">
              <a:buAutoNum type="alphaLcParenBoth"/>
            </a:pPr>
            <a:r>
              <a:rPr lang="en-US" sz="2200"/>
              <a:t>Randomized Algorithm</a:t>
            </a:r>
          </a:p>
          <a:p>
            <a:pPr marL="1428750" lvl="2" indent="-514350">
              <a:buAutoNum type="alphaLcParenBoth"/>
            </a:pPr>
            <a:r>
              <a:rPr lang="en-US" sz="2200"/>
              <a:t>Backtracking</a:t>
            </a:r>
          </a:p>
          <a:p>
            <a:pPr marL="0" indent="0">
              <a:buNone/>
            </a:pPr>
            <a:endParaRPr lang="en-US" sz="2200"/>
          </a:p>
        </p:txBody>
      </p:sp>
      <p:sp>
        <p:nvSpPr>
          <p:cNvPr id="6" name="Slide Number Placeholder 5">
            <a:extLst>
              <a:ext uri="{FF2B5EF4-FFF2-40B4-BE49-F238E27FC236}">
                <a16:creationId xmlns:a16="http://schemas.microsoft.com/office/drawing/2014/main" id="{6CC13634-700A-4A42-81D7-5CA1EFB1BEDF}"/>
              </a:ext>
            </a:extLst>
          </p:cNvPr>
          <p:cNvSpPr>
            <a:spLocks noGrp="1"/>
          </p:cNvSpPr>
          <p:nvPr>
            <p:ph type="sldNum" sz="quarter" idx="12"/>
          </p:nvPr>
        </p:nvSpPr>
        <p:spPr>
          <a:xfrm>
            <a:off x="8610600"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spTree>
    <p:extLst>
      <p:ext uri="{BB962C8B-B14F-4D97-AF65-F5344CB8AC3E}">
        <p14:creationId xmlns:p14="http://schemas.microsoft.com/office/powerpoint/2010/main" val="1854955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2E3C45-FC0F-417B-AC08-7EE8F9264AB5}"/>
              </a:ext>
            </a:extLst>
          </p:cNvPr>
          <p:cNvSpPr>
            <a:spLocks noGrp="1"/>
          </p:cNvSpPr>
          <p:nvPr>
            <p:ph type="title"/>
          </p:nvPr>
        </p:nvSpPr>
        <p:spPr>
          <a:xfrm>
            <a:off x="838200" y="253397"/>
            <a:ext cx="10515600" cy="1273233"/>
          </a:xfrm>
        </p:spPr>
        <p:txBody>
          <a:bodyPr>
            <a:normAutofit/>
          </a:bodyPr>
          <a:lstStyle/>
          <a:p>
            <a:r>
              <a:rPr lang="en-US" sz="4000" b="1" dirty="0"/>
              <a:t>How to validate algorithms?</a:t>
            </a:r>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005612F-60DA-42A8-85BF-A5D97DA947E8}"/>
              </a:ext>
            </a:extLst>
          </p:cNvPr>
          <p:cNvSpPr>
            <a:spLocks noGrp="1"/>
          </p:cNvSpPr>
          <p:nvPr>
            <p:ph idx="1"/>
          </p:nvPr>
        </p:nvSpPr>
        <p:spPr>
          <a:xfrm>
            <a:off x="838200" y="2478024"/>
            <a:ext cx="10515600" cy="3694176"/>
          </a:xfrm>
        </p:spPr>
        <p:txBody>
          <a:bodyPr>
            <a:normAutofit/>
          </a:bodyPr>
          <a:lstStyle/>
          <a:p>
            <a:pPr algn="just">
              <a:buFont typeface="Wingdings" panose="05000000000000000000" pitchFamily="2" charset="2"/>
              <a:buChar char="v"/>
            </a:pPr>
            <a:r>
              <a:rPr lang="en-US" sz="2000" dirty="0"/>
              <a:t>Once an algorithm is devised, it is necessary to show that it computes the correct answer for all possible legal inputs.</a:t>
            </a:r>
          </a:p>
          <a:p>
            <a:pPr algn="just">
              <a:buFont typeface="Wingdings" panose="05000000000000000000" pitchFamily="2" charset="2"/>
              <a:buChar char="v"/>
            </a:pPr>
            <a:r>
              <a:rPr lang="en-US" sz="2000" dirty="0"/>
              <a:t>It helps to the next process for writing program code in a particular programming language.</a:t>
            </a:r>
          </a:p>
          <a:p>
            <a:pPr algn="just">
              <a:buFont typeface="Wingdings" panose="05000000000000000000" pitchFamily="2" charset="2"/>
              <a:buChar char="v"/>
            </a:pPr>
            <a:r>
              <a:rPr lang="en-US" sz="2000" dirty="0"/>
              <a:t>This phase is also called program proving or program verification.</a:t>
            </a:r>
          </a:p>
          <a:p>
            <a:pPr algn="just">
              <a:buFont typeface="Wingdings" panose="05000000000000000000" pitchFamily="2" charset="2"/>
              <a:buChar char="v"/>
            </a:pPr>
            <a:r>
              <a:rPr lang="en-US" sz="2000" dirty="0"/>
              <a:t>The proof of correctness requires that the solution be stated in two forms.</a:t>
            </a:r>
          </a:p>
          <a:p>
            <a:pPr algn="just">
              <a:buFont typeface="Wingdings" panose="05000000000000000000" pitchFamily="2" charset="2"/>
              <a:buChar char="v"/>
            </a:pPr>
            <a:r>
              <a:rPr lang="en-US" sz="2000" dirty="0"/>
              <a:t>First form, In this form a program which is </a:t>
            </a:r>
            <a:r>
              <a:rPr lang="en-US" sz="2000" b="1" dirty="0"/>
              <a:t>annotated</a:t>
            </a:r>
            <a:r>
              <a:rPr lang="en-US" sz="2000" dirty="0"/>
              <a:t> by a set of </a:t>
            </a:r>
            <a:r>
              <a:rPr lang="en-US" sz="2000" b="1" dirty="0"/>
              <a:t>assertations </a:t>
            </a:r>
            <a:r>
              <a:rPr lang="en-US" sz="2000" dirty="0"/>
              <a:t>about the input and output variables of the program. Then these assertations are often expresses in the </a:t>
            </a:r>
            <a:r>
              <a:rPr lang="en-US" sz="2000" b="1" dirty="0"/>
              <a:t>predicate calculus</a:t>
            </a:r>
            <a:r>
              <a:rPr lang="en-US" sz="2000" dirty="0"/>
              <a:t>.</a:t>
            </a:r>
          </a:p>
          <a:p>
            <a:pPr algn="just">
              <a:buFont typeface="Wingdings" panose="05000000000000000000" pitchFamily="2" charset="2"/>
              <a:buChar char="v"/>
            </a:pPr>
            <a:r>
              <a:rPr lang="en-US" sz="2000" dirty="0"/>
              <a:t>Second form is called specification, and this expressed in the </a:t>
            </a:r>
            <a:r>
              <a:rPr lang="en-US" sz="2000" b="1" dirty="0"/>
              <a:t>predicate calculus</a:t>
            </a:r>
            <a:r>
              <a:rPr lang="en-US" sz="2000" dirty="0"/>
              <a:t>.</a:t>
            </a:r>
          </a:p>
          <a:p>
            <a:pPr marL="0" indent="0" algn="just">
              <a:buNone/>
            </a:pPr>
            <a:endParaRPr lang="en-US" sz="2000" dirty="0"/>
          </a:p>
        </p:txBody>
      </p:sp>
      <p:sp>
        <p:nvSpPr>
          <p:cNvPr id="6" name="Slide Number Placeholder 5">
            <a:extLst>
              <a:ext uri="{FF2B5EF4-FFF2-40B4-BE49-F238E27FC236}">
                <a16:creationId xmlns:a16="http://schemas.microsoft.com/office/drawing/2014/main" id="{FDCF7B6C-9934-4EAA-B380-6E36AE797F3C}"/>
              </a:ext>
            </a:extLst>
          </p:cNvPr>
          <p:cNvSpPr>
            <a:spLocks noGrp="1"/>
          </p:cNvSpPr>
          <p:nvPr>
            <p:ph type="sldNum" sz="quarter" idx="12"/>
          </p:nvPr>
        </p:nvSpPr>
        <p:spPr>
          <a:xfrm>
            <a:off x="8610600"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15</a:t>
            </a:fld>
            <a:endParaRPr lang="en-US">
              <a:solidFill>
                <a:schemeClr val="tx1">
                  <a:lumMod val="50000"/>
                  <a:lumOff val="50000"/>
                </a:schemeClr>
              </a:solidFill>
            </a:endParaRPr>
          </a:p>
        </p:txBody>
      </p:sp>
    </p:spTree>
    <p:extLst>
      <p:ext uri="{BB962C8B-B14F-4D97-AF65-F5344CB8AC3E}">
        <p14:creationId xmlns:p14="http://schemas.microsoft.com/office/powerpoint/2010/main" val="1875486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E6C48C-C741-4907-923A-7C9A1372B3A9}"/>
              </a:ext>
            </a:extLst>
          </p:cNvPr>
          <p:cNvSpPr>
            <a:spLocks noGrp="1"/>
          </p:cNvSpPr>
          <p:nvPr>
            <p:ph type="title"/>
          </p:nvPr>
        </p:nvSpPr>
        <p:spPr>
          <a:xfrm>
            <a:off x="838200" y="253397"/>
            <a:ext cx="10515600" cy="1273233"/>
          </a:xfrm>
        </p:spPr>
        <p:txBody>
          <a:bodyPr>
            <a:normAutofit/>
          </a:bodyPr>
          <a:lstStyle/>
          <a:p>
            <a:r>
              <a:rPr lang="en-US" sz="4000" b="1" dirty="0"/>
              <a:t>How to analysis algorithms?</a:t>
            </a:r>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D30E870-01FE-4F35-8410-D481F29D58B7}"/>
              </a:ext>
            </a:extLst>
          </p:cNvPr>
          <p:cNvSpPr>
            <a:spLocks noGrp="1"/>
          </p:cNvSpPr>
          <p:nvPr>
            <p:ph idx="1"/>
          </p:nvPr>
        </p:nvSpPr>
        <p:spPr>
          <a:xfrm>
            <a:off x="838200" y="2478024"/>
            <a:ext cx="10515600" cy="3694176"/>
          </a:xfrm>
        </p:spPr>
        <p:txBody>
          <a:bodyPr>
            <a:normAutofit/>
          </a:bodyPr>
          <a:lstStyle/>
          <a:p>
            <a:pPr algn="just">
              <a:buFont typeface="Wingdings" panose="05000000000000000000" pitchFamily="2" charset="2"/>
              <a:buChar char="Ø"/>
            </a:pPr>
            <a:r>
              <a:rPr lang="en-US" sz="2200" dirty="0"/>
              <a:t>Efficiency of an algorithm can be analyzed at two different stages, before and after implementation.</a:t>
            </a:r>
          </a:p>
          <a:p>
            <a:pPr algn="just">
              <a:buFont typeface="Wingdings" panose="05000000000000000000" pitchFamily="2" charset="2"/>
              <a:buChar char="Ø"/>
            </a:pPr>
            <a:r>
              <a:rPr lang="en-US" sz="2200" dirty="0"/>
              <a:t> Before implementation(priori analysis), analysis of algorithms refers to the task of determining how much computing time and storage space an algorithm require.</a:t>
            </a:r>
          </a:p>
          <a:p>
            <a:pPr algn="just">
              <a:buFont typeface="Wingdings" panose="05000000000000000000" pitchFamily="2" charset="2"/>
              <a:buChar char="Ø"/>
            </a:pPr>
            <a:r>
              <a:rPr lang="en-US" sz="2200" dirty="0"/>
              <a:t> This is the challenging area which require great mathematical skill.(Quantitative judgement about the algorithms)</a:t>
            </a:r>
          </a:p>
          <a:p>
            <a:pPr algn="just">
              <a:buFont typeface="Wingdings" panose="05000000000000000000" pitchFamily="2" charset="2"/>
              <a:buChar char="Ø"/>
            </a:pPr>
            <a:r>
              <a:rPr lang="en-US" sz="2200" dirty="0"/>
              <a:t>An algorithm perform in the best case, the worst case or on the average case are typical.</a:t>
            </a:r>
          </a:p>
        </p:txBody>
      </p:sp>
      <p:sp>
        <p:nvSpPr>
          <p:cNvPr id="6" name="Slide Number Placeholder 5">
            <a:extLst>
              <a:ext uri="{FF2B5EF4-FFF2-40B4-BE49-F238E27FC236}">
                <a16:creationId xmlns:a16="http://schemas.microsoft.com/office/drawing/2014/main" id="{49892CBC-A9D7-44FB-99A8-D3BDC0E9E251}"/>
              </a:ext>
            </a:extLst>
          </p:cNvPr>
          <p:cNvSpPr>
            <a:spLocks noGrp="1"/>
          </p:cNvSpPr>
          <p:nvPr>
            <p:ph type="sldNum" sz="quarter" idx="12"/>
          </p:nvPr>
        </p:nvSpPr>
        <p:spPr>
          <a:xfrm>
            <a:off x="8610600"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16</a:t>
            </a:fld>
            <a:endParaRPr lang="en-US">
              <a:solidFill>
                <a:schemeClr val="tx1">
                  <a:lumMod val="50000"/>
                  <a:lumOff val="50000"/>
                </a:schemeClr>
              </a:solidFill>
            </a:endParaRPr>
          </a:p>
        </p:txBody>
      </p:sp>
    </p:spTree>
    <p:extLst>
      <p:ext uri="{BB962C8B-B14F-4D97-AF65-F5344CB8AC3E}">
        <p14:creationId xmlns:p14="http://schemas.microsoft.com/office/powerpoint/2010/main" val="3723583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4AB3-3891-4E6E-A0E8-C959FC24012C}"/>
              </a:ext>
            </a:extLst>
          </p:cNvPr>
          <p:cNvSpPr>
            <a:spLocks noGrp="1"/>
          </p:cNvSpPr>
          <p:nvPr>
            <p:ph type="title"/>
          </p:nvPr>
        </p:nvSpPr>
        <p:spPr>
          <a:xfrm>
            <a:off x="838200" y="236496"/>
            <a:ext cx="10515600" cy="472993"/>
          </a:xfrm>
        </p:spPr>
        <p:txBody>
          <a:bodyPr>
            <a:normAutofit fontScale="90000"/>
          </a:bodyPr>
          <a:lstStyle/>
          <a:p>
            <a:r>
              <a:rPr lang="en-US" dirty="0">
                <a:solidFill>
                  <a:schemeClr val="accent1"/>
                </a:solidFill>
              </a:rPr>
              <a:t>Algorithm Solutions for a Given problem </a:t>
            </a:r>
          </a:p>
        </p:txBody>
      </p:sp>
      <p:sp>
        <p:nvSpPr>
          <p:cNvPr id="6" name="Slide Number Placeholder 5">
            <a:extLst>
              <a:ext uri="{FF2B5EF4-FFF2-40B4-BE49-F238E27FC236}">
                <a16:creationId xmlns:a16="http://schemas.microsoft.com/office/drawing/2014/main" id="{68987362-580A-43AD-ACDD-85705EE3F1A8}"/>
              </a:ext>
            </a:extLst>
          </p:cNvPr>
          <p:cNvSpPr>
            <a:spLocks noGrp="1"/>
          </p:cNvSpPr>
          <p:nvPr>
            <p:ph type="sldNum" sz="quarter" idx="12"/>
          </p:nvPr>
        </p:nvSpPr>
        <p:spPr/>
        <p:txBody>
          <a:bodyPr/>
          <a:lstStyle/>
          <a:p>
            <a:fld id="{7C265689-C4EE-450D-9F46-6E9A1264C64E}" type="slidenum">
              <a:rPr lang="en-US" smtClean="0"/>
              <a:t>17</a:t>
            </a:fld>
            <a:endParaRPr lang="en-US"/>
          </a:p>
        </p:txBody>
      </p:sp>
      <p:pic>
        <p:nvPicPr>
          <p:cNvPr id="1026" name="Picture 2" descr="one problem many solutions">
            <a:extLst>
              <a:ext uri="{FF2B5EF4-FFF2-40B4-BE49-F238E27FC236}">
                <a16:creationId xmlns:a16="http://schemas.microsoft.com/office/drawing/2014/main" id="{82BF5835-DC39-45E0-B1B5-7A57C2A60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660" y="956366"/>
            <a:ext cx="5134436" cy="515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20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87FE2F-96CA-4481-B5FE-6D6AE1E3DAE9}"/>
              </a:ext>
            </a:extLst>
          </p:cNvPr>
          <p:cNvSpPr>
            <a:spLocks noGrp="1"/>
          </p:cNvSpPr>
          <p:nvPr>
            <p:ph type="title"/>
          </p:nvPr>
        </p:nvSpPr>
        <p:spPr>
          <a:xfrm>
            <a:off x="838200" y="253397"/>
            <a:ext cx="10515600" cy="1273233"/>
          </a:xfrm>
        </p:spPr>
        <p:txBody>
          <a:bodyPr>
            <a:normAutofit/>
          </a:bodyPr>
          <a:lstStyle/>
          <a:p>
            <a:r>
              <a:rPr lang="en-US" sz="4000" b="1" dirty="0"/>
              <a:t>How to test a program?</a:t>
            </a:r>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8FABB35-DB01-4A1B-A152-9331347E0222}"/>
              </a:ext>
            </a:extLst>
          </p:cNvPr>
          <p:cNvSpPr>
            <a:spLocks noGrp="1"/>
          </p:cNvSpPr>
          <p:nvPr>
            <p:ph idx="1"/>
          </p:nvPr>
        </p:nvSpPr>
        <p:spPr>
          <a:xfrm>
            <a:off x="838200" y="2478024"/>
            <a:ext cx="10515600" cy="3694176"/>
          </a:xfrm>
        </p:spPr>
        <p:txBody>
          <a:bodyPr>
            <a:normAutofit/>
          </a:bodyPr>
          <a:lstStyle/>
          <a:p>
            <a:pPr marL="0" indent="0">
              <a:buNone/>
            </a:pPr>
            <a:r>
              <a:rPr lang="en-US" sz="2200" dirty="0"/>
              <a:t>After implementation(posterior analysis), Testing a program consists of two phases:</a:t>
            </a:r>
          </a:p>
          <a:p>
            <a:pPr marL="514350" indent="-514350">
              <a:buAutoNum type="alphaLcParenBoth"/>
            </a:pPr>
            <a:r>
              <a:rPr lang="en-US" sz="2200" dirty="0"/>
              <a:t>Debugging</a:t>
            </a:r>
          </a:p>
          <a:p>
            <a:pPr marL="514350" indent="-514350">
              <a:buAutoNum type="alphaLcParenBoth"/>
            </a:pPr>
            <a:r>
              <a:rPr lang="en-US" sz="2200" dirty="0"/>
              <a:t>Profiling</a:t>
            </a:r>
          </a:p>
          <a:p>
            <a:pPr marL="0" indent="0">
              <a:buNone/>
            </a:pPr>
            <a:r>
              <a:rPr lang="en-US" sz="2200" dirty="0"/>
              <a:t>Debugging is the process of executing programs on sample data sets to determine whether the faulty results occur if so to correct them.</a:t>
            </a:r>
          </a:p>
          <a:p>
            <a:pPr marL="0" indent="0">
              <a:buNone/>
            </a:pPr>
            <a:endParaRPr lang="en-US" sz="2200" dirty="0"/>
          </a:p>
          <a:p>
            <a:pPr marL="0" indent="0">
              <a:buNone/>
            </a:pPr>
            <a:r>
              <a:rPr lang="en-US" sz="2200" dirty="0"/>
              <a:t>Profiling or performance measurement is the process of executing a correct program on data sets and measuring time and space it takes to compute the results.</a:t>
            </a:r>
          </a:p>
        </p:txBody>
      </p:sp>
      <p:sp>
        <p:nvSpPr>
          <p:cNvPr id="6" name="Slide Number Placeholder 5">
            <a:extLst>
              <a:ext uri="{FF2B5EF4-FFF2-40B4-BE49-F238E27FC236}">
                <a16:creationId xmlns:a16="http://schemas.microsoft.com/office/drawing/2014/main" id="{A1A11BBB-B879-48D7-86E4-D92516EF33DA}"/>
              </a:ext>
            </a:extLst>
          </p:cNvPr>
          <p:cNvSpPr>
            <a:spLocks noGrp="1"/>
          </p:cNvSpPr>
          <p:nvPr>
            <p:ph type="sldNum" sz="quarter" idx="12"/>
          </p:nvPr>
        </p:nvSpPr>
        <p:spPr>
          <a:xfrm>
            <a:off x="8610600"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18</a:t>
            </a:fld>
            <a:endParaRPr lang="en-US">
              <a:solidFill>
                <a:schemeClr val="tx1">
                  <a:lumMod val="50000"/>
                  <a:lumOff val="50000"/>
                </a:schemeClr>
              </a:solidFill>
            </a:endParaRPr>
          </a:p>
        </p:txBody>
      </p:sp>
    </p:spTree>
    <p:extLst>
      <p:ext uri="{BB962C8B-B14F-4D97-AF65-F5344CB8AC3E}">
        <p14:creationId xmlns:p14="http://schemas.microsoft.com/office/powerpoint/2010/main" val="886887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A49A-32F0-4E87-8493-DCC77EA573F2}"/>
              </a:ext>
            </a:extLst>
          </p:cNvPr>
          <p:cNvSpPr>
            <a:spLocks noGrp="1"/>
          </p:cNvSpPr>
          <p:nvPr>
            <p:ph type="title"/>
          </p:nvPr>
        </p:nvSpPr>
        <p:spPr/>
        <p:txBody>
          <a:bodyPr/>
          <a:lstStyle/>
          <a:p>
            <a:r>
              <a:rPr lang="en-GB" b="1" dirty="0"/>
              <a:t>Methods of Expressing Algorithm</a:t>
            </a:r>
            <a:endParaRPr lang="en-US" b="1" dirty="0"/>
          </a:p>
        </p:txBody>
      </p:sp>
      <p:sp>
        <p:nvSpPr>
          <p:cNvPr id="6" name="Slide Number Placeholder 5">
            <a:extLst>
              <a:ext uri="{FF2B5EF4-FFF2-40B4-BE49-F238E27FC236}">
                <a16:creationId xmlns:a16="http://schemas.microsoft.com/office/drawing/2014/main" id="{D95D07F2-9527-4235-AC6D-78FACCE6E1D9}"/>
              </a:ext>
            </a:extLst>
          </p:cNvPr>
          <p:cNvSpPr>
            <a:spLocks noGrp="1"/>
          </p:cNvSpPr>
          <p:nvPr>
            <p:ph type="sldNum" sz="quarter" idx="12"/>
          </p:nvPr>
        </p:nvSpPr>
        <p:spPr/>
        <p:txBody>
          <a:bodyPr/>
          <a:lstStyle/>
          <a:p>
            <a:fld id="{7C265689-C4EE-450D-9F46-6E9A1264C64E}" type="slidenum">
              <a:rPr lang="en-US" smtClean="0"/>
              <a:t>19</a:t>
            </a:fld>
            <a:endParaRPr lang="en-US"/>
          </a:p>
        </p:txBody>
      </p:sp>
      <p:pic>
        <p:nvPicPr>
          <p:cNvPr id="9" name="Picture 8">
            <a:extLst>
              <a:ext uri="{FF2B5EF4-FFF2-40B4-BE49-F238E27FC236}">
                <a16:creationId xmlns:a16="http://schemas.microsoft.com/office/drawing/2014/main" id="{BD049948-5470-42B5-BB79-B663BC20B26F}"/>
              </a:ext>
            </a:extLst>
          </p:cNvPr>
          <p:cNvPicPr>
            <a:picLocks noChangeAspect="1"/>
          </p:cNvPicPr>
          <p:nvPr/>
        </p:nvPicPr>
        <p:blipFill>
          <a:blip r:embed="rId2"/>
          <a:stretch>
            <a:fillRect/>
          </a:stretch>
        </p:blipFill>
        <p:spPr>
          <a:xfrm>
            <a:off x="1743075" y="1690688"/>
            <a:ext cx="8843963" cy="4481512"/>
          </a:xfrm>
          <a:prstGeom prst="rect">
            <a:avLst/>
          </a:prstGeom>
        </p:spPr>
      </p:pic>
    </p:spTree>
    <p:extLst>
      <p:ext uri="{BB962C8B-B14F-4D97-AF65-F5344CB8AC3E}">
        <p14:creationId xmlns:p14="http://schemas.microsoft.com/office/powerpoint/2010/main" val="27036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6226-F44D-4B29-9A50-6442AF91805F}"/>
              </a:ext>
            </a:extLst>
          </p:cNvPr>
          <p:cNvSpPr>
            <a:spLocks noGrp="1"/>
          </p:cNvSpPr>
          <p:nvPr>
            <p:ph type="title"/>
          </p:nvPr>
        </p:nvSpPr>
        <p:spPr>
          <a:xfrm>
            <a:off x="62948" y="4003"/>
            <a:ext cx="10515600" cy="1325563"/>
          </a:xfrm>
        </p:spPr>
        <p:txBody>
          <a:bodyPr>
            <a:normAutofit/>
          </a:bodyPr>
          <a:lstStyle/>
          <a:p>
            <a:r>
              <a:rPr lang="en-GB" sz="2800" b="1" dirty="0"/>
              <a:t>Draw a flow chart of your life and goals.</a:t>
            </a:r>
            <a:br>
              <a:rPr lang="en-GB" sz="2800" b="1" dirty="0"/>
            </a:br>
            <a:r>
              <a:rPr lang="en-GB" sz="2800" b="1" dirty="0"/>
              <a:t>Write an Algorithm of your life.</a:t>
            </a:r>
            <a:endParaRPr lang="en-US" sz="2800" b="1" dirty="0"/>
          </a:p>
        </p:txBody>
      </p:sp>
      <p:sp>
        <p:nvSpPr>
          <p:cNvPr id="6" name="Slide Number Placeholder 5">
            <a:extLst>
              <a:ext uri="{FF2B5EF4-FFF2-40B4-BE49-F238E27FC236}">
                <a16:creationId xmlns:a16="http://schemas.microsoft.com/office/drawing/2014/main" id="{E419D192-B153-4FB9-BBA9-2950E84404EA}"/>
              </a:ext>
            </a:extLst>
          </p:cNvPr>
          <p:cNvSpPr>
            <a:spLocks noGrp="1"/>
          </p:cNvSpPr>
          <p:nvPr>
            <p:ph type="sldNum" sz="quarter" idx="12"/>
          </p:nvPr>
        </p:nvSpPr>
        <p:spPr/>
        <p:txBody>
          <a:bodyPr/>
          <a:lstStyle/>
          <a:p>
            <a:fld id="{7C265689-C4EE-450D-9F46-6E9A1264C64E}" type="slidenum">
              <a:rPr lang="en-US" smtClean="0"/>
              <a:t>2</a:t>
            </a:fld>
            <a:endParaRPr lang="en-US"/>
          </a:p>
        </p:txBody>
      </p:sp>
    </p:spTree>
    <p:extLst>
      <p:ext uri="{BB962C8B-B14F-4D97-AF65-F5344CB8AC3E}">
        <p14:creationId xmlns:p14="http://schemas.microsoft.com/office/powerpoint/2010/main" val="71102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7D1626-D9E0-4D2D-8A84-F886B317ACD7}"/>
              </a:ext>
            </a:extLst>
          </p:cNvPr>
          <p:cNvSpPr>
            <a:spLocks noGrp="1"/>
          </p:cNvSpPr>
          <p:nvPr>
            <p:ph type="title"/>
          </p:nvPr>
        </p:nvSpPr>
        <p:spPr>
          <a:xfrm>
            <a:off x="838200" y="253397"/>
            <a:ext cx="10515600" cy="1273233"/>
          </a:xfrm>
        </p:spPr>
        <p:txBody>
          <a:bodyPr>
            <a:normAutofit/>
          </a:bodyPr>
          <a:lstStyle/>
          <a:p>
            <a:r>
              <a:rPr lang="en-US" sz="4000" b="1" dirty="0"/>
              <a:t>Natural Language</a:t>
            </a:r>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411CFA9-6D06-4ECE-AE28-B14B4773AFFD}"/>
              </a:ext>
            </a:extLst>
          </p:cNvPr>
          <p:cNvSpPr>
            <a:spLocks noGrp="1"/>
          </p:cNvSpPr>
          <p:nvPr>
            <p:ph idx="1"/>
          </p:nvPr>
        </p:nvSpPr>
        <p:spPr>
          <a:xfrm>
            <a:off x="838200" y="1780027"/>
            <a:ext cx="10515600" cy="3694176"/>
          </a:xfrm>
        </p:spPr>
        <p:txBody>
          <a:bodyPr>
            <a:normAutofit/>
          </a:bodyPr>
          <a:lstStyle/>
          <a:p>
            <a:pPr marL="0" indent="0">
              <a:buNone/>
            </a:pPr>
            <a:r>
              <a:rPr lang="en-US" sz="2200" dirty="0"/>
              <a:t>	It is very simple and easy to specify an algorithm using natural language. But many times, specification of algorithm by using natural language is not clear and thereby we get brief specification.</a:t>
            </a:r>
          </a:p>
          <a:p>
            <a:pPr marL="0" indent="0">
              <a:buNone/>
            </a:pPr>
            <a:r>
              <a:rPr lang="en-US" sz="2200" dirty="0"/>
              <a:t>Example: An algorithm to perform addition of two numbers.</a:t>
            </a:r>
          </a:p>
          <a:p>
            <a:pPr marL="457200" lvl="1" indent="0">
              <a:buNone/>
            </a:pPr>
            <a:r>
              <a:rPr lang="en-US" sz="2200" b="1" i="1" dirty="0"/>
              <a:t>Step 1: Read the first number, say a.</a:t>
            </a:r>
          </a:p>
          <a:p>
            <a:pPr marL="457200" lvl="1" indent="0">
              <a:buNone/>
            </a:pPr>
            <a:r>
              <a:rPr lang="en-US" sz="2200" b="1" i="1" dirty="0"/>
              <a:t>Step 2: Read the first number, say b.</a:t>
            </a:r>
          </a:p>
          <a:p>
            <a:pPr marL="457200" lvl="1" indent="0">
              <a:buNone/>
            </a:pPr>
            <a:r>
              <a:rPr lang="en-US" sz="2200" b="1" i="1" dirty="0"/>
              <a:t>Step 3: Add the above two numbers and store the result in c.</a:t>
            </a:r>
          </a:p>
          <a:p>
            <a:pPr marL="457200" lvl="1" indent="0">
              <a:buNone/>
            </a:pPr>
            <a:r>
              <a:rPr lang="en-US" sz="2200" b="1" i="1" dirty="0"/>
              <a:t>Step 4: Display the result from c.</a:t>
            </a:r>
          </a:p>
          <a:p>
            <a:pPr marL="0" indent="0">
              <a:buNone/>
            </a:pPr>
            <a:r>
              <a:rPr lang="en-US" sz="2200" dirty="0"/>
              <a:t>	Such a specification creates difficulty while implementing it. Hence many programmers prefer specification of algorithm by means of Pseudocode.</a:t>
            </a:r>
          </a:p>
          <a:p>
            <a:pPr marL="0" indent="0">
              <a:buNone/>
            </a:pPr>
            <a:endParaRPr lang="en-US" sz="2200" dirty="0"/>
          </a:p>
        </p:txBody>
      </p:sp>
      <p:sp>
        <p:nvSpPr>
          <p:cNvPr id="6" name="Slide Number Placeholder 5">
            <a:extLst>
              <a:ext uri="{FF2B5EF4-FFF2-40B4-BE49-F238E27FC236}">
                <a16:creationId xmlns:a16="http://schemas.microsoft.com/office/drawing/2014/main" id="{D0798CDD-5951-4C84-AB97-7B515FDC4CEF}"/>
              </a:ext>
            </a:extLst>
          </p:cNvPr>
          <p:cNvSpPr>
            <a:spLocks noGrp="1"/>
          </p:cNvSpPr>
          <p:nvPr>
            <p:ph type="sldNum" sz="quarter" idx="12"/>
          </p:nvPr>
        </p:nvSpPr>
        <p:spPr>
          <a:xfrm>
            <a:off x="8610600"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20</a:t>
            </a:fld>
            <a:endParaRPr lang="en-US">
              <a:solidFill>
                <a:schemeClr val="tx1">
                  <a:lumMod val="50000"/>
                  <a:lumOff val="50000"/>
                </a:schemeClr>
              </a:solidFill>
            </a:endParaRPr>
          </a:p>
        </p:txBody>
      </p:sp>
    </p:spTree>
    <p:extLst>
      <p:ext uri="{BB962C8B-B14F-4D97-AF65-F5344CB8AC3E}">
        <p14:creationId xmlns:p14="http://schemas.microsoft.com/office/powerpoint/2010/main" val="196927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BF81-58B7-4A07-9452-92BC47F3F03D}"/>
              </a:ext>
            </a:extLst>
          </p:cNvPr>
          <p:cNvSpPr>
            <a:spLocks noGrp="1"/>
          </p:cNvSpPr>
          <p:nvPr>
            <p:ph type="title"/>
          </p:nvPr>
        </p:nvSpPr>
        <p:spPr>
          <a:xfrm>
            <a:off x="128587" y="39686"/>
            <a:ext cx="10515600" cy="1325563"/>
          </a:xfrm>
        </p:spPr>
        <p:txBody>
          <a:bodyPr/>
          <a:lstStyle/>
          <a:p>
            <a:r>
              <a:rPr lang="en-GB" b="1" dirty="0"/>
              <a:t>Flowchart</a:t>
            </a:r>
            <a:endParaRPr lang="en-US" b="1" dirty="0"/>
          </a:p>
        </p:txBody>
      </p:sp>
      <p:sp>
        <p:nvSpPr>
          <p:cNvPr id="6" name="Slide Number Placeholder 5">
            <a:extLst>
              <a:ext uri="{FF2B5EF4-FFF2-40B4-BE49-F238E27FC236}">
                <a16:creationId xmlns:a16="http://schemas.microsoft.com/office/drawing/2014/main" id="{1AD43A2B-5F51-48E3-BAF6-172BBF1E2FF8}"/>
              </a:ext>
            </a:extLst>
          </p:cNvPr>
          <p:cNvSpPr>
            <a:spLocks noGrp="1"/>
          </p:cNvSpPr>
          <p:nvPr>
            <p:ph type="sldNum" sz="quarter" idx="12"/>
          </p:nvPr>
        </p:nvSpPr>
        <p:spPr/>
        <p:txBody>
          <a:bodyPr/>
          <a:lstStyle/>
          <a:p>
            <a:fld id="{7C265689-C4EE-450D-9F46-6E9A1264C64E}" type="slidenum">
              <a:rPr lang="en-US" smtClean="0"/>
              <a:t>21</a:t>
            </a:fld>
            <a:endParaRPr lang="en-US"/>
          </a:p>
        </p:txBody>
      </p:sp>
      <p:pic>
        <p:nvPicPr>
          <p:cNvPr id="7" name="Picture 6">
            <a:extLst>
              <a:ext uri="{FF2B5EF4-FFF2-40B4-BE49-F238E27FC236}">
                <a16:creationId xmlns:a16="http://schemas.microsoft.com/office/drawing/2014/main" id="{D2A77D0F-FADA-46C7-B699-5E6BD95E4F20}"/>
              </a:ext>
            </a:extLst>
          </p:cNvPr>
          <p:cNvPicPr>
            <a:picLocks noChangeAspect="1"/>
          </p:cNvPicPr>
          <p:nvPr/>
        </p:nvPicPr>
        <p:blipFill rotWithShape="1">
          <a:blip r:embed="rId2"/>
          <a:srcRect b="79121"/>
          <a:stretch/>
        </p:blipFill>
        <p:spPr>
          <a:xfrm>
            <a:off x="1528763" y="1071564"/>
            <a:ext cx="8572499" cy="1141550"/>
          </a:xfrm>
          <a:prstGeom prst="rect">
            <a:avLst/>
          </a:prstGeom>
        </p:spPr>
      </p:pic>
      <p:pic>
        <p:nvPicPr>
          <p:cNvPr id="4" name="Picture 3" descr="Diagram&#10;&#10;Description automatically generated">
            <a:extLst>
              <a:ext uri="{FF2B5EF4-FFF2-40B4-BE49-F238E27FC236}">
                <a16:creationId xmlns:a16="http://schemas.microsoft.com/office/drawing/2014/main" id="{4FE87D92-7E1E-4FEE-8698-525761BA441E}"/>
              </a:ext>
            </a:extLst>
          </p:cNvPr>
          <p:cNvPicPr>
            <a:picLocks noChangeAspect="1"/>
          </p:cNvPicPr>
          <p:nvPr/>
        </p:nvPicPr>
        <p:blipFill>
          <a:blip r:embed="rId3"/>
          <a:stretch>
            <a:fillRect/>
          </a:stretch>
        </p:blipFill>
        <p:spPr>
          <a:xfrm>
            <a:off x="2374519" y="2213114"/>
            <a:ext cx="6880985" cy="3903664"/>
          </a:xfrm>
          <a:prstGeom prst="rect">
            <a:avLst/>
          </a:prstGeom>
        </p:spPr>
      </p:pic>
    </p:spTree>
    <p:extLst>
      <p:ext uri="{BB962C8B-B14F-4D97-AF65-F5344CB8AC3E}">
        <p14:creationId xmlns:p14="http://schemas.microsoft.com/office/powerpoint/2010/main" val="916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0C4D-3FF6-4697-B2BF-DBE072212D6A}"/>
              </a:ext>
            </a:extLst>
          </p:cNvPr>
          <p:cNvSpPr>
            <a:spLocks noGrp="1"/>
          </p:cNvSpPr>
          <p:nvPr>
            <p:ph type="title"/>
          </p:nvPr>
        </p:nvSpPr>
        <p:spPr>
          <a:xfrm>
            <a:off x="453887" y="136525"/>
            <a:ext cx="10515600" cy="1325563"/>
          </a:xfrm>
        </p:spPr>
        <p:txBody>
          <a:bodyPr/>
          <a:lstStyle/>
          <a:p>
            <a:r>
              <a:rPr lang="en-GB" b="1" dirty="0"/>
              <a:t>Flowchart : Example</a:t>
            </a:r>
            <a:endParaRPr lang="en-US" b="1" dirty="0"/>
          </a:p>
        </p:txBody>
      </p:sp>
      <p:sp>
        <p:nvSpPr>
          <p:cNvPr id="4" name="Slide Number Placeholder 3">
            <a:extLst>
              <a:ext uri="{FF2B5EF4-FFF2-40B4-BE49-F238E27FC236}">
                <a16:creationId xmlns:a16="http://schemas.microsoft.com/office/drawing/2014/main" id="{5EE3E726-136D-4141-B8C0-6F12C5ABC500}"/>
              </a:ext>
            </a:extLst>
          </p:cNvPr>
          <p:cNvSpPr>
            <a:spLocks noGrp="1"/>
          </p:cNvSpPr>
          <p:nvPr>
            <p:ph type="sldNum" sz="quarter" idx="12"/>
          </p:nvPr>
        </p:nvSpPr>
        <p:spPr/>
        <p:txBody>
          <a:bodyPr/>
          <a:lstStyle/>
          <a:p>
            <a:fld id="{7C265689-C4EE-450D-9F46-6E9A1264C64E}" type="slidenum">
              <a:rPr lang="en-US" smtClean="0"/>
              <a:t>22</a:t>
            </a:fld>
            <a:endParaRPr lang="en-US"/>
          </a:p>
        </p:txBody>
      </p:sp>
      <p:pic>
        <p:nvPicPr>
          <p:cNvPr id="6" name="Picture 5" descr="Diagram&#10;&#10;Description automatically generated">
            <a:extLst>
              <a:ext uri="{FF2B5EF4-FFF2-40B4-BE49-F238E27FC236}">
                <a16:creationId xmlns:a16="http://schemas.microsoft.com/office/drawing/2014/main" id="{4CC2F59D-B9B9-4359-9F1A-64D6F2CF9CF4}"/>
              </a:ext>
            </a:extLst>
          </p:cNvPr>
          <p:cNvPicPr>
            <a:picLocks noChangeAspect="1"/>
          </p:cNvPicPr>
          <p:nvPr/>
        </p:nvPicPr>
        <p:blipFill>
          <a:blip r:embed="rId2"/>
          <a:stretch>
            <a:fillRect/>
          </a:stretch>
        </p:blipFill>
        <p:spPr>
          <a:xfrm>
            <a:off x="3157538" y="1652587"/>
            <a:ext cx="5743575" cy="4391026"/>
          </a:xfrm>
          <a:prstGeom prst="rect">
            <a:avLst/>
          </a:prstGeom>
        </p:spPr>
      </p:pic>
    </p:spTree>
    <p:extLst>
      <p:ext uri="{BB962C8B-B14F-4D97-AF65-F5344CB8AC3E}">
        <p14:creationId xmlns:p14="http://schemas.microsoft.com/office/powerpoint/2010/main" val="1087246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17E019-3444-4D00-BD18-A3A98754AE1C}"/>
              </a:ext>
            </a:extLst>
          </p:cNvPr>
          <p:cNvSpPr>
            <a:spLocks noGrp="1"/>
          </p:cNvSpPr>
          <p:nvPr>
            <p:ph type="title"/>
          </p:nvPr>
        </p:nvSpPr>
        <p:spPr>
          <a:xfrm>
            <a:off x="686225" y="245879"/>
            <a:ext cx="10168128" cy="1179576"/>
          </a:xfrm>
        </p:spPr>
        <p:txBody>
          <a:bodyPr>
            <a:normAutofit/>
          </a:bodyPr>
          <a:lstStyle/>
          <a:p>
            <a:r>
              <a:rPr lang="en-US" sz="4000" b="1" dirty="0"/>
              <a:t>Pseudocode</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C2355AB-1891-4EAC-8F72-665ED461BA95}"/>
              </a:ext>
            </a:extLst>
          </p:cNvPr>
          <p:cNvSpPr>
            <a:spLocks noGrp="1"/>
          </p:cNvSpPr>
          <p:nvPr>
            <p:ph idx="1"/>
          </p:nvPr>
        </p:nvSpPr>
        <p:spPr>
          <a:xfrm>
            <a:off x="1115568" y="2481943"/>
            <a:ext cx="10168128" cy="3695020"/>
          </a:xfrm>
        </p:spPr>
        <p:txBody>
          <a:bodyPr>
            <a:normAutofit/>
          </a:bodyPr>
          <a:lstStyle/>
          <a:p>
            <a:pPr marL="0" indent="0">
              <a:buNone/>
            </a:pPr>
            <a:r>
              <a:rPr lang="en-US" sz="1700"/>
              <a:t>Pseudocode is a mixture of a natural language and programming language constructs. Pseudocode is usually more precise than natural language.</a:t>
            </a:r>
          </a:p>
          <a:p>
            <a:pPr marL="0" indent="0">
              <a:buNone/>
            </a:pPr>
            <a:r>
              <a:rPr lang="en-US" sz="1700"/>
              <a:t>For Assignment operation left arrow “:=”, for comments two slashes “</a:t>
            </a:r>
            <a:r>
              <a:rPr lang="en-US" sz="1700" i="1"/>
              <a:t>//</a:t>
            </a:r>
            <a:r>
              <a:rPr lang="en-US" sz="1700"/>
              <a:t>”,if condition, for, while loops are used.</a:t>
            </a:r>
          </a:p>
          <a:p>
            <a:pPr marL="914400" lvl="2" indent="0">
              <a:spcBef>
                <a:spcPts val="0"/>
              </a:spcBef>
              <a:buNone/>
            </a:pPr>
            <a:r>
              <a:rPr lang="en-US" sz="1700"/>
              <a:t>ALGORITHM </a:t>
            </a:r>
            <a:r>
              <a:rPr lang="en-US" sz="1700" i="1"/>
              <a:t>Sum(a, b)</a:t>
            </a:r>
            <a:endParaRPr lang="en-US" sz="1700"/>
          </a:p>
          <a:p>
            <a:pPr marL="914400" lvl="2" indent="0">
              <a:spcBef>
                <a:spcPts val="0"/>
              </a:spcBef>
              <a:buNone/>
            </a:pPr>
            <a:r>
              <a:rPr lang="en-US" sz="1700"/>
              <a:t>{</a:t>
            </a:r>
          </a:p>
          <a:p>
            <a:pPr marL="914400" lvl="2" indent="0">
              <a:spcBef>
                <a:spcPts val="0"/>
              </a:spcBef>
              <a:buNone/>
            </a:pPr>
            <a:r>
              <a:rPr lang="en-US" sz="1700"/>
              <a:t>     //Problem Description: This algorithm performs addition of two numbers</a:t>
            </a:r>
          </a:p>
          <a:p>
            <a:pPr marL="914400" lvl="2" indent="0">
              <a:spcBef>
                <a:spcPts val="0"/>
              </a:spcBef>
              <a:buNone/>
            </a:pPr>
            <a:r>
              <a:rPr lang="en-US" sz="1700"/>
              <a:t>     //Input: Two integers a and b</a:t>
            </a:r>
          </a:p>
          <a:p>
            <a:pPr marL="914400" lvl="2" indent="0">
              <a:spcBef>
                <a:spcPts val="0"/>
              </a:spcBef>
              <a:buNone/>
            </a:pPr>
            <a:r>
              <a:rPr lang="en-US" sz="1700"/>
              <a:t>     //Output: Addition of two integers</a:t>
            </a:r>
          </a:p>
          <a:p>
            <a:pPr marL="914400" lvl="2" indent="0">
              <a:spcBef>
                <a:spcPts val="0"/>
              </a:spcBef>
              <a:buNone/>
            </a:pPr>
            <a:r>
              <a:rPr lang="en-US" sz="1700"/>
              <a:t>     c:=a+b;</a:t>
            </a:r>
          </a:p>
          <a:p>
            <a:pPr marL="914400" lvl="2" indent="0">
              <a:spcBef>
                <a:spcPts val="0"/>
              </a:spcBef>
              <a:buNone/>
            </a:pPr>
            <a:r>
              <a:rPr lang="en-US" sz="1700"/>
              <a:t>     return c;</a:t>
            </a:r>
          </a:p>
          <a:p>
            <a:pPr marL="914400" lvl="2" indent="0">
              <a:spcBef>
                <a:spcPts val="0"/>
              </a:spcBef>
              <a:buNone/>
            </a:pPr>
            <a:r>
              <a:rPr lang="en-US" sz="1700"/>
              <a:t>}</a:t>
            </a:r>
          </a:p>
          <a:p>
            <a:pPr marL="0" indent="0">
              <a:buNone/>
            </a:pPr>
            <a:r>
              <a:rPr lang="en-US" sz="1700"/>
              <a:t>This specification is more useful for implementation of any language.</a:t>
            </a:r>
          </a:p>
        </p:txBody>
      </p:sp>
      <p:sp>
        <p:nvSpPr>
          <p:cNvPr id="6" name="Slide Number Placeholder 5">
            <a:extLst>
              <a:ext uri="{FF2B5EF4-FFF2-40B4-BE49-F238E27FC236}">
                <a16:creationId xmlns:a16="http://schemas.microsoft.com/office/drawing/2014/main" id="{A38E276A-ACBC-4621-82B8-D1E9DE5FF9E1}"/>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23</a:t>
            </a:fld>
            <a:endParaRPr lang="en-US">
              <a:solidFill>
                <a:schemeClr val="tx1">
                  <a:lumMod val="50000"/>
                  <a:lumOff val="50000"/>
                </a:schemeClr>
              </a:solidFill>
            </a:endParaRPr>
          </a:p>
        </p:txBody>
      </p:sp>
    </p:spTree>
    <p:extLst>
      <p:ext uri="{BB962C8B-B14F-4D97-AF65-F5344CB8AC3E}">
        <p14:creationId xmlns:p14="http://schemas.microsoft.com/office/powerpoint/2010/main" val="207804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C48AF-578F-44B3-82E0-849D237A3D20}"/>
              </a:ext>
            </a:extLst>
          </p:cNvPr>
          <p:cNvSpPr>
            <a:spLocks noGrp="1"/>
          </p:cNvSpPr>
          <p:nvPr>
            <p:ph type="title"/>
          </p:nvPr>
        </p:nvSpPr>
        <p:spPr>
          <a:xfrm>
            <a:off x="0" y="0"/>
            <a:ext cx="10515600" cy="1325563"/>
          </a:xfrm>
        </p:spPr>
        <p:txBody>
          <a:bodyPr/>
          <a:lstStyle/>
          <a:p>
            <a:r>
              <a:rPr lang="en-GB" b="1" dirty="0"/>
              <a:t>Pseudocode conventions</a:t>
            </a:r>
            <a:endParaRPr lang="en-US" b="1" dirty="0"/>
          </a:p>
        </p:txBody>
      </p:sp>
      <p:sp>
        <p:nvSpPr>
          <p:cNvPr id="4" name="Slide Number Placeholder 3">
            <a:extLst>
              <a:ext uri="{FF2B5EF4-FFF2-40B4-BE49-F238E27FC236}">
                <a16:creationId xmlns:a16="http://schemas.microsoft.com/office/drawing/2014/main" id="{1BFFA135-1BB3-436A-A7B6-1D5BEEF230CF}"/>
              </a:ext>
            </a:extLst>
          </p:cNvPr>
          <p:cNvSpPr>
            <a:spLocks noGrp="1"/>
          </p:cNvSpPr>
          <p:nvPr>
            <p:ph type="sldNum" sz="quarter" idx="12"/>
          </p:nvPr>
        </p:nvSpPr>
        <p:spPr/>
        <p:txBody>
          <a:bodyPr/>
          <a:lstStyle/>
          <a:p>
            <a:fld id="{7C265689-C4EE-450D-9F46-6E9A1264C64E}" type="slidenum">
              <a:rPr lang="en-US" smtClean="0"/>
              <a:t>24</a:t>
            </a:fld>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E44A2521-2560-41B4-9EDD-588A5ED9896F}"/>
              </a:ext>
            </a:extLst>
          </p:cNvPr>
          <p:cNvPicPr>
            <a:picLocks noChangeAspect="1"/>
          </p:cNvPicPr>
          <p:nvPr/>
        </p:nvPicPr>
        <p:blipFill>
          <a:blip r:embed="rId2"/>
          <a:stretch>
            <a:fillRect/>
          </a:stretch>
        </p:blipFill>
        <p:spPr>
          <a:xfrm>
            <a:off x="1314451" y="1325563"/>
            <a:ext cx="9501188" cy="5030787"/>
          </a:xfrm>
          <a:prstGeom prst="rect">
            <a:avLst/>
          </a:prstGeom>
        </p:spPr>
      </p:pic>
    </p:spTree>
    <p:extLst>
      <p:ext uri="{BB962C8B-B14F-4D97-AF65-F5344CB8AC3E}">
        <p14:creationId xmlns:p14="http://schemas.microsoft.com/office/powerpoint/2010/main" val="2851365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8F050A-656C-4C34-922B-5F1B8336EE0B}"/>
              </a:ext>
            </a:extLst>
          </p:cNvPr>
          <p:cNvSpPr>
            <a:spLocks noGrp="1"/>
          </p:cNvSpPr>
          <p:nvPr>
            <p:ph type="sldNum" sz="quarter" idx="12"/>
          </p:nvPr>
        </p:nvSpPr>
        <p:spPr/>
        <p:txBody>
          <a:bodyPr/>
          <a:lstStyle/>
          <a:p>
            <a:fld id="{7C265689-C4EE-450D-9F46-6E9A1264C64E}" type="slidenum">
              <a:rPr lang="en-US" smtClean="0"/>
              <a:t>25</a:t>
            </a:fld>
            <a:endParaRPr lang="en-US"/>
          </a:p>
        </p:txBody>
      </p:sp>
      <p:pic>
        <p:nvPicPr>
          <p:cNvPr id="6" name="Picture 5" descr="Table&#10;&#10;Description automatically generated">
            <a:extLst>
              <a:ext uri="{FF2B5EF4-FFF2-40B4-BE49-F238E27FC236}">
                <a16:creationId xmlns:a16="http://schemas.microsoft.com/office/drawing/2014/main" id="{3BC0085E-3CCF-4824-A1E4-A7F9545BACE9}"/>
              </a:ext>
            </a:extLst>
          </p:cNvPr>
          <p:cNvPicPr>
            <a:picLocks noChangeAspect="1"/>
          </p:cNvPicPr>
          <p:nvPr/>
        </p:nvPicPr>
        <p:blipFill>
          <a:blip r:embed="rId2"/>
          <a:stretch>
            <a:fillRect/>
          </a:stretch>
        </p:blipFill>
        <p:spPr>
          <a:xfrm>
            <a:off x="1785938" y="1114425"/>
            <a:ext cx="8501062" cy="5486400"/>
          </a:xfrm>
          <a:prstGeom prst="rect">
            <a:avLst/>
          </a:prstGeom>
        </p:spPr>
      </p:pic>
      <p:sp>
        <p:nvSpPr>
          <p:cNvPr id="7" name="Title 1">
            <a:extLst>
              <a:ext uri="{FF2B5EF4-FFF2-40B4-BE49-F238E27FC236}">
                <a16:creationId xmlns:a16="http://schemas.microsoft.com/office/drawing/2014/main" id="{D6C0F132-4ACF-4C4C-8892-02C3591FDC19}"/>
              </a:ext>
            </a:extLst>
          </p:cNvPr>
          <p:cNvSpPr>
            <a:spLocks noGrp="1"/>
          </p:cNvSpPr>
          <p:nvPr>
            <p:ph type="title"/>
          </p:nvPr>
        </p:nvSpPr>
        <p:spPr>
          <a:xfrm>
            <a:off x="0" y="0"/>
            <a:ext cx="10515600" cy="1325563"/>
          </a:xfrm>
        </p:spPr>
        <p:txBody>
          <a:bodyPr/>
          <a:lstStyle/>
          <a:p>
            <a:r>
              <a:rPr lang="en-GB" b="1" dirty="0"/>
              <a:t>Pseudocode conventions</a:t>
            </a:r>
            <a:endParaRPr lang="en-US" b="1" dirty="0"/>
          </a:p>
        </p:txBody>
      </p:sp>
    </p:spTree>
    <p:extLst>
      <p:ext uri="{BB962C8B-B14F-4D97-AF65-F5344CB8AC3E}">
        <p14:creationId xmlns:p14="http://schemas.microsoft.com/office/powerpoint/2010/main" val="1531715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B54471-1EA3-4EAD-8C81-B5B466CA9F83}"/>
              </a:ext>
            </a:extLst>
          </p:cNvPr>
          <p:cNvSpPr>
            <a:spLocks noGrp="1"/>
          </p:cNvSpPr>
          <p:nvPr>
            <p:ph type="sldNum" sz="quarter" idx="12"/>
          </p:nvPr>
        </p:nvSpPr>
        <p:spPr/>
        <p:txBody>
          <a:bodyPr/>
          <a:lstStyle/>
          <a:p>
            <a:fld id="{7C265689-C4EE-450D-9F46-6E9A1264C64E}" type="slidenum">
              <a:rPr lang="en-US" smtClean="0"/>
              <a:t>26</a:t>
            </a:fld>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7454D616-E420-45F2-A1C7-65352015143D}"/>
              </a:ext>
            </a:extLst>
          </p:cNvPr>
          <p:cNvPicPr>
            <a:picLocks noChangeAspect="1"/>
          </p:cNvPicPr>
          <p:nvPr/>
        </p:nvPicPr>
        <p:blipFill>
          <a:blip r:embed="rId2"/>
          <a:stretch>
            <a:fillRect/>
          </a:stretch>
        </p:blipFill>
        <p:spPr>
          <a:xfrm>
            <a:off x="1985963" y="1881187"/>
            <a:ext cx="8058150" cy="4191001"/>
          </a:xfrm>
          <a:prstGeom prst="rect">
            <a:avLst/>
          </a:prstGeom>
        </p:spPr>
      </p:pic>
      <p:sp>
        <p:nvSpPr>
          <p:cNvPr id="7" name="Title 1">
            <a:extLst>
              <a:ext uri="{FF2B5EF4-FFF2-40B4-BE49-F238E27FC236}">
                <a16:creationId xmlns:a16="http://schemas.microsoft.com/office/drawing/2014/main" id="{79F7D378-DBBE-45A5-B21D-ECE9890ED1A2}"/>
              </a:ext>
            </a:extLst>
          </p:cNvPr>
          <p:cNvSpPr>
            <a:spLocks noGrp="1"/>
          </p:cNvSpPr>
          <p:nvPr>
            <p:ph type="title"/>
          </p:nvPr>
        </p:nvSpPr>
        <p:spPr>
          <a:xfrm>
            <a:off x="0" y="0"/>
            <a:ext cx="10515600" cy="1325563"/>
          </a:xfrm>
        </p:spPr>
        <p:txBody>
          <a:bodyPr/>
          <a:lstStyle/>
          <a:p>
            <a:r>
              <a:rPr lang="en-GB" b="1" dirty="0"/>
              <a:t>Pseudocode conventions</a:t>
            </a:r>
            <a:endParaRPr lang="en-US" b="1" dirty="0"/>
          </a:p>
        </p:txBody>
      </p:sp>
    </p:spTree>
    <p:extLst>
      <p:ext uri="{BB962C8B-B14F-4D97-AF65-F5344CB8AC3E}">
        <p14:creationId xmlns:p14="http://schemas.microsoft.com/office/powerpoint/2010/main" val="3930935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A83B52-2BEC-4AF3-B9B7-CB8D10133350}"/>
              </a:ext>
            </a:extLst>
          </p:cNvPr>
          <p:cNvSpPr>
            <a:spLocks noGrp="1"/>
          </p:cNvSpPr>
          <p:nvPr>
            <p:ph type="sldNum" sz="quarter" idx="12"/>
          </p:nvPr>
        </p:nvSpPr>
        <p:spPr/>
        <p:txBody>
          <a:bodyPr/>
          <a:lstStyle/>
          <a:p>
            <a:fld id="{7C265689-C4EE-450D-9F46-6E9A1264C64E}" type="slidenum">
              <a:rPr lang="en-US" smtClean="0"/>
              <a:t>27</a:t>
            </a:fld>
            <a:endParaRPr lang="en-US"/>
          </a:p>
        </p:txBody>
      </p:sp>
      <p:pic>
        <p:nvPicPr>
          <p:cNvPr id="6" name="Picture 5" descr="Graphical user interface, text, application&#10;&#10;Description automatically generated">
            <a:extLst>
              <a:ext uri="{FF2B5EF4-FFF2-40B4-BE49-F238E27FC236}">
                <a16:creationId xmlns:a16="http://schemas.microsoft.com/office/drawing/2014/main" id="{D30FA8F0-62D2-4F68-84D5-901942B77B56}"/>
              </a:ext>
            </a:extLst>
          </p:cNvPr>
          <p:cNvPicPr>
            <a:picLocks noChangeAspect="1"/>
          </p:cNvPicPr>
          <p:nvPr/>
        </p:nvPicPr>
        <p:blipFill>
          <a:blip r:embed="rId2"/>
          <a:stretch>
            <a:fillRect/>
          </a:stretch>
        </p:blipFill>
        <p:spPr>
          <a:xfrm>
            <a:off x="1171575" y="1587499"/>
            <a:ext cx="9344025" cy="4768851"/>
          </a:xfrm>
          <a:prstGeom prst="rect">
            <a:avLst/>
          </a:prstGeom>
        </p:spPr>
      </p:pic>
      <p:sp>
        <p:nvSpPr>
          <p:cNvPr id="7" name="Title 1">
            <a:extLst>
              <a:ext uri="{FF2B5EF4-FFF2-40B4-BE49-F238E27FC236}">
                <a16:creationId xmlns:a16="http://schemas.microsoft.com/office/drawing/2014/main" id="{E879CDAD-1AE5-4550-AD92-3256705870A5}"/>
              </a:ext>
            </a:extLst>
          </p:cNvPr>
          <p:cNvSpPr>
            <a:spLocks noGrp="1"/>
          </p:cNvSpPr>
          <p:nvPr>
            <p:ph type="title"/>
          </p:nvPr>
        </p:nvSpPr>
        <p:spPr>
          <a:xfrm>
            <a:off x="0" y="0"/>
            <a:ext cx="10515600" cy="1325563"/>
          </a:xfrm>
        </p:spPr>
        <p:txBody>
          <a:bodyPr/>
          <a:lstStyle/>
          <a:p>
            <a:r>
              <a:rPr lang="en-GB" b="1" dirty="0"/>
              <a:t>Pseudocode conventions</a:t>
            </a:r>
            <a:endParaRPr lang="en-US" b="1" dirty="0"/>
          </a:p>
        </p:txBody>
      </p:sp>
    </p:spTree>
    <p:extLst>
      <p:ext uri="{BB962C8B-B14F-4D97-AF65-F5344CB8AC3E}">
        <p14:creationId xmlns:p14="http://schemas.microsoft.com/office/powerpoint/2010/main" val="1578922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4DA9E28-206C-4D62-A286-4753067431D5}"/>
              </a:ext>
            </a:extLst>
          </p:cNvPr>
          <p:cNvSpPr>
            <a:spLocks noGrp="1"/>
          </p:cNvSpPr>
          <p:nvPr>
            <p:ph type="title"/>
          </p:nvPr>
        </p:nvSpPr>
        <p:spPr>
          <a:xfrm>
            <a:off x="1115568" y="548640"/>
            <a:ext cx="10168128" cy="1179576"/>
          </a:xfrm>
        </p:spPr>
        <p:txBody>
          <a:bodyPr>
            <a:normAutofit/>
          </a:bodyPr>
          <a:lstStyle/>
          <a:p>
            <a:r>
              <a:rPr lang="en-US" sz="4000" b="1"/>
              <a:t>Steps for writing an algorithm(Pseudo code):</a:t>
            </a:r>
            <a:endParaRPr lang="en-US" sz="4000"/>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44F9CE4-405A-4A17-A9D7-288C773220CD}"/>
              </a:ext>
            </a:extLst>
          </p:cNvPr>
          <p:cNvSpPr>
            <a:spLocks noGrp="1"/>
          </p:cNvSpPr>
          <p:nvPr>
            <p:ph idx="1"/>
          </p:nvPr>
        </p:nvSpPr>
        <p:spPr>
          <a:xfrm>
            <a:off x="1115568" y="2481943"/>
            <a:ext cx="10168128" cy="3695020"/>
          </a:xfrm>
        </p:spPr>
        <p:txBody>
          <a:bodyPr>
            <a:normAutofit/>
          </a:bodyPr>
          <a:lstStyle/>
          <a:p>
            <a:pPr marL="514350" indent="-514350">
              <a:buFont typeface="+mj-lt"/>
              <a:buAutoNum type="arabicPeriod"/>
            </a:pPr>
            <a:r>
              <a:rPr lang="en-US" sz="1400">
                <a:latin typeface="Times New Roman" panose="02020603050405020304" pitchFamily="18" charset="0"/>
                <a:cs typeface="Times New Roman" panose="02020603050405020304" pitchFamily="18" charset="0"/>
              </a:rPr>
              <a:t>An algorithm is a procedure. It has two parts; the first part is head and the second part is body.</a:t>
            </a:r>
          </a:p>
          <a:p>
            <a:pPr marL="514350" indent="-514350">
              <a:buFont typeface="+mj-lt"/>
              <a:buAutoNum type="arabicPeriod"/>
            </a:pPr>
            <a:r>
              <a:rPr lang="en-US" sz="1400">
                <a:latin typeface="Times New Roman" panose="02020603050405020304" pitchFamily="18" charset="0"/>
                <a:cs typeface="Times New Roman" panose="02020603050405020304" pitchFamily="18" charset="0"/>
              </a:rPr>
              <a:t>The Head section consists of keyword Algorithm and Name of the algorithm with parameter list. </a:t>
            </a:r>
          </a:p>
          <a:p>
            <a:pPr marL="0" indent="0">
              <a:buNone/>
            </a:pPr>
            <a:r>
              <a:rPr lang="en-US" sz="1400">
                <a:latin typeface="Times New Roman" panose="02020603050405020304" pitchFamily="18" charset="0"/>
                <a:cs typeface="Times New Roman" panose="02020603050405020304" pitchFamily="18" charset="0"/>
              </a:rPr>
              <a:t>		E.g. Algorithm name1(p1, p2,…,pn)</a:t>
            </a:r>
          </a:p>
          <a:p>
            <a:pPr marL="0" indent="0">
              <a:buNone/>
            </a:pPr>
            <a:r>
              <a:rPr lang="en-US" sz="1400">
                <a:latin typeface="Times New Roman" panose="02020603050405020304" pitchFamily="18" charset="0"/>
                <a:cs typeface="Times New Roman" panose="02020603050405020304" pitchFamily="18" charset="0"/>
              </a:rPr>
              <a:t>			The head section also has the following:</a:t>
            </a:r>
          </a:p>
          <a:p>
            <a:pPr marL="0" indent="0">
              <a:buNone/>
            </a:pPr>
            <a:r>
              <a:rPr lang="en-US" sz="1400">
                <a:latin typeface="Times New Roman" panose="02020603050405020304" pitchFamily="18" charset="0"/>
                <a:cs typeface="Times New Roman" panose="02020603050405020304" pitchFamily="18" charset="0"/>
              </a:rPr>
              <a:t>			//Problem Description:</a:t>
            </a:r>
          </a:p>
          <a:p>
            <a:pPr marL="0" indent="0">
              <a:buNone/>
            </a:pPr>
            <a:r>
              <a:rPr lang="en-US" sz="1400">
                <a:latin typeface="Times New Roman" panose="02020603050405020304" pitchFamily="18" charset="0"/>
                <a:cs typeface="Times New Roman" panose="02020603050405020304" pitchFamily="18" charset="0"/>
              </a:rPr>
              <a:t>			//Input:</a:t>
            </a:r>
          </a:p>
          <a:p>
            <a:pPr marL="0" indent="0">
              <a:buNone/>
            </a:pPr>
            <a:r>
              <a:rPr lang="en-US" sz="1400">
                <a:latin typeface="Times New Roman" panose="02020603050405020304" pitchFamily="18" charset="0"/>
                <a:cs typeface="Times New Roman" panose="02020603050405020304" pitchFamily="18" charset="0"/>
              </a:rPr>
              <a:t>			//Output:</a:t>
            </a:r>
          </a:p>
          <a:p>
            <a:pPr marL="514350" indent="-514350">
              <a:buFont typeface="+mj-lt"/>
              <a:buAutoNum type="arabicPeriod" startAt="3"/>
            </a:pPr>
            <a:r>
              <a:rPr lang="en-US" sz="1400">
                <a:latin typeface="Times New Roman" panose="02020603050405020304" pitchFamily="18" charset="0"/>
                <a:cs typeface="Times New Roman" panose="02020603050405020304" pitchFamily="18" charset="0"/>
              </a:rPr>
              <a:t>In the body of an algorithm various programming constructs like if, for, while and some statements like assignments are used.</a:t>
            </a:r>
          </a:p>
          <a:p>
            <a:pPr marL="514350" indent="-514350">
              <a:buFont typeface="+mj-lt"/>
              <a:buAutoNum type="arabicPeriod" startAt="3"/>
            </a:pPr>
            <a:r>
              <a:rPr lang="en-US" sz="1400">
                <a:latin typeface="Times New Roman" panose="02020603050405020304" pitchFamily="18" charset="0"/>
                <a:cs typeface="Times New Roman" panose="02020603050405020304" pitchFamily="18" charset="0"/>
              </a:rPr>
              <a:t>The compound statements may be enclosed with { and } brackets. if, for, while can be open and closed by {, } respectively. Proper indention is must for block.</a:t>
            </a:r>
          </a:p>
          <a:p>
            <a:pPr marL="514350" indent="-514350">
              <a:buFont typeface="+mj-lt"/>
              <a:buAutoNum type="arabicPeriod" startAt="3"/>
            </a:pPr>
            <a:r>
              <a:rPr lang="en-US" sz="1400">
                <a:latin typeface="Times New Roman" panose="02020603050405020304" pitchFamily="18" charset="0"/>
                <a:cs typeface="Times New Roman" panose="02020603050405020304" pitchFamily="18" charset="0"/>
              </a:rPr>
              <a:t>Comments are written using // at the beginning.</a:t>
            </a:r>
          </a:p>
          <a:p>
            <a:pPr marL="0" indent="0">
              <a:buNone/>
            </a:pPr>
            <a:endParaRPr lang="en-US" sz="1400"/>
          </a:p>
        </p:txBody>
      </p:sp>
      <p:sp>
        <p:nvSpPr>
          <p:cNvPr id="6" name="Slide Number Placeholder 5">
            <a:extLst>
              <a:ext uri="{FF2B5EF4-FFF2-40B4-BE49-F238E27FC236}">
                <a16:creationId xmlns:a16="http://schemas.microsoft.com/office/drawing/2014/main" id="{1B1C6722-DAA2-4FF0-87BA-0451E083BA7C}"/>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28</a:t>
            </a:fld>
            <a:endParaRPr lang="en-US">
              <a:solidFill>
                <a:schemeClr val="tx1">
                  <a:lumMod val="50000"/>
                  <a:lumOff val="50000"/>
                </a:schemeClr>
              </a:solidFill>
            </a:endParaRPr>
          </a:p>
        </p:txBody>
      </p:sp>
    </p:spTree>
    <p:extLst>
      <p:ext uri="{BB962C8B-B14F-4D97-AF65-F5344CB8AC3E}">
        <p14:creationId xmlns:p14="http://schemas.microsoft.com/office/powerpoint/2010/main" val="4089614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2">
            <a:extLst>
              <a:ext uri="{FF2B5EF4-FFF2-40B4-BE49-F238E27FC236}">
                <a16:creationId xmlns:a16="http://schemas.microsoft.com/office/drawing/2014/main" id="{03F460E5-B544-4F65-ABE9-989D765E42EB}"/>
              </a:ext>
            </a:extLst>
          </p:cNvPr>
          <p:cNvSpPr>
            <a:spLocks noGrp="1"/>
          </p:cNvSpPr>
          <p:nvPr>
            <p:ph idx="1"/>
          </p:nvPr>
        </p:nvSpPr>
        <p:spPr>
          <a:xfrm>
            <a:off x="1115568" y="2481943"/>
            <a:ext cx="10168128" cy="3695020"/>
          </a:xfrm>
        </p:spPr>
        <p:txBody>
          <a:bodyPr>
            <a:normAutofit/>
          </a:bodyPr>
          <a:lstStyle/>
          <a:p>
            <a:pPr marL="742950" indent="-742950">
              <a:buFont typeface="+mj-lt"/>
              <a:buAutoNum type="arabicPeriod" startAt="6"/>
            </a:pPr>
            <a:r>
              <a:rPr lang="en-US" sz="2200">
                <a:latin typeface="Times New Roman" panose="02020603050405020304" pitchFamily="18" charset="0"/>
                <a:cs typeface="Times New Roman" panose="02020603050405020304" pitchFamily="18" charset="0"/>
              </a:rPr>
              <a:t>The identifier should begin by a letter and not by digit. It contains alpha numeric letters after first letter. No need to mention data types.</a:t>
            </a:r>
          </a:p>
          <a:p>
            <a:pPr marL="742950" indent="-742950">
              <a:buFont typeface="+mj-lt"/>
              <a:buAutoNum type="arabicPeriod" startAt="6"/>
            </a:pPr>
            <a:r>
              <a:rPr lang="en-US" sz="2200">
                <a:latin typeface="Times New Roman" panose="02020603050405020304" pitchFamily="18" charset="0"/>
                <a:cs typeface="Times New Roman" panose="02020603050405020304" pitchFamily="18" charset="0"/>
              </a:rPr>
              <a:t>The left arrow “:=” used as assignment operator. E.g. v:=10</a:t>
            </a:r>
          </a:p>
          <a:p>
            <a:pPr marL="742950" indent="-742950">
              <a:buFont typeface="+mj-lt"/>
              <a:buAutoNum type="arabicPeriod" startAt="6"/>
            </a:pPr>
            <a:r>
              <a:rPr lang="en-US" sz="2200">
                <a:latin typeface="Times New Roman" panose="02020603050405020304" pitchFamily="18" charset="0"/>
                <a:cs typeface="Times New Roman" panose="02020603050405020304" pitchFamily="18" charset="0"/>
              </a:rPr>
              <a:t>Boolean operators (TRUE, FALSE), Logical operators (AND, OR, NOT) and Relational operators (&lt;,&lt;=, &gt;, &gt;=,=, ≠, &lt;&gt;) are also used.</a:t>
            </a:r>
          </a:p>
          <a:p>
            <a:pPr marL="742950" indent="-742950">
              <a:buFont typeface="+mj-lt"/>
              <a:buAutoNum type="arabicPeriod" startAt="6"/>
            </a:pPr>
            <a:r>
              <a:rPr lang="en-US" sz="2200">
                <a:latin typeface="Times New Roman" panose="02020603050405020304" pitchFamily="18" charset="0"/>
                <a:cs typeface="Times New Roman" panose="02020603050405020304" pitchFamily="18" charset="0"/>
              </a:rPr>
              <a:t>Input and Output can be done using read and write.</a:t>
            </a:r>
          </a:p>
          <a:p>
            <a:pPr marL="742950" indent="-742950">
              <a:buFont typeface="+mj-lt"/>
              <a:buAutoNum type="arabicPeriod" startAt="6"/>
            </a:pPr>
            <a:r>
              <a:rPr lang="en-US" sz="2200">
                <a:latin typeface="Times New Roman" panose="02020603050405020304" pitchFamily="18" charset="0"/>
                <a:cs typeface="Times New Roman" panose="02020603050405020304" pitchFamily="18" charset="0"/>
              </a:rPr>
              <a:t>Array[], if then else condition, branch and loop can be also used in algorithm.</a:t>
            </a:r>
          </a:p>
          <a:p>
            <a:pPr marL="0" indent="0">
              <a:buNone/>
            </a:pPr>
            <a:endParaRPr lang="en-US" sz="2200"/>
          </a:p>
        </p:txBody>
      </p:sp>
      <p:sp>
        <p:nvSpPr>
          <p:cNvPr id="6" name="Slide Number Placeholder 5">
            <a:extLst>
              <a:ext uri="{FF2B5EF4-FFF2-40B4-BE49-F238E27FC236}">
                <a16:creationId xmlns:a16="http://schemas.microsoft.com/office/drawing/2014/main" id="{0A376DE5-0557-4878-A8B6-53FF4F9C8509}"/>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29</a:t>
            </a:fld>
            <a:endParaRPr lang="en-US">
              <a:solidFill>
                <a:schemeClr val="tx1">
                  <a:lumMod val="50000"/>
                  <a:lumOff val="50000"/>
                </a:schemeClr>
              </a:solidFill>
            </a:endParaRPr>
          </a:p>
        </p:txBody>
      </p:sp>
    </p:spTree>
    <p:extLst>
      <p:ext uri="{BB962C8B-B14F-4D97-AF65-F5344CB8AC3E}">
        <p14:creationId xmlns:p14="http://schemas.microsoft.com/office/powerpoint/2010/main" val="3294564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BB91-F5B8-4DA4-BE11-608EFBBB7869}"/>
              </a:ext>
            </a:extLst>
          </p:cNvPr>
          <p:cNvSpPr>
            <a:spLocks noGrp="1"/>
          </p:cNvSpPr>
          <p:nvPr>
            <p:ph type="title"/>
          </p:nvPr>
        </p:nvSpPr>
        <p:spPr>
          <a:xfrm>
            <a:off x="0" y="0"/>
            <a:ext cx="4240237" cy="365125"/>
          </a:xfrm>
        </p:spPr>
        <p:txBody>
          <a:bodyPr>
            <a:normAutofit fontScale="90000"/>
          </a:bodyPr>
          <a:lstStyle/>
          <a:p>
            <a:r>
              <a:rPr lang="en-GB" dirty="0"/>
              <a:t>Course syllabus</a:t>
            </a:r>
            <a:endParaRPr lang="en-US" dirty="0"/>
          </a:p>
        </p:txBody>
      </p:sp>
      <p:sp>
        <p:nvSpPr>
          <p:cNvPr id="3" name="Content Placeholder 2">
            <a:extLst>
              <a:ext uri="{FF2B5EF4-FFF2-40B4-BE49-F238E27FC236}">
                <a16:creationId xmlns:a16="http://schemas.microsoft.com/office/drawing/2014/main" id="{3BA0B7ED-4733-47C8-A0D1-18BDA252D7F3}"/>
              </a:ext>
            </a:extLst>
          </p:cNvPr>
          <p:cNvSpPr>
            <a:spLocks noGrp="1"/>
          </p:cNvSpPr>
          <p:nvPr>
            <p:ph idx="1"/>
          </p:nvPr>
        </p:nvSpPr>
        <p:spPr>
          <a:xfrm>
            <a:off x="211015" y="365125"/>
            <a:ext cx="11676185" cy="6356350"/>
          </a:xfrm>
        </p:spPr>
        <p:txBody>
          <a:bodyPr>
            <a:noAutofit/>
          </a:bodyPr>
          <a:lstStyle/>
          <a:p>
            <a:pPr marL="0" marR="0" indent="0" algn="ctr">
              <a:lnSpc>
                <a:spcPct val="120000"/>
              </a:lnSpc>
              <a:spcBef>
                <a:spcPts val="1370"/>
              </a:spcBef>
              <a:spcAft>
                <a:spcPts val="1370"/>
              </a:spcAft>
              <a:buNone/>
            </a:pPr>
            <a:r>
              <a:rPr lang="en-US" sz="1600" b="1" dirty="0">
                <a:solidFill>
                  <a:srgbClr val="000000"/>
                </a:solidFill>
                <a:effectLst/>
                <a:latin typeface="Times New Roman" panose="02020603050405020304" pitchFamily="18" charset="0"/>
                <a:ea typeface="Times New Roman" panose="02020603050405020304" pitchFamily="18" charset="0"/>
              </a:rPr>
              <a:t>COMPUTER ALGORITHMS DESIGN &amp; ANALYSIS  Code 65302</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20000"/>
              </a:lnSpc>
              <a:spcBef>
                <a:spcPts val="0"/>
              </a:spcBef>
              <a:spcAft>
                <a:spcPts val="0"/>
              </a:spcAft>
              <a:buNone/>
            </a:pP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Instruction : 3 periods / week                                                        Sessional Marks :30Marks</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Tutorial      :                                                                                 End Examination : 70 Marks</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20000"/>
              </a:lnSpc>
              <a:spcBef>
                <a:spcPts val="0"/>
              </a:spcBef>
              <a:spcAft>
                <a:spcPts val="0"/>
              </a:spcAft>
              <a:buNone/>
            </a:pP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Credits      : 3                                                                               End Exam Duration : 3</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Hours</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9350" marR="0" indent="-1149350" algn="just">
              <a:lnSpc>
                <a:spcPct val="100000"/>
              </a:lnSpc>
              <a:spcBef>
                <a:spcPts val="0"/>
              </a:spcBef>
              <a:buNone/>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UNIT I : </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Fundamentals of algorithm analysis:  introduction- Definition of algorithm, algorithmic problem solving, framework for analysis of algorithm-  brute force and store and reuse method. Asymptotic notations- O, Ω, and θ notations, properties of asymptotic notations. Recursive algorithms and recurrence relations- </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oH</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problem.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9350" marR="0" indent="-1149350" algn="just">
              <a:lnSpc>
                <a:spcPct val="100000"/>
              </a:lnSpc>
              <a:spcBef>
                <a:spcPts val="0"/>
              </a:spcBef>
              <a:buNone/>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UNIT II : </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Algorithm paradigms: Divide and Conquer- control abstraction, binary search algorithm and its complexity, max min search,  stable and unstable algorithms,  quick sort, its complexity, convex hull problem,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epth first search(</a:t>
            </a:r>
            <a:r>
              <a:rPr lang="en-US" sz="2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dfs</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topological sorting, breadth first search (</a:t>
            </a:r>
            <a:r>
              <a:rPr lang="en-US" sz="20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bfs</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articulation points.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9350" marR="0" indent="-1149350" algn="just">
              <a:lnSpc>
                <a:spcPct val="100000"/>
              </a:lnSpc>
              <a:spcBef>
                <a:spcPts val="0"/>
              </a:spcBef>
              <a:buNone/>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UNIT III : </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Greedy paradigm:  control abstraction,  fractional knapsack problem, job sequencing problem, minimum spanning tree, Prims algorithm, Disjoint subsets,  Kruskal’s algorithm, Huffman code, Dijkstra’s algorithm.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9350" marR="0" indent="-1149350" algn="just">
              <a:lnSpc>
                <a:spcPct val="100000"/>
              </a:lnSpc>
              <a:spcBef>
                <a:spcPts val="0"/>
              </a:spcBef>
              <a:buNone/>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UNIT IV : </a:t>
            </a:r>
            <a:r>
              <a:rPr lang="en-US" sz="20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Dynamic programming:  control abstraction, Multistage Graphs, OBST, Matrix chain multiplication, multiplicative optimization, reliability design, 0/1 knapsack problem. </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9350" indent="-1149350" algn="just">
              <a:lnSpc>
                <a:spcPct val="100000"/>
              </a:lnSpc>
              <a:spcBef>
                <a:spcPts val="0"/>
              </a:spcBef>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UNIT V:  </a:t>
            </a:r>
            <a:r>
              <a:rPr lang="en-US" sz="2000" b="0" dirty="0">
                <a:effectLst/>
                <a:latin typeface="Times New Roman" panose="02020603050405020304" pitchFamily="18" charset="0"/>
                <a:ea typeface="Times New Roman" panose="02020603050405020304" pitchFamily="18" charset="0"/>
                <a:cs typeface="Times New Roman" panose="02020603050405020304" pitchFamily="18" charset="0"/>
              </a:rPr>
              <a:t>Optimization problems as search problems:  Back Tracking, n-queens problem, Graph coloring, Subset-sum modeling   Branch and Bound- introduction, Data structure support and TSP. Randomized algorithms, P- problems, tractable algorithms, Definition of different NP problems.</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D9CBF83-6308-4329-AD71-77BF5FA0978A}"/>
              </a:ext>
            </a:extLst>
          </p:cNvPr>
          <p:cNvSpPr>
            <a:spLocks noGrp="1"/>
          </p:cNvSpPr>
          <p:nvPr>
            <p:ph type="sldNum" sz="quarter" idx="12"/>
          </p:nvPr>
        </p:nvSpPr>
        <p:spPr/>
        <p:txBody>
          <a:bodyPr/>
          <a:lstStyle/>
          <a:p>
            <a:fld id="{7C265689-C4EE-450D-9F46-6E9A1264C64E}" type="slidenum">
              <a:rPr lang="en-US" smtClean="0"/>
              <a:t>3</a:t>
            </a:fld>
            <a:endParaRPr lang="en-US"/>
          </a:p>
        </p:txBody>
      </p:sp>
    </p:spTree>
    <p:extLst>
      <p:ext uri="{BB962C8B-B14F-4D97-AF65-F5344CB8AC3E}">
        <p14:creationId xmlns:p14="http://schemas.microsoft.com/office/powerpoint/2010/main" val="1430394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2F31D6-0B57-41A2-964A-3EAE969BAEF1}"/>
              </a:ext>
            </a:extLst>
          </p:cNvPr>
          <p:cNvSpPr>
            <a:spLocks noGrp="1"/>
          </p:cNvSpPr>
          <p:nvPr>
            <p:ph type="title"/>
          </p:nvPr>
        </p:nvSpPr>
        <p:spPr>
          <a:xfrm>
            <a:off x="1115568" y="548640"/>
            <a:ext cx="10168128" cy="1179576"/>
          </a:xfrm>
        </p:spPr>
        <p:txBody>
          <a:bodyPr>
            <a:normAutofit/>
          </a:bodyPr>
          <a:lstStyle/>
          <a:p>
            <a:r>
              <a:rPr lang="en-US" sz="3700" b="1"/>
              <a:t>Operators and Conditional Statement(Pseudo code):</a:t>
            </a:r>
            <a:endParaRPr lang="en-US" sz="3700"/>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5AB256F-8622-47B4-BCD8-D2854B1C169C}"/>
              </a:ext>
            </a:extLst>
          </p:cNvPr>
          <p:cNvSpPr>
            <a:spLocks noGrp="1"/>
          </p:cNvSpPr>
          <p:nvPr>
            <p:ph idx="1"/>
          </p:nvPr>
        </p:nvSpPr>
        <p:spPr>
          <a:xfrm>
            <a:off x="1115568" y="2481943"/>
            <a:ext cx="10168128" cy="3695020"/>
          </a:xfrm>
        </p:spPr>
        <p:txBody>
          <a:bodyPr>
            <a:normAutofit/>
          </a:bodyPr>
          <a:lstStyle/>
          <a:p>
            <a:pPr marL="0" marR="2507615" lvl="0" indent="0">
              <a:spcBef>
                <a:spcPts val="95"/>
              </a:spcBef>
              <a:spcAft>
                <a:spcPts val="0"/>
              </a:spcAft>
              <a:buSzPts val="1200"/>
              <a:buNone/>
              <a:tabLst>
                <a:tab pos="756285" algn="l"/>
              </a:tabLst>
            </a:pPr>
            <a:r>
              <a:rPr lang="en-US" sz="1400" spc="-50" dirty="0">
                <a:effectLst/>
                <a:latin typeface="Times New Roman" panose="02020603050405020304" pitchFamily="18" charset="0"/>
                <a:ea typeface="Times New Roman" panose="02020603050405020304" pitchFamily="18" charset="0"/>
              </a:rPr>
              <a:t>There are two Boolean values TRUE and</a:t>
            </a:r>
            <a:r>
              <a:rPr lang="en-US" sz="1400" spc="-100" dirty="0">
                <a:effectLst/>
                <a:latin typeface="Times New Roman" panose="02020603050405020304" pitchFamily="18" charset="0"/>
                <a:ea typeface="Times New Roman" panose="02020603050405020304" pitchFamily="18" charset="0"/>
              </a:rPr>
              <a:t> </a:t>
            </a:r>
            <a:r>
              <a:rPr lang="en-US" sz="1400" spc="-50" dirty="0">
                <a:effectLst/>
                <a:latin typeface="Times New Roman" panose="02020603050405020304" pitchFamily="18" charset="0"/>
                <a:ea typeface="Times New Roman" panose="02020603050405020304" pitchFamily="18" charset="0"/>
              </a:rPr>
              <a:t>FALSE. Logica</a:t>
            </a:r>
            <a:r>
              <a:rPr lang="en-US" sz="1400" b="1" spc="-50" dirty="0">
                <a:effectLst/>
                <a:latin typeface="Times New Roman" panose="02020603050405020304" pitchFamily="18" charset="0"/>
                <a:ea typeface="Times New Roman" panose="02020603050405020304" pitchFamily="18" charset="0"/>
              </a:rPr>
              <a:t>l operators</a:t>
            </a:r>
            <a:r>
              <a:rPr lang="en-US" sz="1400" spc="-50" dirty="0">
                <a:effectLst/>
                <a:latin typeface="Times New Roman" panose="02020603050405020304" pitchFamily="18" charset="0"/>
                <a:ea typeface="Times New Roman" panose="02020603050405020304" pitchFamily="18" charset="0"/>
              </a:rPr>
              <a:t>: AND, OR,</a:t>
            </a:r>
            <a:r>
              <a:rPr lang="en-US" sz="1400" spc="-10" dirty="0">
                <a:effectLst/>
                <a:latin typeface="Times New Roman" panose="02020603050405020304" pitchFamily="18" charset="0"/>
                <a:ea typeface="Times New Roman" panose="02020603050405020304" pitchFamily="18" charset="0"/>
              </a:rPr>
              <a:t> </a:t>
            </a:r>
            <a:r>
              <a:rPr lang="en-US" sz="1400" spc="-50" dirty="0">
                <a:effectLst/>
                <a:latin typeface="Times New Roman" panose="02020603050405020304" pitchFamily="18" charset="0"/>
                <a:ea typeface="Times New Roman" panose="02020603050405020304" pitchFamily="18" charset="0"/>
              </a:rPr>
              <a:t>NOT.</a:t>
            </a:r>
          </a:p>
          <a:p>
            <a:pPr marL="755650" marR="3426460">
              <a:spcBef>
                <a:spcPts val="35"/>
              </a:spcBef>
              <a:spcAft>
                <a:spcPts val="0"/>
              </a:spcAft>
            </a:pPr>
            <a:r>
              <a:rPr lang="en-US" sz="1400" dirty="0">
                <a:effectLst/>
                <a:latin typeface="Times New Roman" panose="02020603050405020304" pitchFamily="18" charset="0"/>
                <a:ea typeface="Times New Roman" panose="02020603050405020304" pitchFamily="18" charset="0"/>
              </a:rPr>
              <a:t>Relational operators: &lt;, </a:t>
            </a:r>
            <a:r>
              <a:rPr lang="en-US" sz="1400" dirty="0">
                <a:effectLst/>
                <a:latin typeface="Symbol" panose="05050102010706020507" pitchFamily="18" charset="2"/>
                <a:ea typeface="Times New Roman" panose="02020603050405020304" pitchFamily="18" charset="0"/>
              </a:rPr>
              <a:t>&gt;</a:t>
            </a:r>
            <a:r>
              <a:rPr lang="en-US" sz="1400" dirty="0">
                <a:effectLst/>
                <a:latin typeface="Times New Roman" panose="02020603050405020304" pitchFamily="18" charset="0"/>
                <a:ea typeface="Times New Roman" panose="02020603050405020304" pitchFamily="18" charset="0"/>
              </a:rPr>
              <a:t>, ≥,</a:t>
            </a:r>
            <a:r>
              <a:rPr lang="en-US" sz="1400" dirty="0">
                <a:effectLst/>
                <a:latin typeface="Symbol" panose="05050102010706020507" pitchFamily="18" charset="2"/>
                <a:ea typeface="Times New Roman" panose="02020603050405020304" pitchFamily="18" charset="0"/>
              </a:rPr>
              <a:t>£</a:t>
            </a:r>
            <a:r>
              <a:rPr lang="en-US" sz="1400" dirty="0">
                <a:effectLst/>
                <a:latin typeface="Times New Roman" panose="02020603050405020304" pitchFamily="18" charset="0"/>
                <a:ea typeface="Times New Roman" panose="02020603050405020304" pitchFamily="18" charset="0"/>
              </a:rPr>
              <a:t>,=,</a:t>
            </a:r>
            <a:r>
              <a:rPr lang="en-US" sz="1400" dirty="0">
                <a:effectLst/>
                <a:latin typeface="Symbol" panose="05050102010706020507" pitchFamily="18" charset="2"/>
                <a:ea typeface="Times New Roman" panose="02020603050405020304" pitchFamily="18" charset="0"/>
              </a:rPr>
              <a:t>¹</a:t>
            </a:r>
            <a:r>
              <a:rPr lang="en-US" sz="1400" dirty="0">
                <a:effectLst/>
                <a:latin typeface="Times New Roman" panose="02020603050405020304" pitchFamily="18" charset="0"/>
                <a:ea typeface="Times New Roman" panose="02020603050405020304" pitchFamily="18" charset="0"/>
              </a:rPr>
              <a:t>. Arithmetic operators: +, -, *, /, %;</a:t>
            </a:r>
          </a:p>
          <a:p>
            <a:pPr marL="0" marR="646430" lvl="0" indent="0">
              <a:spcBef>
                <a:spcPts val="45"/>
              </a:spcBef>
              <a:spcAft>
                <a:spcPts val="0"/>
              </a:spcAft>
              <a:buSzPts val="1200"/>
              <a:buNone/>
              <a:tabLst>
                <a:tab pos="756285" algn="l"/>
              </a:tabLst>
            </a:pPr>
            <a:r>
              <a:rPr lang="en-US" sz="1400" b="1" spc="-50" dirty="0">
                <a:effectLst/>
                <a:latin typeface="Times New Roman" panose="02020603050405020304" pitchFamily="18" charset="0"/>
                <a:ea typeface="Times New Roman" panose="02020603050405020304" pitchFamily="18" charset="0"/>
              </a:rPr>
              <a:t>The conditional statement</a:t>
            </a:r>
            <a:r>
              <a:rPr lang="en-US" sz="1400" spc="-50" dirty="0">
                <a:effectLst/>
                <a:latin typeface="Times New Roman" panose="02020603050405020304" pitchFamily="18" charset="0"/>
                <a:ea typeface="Times New Roman" panose="02020603050405020304" pitchFamily="18" charset="0"/>
              </a:rPr>
              <a:t> if-then or if-then-else </a:t>
            </a:r>
            <a:r>
              <a:rPr lang="en-US" sz="1400" spc="-15" dirty="0">
                <a:effectLst/>
                <a:latin typeface="Times New Roman" panose="02020603050405020304" pitchFamily="18" charset="0"/>
                <a:ea typeface="Times New Roman" panose="02020603050405020304" pitchFamily="18" charset="0"/>
              </a:rPr>
              <a:t>is </a:t>
            </a:r>
            <a:r>
              <a:rPr lang="en-US" sz="1400" spc="-50" dirty="0">
                <a:effectLst/>
                <a:latin typeface="Times New Roman" panose="02020603050405020304" pitchFamily="18" charset="0"/>
                <a:ea typeface="Times New Roman" panose="02020603050405020304" pitchFamily="18" charset="0"/>
              </a:rPr>
              <a:t>written </a:t>
            </a:r>
            <a:r>
              <a:rPr lang="en-US" sz="1400" spc="-15" dirty="0">
                <a:effectLst/>
                <a:latin typeface="Times New Roman" panose="02020603050405020304" pitchFamily="18" charset="0"/>
                <a:ea typeface="Times New Roman" panose="02020603050405020304" pitchFamily="18" charset="0"/>
              </a:rPr>
              <a:t>in </a:t>
            </a:r>
            <a:r>
              <a:rPr lang="en-US" sz="1400" spc="-50" dirty="0">
                <a:effectLst/>
                <a:latin typeface="Times New Roman" panose="02020603050405020304" pitchFamily="18" charset="0"/>
                <a:ea typeface="Times New Roman" panose="02020603050405020304" pitchFamily="18" charset="0"/>
              </a:rPr>
              <a:t>the following form. If (condition) then</a:t>
            </a:r>
            <a:r>
              <a:rPr lang="en-US" sz="1400" spc="-35" dirty="0">
                <a:effectLst/>
                <a:latin typeface="Times New Roman" panose="02020603050405020304" pitchFamily="18" charset="0"/>
                <a:ea typeface="Times New Roman" panose="02020603050405020304" pitchFamily="18" charset="0"/>
              </a:rPr>
              <a:t> </a:t>
            </a:r>
            <a:r>
              <a:rPr lang="en-US" sz="1400" spc="-50" dirty="0">
                <a:effectLst/>
                <a:latin typeface="Times New Roman" panose="02020603050405020304" pitchFamily="18" charset="0"/>
                <a:ea typeface="Times New Roman" panose="02020603050405020304" pitchFamily="18" charset="0"/>
              </a:rPr>
              <a:t>(statement)</a:t>
            </a:r>
          </a:p>
          <a:p>
            <a:pPr marL="755650" marR="0">
              <a:spcBef>
                <a:spcPts val="0"/>
              </a:spcBef>
              <a:spcAft>
                <a:spcPts val="0"/>
              </a:spcAft>
            </a:pPr>
            <a:r>
              <a:rPr lang="en-US" sz="1400" dirty="0">
                <a:effectLst/>
                <a:latin typeface="Times New Roman" panose="02020603050405020304" pitchFamily="18" charset="0"/>
                <a:ea typeface="Times New Roman" panose="02020603050405020304" pitchFamily="18" charset="0"/>
              </a:rPr>
              <a:t>If (condition) then {Block-1 }else </a:t>
            </a:r>
            <a:r>
              <a:rPr lang="en-US" sz="1400" dirty="0">
                <a:latin typeface="Times New Roman" panose="02020603050405020304" pitchFamily="18" charset="0"/>
                <a:ea typeface="Times New Roman" panose="02020603050405020304" pitchFamily="18" charset="0"/>
              </a:rPr>
              <a:t>{ Block</a:t>
            </a:r>
            <a:r>
              <a:rPr lang="en-US" sz="1400" dirty="0">
                <a:effectLst/>
                <a:latin typeface="Times New Roman" panose="02020603050405020304" pitchFamily="18" charset="0"/>
                <a:ea typeface="Times New Roman" panose="02020603050405020304" pitchFamily="18" charset="0"/>
              </a:rPr>
              <a:t>-2</a:t>
            </a:r>
            <a:r>
              <a:rPr lang="en-US" sz="1400" dirty="0">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560705" marR="113665" indent="97155">
              <a:spcBef>
                <a:spcPts val="120"/>
              </a:spcBef>
              <a:spcAft>
                <a:spcPts val="0"/>
              </a:spcAft>
            </a:pPr>
            <a:r>
              <a:rPr lang="en-US" sz="1400" dirty="0">
                <a:effectLst/>
                <a:latin typeface="Times New Roman" panose="02020603050405020304" pitchFamily="18" charset="0"/>
                <a:ea typeface="Times New Roman" panose="02020603050405020304" pitchFamily="18" charset="0"/>
              </a:rPr>
              <a:t>‘If’ is a powerful statement used to make decisions based as a condition. If a condition is true the particular block of statements are execute.</a:t>
            </a:r>
          </a:p>
          <a:p>
            <a:pPr marL="0" marR="0" indent="0">
              <a:spcBef>
                <a:spcPts val="40"/>
              </a:spcBef>
              <a:spcAft>
                <a:spcPts val="0"/>
              </a:spcAft>
              <a:buNone/>
            </a:pPr>
            <a:r>
              <a:rPr lang="en-US" sz="140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Example</a:t>
            </a:r>
            <a:endParaRPr lang="en-US" sz="1400" dirty="0">
              <a:effectLst/>
              <a:latin typeface="Times New Roman" panose="02020603050405020304" pitchFamily="18" charset="0"/>
              <a:ea typeface="Times New Roman" panose="02020603050405020304" pitchFamily="18" charset="0"/>
            </a:endParaRPr>
          </a:p>
          <a:p>
            <a:pPr marL="1746885" marR="0" indent="0">
              <a:spcBef>
                <a:spcPts val="100"/>
              </a:spcBef>
              <a:spcAft>
                <a:spcPts val="0"/>
              </a:spcAft>
              <a:buNone/>
            </a:pPr>
            <a:r>
              <a:rPr lang="en-US" sz="1400" dirty="0">
                <a:effectLst/>
                <a:latin typeface="Times New Roman" panose="02020603050405020304" pitchFamily="18" charset="0"/>
                <a:ea typeface="Times New Roman" panose="02020603050405020304" pitchFamily="18" charset="0"/>
              </a:rPr>
              <a:t>if(a&gt;b) then</a:t>
            </a:r>
          </a:p>
          <a:p>
            <a:pPr marL="1823720" marR="0" indent="0">
              <a:spcBef>
                <a:spcPts val="95"/>
              </a:spcBef>
              <a:spcAft>
                <a:spcPts val="0"/>
              </a:spcAft>
              <a:buNone/>
            </a:pPr>
            <a:r>
              <a:rPr lang="en-US" sz="1400" b="1"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1900555" marR="0" indent="0">
              <a:spcBef>
                <a:spcPts val="95"/>
              </a:spcBef>
              <a:spcAft>
                <a:spcPts val="0"/>
              </a:spcAft>
              <a:buNone/>
            </a:pPr>
            <a:r>
              <a:rPr lang="en-US" sz="1400" dirty="0">
                <a:effectLst/>
                <a:latin typeface="Times New Roman" panose="02020603050405020304" pitchFamily="18" charset="0"/>
                <a:ea typeface="Times New Roman" panose="02020603050405020304" pitchFamily="18" charset="0"/>
              </a:rPr>
              <a:t>write("a is big");</a:t>
            </a:r>
          </a:p>
          <a:p>
            <a:pPr marL="1823720" marR="0" indent="0">
              <a:spcBef>
                <a:spcPts val="100"/>
              </a:spcBef>
              <a:spcAft>
                <a:spcPts val="0"/>
              </a:spcAft>
              <a:buNone/>
            </a:pPr>
            <a:r>
              <a:rPr lang="en-US" sz="1400" dirty="0">
                <a:effectLst/>
                <a:latin typeface="Times New Roman" panose="02020603050405020304" pitchFamily="18" charset="0"/>
                <a:ea typeface="Times New Roman" panose="02020603050405020304" pitchFamily="18" charset="0"/>
              </a:rPr>
              <a:t>}</a:t>
            </a:r>
          </a:p>
          <a:p>
            <a:pPr marL="1784985" marR="0" indent="0">
              <a:spcBef>
                <a:spcPts val="95"/>
              </a:spcBef>
              <a:spcAft>
                <a:spcPts val="0"/>
              </a:spcAft>
              <a:buNone/>
            </a:pPr>
            <a:r>
              <a:rPr lang="en-US" sz="1400" dirty="0">
                <a:effectLst/>
                <a:latin typeface="Times New Roman" panose="02020603050405020304" pitchFamily="18" charset="0"/>
                <a:ea typeface="Times New Roman" panose="02020603050405020304" pitchFamily="18" charset="0"/>
              </a:rPr>
              <a:t>else</a:t>
            </a:r>
          </a:p>
          <a:p>
            <a:pPr marL="1823720" marR="0" indent="0">
              <a:spcBef>
                <a:spcPts val="95"/>
              </a:spcBef>
              <a:spcAft>
                <a:spcPts val="0"/>
              </a:spcAft>
              <a:buNone/>
            </a:pPr>
            <a:r>
              <a:rPr lang="en-US" sz="1400" dirty="0">
                <a:effectLst/>
                <a:latin typeface="Times New Roman" panose="02020603050405020304" pitchFamily="18" charset="0"/>
                <a:ea typeface="Times New Roman" panose="02020603050405020304" pitchFamily="18" charset="0"/>
              </a:rPr>
              <a:t>{</a:t>
            </a:r>
          </a:p>
          <a:p>
            <a:pPr marL="1823720" marR="0" indent="0">
              <a:spcBef>
                <a:spcPts val="95"/>
              </a:spcBef>
              <a:spcAft>
                <a:spcPts val="0"/>
              </a:spcAft>
              <a:buNone/>
            </a:pPr>
            <a:r>
              <a:rPr lang="en-US" sz="1400" dirty="0">
                <a:effectLst/>
                <a:latin typeface="Times New Roman" panose="02020603050405020304" pitchFamily="18" charset="0"/>
                <a:ea typeface="Times New Roman" panose="02020603050405020304" pitchFamily="18" charset="0"/>
              </a:rPr>
              <a:t>write("b is big");</a:t>
            </a:r>
          </a:p>
          <a:p>
            <a:pPr marL="1823720" marR="0" indent="0">
              <a:spcBef>
                <a:spcPts val="95"/>
              </a:spcBef>
              <a:spcAft>
                <a:spcPts val="0"/>
              </a:spcAft>
              <a:buNone/>
            </a:pPr>
            <a:r>
              <a:rPr lang="en-US" sz="1400" b="1"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0" indent="0">
              <a:buNone/>
            </a:pPr>
            <a:br>
              <a:rPr lang="en-US" sz="1400" dirty="0">
                <a:effectLst/>
                <a:latin typeface="Times New Roman" panose="02020603050405020304" pitchFamily="18" charset="0"/>
                <a:ea typeface="Times New Roman" panose="02020603050405020304" pitchFamily="18" charset="0"/>
              </a:rPr>
            </a:br>
            <a:endParaRPr lang="en-US" sz="1400" dirty="0"/>
          </a:p>
        </p:txBody>
      </p:sp>
      <p:sp>
        <p:nvSpPr>
          <p:cNvPr id="6" name="Slide Number Placeholder 5">
            <a:extLst>
              <a:ext uri="{FF2B5EF4-FFF2-40B4-BE49-F238E27FC236}">
                <a16:creationId xmlns:a16="http://schemas.microsoft.com/office/drawing/2014/main" id="{1FFD1264-CEF2-443C-A646-0EE72923821A}"/>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30</a:t>
            </a:fld>
            <a:endParaRPr lang="en-US">
              <a:solidFill>
                <a:schemeClr val="tx1">
                  <a:lumMod val="50000"/>
                  <a:lumOff val="50000"/>
                </a:schemeClr>
              </a:solidFill>
            </a:endParaRPr>
          </a:p>
        </p:txBody>
      </p:sp>
    </p:spTree>
    <p:extLst>
      <p:ext uri="{BB962C8B-B14F-4D97-AF65-F5344CB8AC3E}">
        <p14:creationId xmlns:p14="http://schemas.microsoft.com/office/powerpoint/2010/main" val="602039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62B8121-413B-41E4-8405-80D1E62B49B4}"/>
              </a:ext>
            </a:extLst>
          </p:cNvPr>
          <p:cNvSpPr>
            <a:spLocks noGrp="1"/>
          </p:cNvSpPr>
          <p:nvPr>
            <p:ph type="title"/>
          </p:nvPr>
        </p:nvSpPr>
        <p:spPr>
          <a:xfrm>
            <a:off x="1115568" y="548640"/>
            <a:ext cx="10168128" cy="1179576"/>
          </a:xfrm>
        </p:spPr>
        <p:txBody>
          <a:bodyPr>
            <a:normAutofit/>
          </a:bodyPr>
          <a:lstStyle/>
          <a:p>
            <a:r>
              <a:rPr lang="en-US" sz="4000" b="1" dirty="0"/>
              <a:t>Case Statement(Pseudo code):</a:t>
            </a:r>
            <a:endParaRPr lang="en-US" sz="4000" dirty="0"/>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778B10C-6118-44DF-8687-31398D1F0801}"/>
              </a:ext>
            </a:extLst>
          </p:cNvPr>
          <p:cNvSpPr>
            <a:spLocks noGrp="1"/>
          </p:cNvSpPr>
          <p:nvPr>
            <p:ph idx="1"/>
          </p:nvPr>
        </p:nvSpPr>
        <p:spPr>
          <a:xfrm>
            <a:off x="1115568" y="2481943"/>
            <a:ext cx="10168128" cy="3695020"/>
          </a:xfrm>
        </p:spPr>
        <p:txBody>
          <a:bodyPr>
            <a:normAutofit/>
          </a:bodyPr>
          <a:lstStyle/>
          <a:p>
            <a:pPr marL="0" marR="0" lvl="0" indent="0">
              <a:spcBef>
                <a:spcPts val="440"/>
              </a:spcBef>
              <a:spcAft>
                <a:spcPts val="0"/>
              </a:spcAft>
              <a:buSzPts val="1200"/>
              <a:buNone/>
              <a:tabLst>
                <a:tab pos="756285" algn="l"/>
              </a:tabLst>
            </a:pPr>
            <a:r>
              <a:rPr lang="en-US" sz="1700" b="1" spc="-50">
                <a:effectLst/>
                <a:latin typeface="Times New Roman" panose="02020603050405020304" pitchFamily="18" charset="0"/>
                <a:ea typeface="Times New Roman" panose="02020603050405020304" pitchFamily="18" charset="0"/>
              </a:rPr>
              <a:t>Case statement</a:t>
            </a:r>
          </a:p>
          <a:p>
            <a:pPr marL="1174750" marR="0" indent="0">
              <a:spcBef>
                <a:spcPts val="1125"/>
              </a:spcBef>
              <a:spcAft>
                <a:spcPts val="0"/>
              </a:spcAft>
              <a:buNone/>
            </a:pPr>
            <a:r>
              <a:rPr lang="en-US" sz="1700" b="1">
                <a:effectLst/>
                <a:latin typeface="Times New Roman" panose="02020603050405020304" pitchFamily="18" charset="0"/>
                <a:ea typeface="Times New Roman" panose="02020603050405020304" pitchFamily="18" charset="0"/>
              </a:rPr>
              <a:t>case</a:t>
            </a:r>
          </a:p>
          <a:p>
            <a:pPr marL="1174750" marR="0" indent="0">
              <a:spcBef>
                <a:spcPts val="85"/>
              </a:spcBef>
              <a:spcAft>
                <a:spcPts val="0"/>
              </a:spcAft>
              <a:buNone/>
            </a:pPr>
            <a:r>
              <a:rPr lang="en-US" sz="1700">
                <a:effectLst/>
                <a:latin typeface="Times New Roman" panose="02020603050405020304" pitchFamily="18" charset="0"/>
                <a:ea typeface="Times New Roman" panose="02020603050405020304" pitchFamily="18" charset="0"/>
              </a:rPr>
              <a:t>{</a:t>
            </a:r>
          </a:p>
          <a:p>
            <a:pPr marL="1330325" marR="0" indent="0">
              <a:spcBef>
                <a:spcPts val="85"/>
              </a:spcBef>
              <a:spcAft>
                <a:spcPts val="0"/>
              </a:spcAft>
              <a:buNone/>
            </a:pPr>
            <a:r>
              <a:rPr lang="en-US" sz="1700">
                <a:effectLst/>
                <a:latin typeface="Times New Roman" panose="02020603050405020304" pitchFamily="18" charset="0"/>
                <a:ea typeface="Times New Roman" panose="02020603050405020304" pitchFamily="18" charset="0"/>
              </a:rPr>
              <a:t>:(condition -1):</a:t>
            </a:r>
            <a:r>
              <a:rPr lang="en-US" sz="1700" spc="70">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(statement-1)</a:t>
            </a:r>
          </a:p>
          <a:p>
            <a:pPr marL="1330325" marR="0" indent="0">
              <a:spcBef>
                <a:spcPts val="90"/>
              </a:spcBef>
              <a:spcAft>
                <a:spcPts val="0"/>
              </a:spcAft>
              <a:buNone/>
            </a:pPr>
            <a:r>
              <a:rPr lang="en-US" sz="1700">
                <a:effectLst/>
                <a:latin typeface="Times New Roman" panose="02020603050405020304" pitchFamily="18" charset="0"/>
                <a:ea typeface="Times New Roman" panose="02020603050405020304" pitchFamily="18" charset="0"/>
              </a:rPr>
              <a:t>:(condition -2):</a:t>
            </a:r>
            <a:r>
              <a:rPr lang="en-US" sz="1700" spc="70">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(statement-2)</a:t>
            </a:r>
          </a:p>
          <a:p>
            <a:pPr marL="1330325" marR="0" indent="0">
              <a:spcBef>
                <a:spcPts val="85"/>
              </a:spcBef>
              <a:spcAft>
                <a:spcPts val="0"/>
              </a:spcAft>
              <a:buNone/>
            </a:pPr>
            <a:r>
              <a:rPr lang="en-US" sz="1700">
                <a:effectLst/>
                <a:latin typeface="Times New Roman" panose="02020603050405020304" pitchFamily="18" charset="0"/>
                <a:ea typeface="Times New Roman" panose="02020603050405020304" pitchFamily="18" charset="0"/>
              </a:rPr>
              <a:t>:(condition -n):</a:t>
            </a:r>
            <a:r>
              <a:rPr lang="en-US" sz="1700" spc="70">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(statement-n)</a:t>
            </a:r>
          </a:p>
          <a:p>
            <a:pPr marL="1408430" marR="0" indent="0">
              <a:spcBef>
                <a:spcPts val="85"/>
              </a:spcBef>
              <a:spcAft>
                <a:spcPts val="0"/>
              </a:spcAft>
              <a:buNone/>
            </a:pPr>
            <a:r>
              <a:rPr lang="en-US" sz="1700">
                <a:effectLst/>
                <a:latin typeface="Times New Roman" panose="02020603050405020304" pitchFamily="18" charset="0"/>
                <a:ea typeface="Times New Roman" panose="02020603050405020304" pitchFamily="18" charset="0"/>
              </a:rPr>
              <a:t>..............</a:t>
            </a:r>
          </a:p>
          <a:p>
            <a:pPr marL="1408430" marR="0" indent="0">
              <a:spcBef>
                <a:spcPts val="85"/>
              </a:spcBef>
              <a:spcAft>
                <a:spcPts val="0"/>
              </a:spcAft>
              <a:buNone/>
            </a:pPr>
            <a:r>
              <a:rPr lang="en-US" sz="1700">
                <a:effectLst/>
                <a:latin typeface="Times New Roman" panose="02020603050405020304" pitchFamily="18" charset="0"/>
                <a:ea typeface="Times New Roman" panose="02020603050405020304" pitchFamily="18" charset="0"/>
              </a:rPr>
              <a:t>..............</a:t>
            </a:r>
          </a:p>
          <a:p>
            <a:pPr marL="1291590" marR="0" indent="0">
              <a:spcBef>
                <a:spcPts val="85"/>
              </a:spcBef>
              <a:spcAft>
                <a:spcPts val="0"/>
              </a:spcAft>
              <a:buNone/>
              <a:tabLst>
                <a:tab pos="1953260" algn="l"/>
              </a:tabLst>
            </a:pPr>
            <a:r>
              <a:rPr lang="en-US" sz="1700">
                <a:effectLst/>
                <a:latin typeface="Times New Roman" panose="02020603050405020304" pitchFamily="18" charset="0"/>
                <a:ea typeface="Times New Roman" panose="02020603050405020304" pitchFamily="18" charset="0"/>
              </a:rPr>
              <a:t>else	:(statement</a:t>
            </a:r>
            <a:r>
              <a:rPr lang="en-US" sz="1700" spc="5">
                <a:effectLst/>
                <a:latin typeface="Times New Roman" panose="02020603050405020304" pitchFamily="18" charset="0"/>
                <a:ea typeface="Times New Roman" panose="02020603050405020304" pitchFamily="18" charset="0"/>
              </a:rPr>
              <a:t> </a:t>
            </a:r>
            <a:r>
              <a:rPr lang="en-US" sz="1700">
                <a:effectLst/>
                <a:latin typeface="Times New Roman" panose="02020603050405020304" pitchFamily="18" charset="0"/>
                <a:ea typeface="Times New Roman" panose="02020603050405020304" pitchFamily="18" charset="0"/>
              </a:rPr>
              <a:t>n+1);</a:t>
            </a:r>
          </a:p>
          <a:p>
            <a:pPr marL="1174750" marR="0" indent="0">
              <a:spcBef>
                <a:spcPts val="85"/>
              </a:spcBef>
              <a:spcAft>
                <a:spcPts val="0"/>
              </a:spcAft>
              <a:buNone/>
            </a:pPr>
            <a:r>
              <a:rPr lang="en-US" sz="1700">
                <a:effectLst/>
                <a:latin typeface="Times New Roman" panose="02020603050405020304" pitchFamily="18" charset="0"/>
                <a:ea typeface="Times New Roman" panose="02020603050405020304" pitchFamily="18" charset="0"/>
              </a:rPr>
              <a:t>}</a:t>
            </a:r>
          </a:p>
          <a:p>
            <a:pPr marL="560705" marR="73660" indent="0">
              <a:spcBef>
                <a:spcPts val="450"/>
              </a:spcBef>
              <a:spcAft>
                <a:spcPts val="0"/>
              </a:spcAft>
              <a:buNone/>
            </a:pPr>
            <a:r>
              <a:rPr lang="en-US" sz="1700">
                <a:effectLst/>
                <a:latin typeface="Times New Roman" panose="02020603050405020304" pitchFamily="18" charset="0"/>
                <a:ea typeface="Times New Roman" panose="02020603050405020304" pitchFamily="18" charset="0"/>
              </a:rPr>
              <a:t>If condition -1 is true, statement -1 executed and the case statement is exited. If statement -1 is false, condition -2 is evaluated. If condition -2 is true, statement-2 executed and so on. If none of the conditions are true, statement –(n+1) is executed and the case statement is exited. The else clause is optional.</a:t>
            </a:r>
          </a:p>
          <a:p>
            <a:endParaRPr lang="en-US" sz="1700"/>
          </a:p>
        </p:txBody>
      </p:sp>
      <p:sp>
        <p:nvSpPr>
          <p:cNvPr id="6" name="Slide Number Placeholder 5">
            <a:extLst>
              <a:ext uri="{FF2B5EF4-FFF2-40B4-BE49-F238E27FC236}">
                <a16:creationId xmlns:a16="http://schemas.microsoft.com/office/drawing/2014/main" id="{098E4494-7DED-4C36-8656-70EC5FFA11D7}"/>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31</a:t>
            </a:fld>
            <a:endParaRPr lang="en-US">
              <a:solidFill>
                <a:schemeClr val="tx1">
                  <a:lumMod val="50000"/>
                  <a:lumOff val="50000"/>
                </a:schemeClr>
              </a:solidFill>
            </a:endParaRPr>
          </a:p>
        </p:txBody>
      </p:sp>
    </p:spTree>
    <p:extLst>
      <p:ext uri="{BB962C8B-B14F-4D97-AF65-F5344CB8AC3E}">
        <p14:creationId xmlns:p14="http://schemas.microsoft.com/office/powerpoint/2010/main" val="4275943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6895-3B67-4A6A-8AFC-1151D3A02DF9}"/>
              </a:ext>
            </a:extLst>
          </p:cNvPr>
          <p:cNvSpPr>
            <a:spLocks noGrp="1"/>
          </p:cNvSpPr>
          <p:nvPr>
            <p:ph type="title"/>
          </p:nvPr>
        </p:nvSpPr>
        <p:spPr>
          <a:xfrm>
            <a:off x="838200" y="365126"/>
            <a:ext cx="10515600" cy="713398"/>
          </a:xfrm>
        </p:spPr>
        <p:txBody>
          <a:bodyPr>
            <a:normAutofit/>
          </a:bodyPr>
          <a:lstStyle/>
          <a:p>
            <a:r>
              <a:rPr lang="en-US" b="1" dirty="0">
                <a:solidFill>
                  <a:schemeClr val="accent1"/>
                </a:solidFill>
              </a:rPr>
              <a:t>for loop statement(Pseudo code):</a:t>
            </a:r>
            <a:endParaRPr lang="en-US" dirty="0"/>
          </a:p>
        </p:txBody>
      </p:sp>
      <p:sp>
        <p:nvSpPr>
          <p:cNvPr id="3" name="Content Placeholder 2">
            <a:extLst>
              <a:ext uri="{FF2B5EF4-FFF2-40B4-BE49-F238E27FC236}">
                <a16:creationId xmlns:a16="http://schemas.microsoft.com/office/drawing/2014/main" id="{646FCDD7-5769-4A9F-A414-012FA3033C82}"/>
              </a:ext>
            </a:extLst>
          </p:cNvPr>
          <p:cNvSpPr>
            <a:spLocks noGrp="1"/>
          </p:cNvSpPr>
          <p:nvPr>
            <p:ph idx="1"/>
          </p:nvPr>
        </p:nvSpPr>
        <p:spPr>
          <a:xfrm>
            <a:off x="281352" y="1113693"/>
            <a:ext cx="5521567" cy="4079629"/>
          </a:xfrm>
        </p:spPr>
        <p:txBody>
          <a:bodyPr>
            <a:normAutofit fontScale="32500" lnSpcReduction="20000"/>
          </a:bodyPr>
          <a:lstStyle/>
          <a:p>
            <a:pPr marL="0" marR="0" lvl="0" indent="0">
              <a:spcBef>
                <a:spcPts val="100"/>
              </a:spcBef>
              <a:spcAft>
                <a:spcPts val="0"/>
              </a:spcAft>
              <a:buSzPts val="1200"/>
              <a:buNone/>
              <a:tabLst>
                <a:tab pos="756285" algn="l"/>
              </a:tabLst>
            </a:pPr>
            <a:r>
              <a:rPr lang="en-US" sz="6200" b="1" spc="-50" dirty="0">
                <a:effectLst/>
                <a:latin typeface="Times New Roman" panose="02020603050405020304" pitchFamily="18" charset="0"/>
                <a:ea typeface="Times New Roman" panose="02020603050405020304" pitchFamily="18" charset="0"/>
              </a:rPr>
              <a:t>Loop</a:t>
            </a:r>
            <a:r>
              <a:rPr lang="en-US" sz="6200" b="1" spc="-20" dirty="0">
                <a:effectLst/>
                <a:latin typeface="Times New Roman" panose="02020603050405020304" pitchFamily="18" charset="0"/>
                <a:ea typeface="Times New Roman" panose="02020603050405020304" pitchFamily="18" charset="0"/>
              </a:rPr>
              <a:t> </a:t>
            </a:r>
            <a:r>
              <a:rPr lang="en-US" sz="6200" b="1" spc="-50" dirty="0">
                <a:effectLst/>
                <a:latin typeface="Times New Roman" panose="02020603050405020304" pitchFamily="18" charset="0"/>
                <a:ea typeface="Times New Roman" panose="02020603050405020304" pitchFamily="18" charset="0"/>
              </a:rPr>
              <a:t>statements: </a:t>
            </a:r>
            <a:r>
              <a:rPr lang="en-US" sz="6200" b="1" dirty="0">
                <a:effectLst/>
                <a:latin typeface="Times New Roman" panose="02020603050405020304" pitchFamily="18" charset="0"/>
                <a:ea typeface="Times New Roman" panose="02020603050405020304" pitchFamily="18" charset="0"/>
              </a:rPr>
              <a:t>For loop:</a:t>
            </a:r>
          </a:p>
          <a:p>
            <a:pPr marL="0" marR="0" lvl="0" indent="0">
              <a:spcBef>
                <a:spcPts val="100"/>
              </a:spcBef>
              <a:spcAft>
                <a:spcPts val="0"/>
              </a:spcAft>
              <a:buSzPts val="1200"/>
              <a:buNone/>
              <a:tabLst>
                <a:tab pos="756285" algn="l"/>
              </a:tabLst>
            </a:pPr>
            <a:endParaRPr lang="en-US" sz="6200" b="1" spc="-25" dirty="0">
              <a:latin typeface="Times New Roman" panose="02020603050405020304" pitchFamily="18" charset="0"/>
              <a:ea typeface="Times New Roman" panose="02020603050405020304" pitchFamily="18" charset="0"/>
            </a:endParaRPr>
          </a:p>
          <a:p>
            <a:pPr marL="0" marR="0" lvl="0" indent="0">
              <a:spcBef>
                <a:spcPts val="100"/>
              </a:spcBef>
              <a:spcAft>
                <a:spcPts val="0"/>
              </a:spcAft>
              <a:buSzPts val="1200"/>
              <a:buNone/>
              <a:tabLst>
                <a:tab pos="756285" algn="l"/>
              </a:tabLst>
            </a:pPr>
            <a:r>
              <a:rPr lang="en-US" sz="6200" spc="-25" dirty="0">
                <a:effectLst/>
                <a:latin typeface="Times New Roman" panose="02020603050405020304" pitchFamily="18" charset="0"/>
                <a:ea typeface="Times New Roman" panose="02020603050405020304" pitchFamily="18" charset="0"/>
              </a:rPr>
              <a:t>The general form </a:t>
            </a:r>
            <a:r>
              <a:rPr lang="en-US" sz="6200" spc="20" dirty="0">
                <a:effectLst/>
                <a:latin typeface="Times New Roman" panose="02020603050405020304" pitchFamily="18" charset="0"/>
                <a:ea typeface="Times New Roman" panose="02020603050405020304" pitchFamily="18" charset="0"/>
              </a:rPr>
              <a:t>of </a:t>
            </a:r>
            <a:r>
              <a:rPr lang="en-US" sz="6200" spc="-25" dirty="0">
                <a:effectLst/>
                <a:latin typeface="Times New Roman" panose="02020603050405020304" pitchFamily="18" charset="0"/>
                <a:ea typeface="Times New Roman" panose="02020603050405020304" pitchFamily="18" charset="0"/>
              </a:rPr>
              <a:t>the for loop</a:t>
            </a:r>
            <a:r>
              <a:rPr lang="en-US" sz="6200" spc="-70" dirty="0">
                <a:effectLst/>
                <a:latin typeface="Times New Roman" panose="02020603050405020304" pitchFamily="18" charset="0"/>
                <a:ea typeface="Times New Roman" panose="02020603050405020304" pitchFamily="18" charset="0"/>
              </a:rPr>
              <a:t> </a:t>
            </a:r>
            <a:r>
              <a:rPr lang="en-US" sz="6200" spc="-25" dirty="0">
                <a:effectLst/>
                <a:latin typeface="Times New Roman" panose="02020603050405020304" pitchFamily="18" charset="0"/>
                <a:ea typeface="Times New Roman" panose="02020603050405020304" pitchFamily="18" charset="0"/>
              </a:rPr>
              <a:t>is</a:t>
            </a:r>
          </a:p>
          <a:p>
            <a:pPr marL="0" marR="0" indent="0">
              <a:spcBef>
                <a:spcPts val="30"/>
              </a:spcBef>
              <a:spcAft>
                <a:spcPts val="0"/>
              </a:spcAft>
              <a:buNone/>
            </a:pPr>
            <a:r>
              <a:rPr lang="en-US" sz="6200" dirty="0">
                <a:effectLst/>
                <a:latin typeface="Times New Roman" panose="02020603050405020304" pitchFamily="18" charset="0"/>
                <a:ea typeface="Times New Roman" panose="02020603050405020304" pitchFamily="18" charset="0"/>
              </a:rPr>
              <a:t> </a:t>
            </a:r>
          </a:p>
          <a:p>
            <a:pPr marL="485140" marR="0" indent="0">
              <a:spcBef>
                <a:spcPts val="485"/>
              </a:spcBef>
              <a:spcAft>
                <a:spcPts val="0"/>
              </a:spcAft>
              <a:buNone/>
            </a:pPr>
            <a:br>
              <a:rPr lang="en-US" sz="6200" dirty="0">
                <a:effectLst/>
                <a:latin typeface="Times New Roman" panose="02020603050405020304" pitchFamily="18" charset="0"/>
                <a:ea typeface="Times New Roman" panose="02020603050405020304" pitchFamily="18" charset="0"/>
              </a:rPr>
            </a:br>
            <a:r>
              <a:rPr lang="en-US" sz="6200" b="1" dirty="0">
                <a:effectLst/>
                <a:latin typeface="Times New Roman" panose="02020603050405020304" pitchFamily="18" charset="0"/>
                <a:ea typeface="Times New Roman" panose="02020603050405020304" pitchFamily="18" charset="0"/>
              </a:rPr>
              <a:t>for variable:=value1 to value2 step </a:t>
            </a:r>
            <a:r>
              <a:rPr lang="en-US" sz="6200" b="1" dirty="0">
                <a:latin typeface="Times New Roman" panose="02020603050405020304" pitchFamily="18" charset="0"/>
                <a:ea typeface="Times New Roman" panose="02020603050405020304" pitchFamily="18" charset="0"/>
              </a:rPr>
              <a:t>value3 </a:t>
            </a:r>
            <a:r>
              <a:rPr lang="en-US" sz="6200" b="1" dirty="0">
                <a:effectLst/>
                <a:latin typeface="Times New Roman" panose="02020603050405020304" pitchFamily="18" charset="0"/>
                <a:ea typeface="Times New Roman" panose="02020603050405020304" pitchFamily="18" charset="0"/>
              </a:rPr>
              <a:t>do</a:t>
            </a:r>
            <a:endParaRPr lang="en-US" sz="6200" dirty="0">
              <a:effectLst/>
              <a:latin typeface="Times New Roman" panose="02020603050405020304" pitchFamily="18" charset="0"/>
              <a:ea typeface="Times New Roman" panose="02020603050405020304" pitchFamily="18" charset="0"/>
            </a:endParaRPr>
          </a:p>
          <a:p>
            <a:pPr marL="485140" marR="0" indent="0">
              <a:spcBef>
                <a:spcPts val="100"/>
              </a:spcBef>
              <a:spcAft>
                <a:spcPts val="0"/>
              </a:spcAft>
              <a:buNone/>
            </a:pPr>
            <a:r>
              <a:rPr lang="en-US" sz="6200" b="1" dirty="0">
                <a:effectLst/>
                <a:latin typeface="Times New Roman" panose="02020603050405020304" pitchFamily="18" charset="0"/>
                <a:ea typeface="Times New Roman" panose="02020603050405020304" pitchFamily="18" charset="0"/>
              </a:rPr>
              <a:t>{</a:t>
            </a:r>
            <a:endParaRPr lang="en-US" sz="6200" dirty="0">
              <a:effectLst/>
              <a:latin typeface="Times New Roman" panose="02020603050405020304" pitchFamily="18" charset="0"/>
              <a:ea typeface="Times New Roman" panose="02020603050405020304" pitchFamily="18" charset="0"/>
            </a:endParaRPr>
          </a:p>
          <a:p>
            <a:pPr marL="663575" marR="0" indent="0">
              <a:spcBef>
                <a:spcPts val="105"/>
              </a:spcBef>
              <a:spcAft>
                <a:spcPts val="0"/>
              </a:spcAft>
              <a:buNone/>
            </a:pPr>
            <a:r>
              <a:rPr lang="en-US" sz="6200" b="1" dirty="0">
                <a:effectLst/>
                <a:latin typeface="Times New Roman" panose="02020603050405020304" pitchFamily="18" charset="0"/>
                <a:ea typeface="Times New Roman" panose="02020603050405020304" pitchFamily="18" charset="0"/>
              </a:rPr>
              <a:t>	Statement -1;</a:t>
            </a:r>
            <a:endParaRPr lang="en-US" sz="6200" dirty="0">
              <a:effectLst/>
              <a:latin typeface="Times New Roman" panose="02020603050405020304" pitchFamily="18" charset="0"/>
              <a:ea typeface="Times New Roman" panose="02020603050405020304" pitchFamily="18" charset="0"/>
            </a:endParaRPr>
          </a:p>
          <a:p>
            <a:pPr marL="663575" marR="0" indent="0">
              <a:spcBef>
                <a:spcPts val="100"/>
              </a:spcBef>
              <a:spcAft>
                <a:spcPts val="0"/>
              </a:spcAft>
              <a:buNone/>
            </a:pPr>
            <a:r>
              <a:rPr lang="en-US" sz="6200" dirty="0">
                <a:effectLst/>
                <a:latin typeface="Times New Roman" panose="02020603050405020304" pitchFamily="18" charset="0"/>
                <a:ea typeface="Times New Roman" panose="02020603050405020304" pitchFamily="18" charset="0"/>
              </a:rPr>
              <a:t>	Statement -2;</a:t>
            </a:r>
          </a:p>
          <a:p>
            <a:pPr marL="807085" marR="0" indent="0">
              <a:spcBef>
                <a:spcPts val="105"/>
              </a:spcBef>
              <a:spcAft>
                <a:spcPts val="0"/>
              </a:spcAft>
              <a:buNone/>
            </a:pPr>
            <a:r>
              <a:rPr lang="en-US" sz="6200" dirty="0">
                <a:effectLst/>
                <a:latin typeface="Times New Roman" panose="02020603050405020304" pitchFamily="18" charset="0"/>
                <a:ea typeface="Times New Roman" panose="02020603050405020304" pitchFamily="18" charset="0"/>
              </a:rPr>
              <a:t>        ...</a:t>
            </a:r>
          </a:p>
          <a:p>
            <a:pPr marL="807085" marR="0" indent="0">
              <a:spcBef>
                <a:spcPts val="100"/>
              </a:spcBef>
              <a:spcAft>
                <a:spcPts val="0"/>
              </a:spcAft>
              <a:buNone/>
            </a:pPr>
            <a:r>
              <a:rPr lang="en-US" sz="6200" dirty="0">
                <a:effectLst/>
                <a:latin typeface="Times New Roman" panose="02020603050405020304" pitchFamily="18" charset="0"/>
                <a:ea typeface="Times New Roman" panose="02020603050405020304" pitchFamily="18" charset="0"/>
              </a:rPr>
              <a:t>        ...</a:t>
            </a:r>
          </a:p>
          <a:p>
            <a:pPr marL="663575" marR="0" indent="0">
              <a:spcBef>
                <a:spcPts val="105"/>
              </a:spcBef>
              <a:spcAft>
                <a:spcPts val="0"/>
              </a:spcAft>
              <a:buNone/>
            </a:pPr>
            <a:r>
              <a:rPr lang="en-US" sz="6200" dirty="0">
                <a:latin typeface="Times New Roman" panose="02020603050405020304" pitchFamily="18" charset="0"/>
                <a:ea typeface="Times New Roman" panose="02020603050405020304" pitchFamily="18" charset="0"/>
              </a:rPr>
              <a:t>    </a:t>
            </a:r>
            <a:r>
              <a:rPr lang="en-US" sz="6200" dirty="0">
                <a:effectLst/>
                <a:latin typeface="Times New Roman" panose="02020603050405020304" pitchFamily="18" charset="0"/>
                <a:ea typeface="Times New Roman" panose="02020603050405020304" pitchFamily="18" charset="0"/>
              </a:rPr>
              <a:t>Statement -n;</a:t>
            </a:r>
          </a:p>
          <a:p>
            <a:pPr marL="663575" marR="0" indent="0">
              <a:spcBef>
                <a:spcPts val="105"/>
              </a:spcBef>
              <a:spcAft>
                <a:spcPts val="0"/>
              </a:spcAft>
              <a:buNone/>
            </a:pPr>
            <a:r>
              <a:rPr lang="en-US" sz="6200" dirty="0">
                <a:effectLst/>
                <a:latin typeface="Times New Roman" panose="02020603050405020304" pitchFamily="18" charset="0"/>
                <a:ea typeface="Times New Roman" panose="02020603050405020304" pitchFamily="18" charset="0"/>
              </a:rPr>
              <a:t>}</a:t>
            </a:r>
          </a:p>
          <a:p>
            <a:pPr marL="0" marR="0" indent="0">
              <a:spcBef>
                <a:spcPts val="825"/>
              </a:spcBef>
              <a:spcAft>
                <a:spcPts val="0"/>
              </a:spcAft>
              <a:buNone/>
            </a:pPr>
            <a:br>
              <a:rPr lang="en-US" sz="4500" dirty="0">
                <a:effectLst/>
                <a:latin typeface="Times New Roman" panose="02020603050405020304" pitchFamily="18" charset="0"/>
                <a:ea typeface="Times New Roman" panose="02020603050405020304" pitchFamily="18" charset="0"/>
              </a:rPr>
            </a:br>
            <a:endParaRPr lang="en-US" sz="4500" dirty="0">
              <a:effectLst/>
              <a:latin typeface="Times New Roman" panose="02020603050405020304" pitchFamily="18" charset="0"/>
              <a:ea typeface="Times New Roman" panose="02020603050405020304" pitchFamily="18" charset="0"/>
            </a:endParaRPr>
          </a:p>
        </p:txBody>
      </p:sp>
      <p:sp>
        <p:nvSpPr>
          <p:cNvPr id="6" name="Slide Number Placeholder 5">
            <a:extLst>
              <a:ext uri="{FF2B5EF4-FFF2-40B4-BE49-F238E27FC236}">
                <a16:creationId xmlns:a16="http://schemas.microsoft.com/office/drawing/2014/main" id="{96484C0D-2D65-4E33-A2F9-695587175C81}"/>
              </a:ext>
            </a:extLst>
          </p:cNvPr>
          <p:cNvSpPr>
            <a:spLocks noGrp="1"/>
          </p:cNvSpPr>
          <p:nvPr>
            <p:ph type="sldNum" sz="quarter" idx="12"/>
          </p:nvPr>
        </p:nvSpPr>
        <p:spPr/>
        <p:txBody>
          <a:bodyPr/>
          <a:lstStyle/>
          <a:p>
            <a:fld id="{7C265689-C4EE-450D-9F46-6E9A1264C64E}" type="slidenum">
              <a:rPr lang="en-US" smtClean="0"/>
              <a:t>32</a:t>
            </a:fld>
            <a:endParaRPr lang="en-US"/>
          </a:p>
        </p:txBody>
      </p:sp>
      <p:sp>
        <p:nvSpPr>
          <p:cNvPr id="7" name="Rectangle 6">
            <a:extLst>
              <a:ext uri="{FF2B5EF4-FFF2-40B4-BE49-F238E27FC236}">
                <a16:creationId xmlns:a16="http://schemas.microsoft.com/office/drawing/2014/main" id="{AE1151F7-02FE-41C1-97DB-1ED9499CDD0F}"/>
              </a:ext>
            </a:extLst>
          </p:cNvPr>
          <p:cNvSpPr/>
          <p:nvPr/>
        </p:nvSpPr>
        <p:spPr>
          <a:xfrm>
            <a:off x="6096000" y="4475619"/>
            <a:ext cx="5386753" cy="1461297"/>
          </a:xfrm>
          <a:prstGeom prst="rect">
            <a:avLst/>
          </a:prstGeom>
        </p:spPr>
        <p:txBody>
          <a:bodyPr wrap="square">
            <a:spAutoFit/>
          </a:bodyPr>
          <a:lstStyle/>
          <a:p>
            <a:pPr>
              <a:lnSpc>
                <a:spcPts val="1195"/>
              </a:lnSpc>
            </a:pPr>
            <a:r>
              <a:rPr lang="en-US" b="1" dirty="0">
                <a:latin typeface="Times New Roman" panose="02020603050405020304" pitchFamily="18" charset="0"/>
                <a:ea typeface="Times New Roman" panose="02020603050405020304" pitchFamily="18" charset="0"/>
              </a:rPr>
              <a:t>Example 2:</a:t>
            </a:r>
          </a:p>
          <a:p>
            <a:pPr>
              <a:lnSpc>
                <a:spcPts val="1195"/>
              </a:lnSpc>
            </a:pPr>
            <a:endParaRPr lang="en-US" dirty="0">
              <a:latin typeface="Times New Roman" panose="02020603050405020304" pitchFamily="18" charset="0"/>
              <a:ea typeface="Times New Roman" panose="02020603050405020304" pitchFamily="18" charset="0"/>
            </a:endParaRPr>
          </a:p>
          <a:p>
            <a:pPr>
              <a:spcBef>
                <a:spcPts val="100"/>
              </a:spcBef>
            </a:pPr>
            <a:r>
              <a:rPr lang="en-US" dirty="0">
                <a:latin typeface="Times New Roman" panose="02020603050405020304" pitchFamily="18" charset="0"/>
                <a:ea typeface="Times New Roman" panose="02020603050405020304" pitchFamily="18" charset="0"/>
              </a:rPr>
              <a:t>for i:=1 to 10 step 2 do</a:t>
            </a:r>
          </a:p>
          <a:p>
            <a:pPr>
              <a:spcBef>
                <a:spcPts val="105"/>
              </a:spcBef>
            </a:pPr>
            <a:r>
              <a:rPr lang="en-US" dirty="0">
                <a:latin typeface="Times New Roman" panose="02020603050405020304" pitchFamily="18" charset="0"/>
                <a:ea typeface="Times New Roman" panose="02020603050405020304" pitchFamily="18" charset="0"/>
              </a:rPr>
              <a:t>{</a:t>
            </a:r>
          </a:p>
          <a:p>
            <a:pPr marL="183515" marR="260350" indent="0">
              <a:lnSpc>
                <a:spcPct val="108000"/>
              </a:lnSpc>
              <a:spcBef>
                <a:spcPts val="100"/>
              </a:spcBef>
              <a:spcAft>
                <a:spcPts val="0"/>
              </a:spcAft>
              <a:buNone/>
            </a:pPr>
            <a:r>
              <a:rPr lang="en-US" dirty="0">
                <a:latin typeface="Times New Roman" panose="02020603050405020304" pitchFamily="18" charset="0"/>
                <a:ea typeface="Times New Roman" panose="02020603050405020304" pitchFamily="18" charset="0"/>
              </a:rPr>
              <a:t>write(</a:t>
            </a:r>
            <a:r>
              <a:rPr lang="en-US" dirty="0" err="1">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 //displaying numbers from 1 to 10 i:=i+2;</a:t>
            </a:r>
          </a:p>
          <a:p>
            <a:pPr>
              <a:lnSpc>
                <a:spcPts val="1195"/>
              </a:lnSpc>
            </a:pPr>
            <a:r>
              <a:rPr lang="en-US" dirty="0">
                <a:latin typeface="Times New Roman" panose="02020603050405020304" pitchFamily="18" charset="0"/>
                <a:ea typeface="Times New Roman" panose="02020603050405020304" pitchFamily="18" charset="0"/>
              </a:rPr>
              <a:t>}</a:t>
            </a:r>
          </a:p>
        </p:txBody>
      </p:sp>
      <p:sp>
        <p:nvSpPr>
          <p:cNvPr id="8" name="Rectangle 7">
            <a:extLst>
              <a:ext uri="{FF2B5EF4-FFF2-40B4-BE49-F238E27FC236}">
                <a16:creationId xmlns:a16="http://schemas.microsoft.com/office/drawing/2014/main" id="{3C4C655E-7863-43E2-A278-CF33E414BF4B}"/>
              </a:ext>
            </a:extLst>
          </p:cNvPr>
          <p:cNvSpPr/>
          <p:nvPr/>
        </p:nvSpPr>
        <p:spPr>
          <a:xfrm>
            <a:off x="5961185" y="1113694"/>
            <a:ext cx="5521568" cy="1874231"/>
          </a:xfrm>
          <a:prstGeom prst="rect">
            <a:avLst/>
          </a:prstGeom>
        </p:spPr>
        <p:txBody>
          <a:bodyPr wrap="square">
            <a:spAutoFit/>
          </a:bodyPr>
          <a:lstStyle/>
          <a:p>
            <a:pPr>
              <a:spcBef>
                <a:spcPts val="825"/>
              </a:spcBef>
            </a:pPr>
            <a:r>
              <a:rPr lang="en-US" b="1" dirty="0">
                <a:latin typeface="Times New Roman" panose="02020603050405020304" pitchFamily="18" charset="0"/>
                <a:ea typeface="Times New Roman" panose="02020603050405020304" pitchFamily="18" charset="0"/>
              </a:rPr>
              <a:t>Example 1:</a:t>
            </a:r>
          </a:p>
          <a:p>
            <a:pPr>
              <a:spcBef>
                <a:spcPts val="100"/>
              </a:spcBef>
            </a:pPr>
            <a:endParaRPr lang="en-US" dirty="0">
              <a:latin typeface="Times New Roman" panose="02020603050405020304" pitchFamily="18" charset="0"/>
              <a:ea typeface="Times New Roman" panose="02020603050405020304" pitchFamily="18" charset="0"/>
            </a:endParaRPr>
          </a:p>
          <a:p>
            <a:pPr>
              <a:spcBef>
                <a:spcPts val="100"/>
              </a:spcBef>
            </a:pPr>
            <a:r>
              <a:rPr lang="en-US" dirty="0">
                <a:latin typeface="Times New Roman" panose="02020603050405020304" pitchFamily="18" charset="0"/>
                <a:ea typeface="Times New Roman" panose="02020603050405020304" pitchFamily="18" charset="0"/>
              </a:rPr>
              <a:t>for i:=1 to 10 do</a:t>
            </a:r>
          </a:p>
          <a:p>
            <a:pPr>
              <a:spcBef>
                <a:spcPts val="105"/>
              </a:spcBef>
            </a:pPr>
            <a:r>
              <a:rPr lang="en-US" dirty="0">
                <a:latin typeface="Times New Roman" panose="02020603050405020304" pitchFamily="18" charset="0"/>
                <a:ea typeface="Times New Roman" panose="02020603050405020304" pitchFamily="18" charset="0"/>
              </a:rPr>
              <a:t>{</a:t>
            </a:r>
          </a:p>
          <a:p>
            <a:pPr marL="183515" marR="260350" indent="0">
              <a:lnSpc>
                <a:spcPct val="108000"/>
              </a:lnSpc>
              <a:spcBef>
                <a:spcPts val="100"/>
              </a:spcBef>
              <a:spcAft>
                <a:spcPts val="0"/>
              </a:spcAft>
              <a:buNone/>
            </a:pPr>
            <a:r>
              <a:rPr lang="en-US" dirty="0">
                <a:latin typeface="Times New Roman" panose="02020603050405020304" pitchFamily="18" charset="0"/>
                <a:ea typeface="Times New Roman" panose="02020603050405020304" pitchFamily="18" charset="0"/>
              </a:rPr>
              <a:t>write(</a:t>
            </a:r>
            <a:r>
              <a:rPr lang="en-US" dirty="0" err="1">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 //displaying numbers from 1 to 10 i:=i+1;</a:t>
            </a:r>
          </a:p>
          <a:p>
            <a:pPr>
              <a:lnSpc>
                <a:spcPts val="1195"/>
              </a:lnSpc>
            </a:pPr>
            <a:r>
              <a:rPr lang="en-US" dirty="0">
                <a:latin typeface="Times New Roman" panose="02020603050405020304" pitchFamily="18" charset="0"/>
                <a:ea typeface="Times New Roman" panose="02020603050405020304" pitchFamily="18" charset="0"/>
              </a:rPr>
              <a:t>}</a:t>
            </a:r>
          </a:p>
          <a:p>
            <a:pPr>
              <a:lnSpc>
                <a:spcPts val="1195"/>
              </a:lnSpc>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4620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CF32-9668-466D-978A-E471A13BDC81}"/>
              </a:ext>
            </a:extLst>
          </p:cNvPr>
          <p:cNvSpPr>
            <a:spLocks noGrp="1"/>
          </p:cNvSpPr>
          <p:nvPr>
            <p:ph type="title"/>
          </p:nvPr>
        </p:nvSpPr>
        <p:spPr/>
        <p:txBody>
          <a:bodyPr/>
          <a:lstStyle/>
          <a:p>
            <a:r>
              <a:rPr lang="en-US" b="1" dirty="0">
                <a:solidFill>
                  <a:schemeClr val="accent1"/>
                </a:solidFill>
              </a:rPr>
              <a:t>While Statement(Pseudo code):</a:t>
            </a:r>
            <a:endParaRPr lang="en-US" dirty="0"/>
          </a:p>
        </p:txBody>
      </p:sp>
      <p:sp>
        <p:nvSpPr>
          <p:cNvPr id="3" name="Content Placeholder 2">
            <a:extLst>
              <a:ext uri="{FF2B5EF4-FFF2-40B4-BE49-F238E27FC236}">
                <a16:creationId xmlns:a16="http://schemas.microsoft.com/office/drawing/2014/main" id="{D8E1D8A6-24D2-4258-B691-B04EEEA1E2FC}"/>
              </a:ext>
            </a:extLst>
          </p:cNvPr>
          <p:cNvSpPr>
            <a:spLocks noGrp="1"/>
          </p:cNvSpPr>
          <p:nvPr>
            <p:ph idx="1"/>
          </p:nvPr>
        </p:nvSpPr>
        <p:spPr>
          <a:xfrm>
            <a:off x="752059" y="1485656"/>
            <a:ext cx="5742526" cy="4667250"/>
          </a:xfrm>
        </p:spPr>
        <p:txBody>
          <a:bodyPr>
            <a:noAutofit/>
          </a:bodyPr>
          <a:lstStyle/>
          <a:p>
            <a:pPr marL="560705" marR="358140" indent="0">
              <a:lnSpc>
                <a:spcPct val="105000"/>
              </a:lnSpc>
              <a:spcBef>
                <a:spcPts val="315"/>
              </a:spcBef>
              <a:spcAft>
                <a:spcPts val="0"/>
              </a:spcAft>
              <a:buNone/>
            </a:pPr>
            <a:r>
              <a:rPr lang="en-US" b="1" dirty="0">
                <a:effectLst/>
                <a:latin typeface="Times New Roman" panose="02020603050405020304" pitchFamily="18" charset="0"/>
                <a:ea typeface="Times New Roman" panose="02020603050405020304" pitchFamily="18" charset="0"/>
              </a:rPr>
              <a:t>while loop:</a:t>
            </a:r>
            <a:endParaRPr lang="en-US" dirty="0">
              <a:effectLst/>
              <a:latin typeface="Times New Roman" panose="02020603050405020304" pitchFamily="18" charset="0"/>
              <a:ea typeface="Times New Roman" panose="02020603050405020304" pitchFamily="18" charset="0"/>
            </a:endParaRPr>
          </a:p>
          <a:p>
            <a:pPr marL="411480" marR="0" indent="0">
              <a:spcBef>
                <a:spcPts val="25"/>
              </a:spcBef>
              <a:spcAft>
                <a:spcPts val="0"/>
              </a:spcAft>
              <a:buNone/>
            </a:pPr>
            <a:r>
              <a:rPr lang="en-US" dirty="0">
                <a:effectLst/>
                <a:latin typeface="Times New Roman" panose="02020603050405020304" pitchFamily="18" charset="0"/>
                <a:ea typeface="Times New Roman" panose="02020603050405020304" pitchFamily="18" charset="0"/>
              </a:rPr>
              <a:t>The general form of </a:t>
            </a:r>
            <a:r>
              <a:rPr lang="en-US" dirty="0" err="1">
                <a:effectLst/>
                <a:latin typeface="Times New Roman" panose="02020603050405020304" pitchFamily="18" charset="0"/>
                <a:ea typeface="Times New Roman" panose="02020603050405020304" pitchFamily="18" charset="0"/>
              </a:rPr>
              <a:t>whileis</a:t>
            </a:r>
            <a:r>
              <a:rPr lang="en-US" dirty="0">
                <a:effectLst/>
                <a:latin typeface="Times New Roman" panose="02020603050405020304" pitchFamily="18" charset="0"/>
                <a:ea typeface="Times New Roman" panose="02020603050405020304" pitchFamily="18" charset="0"/>
              </a:rPr>
              <a:t>-</a:t>
            </a:r>
          </a:p>
          <a:p>
            <a:pPr marL="1022350" marR="0" indent="0">
              <a:spcBef>
                <a:spcPts val="460"/>
              </a:spcBef>
              <a:spcAft>
                <a:spcPts val="0"/>
              </a:spcAft>
              <a:buNone/>
            </a:pPr>
            <a:r>
              <a:rPr lang="en-US" b="1" dirty="0">
                <a:latin typeface="Times New Roman" panose="02020603050405020304" pitchFamily="18" charset="0"/>
                <a:ea typeface="Times New Roman" panose="02020603050405020304" pitchFamily="18" charset="0"/>
              </a:rPr>
              <a:t>w</a:t>
            </a:r>
            <a:r>
              <a:rPr lang="en-US" b="1" dirty="0">
                <a:effectLst/>
                <a:latin typeface="Times New Roman" panose="02020603050405020304" pitchFamily="18" charset="0"/>
                <a:ea typeface="Times New Roman" panose="02020603050405020304" pitchFamily="18" charset="0"/>
              </a:rPr>
              <a:t>hile (condition) do</a:t>
            </a:r>
          </a:p>
          <a:p>
            <a:pPr marL="1022350" marR="0" indent="0">
              <a:spcBef>
                <a:spcPts val="85"/>
              </a:spcBef>
              <a:spcAft>
                <a:spcPts val="0"/>
              </a:spcAft>
              <a:buNone/>
            </a:pPr>
            <a:r>
              <a:rPr lang="en-US" b="1"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1099185" marR="0" indent="0">
              <a:spcBef>
                <a:spcPts val="85"/>
              </a:spcBef>
              <a:spcAft>
                <a:spcPts val="0"/>
              </a:spcAft>
              <a:buNone/>
            </a:pPr>
            <a:r>
              <a:rPr lang="en-US" dirty="0">
                <a:effectLst/>
                <a:latin typeface="Times New Roman" panose="02020603050405020304" pitchFamily="18" charset="0"/>
                <a:ea typeface="Times New Roman" panose="02020603050405020304" pitchFamily="18" charset="0"/>
              </a:rPr>
              <a:t>	statement</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a:t>
            </a:r>
          </a:p>
          <a:p>
            <a:pPr marL="1099185" marR="0" indent="0">
              <a:spcBef>
                <a:spcPts val="90"/>
              </a:spcBef>
              <a:spcAft>
                <a:spcPts val="0"/>
              </a:spcAft>
              <a:buNone/>
            </a:pPr>
            <a:r>
              <a:rPr lang="en-US" dirty="0">
                <a:effectLst/>
                <a:latin typeface="Times New Roman" panose="02020603050405020304" pitchFamily="18" charset="0"/>
                <a:ea typeface="Times New Roman" panose="02020603050405020304" pitchFamily="18" charset="0"/>
              </a:rPr>
              <a:t>	statement</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a:t>
            </a:r>
          </a:p>
          <a:p>
            <a:pPr marL="1177290" marR="0" indent="0">
              <a:spcBef>
                <a:spcPts val="85"/>
              </a:spcBef>
              <a:spcAft>
                <a:spcPts val="0"/>
              </a:spcAft>
              <a:buNone/>
            </a:pPr>
            <a:r>
              <a:rPr lang="en-US" dirty="0">
                <a:effectLst/>
                <a:latin typeface="Times New Roman" panose="02020603050405020304" pitchFamily="18" charset="0"/>
                <a:ea typeface="Times New Roman" panose="02020603050405020304" pitchFamily="18" charset="0"/>
              </a:rPr>
              <a:t>      		...</a:t>
            </a:r>
          </a:p>
          <a:p>
            <a:pPr marL="1177290" marR="0" indent="0">
              <a:spcBef>
                <a:spcPts val="85"/>
              </a:spcBef>
              <a:spcAft>
                <a:spcPts val="0"/>
              </a:spcAft>
              <a:buNone/>
            </a:pPr>
            <a:r>
              <a:rPr lang="en-US" dirty="0">
                <a:effectLst/>
                <a:latin typeface="Times New Roman" panose="02020603050405020304" pitchFamily="18" charset="0"/>
                <a:ea typeface="Times New Roman" panose="02020603050405020304" pitchFamily="18" charset="0"/>
              </a:rPr>
              <a:t>      		...</a:t>
            </a:r>
          </a:p>
          <a:p>
            <a:pPr marL="1099185" marR="0" indent="0">
              <a:spcBef>
                <a:spcPts val="90"/>
              </a:spcBef>
              <a:spcAft>
                <a:spcPts val="0"/>
              </a:spcAft>
              <a:buNone/>
            </a:pPr>
            <a:r>
              <a:rPr lang="en-US" dirty="0">
                <a:effectLst/>
                <a:latin typeface="Times New Roman" panose="02020603050405020304" pitchFamily="18" charset="0"/>
                <a:ea typeface="Times New Roman" panose="02020603050405020304" pitchFamily="18" charset="0"/>
              </a:rPr>
              <a:t>	statement n;</a:t>
            </a:r>
          </a:p>
          <a:p>
            <a:pPr marL="1022350" marR="0" indent="0">
              <a:spcBef>
                <a:spcPts val="85"/>
              </a:spcBef>
              <a:spcAft>
                <a:spcPts val="0"/>
              </a:spcAft>
              <a:buNone/>
            </a:pPr>
            <a:r>
              <a:rPr lang="en-US" b="1"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46355" marR="0" indent="0">
              <a:spcBef>
                <a:spcPts val="640"/>
              </a:spcBef>
              <a:spcAft>
                <a:spcPts val="0"/>
              </a:spcAft>
              <a:buNone/>
            </a:pP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endParaRPr lang="en-US" sz="1400" dirty="0"/>
          </a:p>
        </p:txBody>
      </p:sp>
      <p:sp>
        <p:nvSpPr>
          <p:cNvPr id="6" name="Slide Number Placeholder 5">
            <a:extLst>
              <a:ext uri="{FF2B5EF4-FFF2-40B4-BE49-F238E27FC236}">
                <a16:creationId xmlns:a16="http://schemas.microsoft.com/office/drawing/2014/main" id="{96E27DB4-AF78-49E9-9D9D-D5B0F31AC185}"/>
              </a:ext>
            </a:extLst>
          </p:cNvPr>
          <p:cNvSpPr>
            <a:spLocks noGrp="1"/>
          </p:cNvSpPr>
          <p:nvPr>
            <p:ph type="sldNum" sz="quarter" idx="12"/>
          </p:nvPr>
        </p:nvSpPr>
        <p:spPr/>
        <p:txBody>
          <a:bodyPr/>
          <a:lstStyle/>
          <a:p>
            <a:fld id="{7C265689-C4EE-450D-9F46-6E9A1264C64E}" type="slidenum">
              <a:rPr lang="en-US" smtClean="0"/>
              <a:t>33</a:t>
            </a:fld>
            <a:endParaRPr lang="en-US"/>
          </a:p>
        </p:txBody>
      </p:sp>
      <p:sp>
        <p:nvSpPr>
          <p:cNvPr id="7" name="Rectangle 6">
            <a:extLst>
              <a:ext uri="{FF2B5EF4-FFF2-40B4-BE49-F238E27FC236}">
                <a16:creationId xmlns:a16="http://schemas.microsoft.com/office/drawing/2014/main" id="{81CC9066-D5B5-4348-8C6F-21E196233593}"/>
              </a:ext>
            </a:extLst>
          </p:cNvPr>
          <p:cNvSpPr/>
          <p:nvPr/>
        </p:nvSpPr>
        <p:spPr>
          <a:xfrm>
            <a:off x="7139353" y="1690688"/>
            <a:ext cx="4300587" cy="2715615"/>
          </a:xfrm>
          <a:prstGeom prst="rect">
            <a:avLst/>
          </a:prstGeom>
        </p:spPr>
        <p:txBody>
          <a:bodyPr wrap="square">
            <a:spAutoFit/>
          </a:bodyPr>
          <a:lstStyle/>
          <a:p>
            <a:pPr marL="46355" marR="0" indent="0">
              <a:spcBef>
                <a:spcPts val="640"/>
              </a:spcBef>
              <a:spcAft>
                <a:spcPts val="0"/>
              </a:spcAft>
              <a:buNone/>
            </a:pPr>
            <a:r>
              <a:rPr lang="en-US" b="1" dirty="0">
                <a:latin typeface="Times New Roman" panose="02020603050405020304" pitchFamily="18" charset="0"/>
                <a:ea typeface="Times New Roman" panose="02020603050405020304" pitchFamily="18" charset="0"/>
              </a:rPr>
              <a:t>Example</a:t>
            </a:r>
          </a:p>
          <a:p>
            <a:pPr marL="46355" marR="0" indent="0">
              <a:spcBef>
                <a:spcPts val="90"/>
              </a:spcBef>
              <a:spcAft>
                <a:spcPts val="0"/>
              </a:spcAft>
              <a:buNone/>
            </a:pPr>
            <a:r>
              <a:rPr lang="en-US" dirty="0">
                <a:latin typeface="Times New Roman" panose="02020603050405020304" pitchFamily="18" charset="0"/>
                <a:ea typeface="Times New Roman" panose="02020603050405020304" pitchFamily="18" charset="0"/>
              </a:rPr>
              <a:t>i:=1;</a:t>
            </a:r>
          </a:p>
          <a:p>
            <a:pPr marL="46355" marR="0" indent="0">
              <a:spcBef>
                <a:spcPts val="85"/>
              </a:spcBef>
              <a:spcAft>
                <a:spcPts val="0"/>
              </a:spcAft>
              <a:buNone/>
            </a:pPr>
            <a:r>
              <a:rPr lang="en-US" dirty="0">
                <a:latin typeface="Times New Roman" panose="02020603050405020304" pitchFamily="18" charset="0"/>
                <a:ea typeface="Times New Roman" panose="02020603050405020304" pitchFamily="18" charset="0"/>
              </a:rPr>
              <a:t>while(</a:t>
            </a:r>
            <a:r>
              <a:rPr lang="en-US" dirty="0" err="1">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&lt;=n) do</a:t>
            </a:r>
          </a:p>
          <a:p>
            <a:pPr marL="46355" marR="0" indent="0">
              <a:spcBef>
                <a:spcPts val="90"/>
              </a:spcBef>
              <a:spcAft>
                <a:spcPts val="0"/>
              </a:spcAft>
              <a:buNone/>
            </a:pPr>
            <a:r>
              <a:rPr lang="en-US" dirty="0">
                <a:latin typeface="Times New Roman" panose="02020603050405020304" pitchFamily="18" charset="0"/>
                <a:ea typeface="Times New Roman" panose="02020603050405020304" pitchFamily="18" charset="0"/>
              </a:rPr>
              <a:t>{</a:t>
            </a:r>
          </a:p>
          <a:p>
            <a:pPr marL="161925" marR="2969260" indent="0">
              <a:lnSpc>
                <a:spcPct val="105000"/>
              </a:lnSpc>
              <a:spcBef>
                <a:spcPts val="85"/>
              </a:spcBef>
              <a:spcAft>
                <a:spcPts val="0"/>
              </a:spcAft>
              <a:buNone/>
            </a:pPr>
            <a:r>
              <a:rPr lang="en-US" dirty="0">
                <a:latin typeface="Times New Roman" panose="02020603050405020304" pitchFamily="18" charset="0"/>
                <a:ea typeface="Times New Roman" panose="02020603050405020304" pitchFamily="18" charset="0"/>
              </a:rPr>
              <a:t>write (</a:t>
            </a:r>
            <a:r>
              <a:rPr lang="en-US" dirty="0" err="1">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 i:=i+1;</a:t>
            </a:r>
          </a:p>
          <a:p>
            <a:pPr marL="46355" marR="0" indent="0">
              <a:spcBef>
                <a:spcPts val="5"/>
              </a:spcBef>
              <a:spcAft>
                <a:spcPts val="0"/>
              </a:spcAft>
              <a:buNone/>
            </a:pPr>
            <a:r>
              <a:rPr lang="en-US" dirty="0">
                <a:latin typeface="Times New Roman" panose="02020603050405020304" pitchFamily="18" charset="0"/>
                <a:ea typeface="Times New Roman" panose="02020603050405020304" pitchFamily="18" charset="0"/>
              </a:rPr>
              <a:t>}</a:t>
            </a:r>
          </a:p>
          <a:p>
            <a:pPr marL="640080" marR="0" indent="0">
              <a:spcBef>
                <a:spcPts val="420"/>
              </a:spcBef>
              <a:spcAft>
                <a:spcPts val="0"/>
              </a:spcAft>
              <a:buNone/>
            </a:pPr>
            <a:br>
              <a:rPr lang="en-US" dirty="0">
                <a:latin typeface="Times New Roman" panose="02020603050405020304" pitchFamily="18" charset="0"/>
                <a:ea typeface="Times New Roman" panose="02020603050405020304" pitchFamily="18" charset="0"/>
              </a:rPr>
            </a:b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5894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7CF32-9668-466D-978A-E471A13BDC81}"/>
              </a:ext>
            </a:extLst>
          </p:cNvPr>
          <p:cNvSpPr>
            <a:spLocks noGrp="1"/>
          </p:cNvSpPr>
          <p:nvPr>
            <p:ph type="title"/>
          </p:nvPr>
        </p:nvSpPr>
        <p:spPr/>
        <p:txBody>
          <a:bodyPr/>
          <a:lstStyle/>
          <a:p>
            <a:r>
              <a:rPr lang="en-US" b="1" dirty="0">
                <a:solidFill>
                  <a:schemeClr val="accent1"/>
                </a:solidFill>
              </a:rPr>
              <a:t>repeat-until statement(Pseudo code):</a:t>
            </a:r>
            <a:endParaRPr lang="en-US" dirty="0"/>
          </a:p>
        </p:txBody>
      </p:sp>
      <p:sp>
        <p:nvSpPr>
          <p:cNvPr id="3" name="Content Placeholder 2">
            <a:extLst>
              <a:ext uri="{FF2B5EF4-FFF2-40B4-BE49-F238E27FC236}">
                <a16:creationId xmlns:a16="http://schemas.microsoft.com/office/drawing/2014/main" id="{D8E1D8A6-24D2-4258-B691-B04EEEA1E2FC}"/>
              </a:ext>
            </a:extLst>
          </p:cNvPr>
          <p:cNvSpPr>
            <a:spLocks noGrp="1"/>
          </p:cNvSpPr>
          <p:nvPr>
            <p:ph idx="1"/>
          </p:nvPr>
        </p:nvSpPr>
        <p:spPr>
          <a:xfrm>
            <a:off x="752059" y="1485656"/>
            <a:ext cx="5742526" cy="4667250"/>
          </a:xfrm>
        </p:spPr>
        <p:txBody>
          <a:bodyPr>
            <a:noAutofit/>
          </a:bodyPr>
          <a:lstStyle/>
          <a:p>
            <a:pPr marL="560705" marR="358140" indent="0">
              <a:lnSpc>
                <a:spcPct val="105000"/>
              </a:lnSpc>
              <a:spcBef>
                <a:spcPts val="315"/>
              </a:spcBef>
              <a:spcAft>
                <a:spcPts val="0"/>
              </a:spcAft>
              <a:buNone/>
            </a:pPr>
            <a:r>
              <a:rPr lang="en-US" b="1" dirty="0">
                <a:effectLst/>
                <a:latin typeface="Times New Roman" panose="02020603050405020304" pitchFamily="18" charset="0"/>
                <a:ea typeface="Times New Roman" panose="02020603050405020304" pitchFamily="18" charset="0"/>
              </a:rPr>
              <a:t>Repeat-until loop:</a:t>
            </a:r>
            <a:endParaRPr lang="en-US" dirty="0">
              <a:effectLst/>
              <a:latin typeface="Times New Roman" panose="02020603050405020304" pitchFamily="18" charset="0"/>
              <a:ea typeface="Times New Roman" panose="02020603050405020304" pitchFamily="18" charset="0"/>
            </a:endParaRPr>
          </a:p>
          <a:p>
            <a:pPr marL="411480" marR="0" indent="0">
              <a:spcBef>
                <a:spcPts val="25"/>
              </a:spcBef>
              <a:spcAft>
                <a:spcPts val="0"/>
              </a:spcAft>
              <a:buNone/>
            </a:pPr>
            <a:r>
              <a:rPr lang="en-US" dirty="0">
                <a:effectLst/>
                <a:latin typeface="Times New Roman" panose="02020603050405020304" pitchFamily="18" charset="0"/>
                <a:ea typeface="Times New Roman" panose="02020603050405020304" pitchFamily="18" charset="0"/>
              </a:rPr>
              <a:t>The general form of repeat-until is-</a:t>
            </a:r>
          </a:p>
          <a:p>
            <a:pPr marL="1022350" marR="0" indent="0">
              <a:spcBef>
                <a:spcPts val="460"/>
              </a:spcBef>
              <a:spcAft>
                <a:spcPts val="0"/>
              </a:spcAft>
              <a:buNone/>
            </a:pPr>
            <a:r>
              <a:rPr lang="en-US" b="1" dirty="0">
                <a:effectLst/>
                <a:latin typeface="Times New Roman" panose="02020603050405020304" pitchFamily="18" charset="0"/>
                <a:ea typeface="Times New Roman" panose="02020603050405020304" pitchFamily="18" charset="0"/>
              </a:rPr>
              <a:t>repeat</a:t>
            </a:r>
          </a:p>
          <a:p>
            <a:pPr marL="1022350" marR="0" indent="0">
              <a:spcBef>
                <a:spcPts val="85"/>
              </a:spcBef>
              <a:spcAft>
                <a:spcPts val="0"/>
              </a:spcAft>
              <a:buNone/>
            </a:pPr>
            <a:r>
              <a:rPr lang="en-US" b="1" dirty="0">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1099185" marR="0" indent="0">
              <a:spcBef>
                <a:spcPts val="85"/>
              </a:spcBef>
              <a:spcAft>
                <a:spcPts val="0"/>
              </a:spcAft>
              <a:buNone/>
            </a:pPr>
            <a:r>
              <a:rPr lang="en-US" dirty="0">
                <a:effectLst/>
                <a:latin typeface="Times New Roman" panose="02020603050405020304" pitchFamily="18" charset="0"/>
                <a:ea typeface="Times New Roman" panose="02020603050405020304" pitchFamily="18" charset="0"/>
              </a:rPr>
              <a:t>	statement</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a:t>
            </a:r>
          </a:p>
          <a:p>
            <a:pPr marL="1099185" marR="0" indent="0">
              <a:spcBef>
                <a:spcPts val="90"/>
              </a:spcBef>
              <a:spcAft>
                <a:spcPts val="0"/>
              </a:spcAft>
              <a:buNone/>
            </a:pPr>
            <a:r>
              <a:rPr lang="en-US" dirty="0">
                <a:effectLst/>
                <a:latin typeface="Times New Roman" panose="02020603050405020304" pitchFamily="18" charset="0"/>
                <a:ea typeface="Times New Roman" panose="02020603050405020304" pitchFamily="18" charset="0"/>
              </a:rPr>
              <a:t>	statement</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a:t>
            </a:r>
          </a:p>
          <a:p>
            <a:pPr marL="1177290" marR="0" indent="0">
              <a:spcBef>
                <a:spcPts val="85"/>
              </a:spcBef>
              <a:spcAft>
                <a:spcPts val="0"/>
              </a:spcAft>
              <a:buNone/>
            </a:pPr>
            <a:r>
              <a:rPr lang="en-US" dirty="0">
                <a:effectLst/>
                <a:latin typeface="Times New Roman" panose="02020603050405020304" pitchFamily="18" charset="0"/>
                <a:ea typeface="Times New Roman" panose="02020603050405020304" pitchFamily="18" charset="0"/>
              </a:rPr>
              <a:t>      		...</a:t>
            </a:r>
          </a:p>
          <a:p>
            <a:pPr marL="1177290" marR="0" indent="0">
              <a:spcBef>
                <a:spcPts val="85"/>
              </a:spcBef>
              <a:spcAft>
                <a:spcPts val="0"/>
              </a:spcAft>
              <a:buNone/>
            </a:pPr>
            <a:r>
              <a:rPr lang="en-US" dirty="0">
                <a:effectLst/>
                <a:latin typeface="Times New Roman" panose="02020603050405020304" pitchFamily="18" charset="0"/>
                <a:ea typeface="Times New Roman" panose="02020603050405020304" pitchFamily="18" charset="0"/>
              </a:rPr>
              <a:t>      		...</a:t>
            </a:r>
          </a:p>
          <a:p>
            <a:pPr marL="1099185" marR="0" indent="0">
              <a:spcBef>
                <a:spcPts val="90"/>
              </a:spcBef>
              <a:spcAft>
                <a:spcPts val="0"/>
              </a:spcAft>
              <a:buNone/>
            </a:pPr>
            <a:r>
              <a:rPr lang="en-US" dirty="0">
                <a:effectLst/>
                <a:latin typeface="Times New Roman" panose="02020603050405020304" pitchFamily="18" charset="0"/>
                <a:ea typeface="Times New Roman" panose="02020603050405020304" pitchFamily="18" charset="0"/>
              </a:rPr>
              <a:t>	statement n;</a:t>
            </a:r>
          </a:p>
          <a:p>
            <a:pPr marL="1022350" marR="0" indent="0">
              <a:spcBef>
                <a:spcPts val="85"/>
              </a:spcBef>
              <a:spcAft>
                <a:spcPts val="0"/>
              </a:spcAft>
              <a:buNone/>
            </a:pPr>
            <a:r>
              <a:rPr lang="en-US" b="1" dirty="0">
                <a:effectLst/>
                <a:latin typeface="Times New Roman" panose="02020603050405020304" pitchFamily="18" charset="0"/>
                <a:ea typeface="Times New Roman" panose="02020603050405020304" pitchFamily="18" charset="0"/>
              </a:rPr>
              <a:t>}until</a:t>
            </a:r>
            <a:r>
              <a:rPr lang="en-US" dirty="0">
                <a:effectLst/>
                <a:latin typeface="Times New Roman" panose="02020603050405020304" pitchFamily="18" charset="0"/>
                <a:ea typeface="Times New Roman" panose="02020603050405020304" pitchFamily="18" charset="0"/>
              </a:rPr>
              <a:t> (condition</a:t>
            </a:r>
            <a:r>
              <a:rPr lang="en-US" dirty="0">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46355" marR="0" indent="0">
              <a:spcBef>
                <a:spcPts val="640"/>
              </a:spcBef>
              <a:spcAft>
                <a:spcPts val="0"/>
              </a:spcAft>
              <a:buNone/>
            </a:pPr>
            <a:br>
              <a:rPr lang="en-US" sz="1400" dirty="0">
                <a:effectLst/>
                <a:latin typeface="Times New Roman" panose="02020603050405020304" pitchFamily="18" charset="0"/>
                <a:ea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rPr>
            </a:br>
            <a:endParaRPr lang="en-US" sz="1400" dirty="0"/>
          </a:p>
        </p:txBody>
      </p:sp>
      <p:sp>
        <p:nvSpPr>
          <p:cNvPr id="6" name="Slide Number Placeholder 5">
            <a:extLst>
              <a:ext uri="{FF2B5EF4-FFF2-40B4-BE49-F238E27FC236}">
                <a16:creationId xmlns:a16="http://schemas.microsoft.com/office/drawing/2014/main" id="{96E27DB4-AF78-49E9-9D9D-D5B0F31AC185}"/>
              </a:ext>
            </a:extLst>
          </p:cNvPr>
          <p:cNvSpPr>
            <a:spLocks noGrp="1"/>
          </p:cNvSpPr>
          <p:nvPr>
            <p:ph type="sldNum" sz="quarter" idx="12"/>
          </p:nvPr>
        </p:nvSpPr>
        <p:spPr/>
        <p:txBody>
          <a:bodyPr/>
          <a:lstStyle/>
          <a:p>
            <a:fld id="{7C265689-C4EE-450D-9F46-6E9A1264C64E}" type="slidenum">
              <a:rPr lang="en-US" smtClean="0"/>
              <a:t>34</a:t>
            </a:fld>
            <a:endParaRPr lang="en-US"/>
          </a:p>
        </p:txBody>
      </p:sp>
      <p:sp>
        <p:nvSpPr>
          <p:cNvPr id="7" name="Rectangle 6">
            <a:extLst>
              <a:ext uri="{FF2B5EF4-FFF2-40B4-BE49-F238E27FC236}">
                <a16:creationId xmlns:a16="http://schemas.microsoft.com/office/drawing/2014/main" id="{81CC9066-D5B5-4348-8C6F-21E196233593}"/>
              </a:ext>
            </a:extLst>
          </p:cNvPr>
          <p:cNvSpPr/>
          <p:nvPr/>
        </p:nvSpPr>
        <p:spPr>
          <a:xfrm>
            <a:off x="7139353" y="1690688"/>
            <a:ext cx="4300587" cy="3005438"/>
          </a:xfrm>
          <a:prstGeom prst="rect">
            <a:avLst/>
          </a:prstGeom>
        </p:spPr>
        <p:txBody>
          <a:bodyPr wrap="square">
            <a:spAutoFit/>
          </a:bodyPr>
          <a:lstStyle/>
          <a:p>
            <a:pPr marL="46355" marR="0" indent="0">
              <a:spcBef>
                <a:spcPts val="640"/>
              </a:spcBef>
              <a:spcAft>
                <a:spcPts val="0"/>
              </a:spcAft>
              <a:buNone/>
            </a:pPr>
            <a:r>
              <a:rPr lang="en-US" b="1" dirty="0">
                <a:latin typeface="Times New Roman" panose="02020603050405020304" pitchFamily="18" charset="0"/>
                <a:ea typeface="Times New Roman" panose="02020603050405020304" pitchFamily="18" charset="0"/>
              </a:rPr>
              <a:t>Example</a:t>
            </a:r>
          </a:p>
          <a:p>
            <a:pPr marL="46355" marR="0" indent="0">
              <a:spcBef>
                <a:spcPts val="90"/>
              </a:spcBef>
              <a:spcAft>
                <a:spcPts val="0"/>
              </a:spcAft>
              <a:buNone/>
            </a:pPr>
            <a:r>
              <a:rPr lang="en-US" dirty="0">
                <a:latin typeface="Times New Roman" panose="02020603050405020304" pitchFamily="18" charset="0"/>
                <a:ea typeface="Times New Roman" panose="02020603050405020304" pitchFamily="18" charset="0"/>
              </a:rPr>
              <a:t>i:=1;</a:t>
            </a:r>
          </a:p>
          <a:p>
            <a:pPr marL="46355" marR="0" indent="0">
              <a:spcBef>
                <a:spcPts val="85"/>
              </a:spcBef>
              <a:spcAft>
                <a:spcPts val="0"/>
              </a:spcAft>
              <a:buNone/>
            </a:pPr>
            <a:r>
              <a:rPr lang="en-US" dirty="0">
                <a:latin typeface="Times New Roman" panose="02020603050405020304" pitchFamily="18" charset="0"/>
                <a:ea typeface="Times New Roman" panose="02020603050405020304" pitchFamily="18" charset="0"/>
              </a:rPr>
              <a:t>repeat</a:t>
            </a:r>
          </a:p>
          <a:p>
            <a:pPr marL="46355" marR="0" indent="0">
              <a:spcBef>
                <a:spcPts val="90"/>
              </a:spcBef>
              <a:spcAft>
                <a:spcPts val="0"/>
              </a:spcAft>
              <a:buNone/>
            </a:pPr>
            <a:r>
              <a:rPr lang="en-US" dirty="0">
                <a:latin typeface="Times New Roman" panose="02020603050405020304" pitchFamily="18" charset="0"/>
                <a:ea typeface="Times New Roman" panose="02020603050405020304" pitchFamily="18" charset="0"/>
              </a:rPr>
              <a:t>{</a:t>
            </a:r>
          </a:p>
          <a:p>
            <a:pPr marL="161925" marR="2969260" indent="0">
              <a:lnSpc>
                <a:spcPct val="105000"/>
              </a:lnSpc>
              <a:spcBef>
                <a:spcPts val="85"/>
              </a:spcBef>
              <a:spcAft>
                <a:spcPts val="0"/>
              </a:spcAft>
              <a:buNone/>
            </a:pPr>
            <a:r>
              <a:rPr lang="en-US" dirty="0">
                <a:latin typeface="Times New Roman" panose="02020603050405020304" pitchFamily="18" charset="0"/>
                <a:ea typeface="Times New Roman" panose="02020603050405020304" pitchFamily="18" charset="0"/>
              </a:rPr>
              <a:t>write (</a:t>
            </a:r>
            <a:r>
              <a:rPr lang="en-US" dirty="0" err="1">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 i:=i+1;</a:t>
            </a:r>
          </a:p>
          <a:p>
            <a:pPr marL="46355" marR="0" indent="0">
              <a:spcBef>
                <a:spcPts val="5"/>
              </a:spcBef>
              <a:spcAft>
                <a:spcPts val="0"/>
              </a:spcAft>
              <a:buNone/>
            </a:pPr>
            <a:r>
              <a:rPr lang="en-US" dirty="0">
                <a:latin typeface="Times New Roman" panose="02020603050405020304" pitchFamily="18" charset="0"/>
                <a:ea typeface="Times New Roman" panose="02020603050405020304" pitchFamily="18" charset="0"/>
              </a:rPr>
              <a:t>}</a:t>
            </a:r>
          </a:p>
          <a:p>
            <a:pPr marL="46355" marR="0" indent="0">
              <a:spcBef>
                <a:spcPts val="90"/>
              </a:spcBef>
              <a:spcAft>
                <a:spcPts val="0"/>
              </a:spcAft>
              <a:buNone/>
            </a:pPr>
            <a:r>
              <a:rPr lang="en-US" dirty="0">
                <a:latin typeface="Times New Roman" panose="02020603050405020304" pitchFamily="18" charset="0"/>
                <a:ea typeface="Times New Roman" panose="02020603050405020304" pitchFamily="18" charset="0"/>
              </a:rPr>
              <a:t>until (</a:t>
            </a:r>
            <a:r>
              <a:rPr lang="en-US" dirty="0" err="1">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&gt;10);</a:t>
            </a:r>
          </a:p>
          <a:p>
            <a:pPr marL="640080" marR="0" indent="0">
              <a:spcBef>
                <a:spcPts val="420"/>
              </a:spcBef>
              <a:spcAft>
                <a:spcPts val="0"/>
              </a:spcAft>
              <a:buNone/>
            </a:pPr>
            <a:br>
              <a:rPr lang="en-US" dirty="0">
                <a:latin typeface="Times New Roman" panose="02020603050405020304" pitchFamily="18" charset="0"/>
                <a:ea typeface="Times New Roman" panose="02020603050405020304" pitchFamily="18" charset="0"/>
              </a:rPr>
            </a:b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80258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0CEFC2-5AE1-4F33-9E17-A1FC5E25110B}"/>
              </a:ext>
            </a:extLst>
          </p:cNvPr>
          <p:cNvSpPr>
            <a:spLocks noGrp="1"/>
          </p:cNvSpPr>
          <p:nvPr>
            <p:ph type="title"/>
          </p:nvPr>
        </p:nvSpPr>
        <p:spPr>
          <a:xfrm>
            <a:off x="1115568" y="548640"/>
            <a:ext cx="10168128" cy="1179576"/>
          </a:xfrm>
        </p:spPr>
        <p:txBody>
          <a:bodyPr>
            <a:normAutofit/>
          </a:bodyPr>
          <a:lstStyle/>
          <a:p>
            <a:r>
              <a:rPr lang="en-US" sz="3700" b="1"/>
              <a:t>Break, Array and function Statement(Pseudo code):</a:t>
            </a:r>
            <a:endParaRPr lang="en-US" sz="3700"/>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727C667-B970-420F-87C6-2E715C70F3CD}"/>
              </a:ext>
            </a:extLst>
          </p:cNvPr>
          <p:cNvSpPr>
            <a:spLocks noGrp="1"/>
          </p:cNvSpPr>
          <p:nvPr>
            <p:ph idx="1"/>
          </p:nvPr>
        </p:nvSpPr>
        <p:spPr>
          <a:xfrm>
            <a:off x="1115568" y="2481943"/>
            <a:ext cx="10168128" cy="3695020"/>
          </a:xfrm>
        </p:spPr>
        <p:txBody>
          <a:bodyPr>
            <a:normAutofit/>
          </a:bodyPr>
          <a:lstStyle/>
          <a:p>
            <a:pPr marL="0" marR="0" lvl="0" indent="0">
              <a:spcBef>
                <a:spcPts val="440"/>
              </a:spcBef>
              <a:spcAft>
                <a:spcPts val="0"/>
              </a:spcAft>
              <a:buSzPts val="1200"/>
              <a:buNone/>
              <a:tabLst>
                <a:tab pos="795655" algn="l"/>
              </a:tabLst>
            </a:pPr>
            <a:r>
              <a:rPr lang="en-US" sz="2200" b="1" spc="-50">
                <a:effectLst/>
                <a:latin typeface="Times New Roman" panose="02020603050405020304" pitchFamily="18" charset="0"/>
                <a:ea typeface="Times New Roman" panose="02020603050405020304" pitchFamily="18" charset="0"/>
              </a:rPr>
              <a:t>Break:</a:t>
            </a:r>
            <a:r>
              <a:rPr lang="en-US" sz="2200" spc="-50">
                <a:effectLst/>
                <a:latin typeface="Times New Roman" panose="02020603050405020304" pitchFamily="18" charset="0"/>
                <a:ea typeface="Times New Roman" panose="02020603050405020304" pitchFamily="18" charset="0"/>
              </a:rPr>
              <a:t> this statement </a:t>
            </a:r>
            <a:r>
              <a:rPr lang="en-US" sz="2200" spc="-25">
                <a:effectLst/>
                <a:latin typeface="Times New Roman" panose="02020603050405020304" pitchFamily="18" charset="0"/>
                <a:ea typeface="Times New Roman" panose="02020603050405020304" pitchFamily="18" charset="0"/>
              </a:rPr>
              <a:t>is </a:t>
            </a:r>
            <a:r>
              <a:rPr lang="en-US" sz="2200" spc="-50">
                <a:effectLst/>
                <a:latin typeface="Times New Roman" panose="02020603050405020304" pitchFamily="18" charset="0"/>
                <a:ea typeface="Times New Roman" panose="02020603050405020304" pitchFamily="18" charset="0"/>
              </a:rPr>
              <a:t>exit from the</a:t>
            </a:r>
            <a:r>
              <a:rPr lang="en-US" sz="2200" spc="70">
                <a:effectLst/>
                <a:latin typeface="Times New Roman" panose="02020603050405020304" pitchFamily="18" charset="0"/>
                <a:ea typeface="Times New Roman" panose="02020603050405020304" pitchFamily="18" charset="0"/>
              </a:rPr>
              <a:t> </a:t>
            </a:r>
            <a:r>
              <a:rPr lang="en-US" sz="2200" spc="-50">
                <a:effectLst/>
                <a:latin typeface="Times New Roman" panose="02020603050405020304" pitchFamily="18" charset="0"/>
                <a:ea typeface="Times New Roman" panose="02020603050405020304" pitchFamily="18" charset="0"/>
              </a:rPr>
              <a:t>loop.</a:t>
            </a:r>
          </a:p>
          <a:p>
            <a:pPr marL="0" marR="0" lvl="0" indent="0">
              <a:spcBef>
                <a:spcPts val="85"/>
              </a:spcBef>
              <a:spcAft>
                <a:spcPts val="0"/>
              </a:spcAft>
              <a:buSzPts val="1200"/>
              <a:buNone/>
              <a:tabLst>
                <a:tab pos="795655" algn="l"/>
              </a:tabLst>
            </a:pPr>
            <a:r>
              <a:rPr lang="en-US" sz="2200" b="1" spc="-50">
                <a:effectLst/>
                <a:latin typeface="Times New Roman" panose="02020603050405020304" pitchFamily="18" charset="0"/>
                <a:ea typeface="Times New Roman" panose="02020603050405020304" pitchFamily="18" charset="0"/>
              </a:rPr>
              <a:t>Elements of array</a:t>
            </a:r>
            <a:r>
              <a:rPr lang="en-US" sz="2200" spc="-50">
                <a:effectLst/>
                <a:latin typeface="Times New Roman" panose="02020603050405020304" pitchFamily="18" charset="0"/>
                <a:ea typeface="Times New Roman" panose="02020603050405020304" pitchFamily="18" charset="0"/>
              </a:rPr>
              <a:t> are accessed using [</a:t>
            </a:r>
            <a:r>
              <a:rPr lang="en-US" sz="2200" spc="-40">
                <a:effectLst/>
                <a:latin typeface="Times New Roman" panose="02020603050405020304" pitchFamily="18" charset="0"/>
                <a:ea typeface="Times New Roman" panose="02020603050405020304" pitchFamily="18" charset="0"/>
              </a:rPr>
              <a:t> </a:t>
            </a:r>
            <a:r>
              <a:rPr lang="en-US" sz="2200" spc="-50">
                <a:effectLst/>
                <a:latin typeface="Times New Roman" panose="02020603050405020304" pitchFamily="18" charset="0"/>
                <a:ea typeface="Times New Roman" panose="02020603050405020304" pitchFamily="18" charset="0"/>
              </a:rPr>
              <a:t>].</a:t>
            </a:r>
          </a:p>
          <a:p>
            <a:pPr marL="755650" marR="0" indent="194945">
              <a:spcBef>
                <a:spcPts val="105"/>
              </a:spcBef>
              <a:spcAft>
                <a:spcPts val="0"/>
              </a:spcAft>
            </a:pPr>
            <a:r>
              <a:rPr lang="en-US" sz="2200">
                <a:effectLst/>
                <a:latin typeface="Times New Roman" panose="02020603050405020304" pitchFamily="18" charset="0"/>
                <a:ea typeface="Times New Roman" panose="02020603050405020304" pitchFamily="18" charset="0"/>
              </a:rPr>
              <a:t>For example, if A is an one-dimensional array, then i</a:t>
            </a:r>
            <a:r>
              <a:rPr lang="en-US" sz="2200" baseline="30000">
                <a:effectLst/>
                <a:latin typeface="Times New Roman" panose="02020603050405020304" pitchFamily="18" charset="0"/>
                <a:ea typeface="Times New Roman" panose="02020603050405020304" pitchFamily="18" charset="0"/>
              </a:rPr>
              <a:t>th</a:t>
            </a:r>
            <a:r>
              <a:rPr lang="en-US" sz="2200">
                <a:effectLst/>
                <a:latin typeface="Times New Roman" panose="02020603050405020304" pitchFamily="18" charset="0"/>
                <a:ea typeface="Times New Roman" panose="02020603050405020304" pitchFamily="18" charset="0"/>
              </a:rPr>
              <a:t> element can be accessed using A[i]. </a:t>
            </a:r>
          </a:p>
          <a:p>
            <a:pPr marL="755650" marR="0" indent="194945">
              <a:spcBef>
                <a:spcPts val="105"/>
              </a:spcBef>
              <a:spcAft>
                <a:spcPts val="0"/>
              </a:spcAft>
            </a:pPr>
            <a:r>
              <a:rPr lang="en-US" sz="2200">
                <a:effectLst/>
                <a:latin typeface="Times New Roman" panose="02020603050405020304" pitchFamily="18" charset="0"/>
                <a:ea typeface="Times New Roman" panose="02020603050405020304" pitchFamily="18" charset="0"/>
              </a:rPr>
              <a:t>If A is two-dimensional array, then (i, j)</a:t>
            </a:r>
            <a:r>
              <a:rPr lang="en-US" sz="2200" baseline="30000">
                <a:effectLst/>
                <a:latin typeface="Times New Roman" panose="02020603050405020304" pitchFamily="18" charset="0"/>
                <a:ea typeface="Times New Roman" panose="02020603050405020304" pitchFamily="18" charset="0"/>
              </a:rPr>
              <a:t>th</a:t>
            </a:r>
            <a:r>
              <a:rPr lang="en-US" sz="2200">
                <a:effectLst/>
                <a:latin typeface="Times New Roman" panose="02020603050405020304" pitchFamily="18" charset="0"/>
                <a:ea typeface="Times New Roman" panose="02020603050405020304" pitchFamily="18" charset="0"/>
              </a:rPr>
              <a:t> element can be accessed using A[i,j].</a:t>
            </a:r>
          </a:p>
          <a:p>
            <a:pPr marL="0" marR="1839595" lvl="0" indent="0">
              <a:spcBef>
                <a:spcPts val="75"/>
              </a:spcBef>
              <a:spcAft>
                <a:spcPts val="0"/>
              </a:spcAft>
              <a:buSzPts val="1200"/>
              <a:buNone/>
              <a:tabLst>
                <a:tab pos="795655" algn="l"/>
              </a:tabLst>
            </a:pPr>
            <a:endParaRPr lang="en-US" sz="2200" b="1" spc="-50">
              <a:effectLst/>
              <a:latin typeface="Times New Roman" panose="02020603050405020304" pitchFamily="18" charset="0"/>
              <a:ea typeface="Times New Roman" panose="02020603050405020304" pitchFamily="18" charset="0"/>
            </a:endParaRPr>
          </a:p>
          <a:p>
            <a:pPr marL="0" marR="1839595" lvl="0" indent="0">
              <a:spcBef>
                <a:spcPts val="75"/>
              </a:spcBef>
              <a:spcAft>
                <a:spcPts val="0"/>
              </a:spcAft>
              <a:buSzPts val="1200"/>
              <a:buNone/>
              <a:tabLst>
                <a:tab pos="795655" algn="l"/>
              </a:tabLst>
            </a:pPr>
            <a:r>
              <a:rPr lang="en-US" sz="2200" b="1" spc="-50">
                <a:effectLst/>
                <a:latin typeface="Times New Roman" panose="02020603050405020304" pitchFamily="18" charset="0"/>
                <a:ea typeface="Times New Roman" panose="02020603050405020304" pitchFamily="18" charset="0"/>
              </a:rPr>
              <a:t>Procedures </a:t>
            </a:r>
            <a:r>
              <a:rPr lang="en-US" sz="2200" spc="-50">
                <a:effectLst/>
                <a:latin typeface="Times New Roman" panose="02020603050405020304" pitchFamily="18" charset="0"/>
                <a:ea typeface="Times New Roman" panose="02020603050405020304" pitchFamily="18" charset="0"/>
              </a:rPr>
              <a:t>(functions): There </a:t>
            </a:r>
            <a:r>
              <a:rPr lang="en-US" sz="2200" spc="-25">
                <a:effectLst/>
                <a:latin typeface="Times New Roman" panose="02020603050405020304" pitchFamily="18" charset="0"/>
                <a:ea typeface="Times New Roman" panose="02020603050405020304" pitchFamily="18" charset="0"/>
              </a:rPr>
              <a:t>is </a:t>
            </a:r>
            <a:r>
              <a:rPr lang="en-US" sz="2200" spc="-50">
                <a:effectLst/>
                <a:latin typeface="Times New Roman" panose="02020603050405020304" pitchFamily="18" charset="0"/>
                <a:ea typeface="Times New Roman" panose="02020603050405020304" pitchFamily="18" charset="0"/>
              </a:rPr>
              <a:t>only one type of procedure:</a:t>
            </a:r>
          </a:p>
          <a:p>
            <a:pPr marL="0" marR="1839595" lvl="0" indent="0">
              <a:spcBef>
                <a:spcPts val="75"/>
              </a:spcBef>
              <a:spcAft>
                <a:spcPts val="0"/>
              </a:spcAft>
              <a:buSzPts val="1200"/>
              <a:buNone/>
              <a:tabLst>
                <a:tab pos="795655" algn="l"/>
              </a:tabLst>
            </a:pPr>
            <a:endParaRPr lang="en-US" sz="2200" spc="-50">
              <a:latin typeface="Times New Roman" panose="02020603050405020304" pitchFamily="18" charset="0"/>
              <a:ea typeface="Times New Roman" panose="02020603050405020304" pitchFamily="18" charset="0"/>
            </a:endParaRPr>
          </a:p>
          <a:p>
            <a:pPr marL="0" marR="1839595" lvl="0" indent="0">
              <a:spcBef>
                <a:spcPts val="75"/>
              </a:spcBef>
              <a:spcAft>
                <a:spcPts val="0"/>
              </a:spcAft>
              <a:buSzPts val="1200"/>
              <a:buNone/>
              <a:tabLst>
                <a:tab pos="795655" algn="l"/>
              </a:tabLst>
            </a:pPr>
            <a:r>
              <a:rPr lang="en-US" sz="2200" spc="-50">
                <a:effectLst/>
                <a:latin typeface="Times New Roman" panose="02020603050405020304" pitchFamily="18" charset="0"/>
                <a:ea typeface="Times New Roman" panose="02020603050405020304" pitchFamily="18" charset="0"/>
              </a:rPr>
              <a:t> An algorithm consists of a heading and a</a:t>
            </a:r>
            <a:r>
              <a:rPr lang="en-US" sz="2200" spc="-60">
                <a:effectLst/>
                <a:latin typeface="Times New Roman" panose="02020603050405020304" pitchFamily="18" charset="0"/>
                <a:ea typeface="Times New Roman" panose="02020603050405020304" pitchFamily="18" charset="0"/>
              </a:rPr>
              <a:t> </a:t>
            </a:r>
            <a:r>
              <a:rPr lang="en-US" sz="2200" spc="-50">
                <a:effectLst/>
                <a:latin typeface="Times New Roman" panose="02020603050405020304" pitchFamily="18" charset="0"/>
                <a:ea typeface="Times New Roman" panose="02020603050405020304" pitchFamily="18" charset="0"/>
              </a:rPr>
              <a:t>body.</a:t>
            </a:r>
          </a:p>
          <a:p>
            <a:pPr marL="0" indent="0">
              <a:buNone/>
            </a:pPr>
            <a:endParaRPr lang="en-US" sz="2200"/>
          </a:p>
        </p:txBody>
      </p:sp>
      <p:sp>
        <p:nvSpPr>
          <p:cNvPr id="6" name="Slide Number Placeholder 5">
            <a:extLst>
              <a:ext uri="{FF2B5EF4-FFF2-40B4-BE49-F238E27FC236}">
                <a16:creationId xmlns:a16="http://schemas.microsoft.com/office/drawing/2014/main" id="{2D0CB67E-9746-44EB-BFC4-816C51EE84ED}"/>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35</a:t>
            </a:fld>
            <a:endParaRPr lang="en-US">
              <a:solidFill>
                <a:schemeClr val="tx1">
                  <a:lumMod val="50000"/>
                  <a:lumOff val="50000"/>
                </a:schemeClr>
              </a:solidFill>
            </a:endParaRPr>
          </a:p>
        </p:txBody>
      </p:sp>
    </p:spTree>
    <p:extLst>
      <p:ext uri="{BB962C8B-B14F-4D97-AF65-F5344CB8AC3E}">
        <p14:creationId xmlns:p14="http://schemas.microsoft.com/office/powerpoint/2010/main" val="2722262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5087AFA-4CF5-4E9A-8441-BD8B4ECB0FE0}"/>
              </a:ext>
            </a:extLst>
          </p:cNvPr>
          <p:cNvSpPr>
            <a:spLocks noGrp="1"/>
          </p:cNvSpPr>
          <p:nvPr>
            <p:ph type="sldNum" sz="quarter" idx="12"/>
          </p:nvPr>
        </p:nvSpPr>
        <p:spPr/>
        <p:txBody>
          <a:bodyPr/>
          <a:lstStyle/>
          <a:p>
            <a:fld id="{7C265689-C4EE-450D-9F46-6E9A1264C64E}" type="slidenum">
              <a:rPr lang="en-US" smtClean="0"/>
              <a:t>36</a:t>
            </a:fld>
            <a:endParaRPr lang="en-US"/>
          </a:p>
        </p:txBody>
      </p:sp>
      <p:sp>
        <p:nvSpPr>
          <p:cNvPr id="7" name="Title 1">
            <a:extLst>
              <a:ext uri="{FF2B5EF4-FFF2-40B4-BE49-F238E27FC236}">
                <a16:creationId xmlns:a16="http://schemas.microsoft.com/office/drawing/2014/main" id="{C376F343-7FA4-4F7D-B613-459592AA47AA}"/>
              </a:ext>
            </a:extLst>
          </p:cNvPr>
          <p:cNvSpPr>
            <a:spLocks noGrp="1"/>
          </p:cNvSpPr>
          <p:nvPr>
            <p:ph type="title"/>
          </p:nvPr>
        </p:nvSpPr>
        <p:spPr>
          <a:xfrm>
            <a:off x="1090245" y="1973530"/>
            <a:ext cx="9683263" cy="1325563"/>
          </a:xfrm>
        </p:spPr>
        <p:txBody>
          <a:bodyPr>
            <a:normAutofit/>
          </a:bodyPr>
          <a:lstStyle/>
          <a:p>
            <a:pPr algn="ctr"/>
            <a:r>
              <a:rPr lang="en-US" b="1" dirty="0">
                <a:solidFill>
                  <a:schemeClr val="accent1"/>
                </a:solidFill>
              </a:rPr>
              <a:t>   SAMPLE ALGORITHMS</a:t>
            </a:r>
          </a:p>
        </p:txBody>
      </p:sp>
    </p:spTree>
    <p:extLst>
      <p:ext uri="{BB962C8B-B14F-4D97-AF65-F5344CB8AC3E}">
        <p14:creationId xmlns:p14="http://schemas.microsoft.com/office/powerpoint/2010/main" val="2367710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03100-BDF5-4D40-853F-4576A7717D6C}"/>
              </a:ext>
            </a:extLst>
          </p:cNvPr>
          <p:cNvSpPr>
            <a:spLocks noGrp="1"/>
          </p:cNvSpPr>
          <p:nvPr>
            <p:ph idx="1"/>
          </p:nvPr>
        </p:nvSpPr>
        <p:spPr>
          <a:xfrm>
            <a:off x="1775790" y="303408"/>
            <a:ext cx="8335619" cy="5942648"/>
          </a:xfrm>
        </p:spPr>
        <p:txBody>
          <a:bodyPr>
            <a:noAutofit/>
          </a:bodyPr>
          <a:lstStyle/>
          <a:p>
            <a:pPr marL="0" indent="0">
              <a:buNone/>
            </a:pPr>
            <a:r>
              <a:rPr lang="en-US" sz="3200" dirty="0"/>
              <a:t>Write an algorithm to find maximum element in an array with size ‘n’.</a:t>
            </a:r>
            <a:endParaRPr lang="en-US" sz="2400" dirty="0"/>
          </a:p>
          <a:p>
            <a:pPr marL="0" indent="0">
              <a:buNone/>
            </a:pPr>
            <a:r>
              <a:rPr lang="en-US" sz="2400" dirty="0"/>
              <a:t>Algorithm </a:t>
            </a:r>
            <a:r>
              <a:rPr lang="en-US" sz="2400" b="1" dirty="0"/>
              <a:t>Max</a:t>
            </a:r>
            <a:r>
              <a:rPr lang="en-US" sz="2400" dirty="0"/>
              <a:t>(A, n)</a:t>
            </a:r>
          </a:p>
          <a:p>
            <a:pPr marL="0" indent="0">
              <a:buNone/>
            </a:pPr>
            <a:r>
              <a:rPr lang="en-US" sz="2400" dirty="0"/>
              <a:t>// This algorithm return the maximum element in the given array A with size n</a:t>
            </a:r>
          </a:p>
          <a:p>
            <a:pPr marL="0" indent="0">
              <a:lnSpc>
                <a:spcPct val="100000"/>
              </a:lnSpc>
              <a:spcBef>
                <a:spcPts val="0"/>
              </a:spcBef>
              <a:buNone/>
            </a:pPr>
            <a:r>
              <a:rPr lang="en-US" sz="2400" dirty="0"/>
              <a:t>{      </a:t>
            </a:r>
          </a:p>
          <a:p>
            <a:pPr marL="0" indent="0">
              <a:lnSpc>
                <a:spcPct val="100000"/>
              </a:lnSpc>
              <a:spcBef>
                <a:spcPts val="0"/>
              </a:spcBef>
              <a:buNone/>
            </a:pPr>
            <a:r>
              <a:rPr lang="en-US" sz="2400" dirty="0"/>
              <a:t>        maximum=A[1];</a:t>
            </a:r>
          </a:p>
          <a:p>
            <a:pPr marL="0" indent="0">
              <a:lnSpc>
                <a:spcPct val="100000"/>
              </a:lnSpc>
              <a:spcBef>
                <a:spcPts val="0"/>
              </a:spcBef>
              <a:buNone/>
            </a:pPr>
            <a:r>
              <a:rPr lang="en-US" sz="2400" dirty="0"/>
              <a:t>        </a:t>
            </a:r>
            <a:r>
              <a:rPr lang="en-US" sz="2400" b="1" dirty="0"/>
              <a:t>for</a:t>
            </a:r>
            <a:r>
              <a:rPr lang="en-US" sz="2400" dirty="0"/>
              <a:t> </a:t>
            </a:r>
            <a:r>
              <a:rPr lang="en-US" sz="2400" dirty="0" err="1"/>
              <a:t>i</a:t>
            </a:r>
            <a:r>
              <a:rPr lang="en-US" sz="2400" dirty="0"/>
              <a:t>=2 to n </a:t>
            </a:r>
            <a:r>
              <a:rPr lang="en-US" sz="2400" b="1" dirty="0"/>
              <a:t>do</a:t>
            </a:r>
          </a:p>
          <a:p>
            <a:pPr marL="0" indent="0">
              <a:lnSpc>
                <a:spcPct val="100000"/>
              </a:lnSpc>
              <a:spcBef>
                <a:spcPts val="0"/>
              </a:spcBef>
              <a:buNone/>
            </a:pPr>
            <a:r>
              <a:rPr lang="en-US" sz="2400" dirty="0"/>
              <a:t>              </a:t>
            </a:r>
            <a:r>
              <a:rPr lang="en-US" sz="2400" b="1" dirty="0"/>
              <a:t>if</a:t>
            </a:r>
            <a:r>
              <a:rPr lang="en-US" sz="2400" dirty="0"/>
              <a:t> A[</a:t>
            </a:r>
            <a:r>
              <a:rPr lang="en-US" sz="2400" dirty="0" err="1"/>
              <a:t>i</a:t>
            </a:r>
            <a:r>
              <a:rPr lang="en-US" sz="2400" dirty="0"/>
              <a:t>]&gt;maximum </a:t>
            </a:r>
            <a:r>
              <a:rPr lang="en-US" sz="2400" b="1" dirty="0"/>
              <a:t>then</a:t>
            </a:r>
            <a:r>
              <a:rPr lang="en-US" sz="2400" dirty="0"/>
              <a:t>  </a:t>
            </a:r>
          </a:p>
          <a:p>
            <a:pPr marL="0" indent="0">
              <a:lnSpc>
                <a:spcPct val="100000"/>
              </a:lnSpc>
              <a:spcBef>
                <a:spcPts val="0"/>
              </a:spcBef>
              <a:buNone/>
            </a:pPr>
            <a:r>
              <a:rPr lang="en-US" sz="2400" dirty="0"/>
              <a:t>		maximum=A[</a:t>
            </a:r>
            <a:r>
              <a:rPr lang="en-US" sz="2400" dirty="0" err="1"/>
              <a:t>i</a:t>
            </a:r>
            <a:r>
              <a:rPr lang="en-US" sz="2400" dirty="0"/>
              <a:t>];</a:t>
            </a:r>
          </a:p>
          <a:p>
            <a:pPr marL="0" indent="0">
              <a:lnSpc>
                <a:spcPct val="100000"/>
              </a:lnSpc>
              <a:spcBef>
                <a:spcPts val="0"/>
              </a:spcBef>
              <a:buNone/>
            </a:pPr>
            <a:r>
              <a:rPr lang="en-US" sz="2400" dirty="0"/>
              <a:t>        </a:t>
            </a:r>
            <a:r>
              <a:rPr lang="en-US" sz="2400" b="1" dirty="0"/>
              <a:t>return</a:t>
            </a:r>
            <a:r>
              <a:rPr lang="en-US" sz="2400" dirty="0"/>
              <a:t> maximum;</a:t>
            </a:r>
          </a:p>
          <a:p>
            <a:pPr marL="0" indent="0">
              <a:lnSpc>
                <a:spcPct val="100000"/>
              </a:lnSpc>
              <a:spcBef>
                <a:spcPts val="0"/>
              </a:spcBef>
              <a:buNone/>
            </a:pPr>
            <a:r>
              <a:rPr lang="en-US" sz="2400" dirty="0"/>
              <a:t>}</a:t>
            </a:r>
          </a:p>
        </p:txBody>
      </p:sp>
      <p:sp>
        <p:nvSpPr>
          <p:cNvPr id="6" name="Slide Number Placeholder 5">
            <a:extLst>
              <a:ext uri="{FF2B5EF4-FFF2-40B4-BE49-F238E27FC236}">
                <a16:creationId xmlns:a16="http://schemas.microsoft.com/office/drawing/2014/main" id="{F7F0F1AF-A36B-4B4F-A6DE-8BCFCB08D24C}"/>
              </a:ext>
            </a:extLst>
          </p:cNvPr>
          <p:cNvSpPr>
            <a:spLocks noGrp="1"/>
          </p:cNvSpPr>
          <p:nvPr>
            <p:ph type="sldNum" sz="quarter" idx="12"/>
          </p:nvPr>
        </p:nvSpPr>
        <p:spPr/>
        <p:txBody>
          <a:bodyPr/>
          <a:lstStyle/>
          <a:p>
            <a:fld id="{7C265689-C4EE-450D-9F46-6E9A1264C64E}" type="slidenum">
              <a:rPr lang="en-US" smtClean="0"/>
              <a:t>37</a:t>
            </a:fld>
            <a:endParaRPr lang="en-US" dirty="0"/>
          </a:p>
        </p:txBody>
      </p:sp>
    </p:spTree>
    <p:extLst>
      <p:ext uri="{BB962C8B-B14F-4D97-AF65-F5344CB8AC3E}">
        <p14:creationId xmlns:p14="http://schemas.microsoft.com/office/powerpoint/2010/main" val="2650095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692D-1788-4D44-8834-94F12A41D5DD}"/>
              </a:ext>
            </a:extLst>
          </p:cNvPr>
          <p:cNvSpPr>
            <a:spLocks noGrp="1"/>
          </p:cNvSpPr>
          <p:nvPr>
            <p:ph type="title"/>
          </p:nvPr>
        </p:nvSpPr>
        <p:spPr/>
        <p:txBody>
          <a:bodyPr/>
          <a:lstStyle/>
          <a:p>
            <a:r>
              <a:rPr lang="en-US" dirty="0"/>
              <a:t>VERIFICATION</a:t>
            </a:r>
          </a:p>
        </p:txBody>
      </p:sp>
      <p:sp>
        <p:nvSpPr>
          <p:cNvPr id="6" name="Slide Number Placeholder 5">
            <a:extLst>
              <a:ext uri="{FF2B5EF4-FFF2-40B4-BE49-F238E27FC236}">
                <a16:creationId xmlns:a16="http://schemas.microsoft.com/office/drawing/2014/main" id="{69C85965-63BE-4657-86E9-2D930472B64A}"/>
              </a:ext>
            </a:extLst>
          </p:cNvPr>
          <p:cNvSpPr>
            <a:spLocks noGrp="1"/>
          </p:cNvSpPr>
          <p:nvPr>
            <p:ph type="sldNum" sz="quarter" idx="12"/>
          </p:nvPr>
        </p:nvSpPr>
        <p:spPr/>
        <p:txBody>
          <a:bodyPr/>
          <a:lstStyle/>
          <a:p>
            <a:fld id="{7C265689-C4EE-450D-9F46-6E9A1264C64E}" type="slidenum">
              <a:rPr lang="en-US" smtClean="0"/>
              <a:t>38</a:t>
            </a:fld>
            <a:endParaRPr lang="en-US"/>
          </a:p>
        </p:txBody>
      </p:sp>
      <p:graphicFrame>
        <p:nvGraphicFramePr>
          <p:cNvPr id="7" name="Object 6">
            <a:extLst>
              <a:ext uri="{FF2B5EF4-FFF2-40B4-BE49-F238E27FC236}">
                <a16:creationId xmlns:a16="http://schemas.microsoft.com/office/drawing/2014/main" id="{FF5386E8-B5B6-4362-8D49-E18035DFD5D9}"/>
              </a:ext>
            </a:extLst>
          </p:cNvPr>
          <p:cNvGraphicFramePr>
            <a:graphicFrameLocks noChangeAspect="1"/>
          </p:cNvGraphicFramePr>
          <p:nvPr/>
        </p:nvGraphicFramePr>
        <p:xfrm>
          <a:off x="1749010" y="2125784"/>
          <a:ext cx="8020050" cy="4010025"/>
        </p:xfrm>
        <a:graphic>
          <a:graphicData uri="http://schemas.openxmlformats.org/presentationml/2006/ole">
            <mc:AlternateContent xmlns:mc="http://schemas.openxmlformats.org/markup-compatibility/2006">
              <mc:Choice xmlns:v="urn:schemas-microsoft-com:vml" Requires="v">
                <p:oleObj name="Worksheet" r:id="rId2" imgW="8020012" imgH="4010162" progId="Excel.Sheet.12">
                  <p:embed/>
                </p:oleObj>
              </mc:Choice>
              <mc:Fallback>
                <p:oleObj name="Worksheet" r:id="rId2" imgW="8020012" imgH="4010162" progId="Excel.Sheet.12">
                  <p:embed/>
                  <p:pic>
                    <p:nvPicPr>
                      <p:cNvPr id="7" name="Object 6">
                        <a:extLst>
                          <a:ext uri="{FF2B5EF4-FFF2-40B4-BE49-F238E27FC236}">
                            <a16:creationId xmlns:a16="http://schemas.microsoft.com/office/drawing/2014/main" id="{FF5386E8-B5B6-4362-8D49-E18035DFD5D9}"/>
                          </a:ext>
                        </a:extLst>
                      </p:cNvPr>
                      <p:cNvPicPr/>
                      <p:nvPr/>
                    </p:nvPicPr>
                    <p:blipFill>
                      <a:blip r:embed="rId3"/>
                      <a:stretch>
                        <a:fillRect/>
                      </a:stretch>
                    </p:blipFill>
                    <p:spPr>
                      <a:xfrm>
                        <a:off x="1749010" y="2125784"/>
                        <a:ext cx="8020050" cy="4010025"/>
                      </a:xfrm>
                      <a:prstGeom prst="rect">
                        <a:avLst/>
                      </a:prstGeom>
                    </p:spPr>
                  </p:pic>
                </p:oleObj>
              </mc:Fallback>
            </mc:AlternateContent>
          </a:graphicData>
        </a:graphic>
      </p:graphicFrame>
    </p:spTree>
    <p:extLst>
      <p:ext uri="{BB962C8B-B14F-4D97-AF65-F5344CB8AC3E}">
        <p14:creationId xmlns:p14="http://schemas.microsoft.com/office/powerpoint/2010/main" val="3457033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1F6E64-B320-49E9-A298-250BC761F66B}"/>
              </a:ext>
            </a:extLst>
          </p:cNvPr>
          <p:cNvSpPr>
            <a:spLocks noGrp="1"/>
          </p:cNvSpPr>
          <p:nvPr>
            <p:ph type="title"/>
          </p:nvPr>
        </p:nvSpPr>
        <p:spPr>
          <a:xfrm>
            <a:off x="1115568" y="548640"/>
            <a:ext cx="10168128" cy="1179576"/>
          </a:xfrm>
        </p:spPr>
        <p:txBody>
          <a:bodyPr>
            <a:normAutofit/>
          </a:bodyPr>
          <a:lstStyle/>
          <a:p>
            <a:r>
              <a:rPr lang="en-US" sz="3700" b="1" dirty="0"/>
              <a:t>Write a linear sort algorithm to sort the data in an array with size ‘n’.</a:t>
            </a: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2">
            <a:extLst>
              <a:ext uri="{FF2B5EF4-FFF2-40B4-BE49-F238E27FC236}">
                <a16:creationId xmlns:a16="http://schemas.microsoft.com/office/drawing/2014/main" id="{3DEEF5FB-2B41-4885-A450-1E27A5DF0042}"/>
              </a:ext>
            </a:extLst>
          </p:cNvPr>
          <p:cNvSpPr>
            <a:spLocks noGrp="1"/>
          </p:cNvSpPr>
          <p:nvPr>
            <p:ph idx="1"/>
          </p:nvPr>
        </p:nvSpPr>
        <p:spPr>
          <a:xfrm>
            <a:off x="1115568" y="2481943"/>
            <a:ext cx="10168128" cy="3695020"/>
          </a:xfrm>
        </p:spPr>
        <p:txBody>
          <a:bodyPr>
            <a:normAutofit/>
          </a:bodyPr>
          <a:lstStyle/>
          <a:p>
            <a:pPr marL="0" indent="0">
              <a:buNone/>
            </a:pPr>
            <a:r>
              <a:rPr lang="en-US" sz="1700"/>
              <a:t>Ans:</a:t>
            </a:r>
          </a:p>
          <a:p>
            <a:pPr marL="0" indent="0">
              <a:spcBef>
                <a:spcPts val="0"/>
              </a:spcBef>
              <a:buNone/>
            </a:pPr>
            <a:r>
              <a:rPr lang="en-US" sz="1700" b="1" i="1">
                <a:latin typeface="Times New Roman" panose="02020603050405020304" pitchFamily="18" charset="0"/>
                <a:cs typeface="Times New Roman" panose="02020603050405020304" pitchFamily="18" charset="0"/>
              </a:rPr>
              <a:t>Algorithm LinearSort(A, n)</a:t>
            </a:r>
          </a:p>
          <a:p>
            <a:pPr marL="0" indent="0">
              <a:spcBef>
                <a:spcPts val="0"/>
              </a:spcBef>
              <a:buNone/>
            </a:pPr>
            <a:r>
              <a:rPr lang="en-US" sz="1700">
                <a:latin typeface="Times New Roman" panose="02020603050405020304" pitchFamily="18" charset="0"/>
                <a:cs typeface="Times New Roman" panose="02020603050405020304" pitchFamily="18" charset="0"/>
              </a:rPr>
              <a:t>// This algorithm return the sorted(ascending order) array for the given array A with size n</a:t>
            </a:r>
          </a:p>
          <a:p>
            <a:pPr marL="0" indent="0">
              <a:spcBef>
                <a:spcPts val="0"/>
              </a:spcBef>
              <a:buNone/>
            </a:pPr>
            <a:r>
              <a:rPr lang="en-US" sz="1700">
                <a:latin typeface="Times New Roman" panose="02020603050405020304" pitchFamily="18" charset="0"/>
                <a:cs typeface="Times New Roman" panose="02020603050405020304" pitchFamily="18" charset="0"/>
              </a:rPr>
              <a:t>	{</a:t>
            </a:r>
          </a:p>
          <a:p>
            <a:pPr marL="0" indent="0">
              <a:spcBef>
                <a:spcPts val="0"/>
              </a:spcBef>
              <a:buNone/>
            </a:pPr>
            <a:r>
              <a:rPr lang="en-US" sz="1700">
                <a:latin typeface="Times New Roman" panose="02020603050405020304" pitchFamily="18" charset="0"/>
                <a:cs typeface="Times New Roman" panose="02020603050405020304" pitchFamily="18" charset="0"/>
              </a:rPr>
              <a:t>        </a:t>
            </a:r>
            <a:r>
              <a:rPr lang="en-US" sz="1700" b="1">
                <a:latin typeface="Times New Roman" panose="02020603050405020304" pitchFamily="18" charset="0"/>
                <a:cs typeface="Times New Roman" panose="02020603050405020304" pitchFamily="18" charset="0"/>
              </a:rPr>
              <a:t>for </a:t>
            </a:r>
            <a:r>
              <a:rPr lang="en-US" sz="1700">
                <a:latin typeface="Times New Roman" panose="02020603050405020304" pitchFamily="18" charset="0"/>
                <a:cs typeface="Times New Roman" panose="02020603050405020304" pitchFamily="18" charset="0"/>
              </a:rPr>
              <a:t>i=1 to n-1 </a:t>
            </a:r>
            <a:r>
              <a:rPr lang="en-US" sz="1700" b="1">
                <a:latin typeface="Times New Roman" panose="02020603050405020304" pitchFamily="18" charset="0"/>
                <a:cs typeface="Times New Roman" panose="02020603050405020304" pitchFamily="18" charset="0"/>
              </a:rPr>
              <a:t>do</a:t>
            </a:r>
            <a:r>
              <a:rPr lang="en-US" sz="1700">
                <a:latin typeface="Times New Roman" panose="02020603050405020304" pitchFamily="18" charset="0"/>
                <a:cs typeface="Times New Roman" panose="02020603050405020304" pitchFamily="18" charset="0"/>
              </a:rPr>
              <a:t>{</a:t>
            </a:r>
          </a:p>
          <a:p>
            <a:pPr marL="0" indent="0">
              <a:spcBef>
                <a:spcPts val="0"/>
              </a:spcBef>
              <a:buNone/>
            </a:pPr>
            <a:r>
              <a:rPr lang="en-US" sz="1700">
                <a:latin typeface="Times New Roman" panose="02020603050405020304" pitchFamily="18" charset="0"/>
                <a:cs typeface="Times New Roman" panose="02020603050405020304" pitchFamily="18" charset="0"/>
              </a:rPr>
              <a:t>               </a:t>
            </a:r>
            <a:r>
              <a:rPr lang="en-US" sz="1700" b="1">
                <a:latin typeface="Times New Roman" panose="02020603050405020304" pitchFamily="18" charset="0"/>
                <a:cs typeface="Times New Roman" panose="02020603050405020304" pitchFamily="18" charset="0"/>
              </a:rPr>
              <a:t>for </a:t>
            </a:r>
            <a:r>
              <a:rPr lang="en-US" sz="1700">
                <a:latin typeface="Times New Roman" panose="02020603050405020304" pitchFamily="18" charset="0"/>
                <a:cs typeface="Times New Roman" panose="02020603050405020304" pitchFamily="18" charset="0"/>
              </a:rPr>
              <a:t>j=i+1 to n </a:t>
            </a:r>
            <a:r>
              <a:rPr lang="en-US" sz="1700" b="1">
                <a:latin typeface="Times New Roman" panose="02020603050405020304" pitchFamily="18" charset="0"/>
                <a:cs typeface="Times New Roman" panose="02020603050405020304" pitchFamily="18" charset="0"/>
              </a:rPr>
              <a:t>do</a:t>
            </a:r>
          </a:p>
          <a:p>
            <a:pPr marL="0" indent="0">
              <a:spcBef>
                <a:spcPts val="0"/>
              </a:spcBef>
              <a:buNone/>
            </a:pPr>
            <a:r>
              <a:rPr lang="en-US" sz="1700">
                <a:latin typeface="Times New Roman" panose="02020603050405020304" pitchFamily="18" charset="0"/>
                <a:cs typeface="Times New Roman" panose="02020603050405020304" pitchFamily="18" charset="0"/>
              </a:rPr>
              <a:t>               </a:t>
            </a:r>
            <a:r>
              <a:rPr lang="en-US" sz="1700" b="1">
                <a:latin typeface="Times New Roman" panose="02020603050405020304" pitchFamily="18" charset="0"/>
                <a:cs typeface="Times New Roman" panose="02020603050405020304" pitchFamily="18" charset="0"/>
              </a:rPr>
              <a:t>      if</a:t>
            </a:r>
            <a:r>
              <a:rPr lang="en-US" sz="1700">
                <a:latin typeface="Times New Roman" panose="02020603050405020304" pitchFamily="18" charset="0"/>
                <a:cs typeface="Times New Roman" panose="02020603050405020304" pitchFamily="18" charset="0"/>
              </a:rPr>
              <a:t> A[i]&gt;A[j] </a:t>
            </a:r>
            <a:r>
              <a:rPr lang="en-US" sz="1700" b="1">
                <a:latin typeface="Times New Roman" panose="02020603050405020304" pitchFamily="18" charset="0"/>
                <a:cs typeface="Times New Roman" panose="02020603050405020304" pitchFamily="18" charset="0"/>
              </a:rPr>
              <a:t>then</a:t>
            </a:r>
            <a:r>
              <a:rPr lang="en-US" sz="1700">
                <a:latin typeface="Times New Roman" panose="02020603050405020304" pitchFamily="18" charset="0"/>
                <a:cs typeface="Times New Roman" panose="02020603050405020304" pitchFamily="18" charset="0"/>
              </a:rPr>
              <a:t> </a:t>
            </a:r>
          </a:p>
          <a:p>
            <a:pPr marL="0" indent="0">
              <a:spcBef>
                <a:spcPts val="0"/>
              </a:spcBef>
              <a:buNone/>
            </a:pPr>
            <a:r>
              <a:rPr lang="en-US" sz="1700">
                <a:latin typeface="Times New Roman" panose="02020603050405020304" pitchFamily="18" charset="0"/>
                <a:cs typeface="Times New Roman" panose="02020603050405020304" pitchFamily="18" charset="0"/>
              </a:rPr>
              <a:t>				 { </a:t>
            </a:r>
          </a:p>
          <a:p>
            <a:pPr marL="0" indent="0">
              <a:spcBef>
                <a:spcPts val="0"/>
              </a:spcBef>
              <a:buNone/>
            </a:pPr>
            <a:r>
              <a:rPr lang="en-US" sz="1700">
                <a:latin typeface="Times New Roman" panose="02020603050405020304" pitchFamily="18" charset="0"/>
                <a:cs typeface="Times New Roman" panose="02020603050405020304" pitchFamily="18" charset="0"/>
              </a:rPr>
              <a:t>                                             	temp=A[i];</a:t>
            </a:r>
          </a:p>
          <a:p>
            <a:pPr marL="0" indent="0">
              <a:spcBef>
                <a:spcPts val="0"/>
              </a:spcBef>
              <a:buNone/>
            </a:pPr>
            <a:r>
              <a:rPr lang="en-US" sz="1700">
                <a:latin typeface="Times New Roman" panose="02020603050405020304" pitchFamily="18" charset="0"/>
                <a:cs typeface="Times New Roman" panose="02020603050405020304" pitchFamily="18" charset="0"/>
              </a:rPr>
              <a:t>                                             	A[i]=A[j];</a:t>
            </a:r>
          </a:p>
          <a:p>
            <a:pPr marL="0" indent="0">
              <a:spcBef>
                <a:spcPts val="0"/>
              </a:spcBef>
              <a:buNone/>
            </a:pPr>
            <a:r>
              <a:rPr lang="en-US" sz="1700">
                <a:latin typeface="Times New Roman" panose="02020603050405020304" pitchFamily="18" charset="0"/>
                <a:cs typeface="Times New Roman" panose="02020603050405020304" pitchFamily="18" charset="0"/>
              </a:rPr>
              <a:t>                                             	A[j]=temp;</a:t>
            </a:r>
          </a:p>
          <a:p>
            <a:pPr marL="0" indent="0">
              <a:spcBef>
                <a:spcPts val="0"/>
              </a:spcBef>
              <a:buNone/>
            </a:pPr>
            <a:r>
              <a:rPr lang="en-US" sz="1700">
                <a:latin typeface="Times New Roman" panose="02020603050405020304" pitchFamily="18" charset="0"/>
                <a:cs typeface="Times New Roman" panose="02020603050405020304" pitchFamily="18" charset="0"/>
              </a:rPr>
              <a:t>                                           	}</a:t>
            </a:r>
          </a:p>
          <a:p>
            <a:pPr marL="0" indent="0">
              <a:spcBef>
                <a:spcPts val="0"/>
              </a:spcBef>
              <a:buNone/>
            </a:pPr>
            <a:r>
              <a:rPr lang="en-US" sz="1700">
                <a:latin typeface="Times New Roman" panose="02020603050405020304" pitchFamily="18" charset="0"/>
                <a:cs typeface="Times New Roman" panose="02020603050405020304" pitchFamily="18" charset="0"/>
              </a:rPr>
              <a:t>        }</a:t>
            </a:r>
          </a:p>
          <a:p>
            <a:pPr marL="0" indent="0">
              <a:spcBef>
                <a:spcPts val="0"/>
              </a:spcBef>
              <a:buNone/>
            </a:pPr>
            <a:r>
              <a:rPr lang="en-US" sz="1700">
                <a:latin typeface="Times New Roman" panose="02020603050405020304" pitchFamily="18" charset="0"/>
                <a:cs typeface="Times New Roman" panose="02020603050405020304" pitchFamily="18" charset="0"/>
              </a:rPr>
              <a:t>        </a:t>
            </a:r>
            <a:r>
              <a:rPr lang="en-US" sz="1700" b="1">
                <a:latin typeface="Times New Roman" panose="02020603050405020304" pitchFamily="18" charset="0"/>
                <a:cs typeface="Times New Roman" panose="02020603050405020304" pitchFamily="18" charset="0"/>
              </a:rPr>
              <a:t>return</a:t>
            </a:r>
            <a:r>
              <a:rPr lang="en-US" sz="1700">
                <a:latin typeface="Times New Roman" panose="02020603050405020304" pitchFamily="18" charset="0"/>
                <a:cs typeface="Times New Roman" panose="02020603050405020304" pitchFamily="18" charset="0"/>
              </a:rPr>
              <a:t> A;</a:t>
            </a:r>
          </a:p>
          <a:p>
            <a:pPr marL="0" indent="0">
              <a:spcBef>
                <a:spcPts val="0"/>
              </a:spcBef>
              <a:buNone/>
            </a:pPr>
            <a:r>
              <a:rPr lang="en-US" sz="1700" b="1" i="1">
                <a:latin typeface="Times New Roman" panose="02020603050405020304" pitchFamily="18" charset="0"/>
                <a:cs typeface="Times New Roman" panose="02020603050405020304" pitchFamily="18" charset="0"/>
              </a:rPr>
              <a:t>	}</a:t>
            </a:r>
          </a:p>
        </p:txBody>
      </p:sp>
      <p:sp>
        <p:nvSpPr>
          <p:cNvPr id="6" name="Slide Number Placeholder 5">
            <a:extLst>
              <a:ext uri="{FF2B5EF4-FFF2-40B4-BE49-F238E27FC236}">
                <a16:creationId xmlns:a16="http://schemas.microsoft.com/office/drawing/2014/main" id="{216BAEED-A73F-4072-ADEB-660F87E22F77}"/>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39</a:t>
            </a:fld>
            <a:endParaRPr lang="en-US">
              <a:solidFill>
                <a:schemeClr val="tx1">
                  <a:lumMod val="50000"/>
                  <a:lumOff val="50000"/>
                </a:schemeClr>
              </a:solidFill>
            </a:endParaRPr>
          </a:p>
        </p:txBody>
      </p:sp>
    </p:spTree>
    <p:extLst>
      <p:ext uri="{BB962C8B-B14F-4D97-AF65-F5344CB8AC3E}">
        <p14:creationId xmlns:p14="http://schemas.microsoft.com/office/powerpoint/2010/main" val="337922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108C-95DE-4F55-8233-DC8FDD38F41B}"/>
              </a:ext>
            </a:extLst>
          </p:cNvPr>
          <p:cNvSpPr>
            <a:spLocks noGrp="1"/>
          </p:cNvSpPr>
          <p:nvPr>
            <p:ph type="title"/>
          </p:nvPr>
        </p:nvSpPr>
        <p:spPr>
          <a:xfrm>
            <a:off x="252046" y="136525"/>
            <a:ext cx="4366846" cy="795460"/>
          </a:xfrm>
        </p:spPr>
        <p:txBody>
          <a:bodyPr/>
          <a:lstStyle/>
          <a:p>
            <a:r>
              <a:rPr lang="en-GB" dirty="0"/>
              <a:t>Course Outcomes</a:t>
            </a:r>
            <a:endParaRPr lang="en-US" dirty="0"/>
          </a:p>
        </p:txBody>
      </p:sp>
      <p:sp>
        <p:nvSpPr>
          <p:cNvPr id="3" name="Content Placeholder 2">
            <a:extLst>
              <a:ext uri="{FF2B5EF4-FFF2-40B4-BE49-F238E27FC236}">
                <a16:creationId xmlns:a16="http://schemas.microsoft.com/office/drawing/2014/main" id="{7E9B0F52-493C-49FD-A18F-19EF11BA6FAD}"/>
              </a:ext>
            </a:extLst>
          </p:cNvPr>
          <p:cNvSpPr>
            <a:spLocks noGrp="1"/>
          </p:cNvSpPr>
          <p:nvPr>
            <p:ph idx="1"/>
          </p:nvPr>
        </p:nvSpPr>
        <p:spPr>
          <a:xfrm>
            <a:off x="140677" y="840886"/>
            <a:ext cx="11799277" cy="5407514"/>
          </a:xfrm>
        </p:spPr>
        <p:txBody>
          <a:bodyPr>
            <a:normAutofit fontScale="92500"/>
          </a:bodyPr>
          <a:lstStyle/>
          <a:p>
            <a:pPr marL="574675" marR="0" indent="-574675" algn="just">
              <a:lnSpc>
                <a:spcPct val="20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CO1: Analyze worst-case running times using asymptotic analysis of algorithms </a:t>
            </a:r>
          </a:p>
          <a:p>
            <a:pPr marL="574675" marR="0" indent="-574675" algn="just">
              <a:lnSpc>
                <a:spcPct val="20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CO2: Describe the divide-and-conquer paradigm and Synthesize divide-and-conquer algorithms. </a:t>
            </a:r>
          </a:p>
          <a:p>
            <a:pPr marL="574675" marR="0" indent="-574675" algn="just">
              <a:lnSpc>
                <a:spcPct val="20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CO3: Define optimization problems and solve them through various greedy policies </a:t>
            </a:r>
          </a:p>
          <a:p>
            <a:pPr marL="574675" marR="0" indent="-574675" algn="just">
              <a:lnSpc>
                <a:spcPct val="20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CO4: Describe the dynamic-programming paradigm and synthesize dynamic programming algorithms, and analyze them. </a:t>
            </a:r>
          </a:p>
          <a:p>
            <a:pPr marL="574675" marR="0" indent="-574675" algn="just">
              <a:lnSpc>
                <a:spcPct val="20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CO5: Reduce size of search space of the optimization problems by applying backtracking and branch and bound tools. Appreciate the Non-Deterministic modeling of algorithms</a:t>
            </a:r>
          </a:p>
          <a:p>
            <a:endParaRPr lang="en-US" dirty="0"/>
          </a:p>
        </p:txBody>
      </p:sp>
      <p:sp>
        <p:nvSpPr>
          <p:cNvPr id="6" name="Slide Number Placeholder 5">
            <a:extLst>
              <a:ext uri="{FF2B5EF4-FFF2-40B4-BE49-F238E27FC236}">
                <a16:creationId xmlns:a16="http://schemas.microsoft.com/office/drawing/2014/main" id="{65642855-4336-41B7-AC45-776DF27F7EF3}"/>
              </a:ext>
            </a:extLst>
          </p:cNvPr>
          <p:cNvSpPr>
            <a:spLocks noGrp="1"/>
          </p:cNvSpPr>
          <p:nvPr>
            <p:ph type="sldNum" sz="quarter" idx="12"/>
          </p:nvPr>
        </p:nvSpPr>
        <p:spPr/>
        <p:txBody>
          <a:bodyPr/>
          <a:lstStyle/>
          <a:p>
            <a:fld id="{7C265689-C4EE-450D-9F46-6E9A1264C64E}" type="slidenum">
              <a:rPr lang="en-US" smtClean="0"/>
              <a:t>4</a:t>
            </a:fld>
            <a:endParaRPr lang="en-US"/>
          </a:p>
        </p:txBody>
      </p:sp>
    </p:spTree>
    <p:extLst>
      <p:ext uri="{BB962C8B-B14F-4D97-AF65-F5344CB8AC3E}">
        <p14:creationId xmlns:p14="http://schemas.microsoft.com/office/powerpoint/2010/main" val="17790301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33D1-4C27-49E9-B94A-E6CF7405DB3A}"/>
              </a:ext>
            </a:extLst>
          </p:cNvPr>
          <p:cNvSpPr>
            <a:spLocks noGrp="1"/>
          </p:cNvSpPr>
          <p:nvPr>
            <p:ph type="title"/>
          </p:nvPr>
        </p:nvSpPr>
        <p:spPr/>
        <p:txBody>
          <a:bodyPr/>
          <a:lstStyle/>
          <a:p>
            <a:r>
              <a:rPr lang="en-US" dirty="0"/>
              <a:t>VALIDATE THE ALGORITHM</a:t>
            </a:r>
          </a:p>
        </p:txBody>
      </p:sp>
      <p:sp>
        <p:nvSpPr>
          <p:cNvPr id="6" name="Slide Number Placeholder 5">
            <a:extLst>
              <a:ext uri="{FF2B5EF4-FFF2-40B4-BE49-F238E27FC236}">
                <a16:creationId xmlns:a16="http://schemas.microsoft.com/office/drawing/2014/main" id="{8C0F31D2-5301-42BE-A7A1-0677D24DBDC7}"/>
              </a:ext>
            </a:extLst>
          </p:cNvPr>
          <p:cNvSpPr>
            <a:spLocks noGrp="1"/>
          </p:cNvSpPr>
          <p:nvPr>
            <p:ph type="sldNum" sz="quarter" idx="12"/>
          </p:nvPr>
        </p:nvSpPr>
        <p:spPr/>
        <p:txBody>
          <a:bodyPr/>
          <a:lstStyle/>
          <a:p>
            <a:fld id="{7C265689-C4EE-450D-9F46-6E9A1264C64E}" type="slidenum">
              <a:rPr lang="en-US" smtClean="0"/>
              <a:t>40</a:t>
            </a:fld>
            <a:endParaRPr lang="en-US"/>
          </a:p>
        </p:txBody>
      </p:sp>
      <p:graphicFrame>
        <p:nvGraphicFramePr>
          <p:cNvPr id="7" name="Table 6">
            <a:extLst>
              <a:ext uri="{FF2B5EF4-FFF2-40B4-BE49-F238E27FC236}">
                <a16:creationId xmlns:a16="http://schemas.microsoft.com/office/drawing/2014/main" id="{F8EBDA15-A68B-4B2F-A35C-7AD54B929345}"/>
              </a:ext>
            </a:extLst>
          </p:cNvPr>
          <p:cNvGraphicFramePr>
            <a:graphicFrameLocks noGrp="1"/>
          </p:cNvGraphicFramePr>
          <p:nvPr>
            <p:extLst>
              <p:ext uri="{D42A27DB-BD31-4B8C-83A1-F6EECF244321}">
                <p14:modId xmlns:p14="http://schemas.microsoft.com/office/powerpoint/2010/main" val="3201605627"/>
              </p:ext>
            </p:extLst>
          </p:nvPr>
        </p:nvGraphicFramePr>
        <p:xfrm>
          <a:off x="82062" y="1488830"/>
          <a:ext cx="11945816" cy="4842565"/>
        </p:xfrm>
        <a:graphic>
          <a:graphicData uri="http://schemas.openxmlformats.org/drawingml/2006/table">
            <a:tbl>
              <a:tblPr>
                <a:tableStyleId>{5C22544A-7EE6-4342-B048-85BDC9FD1C3A}</a:tableStyleId>
              </a:tblPr>
              <a:tblGrid>
                <a:gridCol w="1493227">
                  <a:extLst>
                    <a:ext uri="{9D8B030D-6E8A-4147-A177-3AD203B41FA5}">
                      <a16:colId xmlns:a16="http://schemas.microsoft.com/office/drawing/2014/main" val="3342682749"/>
                    </a:ext>
                  </a:extLst>
                </a:gridCol>
                <a:gridCol w="1493227">
                  <a:extLst>
                    <a:ext uri="{9D8B030D-6E8A-4147-A177-3AD203B41FA5}">
                      <a16:colId xmlns:a16="http://schemas.microsoft.com/office/drawing/2014/main" val="3220946002"/>
                    </a:ext>
                  </a:extLst>
                </a:gridCol>
                <a:gridCol w="1493227">
                  <a:extLst>
                    <a:ext uri="{9D8B030D-6E8A-4147-A177-3AD203B41FA5}">
                      <a16:colId xmlns:a16="http://schemas.microsoft.com/office/drawing/2014/main" val="898706117"/>
                    </a:ext>
                  </a:extLst>
                </a:gridCol>
                <a:gridCol w="1493227">
                  <a:extLst>
                    <a:ext uri="{9D8B030D-6E8A-4147-A177-3AD203B41FA5}">
                      <a16:colId xmlns:a16="http://schemas.microsoft.com/office/drawing/2014/main" val="1080685759"/>
                    </a:ext>
                  </a:extLst>
                </a:gridCol>
                <a:gridCol w="1493227">
                  <a:extLst>
                    <a:ext uri="{9D8B030D-6E8A-4147-A177-3AD203B41FA5}">
                      <a16:colId xmlns:a16="http://schemas.microsoft.com/office/drawing/2014/main" val="1337934863"/>
                    </a:ext>
                  </a:extLst>
                </a:gridCol>
                <a:gridCol w="1493227">
                  <a:extLst>
                    <a:ext uri="{9D8B030D-6E8A-4147-A177-3AD203B41FA5}">
                      <a16:colId xmlns:a16="http://schemas.microsoft.com/office/drawing/2014/main" val="3916685774"/>
                    </a:ext>
                  </a:extLst>
                </a:gridCol>
                <a:gridCol w="1493227">
                  <a:extLst>
                    <a:ext uri="{9D8B030D-6E8A-4147-A177-3AD203B41FA5}">
                      <a16:colId xmlns:a16="http://schemas.microsoft.com/office/drawing/2014/main" val="2332602650"/>
                    </a:ext>
                  </a:extLst>
                </a:gridCol>
                <a:gridCol w="1493227">
                  <a:extLst>
                    <a:ext uri="{9D8B030D-6E8A-4147-A177-3AD203B41FA5}">
                      <a16:colId xmlns:a16="http://schemas.microsoft.com/office/drawing/2014/main" val="1443643665"/>
                    </a:ext>
                  </a:extLst>
                </a:gridCol>
              </a:tblGrid>
              <a:tr h="410152">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3">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VERIFY THE ALGORITHM</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8307974"/>
                  </a:ext>
                </a:extLst>
              </a:tr>
              <a:tr h="410152">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4">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PASS 1: Fix the first minimum element in the first position</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5653093"/>
                  </a:ext>
                </a:extLst>
              </a:tr>
              <a:tr h="410152">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INDEX</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A</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I=1, J=2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I=1,J=3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I=1,J=4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I=1,J=5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681791"/>
                  </a:ext>
                </a:extLst>
              </a:tr>
              <a:tr h="410152">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2682243"/>
                  </a:ext>
                </a:extLst>
              </a:tr>
              <a:tr h="410152">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23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5531356"/>
                  </a:ext>
                </a:extLst>
              </a:tr>
              <a:tr h="410152">
                <a:tc>
                  <a:txBody>
                    <a:bodyPr/>
                    <a:lstStyle/>
                    <a:p>
                      <a:pPr algn="ctr" fontAlgn="b"/>
                      <a:r>
                        <a:rPr lang="en-US" sz="2400" u="none" strike="noStrike">
                          <a:effectLst/>
                          <a:latin typeface="Times New Roman" panose="02020603050405020304" pitchFamily="18" charset="0"/>
                          <a:cs typeface="Times New Roman" panose="02020603050405020304" pitchFamily="18" charset="0"/>
                        </a:rPr>
                        <a:t>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23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23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23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23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3574670"/>
                  </a:ext>
                </a:extLst>
              </a:tr>
              <a:tr h="410152">
                <a:tc>
                  <a:txBody>
                    <a:bodyPr/>
                    <a:lstStyle/>
                    <a:p>
                      <a:pPr algn="ctr" fontAlgn="b"/>
                      <a:r>
                        <a:rPr lang="en-US" sz="2400" u="none" strike="noStrike">
                          <a:effectLst/>
                          <a:latin typeface="Times New Roman" panose="02020603050405020304" pitchFamily="18" charset="0"/>
                          <a:cs typeface="Times New Roman" panose="02020603050405020304" pitchFamily="18" charset="0"/>
                        </a:rPr>
                        <a:t>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18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18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18</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18</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18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28310402"/>
                  </a:ext>
                </a:extLst>
              </a:tr>
              <a:tr h="410152">
                <a:tc>
                  <a:txBody>
                    <a:bodyPr/>
                    <a:lstStyle/>
                    <a:p>
                      <a:pPr algn="ctr" fontAlgn="b"/>
                      <a:r>
                        <a:rPr lang="en-US" sz="2400" u="none" strike="noStrike">
                          <a:effectLst/>
                          <a:latin typeface="Times New Roman" panose="02020603050405020304" pitchFamily="18" charset="0"/>
                          <a:cs typeface="Times New Roman" panose="02020603050405020304" pitchFamily="18" charset="0"/>
                        </a:rPr>
                        <a:t>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7</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12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7469545"/>
                  </a:ext>
                </a:extLst>
              </a:tr>
              <a:tr h="410152">
                <a:tc>
                  <a:txBody>
                    <a:bodyPr/>
                    <a:lstStyle/>
                    <a:p>
                      <a:pPr algn="ctr" fontAlgn="b"/>
                      <a:r>
                        <a:rPr lang="en-US" sz="2400" u="none" strike="noStrike">
                          <a:effectLst/>
                          <a:latin typeface="Times New Roman" panose="02020603050405020304" pitchFamily="18" charset="0"/>
                          <a:cs typeface="Times New Roman" panose="02020603050405020304" pitchFamily="18" charset="0"/>
                        </a:rPr>
                        <a:t>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20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20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20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20</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20</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5800722"/>
                  </a:ext>
                </a:extLst>
              </a:tr>
              <a:tr h="410152">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391840"/>
                  </a:ext>
                </a:extLst>
              </a:tr>
              <a:tr h="410152">
                <a:tc>
                  <a:txBody>
                    <a:bodyPr/>
                    <a:lstStyle/>
                    <a:p>
                      <a:pPr algn="l"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gridSpan="7">
                  <a:txBody>
                    <a:bodyPr/>
                    <a:lstStyle/>
                    <a:p>
                      <a:pPr algn="l" fontAlgn="b"/>
                      <a:r>
                        <a:rPr lang="en-US" sz="2400" u="none" strike="noStrike" dirty="0">
                          <a:effectLst/>
                          <a:latin typeface="Times New Roman" panose="02020603050405020304" pitchFamily="18" charset="0"/>
                          <a:cs typeface="Times New Roman" panose="02020603050405020304" pitchFamily="18" charset="0"/>
                        </a:rPr>
                        <a:t>RULE 1 : IF A[I]&gt;A[J] THEN INTERCHANGE(A[I], A[J]) ELSE NO-ACTION</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2954435"/>
                  </a:ext>
                </a:extLst>
              </a:tr>
            </a:tbl>
          </a:graphicData>
        </a:graphic>
      </p:graphicFrame>
    </p:spTree>
    <p:extLst>
      <p:ext uri="{BB962C8B-B14F-4D97-AF65-F5344CB8AC3E}">
        <p14:creationId xmlns:p14="http://schemas.microsoft.com/office/powerpoint/2010/main" val="3310827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FBD23B-7703-4D5B-B7B0-1DAFABF0D529}"/>
              </a:ext>
            </a:extLst>
          </p:cNvPr>
          <p:cNvSpPr>
            <a:spLocks noGrp="1"/>
          </p:cNvSpPr>
          <p:nvPr>
            <p:ph type="title"/>
          </p:nvPr>
        </p:nvSpPr>
        <p:spPr>
          <a:xfrm>
            <a:off x="1115568" y="548640"/>
            <a:ext cx="10168128" cy="1179576"/>
          </a:xfrm>
        </p:spPr>
        <p:txBody>
          <a:bodyPr>
            <a:normAutofit/>
          </a:bodyPr>
          <a:lstStyle/>
          <a:p>
            <a:r>
              <a:rPr lang="en-US" sz="3700" b="1" dirty="0"/>
              <a:t>3. Write an algorithm for finding max and min in an array of n elements.</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AB7C376-2D4E-4441-B3D6-1D7DC349C14B}"/>
              </a:ext>
            </a:extLst>
          </p:cNvPr>
          <p:cNvSpPr>
            <a:spLocks noGrp="1"/>
          </p:cNvSpPr>
          <p:nvPr>
            <p:ph idx="1"/>
          </p:nvPr>
        </p:nvSpPr>
        <p:spPr>
          <a:xfrm>
            <a:off x="1115568" y="2481943"/>
            <a:ext cx="10168128" cy="3695020"/>
          </a:xfrm>
        </p:spPr>
        <p:txBody>
          <a:bodyPr>
            <a:normAutofit/>
          </a:bodyPr>
          <a:lstStyle/>
          <a:p>
            <a:pPr marL="0" indent="0">
              <a:buNone/>
            </a:pPr>
            <a:r>
              <a:rPr lang="en-US" sz="1200"/>
              <a:t>Algorithm </a:t>
            </a:r>
            <a:r>
              <a:rPr lang="en-US" sz="1200" b="1"/>
              <a:t>MaxMin</a:t>
            </a:r>
            <a:r>
              <a:rPr lang="en-US" sz="1200"/>
              <a:t>(A, n)</a:t>
            </a:r>
          </a:p>
          <a:p>
            <a:pPr marL="0" indent="0">
              <a:buNone/>
            </a:pPr>
            <a:r>
              <a:rPr lang="en-US" sz="1200"/>
              <a:t>// This algorithm return the max and min values in a given array A, n- size of the array.</a:t>
            </a:r>
          </a:p>
          <a:p>
            <a:pPr marL="0" indent="0">
              <a:buNone/>
            </a:pPr>
            <a:r>
              <a:rPr lang="en-US" sz="1200"/>
              <a:t>{</a:t>
            </a:r>
          </a:p>
          <a:p>
            <a:pPr marL="0" indent="0">
              <a:buNone/>
            </a:pPr>
            <a:r>
              <a:rPr lang="en-US" sz="1200"/>
              <a:t>      maximum:=A[1];</a:t>
            </a:r>
          </a:p>
          <a:p>
            <a:pPr marL="0" indent="0">
              <a:buNone/>
            </a:pPr>
            <a:r>
              <a:rPr lang="en-US" sz="1200"/>
              <a:t>      minimum:=A[1];</a:t>
            </a:r>
          </a:p>
          <a:p>
            <a:pPr marL="0" indent="0">
              <a:buNone/>
            </a:pPr>
            <a:r>
              <a:rPr lang="en-US" sz="1200"/>
              <a:t>      </a:t>
            </a:r>
            <a:r>
              <a:rPr lang="en-US" sz="1200" b="1"/>
              <a:t>for </a:t>
            </a:r>
            <a:r>
              <a:rPr lang="en-US" sz="1200"/>
              <a:t>i:=2 to n </a:t>
            </a:r>
            <a:r>
              <a:rPr lang="en-US" sz="1200" b="1"/>
              <a:t>do</a:t>
            </a:r>
          </a:p>
          <a:p>
            <a:pPr marL="0" indent="0">
              <a:buNone/>
            </a:pPr>
            <a:r>
              <a:rPr lang="en-US" sz="1200"/>
              <a:t>      {</a:t>
            </a:r>
          </a:p>
          <a:p>
            <a:pPr marL="0" indent="0">
              <a:buNone/>
            </a:pPr>
            <a:r>
              <a:rPr lang="en-US" sz="1200"/>
              <a:t>          </a:t>
            </a:r>
            <a:r>
              <a:rPr lang="en-US" sz="1200" b="1"/>
              <a:t>if</a:t>
            </a:r>
            <a:r>
              <a:rPr lang="en-US" sz="1200"/>
              <a:t> A[i]&lt;maximum </a:t>
            </a:r>
            <a:r>
              <a:rPr lang="en-US" sz="1200" b="1"/>
              <a:t>then</a:t>
            </a:r>
            <a:r>
              <a:rPr lang="en-US" sz="1200"/>
              <a:t> maximum:=A[i];</a:t>
            </a:r>
          </a:p>
          <a:p>
            <a:pPr marL="0" indent="0">
              <a:buNone/>
            </a:pPr>
            <a:r>
              <a:rPr lang="en-US" sz="1200"/>
              <a:t>          </a:t>
            </a:r>
            <a:r>
              <a:rPr lang="en-US" sz="1200" b="1"/>
              <a:t>if</a:t>
            </a:r>
            <a:r>
              <a:rPr lang="en-US" sz="1200"/>
              <a:t> A[i]&gt;minimum </a:t>
            </a:r>
            <a:r>
              <a:rPr lang="en-US" sz="1200" b="1"/>
              <a:t>then</a:t>
            </a:r>
            <a:r>
              <a:rPr lang="en-US" sz="1200"/>
              <a:t> minimum:=A[i];  </a:t>
            </a:r>
          </a:p>
          <a:p>
            <a:pPr marL="0" indent="0">
              <a:buNone/>
            </a:pPr>
            <a:r>
              <a:rPr lang="en-US" sz="1200"/>
              <a:t>     }</a:t>
            </a:r>
          </a:p>
          <a:p>
            <a:pPr marL="0" indent="0">
              <a:buNone/>
            </a:pPr>
            <a:r>
              <a:rPr lang="en-US" sz="1200"/>
              <a:t>     </a:t>
            </a:r>
            <a:r>
              <a:rPr lang="en-US" sz="1200" b="1"/>
              <a:t>return</a:t>
            </a:r>
            <a:r>
              <a:rPr lang="en-US" sz="1200"/>
              <a:t>([minimum, maximum]);</a:t>
            </a:r>
          </a:p>
          <a:p>
            <a:pPr marL="0" indent="0">
              <a:buNone/>
            </a:pPr>
            <a:r>
              <a:rPr lang="en-US" sz="1200"/>
              <a:t>}    </a:t>
            </a:r>
          </a:p>
        </p:txBody>
      </p:sp>
      <p:sp>
        <p:nvSpPr>
          <p:cNvPr id="6" name="Slide Number Placeholder 5">
            <a:extLst>
              <a:ext uri="{FF2B5EF4-FFF2-40B4-BE49-F238E27FC236}">
                <a16:creationId xmlns:a16="http://schemas.microsoft.com/office/drawing/2014/main" id="{E509F6F1-ECC3-4B4E-AEF6-716CCECF7B92}"/>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41</a:t>
            </a:fld>
            <a:endParaRPr lang="en-US">
              <a:solidFill>
                <a:schemeClr val="tx1">
                  <a:lumMod val="50000"/>
                  <a:lumOff val="50000"/>
                </a:schemeClr>
              </a:solidFill>
            </a:endParaRPr>
          </a:p>
        </p:txBody>
      </p:sp>
    </p:spTree>
    <p:extLst>
      <p:ext uri="{BB962C8B-B14F-4D97-AF65-F5344CB8AC3E}">
        <p14:creationId xmlns:p14="http://schemas.microsoft.com/office/powerpoint/2010/main" val="2179690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FBD23B-7703-4D5B-B7B0-1DAFABF0D529}"/>
              </a:ext>
            </a:extLst>
          </p:cNvPr>
          <p:cNvSpPr>
            <a:spLocks noGrp="1"/>
          </p:cNvSpPr>
          <p:nvPr>
            <p:ph type="title"/>
          </p:nvPr>
        </p:nvSpPr>
        <p:spPr>
          <a:xfrm>
            <a:off x="1115568" y="548640"/>
            <a:ext cx="10168128" cy="1179576"/>
          </a:xfrm>
        </p:spPr>
        <p:txBody>
          <a:bodyPr>
            <a:normAutofit/>
          </a:bodyPr>
          <a:lstStyle/>
          <a:p>
            <a:r>
              <a:rPr lang="en-US" sz="3700" b="1" dirty="0"/>
              <a:t>4. Write an algorithm for Bubble Sort an array of n elements.</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AB7C376-2D4E-4441-B3D6-1D7DC349C14B}"/>
              </a:ext>
            </a:extLst>
          </p:cNvPr>
          <p:cNvSpPr>
            <a:spLocks noGrp="1"/>
          </p:cNvSpPr>
          <p:nvPr>
            <p:ph idx="1"/>
          </p:nvPr>
        </p:nvSpPr>
        <p:spPr>
          <a:xfrm>
            <a:off x="1115568" y="2481943"/>
            <a:ext cx="10168128" cy="3695020"/>
          </a:xfrm>
        </p:spPr>
        <p:txBody>
          <a:bodyPr>
            <a:normAutofit/>
          </a:bodyPr>
          <a:lstStyle/>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Algorithm </a:t>
            </a:r>
            <a:r>
              <a:rPr lang="en-US" sz="1700" b="1" dirty="0" err="1">
                <a:latin typeface="Times New Roman" panose="02020603050405020304" pitchFamily="18" charset="0"/>
                <a:cs typeface="Times New Roman" panose="02020603050405020304" pitchFamily="18" charset="0"/>
              </a:rPr>
              <a:t>BubbleSort</a:t>
            </a:r>
            <a:r>
              <a:rPr lang="en-US" sz="1700" dirty="0">
                <a:latin typeface="Times New Roman" panose="02020603050405020304" pitchFamily="18" charset="0"/>
                <a:cs typeface="Times New Roman" panose="02020603050405020304" pitchFamily="18" charset="0"/>
              </a:rPr>
              <a:t>(A, n)</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 This algorithm return the sorted(ascending order) array for the given array A with size n</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for</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i</a:t>
            </a:r>
            <a:r>
              <a:rPr lang="en-US" sz="1700" dirty="0">
                <a:latin typeface="Times New Roman" panose="02020603050405020304" pitchFamily="18" charset="0"/>
                <a:cs typeface="Times New Roman" panose="02020603050405020304" pitchFamily="18" charset="0"/>
              </a:rPr>
              <a:t>=1 to n-1 </a:t>
            </a:r>
            <a:r>
              <a:rPr lang="en-US" sz="1700" b="1" dirty="0">
                <a:latin typeface="Times New Roman" panose="02020603050405020304" pitchFamily="18" charset="0"/>
                <a:cs typeface="Times New Roman" panose="02020603050405020304" pitchFamily="18" charset="0"/>
              </a:rPr>
              <a:t>do</a:t>
            </a:r>
            <a:r>
              <a:rPr lang="en-US" sz="1700" dirty="0">
                <a:latin typeface="Times New Roman" panose="02020603050405020304" pitchFamily="18" charset="0"/>
                <a:cs typeface="Times New Roman" panose="02020603050405020304" pitchFamily="18" charset="0"/>
              </a:rPr>
              <a:t>{</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 for</a:t>
            </a:r>
            <a:r>
              <a:rPr lang="en-US" sz="1700" dirty="0">
                <a:latin typeface="Times New Roman" panose="02020603050405020304" pitchFamily="18" charset="0"/>
                <a:cs typeface="Times New Roman" panose="02020603050405020304" pitchFamily="18" charset="0"/>
              </a:rPr>
              <a:t> j=1 to n-</a:t>
            </a:r>
            <a:r>
              <a:rPr lang="en-US" sz="1700" dirty="0" err="1">
                <a:latin typeface="Times New Roman" panose="02020603050405020304" pitchFamily="18" charset="0"/>
                <a:cs typeface="Times New Roman" panose="02020603050405020304" pitchFamily="18" charset="0"/>
              </a:rPr>
              <a:t>i</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do</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if</a:t>
            </a:r>
            <a:r>
              <a:rPr lang="en-US" sz="1700" dirty="0">
                <a:latin typeface="Times New Roman" panose="02020603050405020304" pitchFamily="18" charset="0"/>
                <a:cs typeface="Times New Roman" panose="02020603050405020304" pitchFamily="18" charset="0"/>
              </a:rPr>
              <a:t> A[j]&gt;A[j+1] </a:t>
            </a:r>
            <a:r>
              <a:rPr lang="en-US" sz="1700" b="1" dirty="0">
                <a:latin typeface="Times New Roman" panose="02020603050405020304" pitchFamily="18" charset="0"/>
                <a:cs typeface="Times New Roman" panose="02020603050405020304" pitchFamily="18" charset="0"/>
              </a:rPr>
              <a:t>then</a:t>
            </a:r>
            <a:r>
              <a:rPr lang="en-US" sz="1700" dirty="0">
                <a:latin typeface="Times New Roman" panose="02020603050405020304" pitchFamily="18" charset="0"/>
                <a:cs typeface="Times New Roman" panose="02020603050405020304" pitchFamily="18" charset="0"/>
              </a:rPr>
              <a:t>  { </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                                             	temp=A[j];</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                                             	A[j]=A[j+1];</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                                             	A[j+1]=temp;</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700"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E509F6F1-ECC3-4B4E-AEF6-716CCECF7B92}"/>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42</a:t>
            </a:fld>
            <a:endParaRPr lang="en-US">
              <a:solidFill>
                <a:schemeClr val="tx1">
                  <a:lumMod val="50000"/>
                  <a:lumOff val="50000"/>
                </a:schemeClr>
              </a:solidFill>
            </a:endParaRPr>
          </a:p>
        </p:txBody>
      </p:sp>
    </p:spTree>
    <p:extLst>
      <p:ext uri="{BB962C8B-B14F-4D97-AF65-F5344CB8AC3E}">
        <p14:creationId xmlns:p14="http://schemas.microsoft.com/office/powerpoint/2010/main" val="2975459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0774631-B6E2-4ABE-AA6E-CAC1C6ED5827}"/>
              </a:ext>
            </a:extLst>
          </p:cNvPr>
          <p:cNvSpPr>
            <a:spLocks noGrp="1"/>
          </p:cNvSpPr>
          <p:nvPr>
            <p:ph type="sldNum" sz="quarter" idx="12"/>
          </p:nvPr>
        </p:nvSpPr>
        <p:spPr/>
        <p:txBody>
          <a:bodyPr/>
          <a:lstStyle/>
          <a:p>
            <a:fld id="{7C265689-C4EE-450D-9F46-6E9A1264C64E}" type="slidenum">
              <a:rPr lang="en-US" smtClean="0"/>
              <a:t>43</a:t>
            </a:fld>
            <a:endParaRPr lang="en-US"/>
          </a:p>
        </p:txBody>
      </p:sp>
      <p:graphicFrame>
        <p:nvGraphicFramePr>
          <p:cNvPr id="7" name="Table 6">
            <a:extLst>
              <a:ext uri="{FF2B5EF4-FFF2-40B4-BE49-F238E27FC236}">
                <a16:creationId xmlns:a16="http://schemas.microsoft.com/office/drawing/2014/main" id="{28B13C89-EBC9-4DEB-9A4E-E56E764F540E}"/>
              </a:ext>
            </a:extLst>
          </p:cNvPr>
          <p:cNvGraphicFramePr>
            <a:graphicFrameLocks noGrp="1"/>
          </p:cNvGraphicFramePr>
          <p:nvPr>
            <p:extLst>
              <p:ext uri="{D42A27DB-BD31-4B8C-83A1-F6EECF244321}">
                <p14:modId xmlns:p14="http://schemas.microsoft.com/office/powerpoint/2010/main" val="4223676485"/>
              </p:ext>
            </p:extLst>
          </p:nvPr>
        </p:nvGraphicFramePr>
        <p:xfrm>
          <a:off x="199292" y="809625"/>
          <a:ext cx="5509840" cy="3059430"/>
        </p:xfrm>
        <a:graphic>
          <a:graphicData uri="http://schemas.openxmlformats.org/drawingml/2006/table">
            <a:tbl>
              <a:tblPr>
                <a:tableStyleId>{5C22544A-7EE6-4342-B048-85BDC9FD1C3A}</a:tableStyleId>
              </a:tblPr>
              <a:tblGrid>
                <a:gridCol w="550984">
                  <a:extLst>
                    <a:ext uri="{9D8B030D-6E8A-4147-A177-3AD203B41FA5}">
                      <a16:colId xmlns:a16="http://schemas.microsoft.com/office/drawing/2014/main" val="2518772487"/>
                    </a:ext>
                  </a:extLst>
                </a:gridCol>
                <a:gridCol w="550984">
                  <a:extLst>
                    <a:ext uri="{9D8B030D-6E8A-4147-A177-3AD203B41FA5}">
                      <a16:colId xmlns:a16="http://schemas.microsoft.com/office/drawing/2014/main" val="481171460"/>
                    </a:ext>
                  </a:extLst>
                </a:gridCol>
                <a:gridCol w="550984">
                  <a:extLst>
                    <a:ext uri="{9D8B030D-6E8A-4147-A177-3AD203B41FA5}">
                      <a16:colId xmlns:a16="http://schemas.microsoft.com/office/drawing/2014/main" val="1224730174"/>
                    </a:ext>
                  </a:extLst>
                </a:gridCol>
                <a:gridCol w="550984">
                  <a:extLst>
                    <a:ext uri="{9D8B030D-6E8A-4147-A177-3AD203B41FA5}">
                      <a16:colId xmlns:a16="http://schemas.microsoft.com/office/drawing/2014/main" val="1742395799"/>
                    </a:ext>
                  </a:extLst>
                </a:gridCol>
                <a:gridCol w="550984">
                  <a:extLst>
                    <a:ext uri="{9D8B030D-6E8A-4147-A177-3AD203B41FA5}">
                      <a16:colId xmlns:a16="http://schemas.microsoft.com/office/drawing/2014/main" val="1118930990"/>
                    </a:ext>
                  </a:extLst>
                </a:gridCol>
                <a:gridCol w="550984">
                  <a:extLst>
                    <a:ext uri="{9D8B030D-6E8A-4147-A177-3AD203B41FA5}">
                      <a16:colId xmlns:a16="http://schemas.microsoft.com/office/drawing/2014/main" val="324761666"/>
                    </a:ext>
                  </a:extLst>
                </a:gridCol>
                <a:gridCol w="550984">
                  <a:extLst>
                    <a:ext uri="{9D8B030D-6E8A-4147-A177-3AD203B41FA5}">
                      <a16:colId xmlns:a16="http://schemas.microsoft.com/office/drawing/2014/main" val="1024144712"/>
                    </a:ext>
                  </a:extLst>
                </a:gridCol>
                <a:gridCol w="550984">
                  <a:extLst>
                    <a:ext uri="{9D8B030D-6E8A-4147-A177-3AD203B41FA5}">
                      <a16:colId xmlns:a16="http://schemas.microsoft.com/office/drawing/2014/main" val="394684586"/>
                    </a:ext>
                  </a:extLst>
                </a:gridCol>
                <a:gridCol w="550984">
                  <a:extLst>
                    <a:ext uri="{9D8B030D-6E8A-4147-A177-3AD203B41FA5}">
                      <a16:colId xmlns:a16="http://schemas.microsoft.com/office/drawing/2014/main" val="3005437727"/>
                    </a:ext>
                  </a:extLst>
                </a:gridCol>
                <a:gridCol w="550984">
                  <a:extLst>
                    <a:ext uri="{9D8B030D-6E8A-4147-A177-3AD203B41FA5}">
                      <a16:colId xmlns:a16="http://schemas.microsoft.com/office/drawing/2014/main" val="2677922449"/>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a:effectLst/>
                        </a:rPr>
                        <a:t>BUBBLE SORT</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3790333"/>
                  </a:ext>
                </a:extLst>
              </a:tr>
              <a:tr h="190500">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7263684"/>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a:effectLst/>
                        </a:rPr>
                        <a:t>VERIFY THE ALGORITHM</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4795906"/>
                  </a:ext>
                </a:extLst>
              </a:tr>
              <a:tr h="3333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8">
                  <a:txBody>
                    <a:bodyPr/>
                    <a:lstStyle/>
                    <a:p>
                      <a:pPr algn="l" fontAlgn="b"/>
                      <a:r>
                        <a:rPr lang="en-US" sz="2000" u="none" strike="noStrike" dirty="0">
                          <a:effectLst/>
                        </a:rPr>
                        <a:t>PASS 1: Fix the largest element at last position</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98941637"/>
                  </a:ext>
                </a:extLst>
              </a:tr>
              <a:tr h="190500">
                <a:tc>
                  <a:txBody>
                    <a:bodyPr/>
                    <a:lstStyle/>
                    <a:p>
                      <a:pPr algn="ctr"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KEY-A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6220601"/>
                  </a:ext>
                </a:extLst>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427466"/>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3555408"/>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0799385"/>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4879801"/>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9580623"/>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380936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1498243"/>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7">
                  <a:txBody>
                    <a:bodyPr/>
                    <a:lstStyle/>
                    <a:p>
                      <a:pPr algn="l" fontAlgn="b"/>
                      <a:r>
                        <a:rPr lang="en-US" sz="1100" u="none" strike="noStrike">
                          <a:effectLst/>
                        </a:rPr>
                        <a:t>RULE 1 : IF A[i]&gt;A[i+1] THEN INTERCHANGE(A[I], A[J]) ELSE NO-ACTION</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5036686"/>
                  </a:ext>
                </a:extLst>
              </a:tr>
            </a:tbl>
          </a:graphicData>
        </a:graphic>
      </p:graphicFrame>
      <p:graphicFrame>
        <p:nvGraphicFramePr>
          <p:cNvPr id="8" name="Table 7">
            <a:extLst>
              <a:ext uri="{FF2B5EF4-FFF2-40B4-BE49-F238E27FC236}">
                <a16:creationId xmlns:a16="http://schemas.microsoft.com/office/drawing/2014/main" id="{E87B2080-4BB0-44C4-A3A9-C2AF4A6C7FA3}"/>
              </a:ext>
            </a:extLst>
          </p:cNvPr>
          <p:cNvGraphicFramePr>
            <a:graphicFrameLocks noGrp="1"/>
          </p:cNvGraphicFramePr>
          <p:nvPr>
            <p:extLst>
              <p:ext uri="{D42A27DB-BD31-4B8C-83A1-F6EECF244321}">
                <p14:modId xmlns:p14="http://schemas.microsoft.com/office/powerpoint/2010/main" val="1053022004"/>
              </p:ext>
            </p:extLst>
          </p:nvPr>
        </p:nvGraphicFramePr>
        <p:xfrm>
          <a:off x="199292" y="3680740"/>
          <a:ext cx="5509845" cy="2487930"/>
        </p:xfrm>
        <a:graphic>
          <a:graphicData uri="http://schemas.openxmlformats.org/drawingml/2006/table">
            <a:tbl>
              <a:tblPr>
                <a:tableStyleId>{5C22544A-7EE6-4342-B048-85BDC9FD1C3A}</a:tableStyleId>
              </a:tblPr>
              <a:tblGrid>
                <a:gridCol w="500895">
                  <a:extLst>
                    <a:ext uri="{9D8B030D-6E8A-4147-A177-3AD203B41FA5}">
                      <a16:colId xmlns:a16="http://schemas.microsoft.com/office/drawing/2014/main" val="3823823838"/>
                    </a:ext>
                  </a:extLst>
                </a:gridCol>
                <a:gridCol w="500895">
                  <a:extLst>
                    <a:ext uri="{9D8B030D-6E8A-4147-A177-3AD203B41FA5}">
                      <a16:colId xmlns:a16="http://schemas.microsoft.com/office/drawing/2014/main" val="3298044167"/>
                    </a:ext>
                  </a:extLst>
                </a:gridCol>
                <a:gridCol w="500895">
                  <a:extLst>
                    <a:ext uri="{9D8B030D-6E8A-4147-A177-3AD203B41FA5}">
                      <a16:colId xmlns:a16="http://schemas.microsoft.com/office/drawing/2014/main" val="3716913984"/>
                    </a:ext>
                  </a:extLst>
                </a:gridCol>
                <a:gridCol w="500895">
                  <a:extLst>
                    <a:ext uri="{9D8B030D-6E8A-4147-A177-3AD203B41FA5}">
                      <a16:colId xmlns:a16="http://schemas.microsoft.com/office/drawing/2014/main" val="1842078061"/>
                    </a:ext>
                  </a:extLst>
                </a:gridCol>
                <a:gridCol w="500895">
                  <a:extLst>
                    <a:ext uri="{9D8B030D-6E8A-4147-A177-3AD203B41FA5}">
                      <a16:colId xmlns:a16="http://schemas.microsoft.com/office/drawing/2014/main" val="1718187093"/>
                    </a:ext>
                  </a:extLst>
                </a:gridCol>
                <a:gridCol w="500895">
                  <a:extLst>
                    <a:ext uri="{9D8B030D-6E8A-4147-A177-3AD203B41FA5}">
                      <a16:colId xmlns:a16="http://schemas.microsoft.com/office/drawing/2014/main" val="1171801130"/>
                    </a:ext>
                  </a:extLst>
                </a:gridCol>
                <a:gridCol w="500895">
                  <a:extLst>
                    <a:ext uri="{9D8B030D-6E8A-4147-A177-3AD203B41FA5}">
                      <a16:colId xmlns:a16="http://schemas.microsoft.com/office/drawing/2014/main" val="2575518573"/>
                    </a:ext>
                  </a:extLst>
                </a:gridCol>
                <a:gridCol w="500895">
                  <a:extLst>
                    <a:ext uri="{9D8B030D-6E8A-4147-A177-3AD203B41FA5}">
                      <a16:colId xmlns:a16="http://schemas.microsoft.com/office/drawing/2014/main" val="2130112598"/>
                    </a:ext>
                  </a:extLst>
                </a:gridCol>
                <a:gridCol w="500895">
                  <a:extLst>
                    <a:ext uri="{9D8B030D-6E8A-4147-A177-3AD203B41FA5}">
                      <a16:colId xmlns:a16="http://schemas.microsoft.com/office/drawing/2014/main" val="2477071723"/>
                    </a:ext>
                  </a:extLst>
                </a:gridCol>
                <a:gridCol w="500895">
                  <a:extLst>
                    <a:ext uri="{9D8B030D-6E8A-4147-A177-3AD203B41FA5}">
                      <a16:colId xmlns:a16="http://schemas.microsoft.com/office/drawing/2014/main" val="445860561"/>
                    </a:ext>
                  </a:extLst>
                </a:gridCol>
                <a:gridCol w="500895">
                  <a:extLst>
                    <a:ext uri="{9D8B030D-6E8A-4147-A177-3AD203B41FA5}">
                      <a16:colId xmlns:a16="http://schemas.microsoft.com/office/drawing/2014/main" val="2246413882"/>
                    </a:ext>
                  </a:extLst>
                </a:gridCol>
              </a:tblGrid>
              <a:tr h="3333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9">
                  <a:txBody>
                    <a:bodyPr/>
                    <a:lstStyle/>
                    <a:p>
                      <a:pPr algn="l" fontAlgn="b"/>
                      <a:r>
                        <a:rPr lang="en-US" sz="2000" u="none" strike="noStrike" dirty="0">
                          <a:effectLst/>
                        </a:rPr>
                        <a:t>PASS 2: Fix the second largest data in its position</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35959593"/>
                  </a:ext>
                </a:extLst>
              </a:tr>
              <a:tr h="190500">
                <a:tc>
                  <a:txBody>
                    <a:bodyPr/>
                    <a:lstStyle/>
                    <a:p>
                      <a:pPr algn="ctr"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KEY-A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7298337"/>
                  </a:ext>
                </a:extLst>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7673995"/>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8878891"/>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1336840"/>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1187755"/>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3192028"/>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0651680"/>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497689"/>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7">
                  <a:txBody>
                    <a:bodyPr/>
                    <a:lstStyle/>
                    <a:p>
                      <a:pPr algn="l" fontAlgn="b"/>
                      <a:r>
                        <a:rPr lang="en-US" sz="1100" u="none" strike="noStrike">
                          <a:effectLst/>
                        </a:rPr>
                        <a:t>RULE 1 : IF A[i]&gt;A[i+1] THEN INTERCHANGE(A[I], A[J]) ELSE NO-ACTION</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4384259"/>
                  </a:ext>
                </a:extLst>
              </a:tr>
            </a:tbl>
          </a:graphicData>
        </a:graphic>
      </p:graphicFrame>
      <p:graphicFrame>
        <p:nvGraphicFramePr>
          <p:cNvPr id="9" name="Table 8">
            <a:extLst>
              <a:ext uri="{FF2B5EF4-FFF2-40B4-BE49-F238E27FC236}">
                <a16:creationId xmlns:a16="http://schemas.microsoft.com/office/drawing/2014/main" id="{FCD66A8D-5785-4B8C-87D1-ACCB98036F92}"/>
              </a:ext>
            </a:extLst>
          </p:cNvPr>
          <p:cNvGraphicFramePr>
            <a:graphicFrameLocks noGrp="1"/>
          </p:cNvGraphicFramePr>
          <p:nvPr>
            <p:extLst>
              <p:ext uri="{D42A27DB-BD31-4B8C-83A1-F6EECF244321}">
                <p14:modId xmlns:p14="http://schemas.microsoft.com/office/powerpoint/2010/main" val="3247550642"/>
              </p:ext>
            </p:extLst>
          </p:nvPr>
        </p:nvGraphicFramePr>
        <p:xfrm>
          <a:off x="6482866" y="809625"/>
          <a:ext cx="5509840" cy="2487930"/>
        </p:xfrm>
        <a:graphic>
          <a:graphicData uri="http://schemas.openxmlformats.org/drawingml/2006/table">
            <a:tbl>
              <a:tblPr>
                <a:tableStyleId>{5C22544A-7EE6-4342-B048-85BDC9FD1C3A}</a:tableStyleId>
              </a:tblPr>
              <a:tblGrid>
                <a:gridCol w="550984">
                  <a:extLst>
                    <a:ext uri="{9D8B030D-6E8A-4147-A177-3AD203B41FA5}">
                      <a16:colId xmlns:a16="http://schemas.microsoft.com/office/drawing/2014/main" val="546134456"/>
                    </a:ext>
                  </a:extLst>
                </a:gridCol>
                <a:gridCol w="550984">
                  <a:extLst>
                    <a:ext uri="{9D8B030D-6E8A-4147-A177-3AD203B41FA5}">
                      <a16:colId xmlns:a16="http://schemas.microsoft.com/office/drawing/2014/main" val="223916942"/>
                    </a:ext>
                  </a:extLst>
                </a:gridCol>
                <a:gridCol w="550984">
                  <a:extLst>
                    <a:ext uri="{9D8B030D-6E8A-4147-A177-3AD203B41FA5}">
                      <a16:colId xmlns:a16="http://schemas.microsoft.com/office/drawing/2014/main" val="3493184370"/>
                    </a:ext>
                  </a:extLst>
                </a:gridCol>
                <a:gridCol w="550984">
                  <a:extLst>
                    <a:ext uri="{9D8B030D-6E8A-4147-A177-3AD203B41FA5}">
                      <a16:colId xmlns:a16="http://schemas.microsoft.com/office/drawing/2014/main" val="1151963308"/>
                    </a:ext>
                  </a:extLst>
                </a:gridCol>
                <a:gridCol w="550984">
                  <a:extLst>
                    <a:ext uri="{9D8B030D-6E8A-4147-A177-3AD203B41FA5}">
                      <a16:colId xmlns:a16="http://schemas.microsoft.com/office/drawing/2014/main" val="3386368914"/>
                    </a:ext>
                  </a:extLst>
                </a:gridCol>
                <a:gridCol w="550984">
                  <a:extLst>
                    <a:ext uri="{9D8B030D-6E8A-4147-A177-3AD203B41FA5}">
                      <a16:colId xmlns:a16="http://schemas.microsoft.com/office/drawing/2014/main" val="1939255063"/>
                    </a:ext>
                  </a:extLst>
                </a:gridCol>
                <a:gridCol w="550984">
                  <a:extLst>
                    <a:ext uri="{9D8B030D-6E8A-4147-A177-3AD203B41FA5}">
                      <a16:colId xmlns:a16="http://schemas.microsoft.com/office/drawing/2014/main" val="2578402802"/>
                    </a:ext>
                  </a:extLst>
                </a:gridCol>
                <a:gridCol w="550984">
                  <a:extLst>
                    <a:ext uri="{9D8B030D-6E8A-4147-A177-3AD203B41FA5}">
                      <a16:colId xmlns:a16="http://schemas.microsoft.com/office/drawing/2014/main" val="3026836677"/>
                    </a:ext>
                  </a:extLst>
                </a:gridCol>
                <a:gridCol w="550984">
                  <a:extLst>
                    <a:ext uri="{9D8B030D-6E8A-4147-A177-3AD203B41FA5}">
                      <a16:colId xmlns:a16="http://schemas.microsoft.com/office/drawing/2014/main" val="3404868850"/>
                    </a:ext>
                  </a:extLst>
                </a:gridCol>
                <a:gridCol w="550984">
                  <a:extLst>
                    <a:ext uri="{9D8B030D-6E8A-4147-A177-3AD203B41FA5}">
                      <a16:colId xmlns:a16="http://schemas.microsoft.com/office/drawing/2014/main" val="2270858884"/>
                    </a:ext>
                  </a:extLst>
                </a:gridCol>
              </a:tblGrid>
              <a:tr h="3333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8">
                  <a:txBody>
                    <a:bodyPr/>
                    <a:lstStyle/>
                    <a:p>
                      <a:pPr algn="l" fontAlgn="b"/>
                      <a:r>
                        <a:rPr lang="en-US" sz="2000" u="none" strike="noStrike" dirty="0">
                          <a:effectLst/>
                        </a:rPr>
                        <a:t>PASS 3: Fix the third largest data in its position</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2155283"/>
                  </a:ext>
                </a:extLst>
              </a:tr>
              <a:tr h="190500">
                <a:tc>
                  <a:txBody>
                    <a:bodyPr/>
                    <a:lstStyle/>
                    <a:p>
                      <a:pPr algn="ctr"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KEY-A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7793653"/>
                  </a:ext>
                </a:extLst>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0519154"/>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5449728"/>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27774"/>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4611207"/>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1988068"/>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207212"/>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70135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7">
                  <a:txBody>
                    <a:bodyPr/>
                    <a:lstStyle/>
                    <a:p>
                      <a:pPr algn="l" fontAlgn="b"/>
                      <a:r>
                        <a:rPr lang="en-US" sz="1100" u="none" strike="noStrike">
                          <a:effectLst/>
                        </a:rPr>
                        <a:t>RULE 1 : IF A[i]&gt;A[i+1] THEN INTERCHANGE(A[I], A[J]) ELSE NO-ACTION</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5503312"/>
                  </a:ext>
                </a:extLst>
              </a:tr>
            </a:tbl>
          </a:graphicData>
        </a:graphic>
      </p:graphicFrame>
      <p:graphicFrame>
        <p:nvGraphicFramePr>
          <p:cNvPr id="10" name="Table 9">
            <a:extLst>
              <a:ext uri="{FF2B5EF4-FFF2-40B4-BE49-F238E27FC236}">
                <a16:creationId xmlns:a16="http://schemas.microsoft.com/office/drawing/2014/main" id="{4B3BFA6A-568C-43BC-9F3F-6DDFCEDF7A9F}"/>
              </a:ext>
            </a:extLst>
          </p:cNvPr>
          <p:cNvGraphicFramePr>
            <a:graphicFrameLocks noGrp="1"/>
          </p:cNvGraphicFramePr>
          <p:nvPr>
            <p:extLst>
              <p:ext uri="{D42A27DB-BD31-4B8C-83A1-F6EECF244321}">
                <p14:modId xmlns:p14="http://schemas.microsoft.com/office/powerpoint/2010/main" val="1382026846"/>
              </p:ext>
            </p:extLst>
          </p:nvPr>
        </p:nvGraphicFramePr>
        <p:xfrm>
          <a:off x="6482866" y="3680740"/>
          <a:ext cx="5509845" cy="2487930"/>
        </p:xfrm>
        <a:graphic>
          <a:graphicData uri="http://schemas.openxmlformats.org/drawingml/2006/table">
            <a:tbl>
              <a:tblPr>
                <a:tableStyleId>{5C22544A-7EE6-4342-B048-85BDC9FD1C3A}</a:tableStyleId>
              </a:tblPr>
              <a:tblGrid>
                <a:gridCol w="500895">
                  <a:extLst>
                    <a:ext uri="{9D8B030D-6E8A-4147-A177-3AD203B41FA5}">
                      <a16:colId xmlns:a16="http://schemas.microsoft.com/office/drawing/2014/main" val="644139051"/>
                    </a:ext>
                  </a:extLst>
                </a:gridCol>
                <a:gridCol w="500895">
                  <a:extLst>
                    <a:ext uri="{9D8B030D-6E8A-4147-A177-3AD203B41FA5}">
                      <a16:colId xmlns:a16="http://schemas.microsoft.com/office/drawing/2014/main" val="1379458552"/>
                    </a:ext>
                  </a:extLst>
                </a:gridCol>
                <a:gridCol w="500895">
                  <a:extLst>
                    <a:ext uri="{9D8B030D-6E8A-4147-A177-3AD203B41FA5}">
                      <a16:colId xmlns:a16="http://schemas.microsoft.com/office/drawing/2014/main" val="1512202772"/>
                    </a:ext>
                  </a:extLst>
                </a:gridCol>
                <a:gridCol w="500895">
                  <a:extLst>
                    <a:ext uri="{9D8B030D-6E8A-4147-A177-3AD203B41FA5}">
                      <a16:colId xmlns:a16="http://schemas.microsoft.com/office/drawing/2014/main" val="992599673"/>
                    </a:ext>
                  </a:extLst>
                </a:gridCol>
                <a:gridCol w="500895">
                  <a:extLst>
                    <a:ext uri="{9D8B030D-6E8A-4147-A177-3AD203B41FA5}">
                      <a16:colId xmlns:a16="http://schemas.microsoft.com/office/drawing/2014/main" val="698886289"/>
                    </a:ext>
                  </a:extLst>
                </a:gridCol>
                <a:gridCol w="500895">
                  <a:extLst>
                    <a:ext uri="{9D8B030D-6E8A-4147-A177-3AD203B41FA5}">
                      <a16:colId xmlns:a16="http://schemas.microsoft.com/office/drawing/2014/main" val="1820477731"/>
                    </a:ext>
                  </a:extLst>
                </a:gridCol>
                <a:gridCol w="500895">
                  <a:extLst>
                    <a:ext uri="{9D8B030D-6E8A-4147-A177-3AD203B41FA5}">
                      <a16:colId xmlns:a16="http://schemas.microsoft.com/office/drawing/2014/main" val="3545946686"/>
                    </a:ext>
                  </a:extLst>
                </a:gridCol>
                <a:gridCol w="500895">
                  <a:extLst>
                    <a:ext uri="{9D8B030D-6E8A-4147-A177-3AD203B41FA5}">
                      <a16:colId xmlns:a16="http://schemas.microsoft.com/office/drawing/2014/main" val="4279152150"/>
                    </a:ext>
                  </a:extLst>
                </a:gridCol>
                <a:gridCol w="500895">
                  <a:extLst>
                    <a:ext uri="{9D8B030D-6E8A-4147-A177-3AD203B41FA5}">
                      <a16:colId xmlns:a16="http://schemas.microsoft.com/office/drawing/2014/main" val="4095797185"/>
                    </a:ext>
                  </a:extLst>
                </a:gridCol>
                <a:gridCol w="500895">
                  <a:extLst>
                    <a:ext uri="{9D8B030D-6E8A-4147-A177-3AD203B41FA5}">
                      <a16:colId xmlns:a16="http://schemas.microsoft.com/office/drawing/2014/main" val="2037109827"/>
                    </a:ext>
                  </a:extLst>
                </a:gridCol>
                <a:gridCol w="500895">
                  <a:extLst>
                    <a:ext uri="{9D8B030D-6E8A-4147-A177-3AD203B41FA5}">
                      <a16:colId xmlns:a16="http://schemas.microsoft.com/office/drawing/2014/main" val="1602975502"/>
                    </a:ext>
                  </a:extLst>
                </a:gridCol>
              </a:tblGrid>
              <a:tr h="333375">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9">
                  <a:txBody>
                    <a:bodyPr/>
                    <a:lstStyle/>
                    <a:p>
                      <a:pPr algn="l" fontAlgn="b"/>
                      <a:r>
                        <a:rPr lang="en-US" sz="2000" u="none" strike="noStrike" dirty="0">
                          <a:effectLst/>
                        </a:rPr>
                        <a:t>PASS 4: Fix the fourth largest data in its position</a:t>
                      </a:r>
                      <a:endParaRPr lang="en-US" sz="20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2500470"/>
                  </a:ext>
                </a:extLst>
              </a:tr>
              <a:tr h="190500">
                <a:tc>
                  <a:txBody>
                    <a:bodyPr/>
                    <a:lstStyle/>
                    <a:p>
                      <a:pPr algn="ctr"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KEY-A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048071"/>
                  </a:ext>
                </a:extLst>
              </a:tr>
              <a:tr h="19050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487651"/>
                  </a:ext>
                </a:extLst>
              </a:tr>
              <a:tr h="19050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108458"/>
                  </a:ext>
                </a:extLst>
              </a:tr>
              <a:tr h="19050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416927"/>
                  </a:ext>
                </a:extLst>
              </a:tr>
              <a:tr h="19050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9812842"/>
                  </a:ext>
                </a:extLst>
              </a:tr>
              <a:tr h="19050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3513516"/>
                  </a:ext>
                </a:extLst>
              </a:tr>
              <a:tr h="19050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6494275"/>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689380"/>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7">
                  <a:txBody>
                    <a:bodyPr/>
                    <a:lstStyle/>
                    <a:p>
                      <a:pPr algn="l" fontAlgn="b"/>
                      <a:r>
                        <a:rPr lang="en-US" sz="1100" u="none" strike="noStrike">
                          <a:effectLst/>
                        </a:rPr>
                        <a:t>RULE 1 : IF A[i]&gt;A[i+1] THEN INTERCHANGE(A[I], A[J]) ELSE NO-ACTION</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2902748"/>
                  </a:ext>
                </a:extLst>
              </a:tr>
            </a:tbl>
          </a:graphicData>
        </a:graphic>
      </p:graphicFrame>
    </p:spTree>
    <p:extLst>
      <p:ext uri="{BB962C8B-B14F-4D97-AF65-F5344CB8AC3E}">
        <p14:creationId xmlns:p14="http://schemas.microsoft.com/office/powerpoint/2010/main" val="3031151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FBD23B-7703-4D5B-B7B0-1DAFABF0D529}"/>
              </a:ext>
            </a:extLst>
          </p:cNvPr>
          <p:cNvSpPr>
            <a:spLocks noGrp="1"/>
          </p:cNvSpPr>
          <p:nvPr>
            <p:ph type="title"/>
          </p:nvPr>
        </p:nvSpPr>
        <p:spPr>
          <a:xfrm>
            <a:off x="1115568" y="548640"/>
            <a:ext cx="10168128" cy="1179576"/>
          </a:xfrm>
        </p:spPr>
        <p:txBody>
          <a:bodyPr>
            <a:normAutofit/>
          </a:bodyPr>
          <a:lstStyle/>
          <a:p>
            <a:r>
              <a:rPr lang="en-US" sz="3700" b="1" dirty="0"/>
              <a:t>5. Write an algorithm for Selection Sort an array of n elements.</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AB7C376-2D4E-4441-B3D6-1D7DC349C14B}"/>
              </a:ext>
            </a:extLst>
          </p:cNvPr>
          <p:cNvSpPr>
            <a:spLocks noGrp="1"/>
          </p:cNvSpPr>
          <p:nvPr>
            <p:ph idx="1"/>
          </p:nvPr>
        </p:nvSpPr>
        <p:spPr>
          <a:xfrm>
            <a:off x="1115568" y="2481943"/>
            <a:ext cx="10168128" cy="3695020"/>
          </a:xfrm>
        </p:spPr>
        <p:txBody>
          <a:bodyPr>
            <a:normAutofit/>
          </a:bodyPr>
          <a:lstStyle/>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Algorithm </a:t>
            </a:r>
            <a:r>
              <a:rPr lang="en-US" sz="1200" b="1" dirty="0" err="1">
                <a:latin typeface="Times New Roman" panose="02020603050405020304" pitchFamily="18" charset="0"/>
                <a:cs typeface="Times New Roman" panose="02020603050405020304" pitchFamily="18" charset="0"/>
              </a:rPr>
              <a:t>SelectionSort</a:t>
            </a:r>
            <a:r>
              <a:rPr lang="en-US" sz="1200" dirty="0">
                <a:latin typeface="Times New Roman" panose="02020603050405020304" pitchFamily="18" charset="0"/>
                <a:cs typeface="Times New Roman" panose="02020603050405020304" pitchFamily="18" charset="0"/>
              </a:rPr>
              <a:t>(A, n)</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This algorithm return the sorted(ascending order) array for the given array A with size n</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 for</a:t>
            </a:r>
            <a:r>
              <a:rPr lang="en-US" sz="1200" dirty="0">
                <a:latin typeface="Times New Roman" panose="02020603050405020304" pitchFamily="18" charset="0"/>
                <a:cs typeface="Times New Roman" panose="02020603050405020304" pitchFamily="18" charset="0"/>
              </a:rPr>
              <a:t> i:=1 to n-1 </a:t>
            </a:r>
            <a:r>
              <a:rPr lang="en-US" sz="1200" b="1" dirty="0">
                <a:latin typeface="Times New Roman" panose="02020603050405020304" pitchFamily="18" charset="0"/>
                <a:cs typeface="Times New Roman" panose="02020603050405020304" pitchFamily="18" charset="0"/>
              </a:rPr>
              <a:t>do</a:t>
            </a:r>
            <a:r>
              <a:rPr lang="en-US" sz="1200" dirty="0">
                <a:latin typeface="Times New Roman" panose="02020603050405020304" pitchFamily="18" charset="0"/>
                <a:cs typeface="Times New Roman" panose="02020603050405020304" pitchFamily="18" charset="0"/>
              </a:rPr>
              <a:t>{</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pos:=</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for</a:t>
            </a:r>
            <a:r>
              <a:rPr lang="en-US" sz="1200" dirty="0">
                <a:latin typeface="Times New Roman" panose="02020603050405020304" pitchFamily="18" charset="0"/>
                <a:cs typeface="Times New Roman" panose="02020603050405020304" pitchFamily="18" charset="0"/>
              </a:rPr>
              <a:t> j:=i+1 to n </a:t>
            </a:r>
            <a:r>
              <a:rPr lang="en-US" sz="1200" b="1" dirty="0">
                <a:latin typeface="Times New Roman" panose="02020603050405020304" pitchFamily="18" charset="0"/>
                <a:cs typeface="Times New Roman" panose="02020603050405020304" pitchFamily="18" charset="0"/>
              </a:rPr>
              <a:t>do</a:t>
            </a:r>
            <a:r>
              <a:rPr lang="en-US" sz="1200" dirty="0">
                <a:latin typeface="Times New Roman" panose="02020603050405020304" pitchFamily="18" charset="0"/>
                <a:cs typeface="Times New Roman" panose="02020603050405020304" pitchFamily="18" charset="0"/>
              </a:rPr>
              <a:t>{</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 if</a:t>
            </a:r>
            <a:r>
              <a:rPr lang="en-US" sz="1200" dirty="0">
                <a:latin typeface="Times New Roman" panose="02020603050405020304" pitchFamily="18" charset="0"/>
                <a:cs typeface="Times New Roman" panose="02020603050405020304" pitchFamily="18" charset="0"/>
              </a:rPr>
              <a:t> A[j]&lt;A[pos] </a:t>
            </a:r>
            <a:r>
              <a:rPr lang="en-US" sz="1200" b="1" dirty="0">
                <a:latin typeface="Times New Roman" panose="02020603050405020304" pitchFamily="18" charset="0"/>
                <a:cs typeface="Times New Roman" panose="02020603050405020304" pitchFamily="18" charset="0"/>
              </a:rPr>
              <a:t>then</a:t>
            </a:r>
            <a:r>
              <a:rPr lang="en-US" sz="1200" dirty="0">
                <a:latin typeface="Times New Roman" panose="02020603050405020304" pitchFamily="18" charset="0"/>
                <a:cs typeface="Times New Roman" panose="02020603050405020304" pitchFamily="18" charset="0"/>
              </a:rPr>
              <a:t> pos:=j;</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temp=A[pos]</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A[pos]:=A[</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A[</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]:=temp</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return</a:t>
            </a:r>
            <a:r>
              <a:rPr lang="en-US" sz="1200" dirty="0">
                <a:latin typeface="Times New Roman" panose="02020603050405020304" pitchFamily="18" charset="0"/>
                <a:cs typeface="Times New Roman" panose="02020603050405020304" pitchFamily="18" charset="0"/>
              </a:rPr>
              <a:t>(A);</a:t>
            </a:r>
          </a:p>
          <a:p>
            <a:pPr marL="0" indent="0">
              <a:spcBef>
                <a:spcPts val="0"/>
              </a:spcBef>
              <a:spcAft>
                <a:spcPts val="600"/>
              </a:spcAft>
              <a:buNone/>
            </a:pPr>
            <a:r>
              <a:rPr lang="en-US" sz="1200"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E509F6F1-ECC3-4B4E-AEF6-716CCECF7B92}"/>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44</a:t>
            </a:fld>
            <a:endParaRPr lang="en-US">
              <a:solidFill>
                <a:schemeClr val="tx1">
                  <a:lumMod val="50000"/>
                  <a:lumOff val="50000"/>
                </a:schemeClr>
              </a:solidFill>
            </a:endParaRPr>
          </a:p>
        </p:txBody>
      </p:sp>
    </p:spTree>
    <p:extLst>
      <p:ext uri="{BB962C8B-B14F-4D97-AF65-F5344CB8AC3E}">
        <p14:creationId xmlns:p14="http://schemas.microsoft.com/office/powerpoint/2010/main" val="38077734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F70FE2B-1097-4DF9-9689-FA1B652063EC}"/>
              </a:ext>
            </a:extLst>
          </p:cNvPr>
          <p:cNvSpPr>
            <a:spLocks noGrp="1"/>
          </p:cNvSpPr>
          <p:nvPr>
            <p:ph type="sldNum" sz="quarter" idx="12"/>
          </p:nvPr>
        </p:nvSpPr>
        <p:spPr/>
        <p:txBody>
          <a:bodyPr/>
          <a:lstStyle/>
          <a:p>
            <a:fld id="{7C265689-C4EE-450D-9F46-6E9A1264C64E}" type="slidenum">
              <a:rPr lang="en-US" smtClean="0"/>
              <a:t>45</a:t>
            </a:fld>
            <a:endParaRPr lang="en-US"/>
          </a:p>
        </p:txBody>
      </p:sp>
      <p:graphicFrame>
        <p:nvGraphicFramePr>
          <p:cNvPr id="7" name="Table 6">
            <a:extLst>
              <a:ext uri="{FF2B5EF4-FFF2-40B4-BE49-F238E27FC236}">
                <a16:creationId xmlns:a16="http://schemas.microsoft.com/office/drawing/2014/main" id="{4F5601C1-2447-4F3E-9723-E900CFB92185}"/>
              </a:ext>
            </a:extLst>
          </p:cNvPr>
          <p:cNvGraphicFramePr>
            <a:graphicFrameLocks noGrp="1"/>
          </p:cNvGraphicFramePr>
          <p:nvPr>
            <p:extLst>
              <p:ext uri="{D42A27DB-BD31-4B8C-83A1-F6EECF244321}">
                <p14:modId xmlns:p14="http://schemas.microsoft.com/office/powerpoint/2010/main" val="2429746540"/>
              </p:ext>
            </p:extLst>
          </p:nvPr>
        </p:nvGraphicFramePr>
        <p:xfrm>
          <a:off x="175846" y="645503"/>
          <a:ext cx="5298831" cy="2776918"/>
        </p:xfrm>
        <a:graphic>
          <a:graphicData uri="http://schemas.openxmlformats.org/drawingml/2006/table">
            <a:tbl>
              <a:tblPr>
                <a:tableStyleId>{5C22544A-7EE6-4342-B048-85BDC9FD1C3A}</a:tableStyleId>
              </a:tblPr>
              <a:tblGrid>
                <a:gridCol w="588759">
                  <a:extLst>
                    <a:ext uri="{9D8B030D-6E8A-4147-A177-3AD203B41FA5}">
                      <a16:colId xmlns:a16="http://schemas.microsoft.com/office/drawing/2014/main" val="1948136055"/>
                    </a:ext>
                  </a:extLst>
                </a:gridCol>
                <a:gridCol w="588759">
                  <a:extLst>
                    <a:ext uri="{9D8B030D-6E8A-4147-A177-3AD203B41FA5}">
                      <a16:colId xmlns:a16="http://schemas.microsoft.com/office/drawing/2014/main" val="980507079"/>
                    </a:ext>
                  </a:extLst>
                </a:gridCol>
                <a:gridCol w="588759">
                  <a:extLst>
                    <a:ext uri="{9D8B030D-6E8A-4147-A177-3AD203B41FA5}">
                      <a16:colId xmlns:a16="http://schemas.microsoft.com/office/drawing/2014/main" val="404984825"/>
                    </a:ext>
                  </a:extLst>
                </a:gridCol>
                <a:gridCol w="588759">
                  <a:extLst>
                    <a:ext uri="{9D8B030D-6E8A-4147-A177-3AD203B41FA5}">
                      <a16:colId xmlns:a16="http://schemas.microsoft.com/office/drawing/2014/main" val="533904644"/>
                    </a:ext>
                  </a:extLst>
                </a:gridCol>
                <a:gridCol w="588759">
                  <a:extLst>
                    <a:ext uri="{9D8B030D-6E8A-4147-A177-3AD203B41FA5}">
                      <a16:colId xmlns:a16="http://schemas.microsoft.com/office/drawing/2014/main" val="3362037181"/>
                    </a:ext>
                  </a:extLst>
                </a:gridCol>
                <a:gridCol w="588759">
                  <a:extLst>
                    <a:ext uri="{9D8B030D-6E8A-4147-A177-3AD203B41FA5}">
                      <a16:colId xmlns:a16="http://schemas.microsoft.com/office/drawing/2014/main" val="1460180328"/>
                    </a:ext>
                  </a:extLst>
                </a:gridCol>
                <a:gridCol w="588759">
                  <a:extLst>
                    <a:ext uri="{9D8B030D-6E8A-4147-A177-3AD203B41FA5}">
                      <a16:colId xmlns:a16="http://schemas.microsoft.com/office/drawing/2014/main" val="2376107974"/>
                    </a:ext>
                  </a:extLst>
                </a:gridCol>
                <a:gridCol w="588759">
                  <a:extLst>
                    <a:ext uri="{9D8B030D-6E8A-4147-A177-3AD203B41FA5}">
                      <a16:colId xmlns:a16="http://schemas.microsoft.com/office/drawing/2014/main" val="3908904568"/>
                    </a:ext>
                  </a:extLst>
                </a:gridCol>
                <a:gridCol w="588759">
                  <a:extLst>
                    <a:ext uri="{9D8B030D-6E8A-4147-A177-3AD203B41FA5}">
                      <a16:colId xmlns:a16="http://schemas.microsoft.com/office/drawing/2014/main" val="827943652"/>
                    </a:ext>
                  </a:extLst>
                </a:gridCol>
              </a:tblGrid>
              <a:tr h="15269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100" u="none" strike="noStrike">
                          <a:effectLst/>
                        </a:rPr>
                        <a:t>SELECTION SORT</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9103495"/>
                  </a:ext>
                </a:extLst>
              </a:tr>
              <a:tr h="15269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76769844"/>
                  </a:ext>
                </a:extLst>
              </a:tr>
              <a:tr h="15269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a:effectLst/>
                        </a:rPr>
                        <a:t>VERIFY THE ALGORITHM</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7986714"/>
                  </a:ext>
                </a:extLst>
              </a:tr>
              <a:tr h="424210">
                <a:tc gridSpan="8">
                  <a:txBody>
                    <a:bodyPr/>
                    <a:lstStyle/>
                    <a:p>
                      <a:pPr algn="l" fontAlgn="b"/>
                      <a:r>
                        <a:rPr lang="en-US" sz="2000" u="none" strike="noStrike">
                          <a:effectLst/>
                        </a:rPr>
                        <a:t>PASS 1: Fix the first min data in its positon</a:t>
                      </a:r>
                      <a:endParaRPr lang="en-US" sz="20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9674573"/>
                  </a:ext>
                </a:extLst>
              </a:tr>
              <a:tr h="297175">
                <a:tc>
                  <a:txBody>
                    <a:bodyPr/>
                    <a:lstStyle/>
                    <a:p>
                      <a:pPr algn="ctr"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KEY-A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I=1,pos=2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I=1,pos=2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I=1,pos=4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I=1, pos=4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0819164"/>
                  </a:ext>
                </a:extLst>
              </a:tr>
              <a:tr h="152692">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335666"/>
                  </a:ext>
                </a:extLst>
              </a:tr>
              <a:tr h="152692">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4087639"/>
                  </a:ext>
                </a:extLst>
              </a:tr>
              <a:tr h="152692">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7954855"/>
                  </a:ext>
                </a:extLst>
              </a:tr>
              <a:tr h="152692">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9688530"/>
                  </a:ext>
                </a:extLst>
              </a:tr>
              <a:tr h="152692">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2850906"/>
                  </a:ext>
                </a:extLst>
              </a:tr>
              <a:tr h="152692">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242433"/>
                  </a:ext>
                </a:extLst>
              </a:tr>
              <a:tr h="152692">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9643009"/>
                  </a:ext>
                </a:extLst>
              </a:tr>
              <a:tr h="236253">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gridSpan="8">
                  <a:txBody>
                    <a:bodyPr/>
                    <a:lstStyle/>
                    <a:p>
                      <a:pPr algn="l" fontAlgn="b"/>
                      <a:r>
                        <a:rPr lang="en-US" sz="1100" u="none" strike="noStrike" dirty="0">
                          <a:effectLst/>
                        </a:rPr>
                        <a:t>RULE 1 : Find the minimum element position and interchange A[</a:t>
                      </a:r>
                      <a:r>
                        <a:rPr lang="en-US" sz="1100" u="none" strike="noStrike" dirty="0" err="1">
                          <a:effectLst/>
                        </a:rPr>
                        <a:t>i</a:t>
                      </a:r>
                      <a:r>
                        <a:rPr lang="en-US" sz="1100" u="none" strike="noStrike" dirty="0">
                          <a:effectLst/>
                        </a:rPr>
                        <a:t>] and A[pos] </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46780576"/>
                  </a:ext>
                </a:extLst>
              </a:tr>
            </a:tbl>
          </a:graphicData>
        </a:graphic>
      </p:graphicFrame>
      <p:graphicFrame>
        <p:nvGraphicFramePr>
          <p:cNvPr id="8" name="Table 7">
            <a:extLst>
              <a:ext uri="{FF2B5EF4-FFF2-40B4-BE49-F238E27FC236}">
                <a16:creationId xmlns:a16="http://schemas.microsoft.com/office/drawing/2014/main" id="{AB469BAF-C4F4-4D5A-890B-139886CB2A8F}"/>
              </a:ext>
            </a:extLst>
          </p:cNvPr>
          <p:cNvGraphicFramePr>
            <a:graphicFrameLocks noGrp="1"/>
          </p:cNvGraphicFramePr>
          <p:nvPr>
            <p:extLst>
              <p:ext uri="{D42A27DB-BD31-4B8C-83A1-F6EECF244321}">
                <p14:modId xmlns:p14="http://schemas.microsoft.com/office/powerpoint/2010/main" val="884275449"/>
              </p:ext>
            </p:extLst>
          </p:nvPr>
        </p:nvGraphicFramePr>
        <p:xfrm>
          <a:off x="5943599" y="645502"/>
          <a:ext cx="5779476" cy="2776920"/>
        </p:xfrm>
        <a:graphic>
          <a:graphicData uri="http://schemas.openxmlformats.org/drawingml/2006/table">
            <a:tbl>
              <a:tblPr>
                <a:tableStyleId>{5C22544A-7EE6-4342-B048-85BDC9FD1C3A}</a:tableStyleId>
              </a:tblPr>
              <a:tblGrid>
                <a:gridCol w="642164">
                  <a:extLst>
                    <a:ext uri="{9D8B030D-6E8A-4147-A177-3AD203B41FA5}">
                      <a16:colId xmlns:a16="http://schemas.microsoft.com/office/drawing/2014/main" val="853597524"/>
                    </a:ext>
                  </a:extLst>
                </a:gridCol>
                <a:gridCol w="642164">
                  <a:extLst>
                    <a:ext uri="{9D8B030D-6E8A-4147-A177-3AD203B41FA5}">
                      <a16:colId xmlns:a16="http://schemas.microsoft.com/office/drawing/2014/main" val="3461482938"/>
                    </a:ext>
                  </a:extLst>
                </a:gridCol>
                <a:gridCol w="642164">
                  <a:extLst>
                    <a:ext uri="{9D8B030D-6E8A-4147-A177-3AD203B41FA5}">
                      <a16:colId xmlns:a16="http://schemas.microsoft.com/office/drawing/2014/main" val="3360844221"/>
                    </a:ext>
                  </a:extLst>
                </a:gridCol>
                <a:gridCol w="642164">
                  <a:extLst>
                    <a:ext uri="{9D8B030D-6E8A-4147-A177-3AD203B41FA5}">
                      <a16:colId xmlns:a16="http://schemas.microsoft.com/office/drawing/2014/main" val="2467701046"/>
                    </a:ext>
                  </a:extLst>
                </a:gridCol>
                <a:gridCol w="642164">
                  <a:extLst>
                    <a:ext uri="{9D8B030D-6E8A-4147-A177-3AD203B41FA5}">
                      <a16:colId xmlns:a16="http://schemas.microsoft.com/office/drawing/2014/main" val="2190601865"/>
                    </a:ext>
                  </a:extLst>
                </a:gridCol>
                <a:gridCol w="642164">
                  <a:extLst>
                    <a:ext uri="{9D8B030D-6E8A-4147-A177-3AD203B41FA5}">
                      <a16:colId xmlns:a16="http://schemas.microsoft.com/office/drawing/2014/main" val="1187369709"/>
                    </a:ext>
                  </a:extLst>
                </a:gridCol>
                <a:gridCol w="642164">
                  <a:extLst>
                    <a:ext uri="{9D8B030D-6E8A-4147-A177-3AD203B41FA5}">
                      <a16:colId xmlns:a16="http://schemas.microsoft.com/office/drawing/2014/main" val="2277692925"/>
                    </a:ext>
                  </a:extLst>
                </a:gridCol>
                <a:gridCol w="642164">
                  <a:extLst>
                    <a:ext uri="{9D8B030D-6E8A-4147-A177-3AD203B41FA5}">
                      <a16:colId xmlns:a16="http://schemas.microsoft.com/office/drawing/2014/main" val="924869873"/>
                    </a:ext>
                  </a:extLst>
                </a:gridCol>
                <a:gridCol w="642164">
                  <a:extLst>
                    <a:ext uri="{9D8B030D-6E8A-4147-A177-3AD203B41FA5}">
                      <a16:colId xmlns:a16="http://schemas.microsoft.com/office/drawing/2014/main" val="899358452"/>
                    </a:ext>
                  </a:extLst>
                </a:gridCol>
              </a:tblGrid>
              <a:tr h="816002">
                <a:tc gridSpan="9">
                  <a:txBody>
                    <a:bodyPr/>
                    <a:lstStyle/>
                    <a:p>
                      <a:pPr algn="l" fontAlgn="b"/>
                      <a:r>
                        <a:rPr lang="en-US" sz="2000" u="none" strike="noStrike">
                          <a:effectLst/>
                        </a:rPr>
                        <a:t>PASS 2: Fix the second minimum data in its positon</a:t>
                      </a:r>
                      <a:endParaRPr lang="en-US" sz="20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5996712"/>
                  </a:ext>
                </a:extLst>
              </a:tr>
              <a:tr h="454450">
                <a:tc>
                  <a:txBody>
                    <a:bodyPr/>
                    <a:lstStyle/>
                    <a:p>
                      <a:pPr algn="ctr"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KEY-A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I=2, pos=2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I=2,pos=2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I=2, pos=2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0136002"/>
                  </a:ext>
                </a:extLst>
              </a:tr>
              <a:tr h="251078">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23289563"/>
                  </a:ext>
                </a:extLst>
              </a:tr>
              <a:tr h="251078">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0725646"/>
                  </a:ext>
                </a:extLst>
              </a:tr>
              <a:tr h="251078">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5022446"/>
                  </a:ext>
                </a:extLst>
              </a:tr>
              <a:tr h="251078">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6974950"/>
                  </a:ext>
                </a:extLst>
              </a:tr>
              <a:tr h="251078">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95804570"/>
                  </a:ext>
                </a:extLst>
              </a:tr>
              <a:tr h="251078">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4089388"/>
                  </a:ext>
                </a:extLst>
              </a:tr>
            </a:tbl>
          </a:graphicData>
        </a:graphic>
      </p:graphicFrame>
      <p:graphicFrame>
        <p:nvGraphicFramePr>
          <p:cNvPr id="9" name="Table 8">
            <a:extLst>
              <a:ext uri="{FF2B5EF4-FFF2-40B4-BE49-F238E27FC236}">
                <a16:creationId xmlns:a16="http://schemas.microsoft.com/office/drawing/2014/main" id="{C2960740-4E94-468A-8AE3-D74EA6678CC4}"/>
              </a:ext>
            </a:extLst>
          </p:cNvPr>
          <p:cNvGraphicFramePr>
            <a:graphicFrameLocks noGrp="1"/>
          </p:cNvGraphicFramePr>
          <p:nvPr>
            <p:extLst>
              <p:ext uri="{D42A27DB-BD31-4B8C-83A1-F6EECF244321}">
                <p14:modId xmlns:p14="http://schemas.microsoft.com/office/powerpoint/2010/main" val="3820661644"/>
              </p:ext>
            </p:extLst>
          </p:nvPr>
        </p:nvGraphicFramePr>
        <p:xfrm>
          <a:off x="82061" y="3786554"/>
          <a:ext cx="5392620" cy="2339620"/>
        </p:xfrm>
        <a:graphic>
          <a:graphicData uri="http://schemas.openxmlformats.org/drawingml/2006/table">
            <a:tbl>
              <a:tblPr>
                <a:tableStyleId>{5C22544A-7EE6-4342-B048-85BDC9FD1C3A}</a:tableStyleId>
              </a:tblPr>
              <a:tblGrid>
                <a:gridCol w="599180">
                  <a:extLst>
                    <a:ext uri="{9D8B030D-6E8A-4147-A177-3AD203B41FA5}">
                      <a16:colId xmlns:a16="http://schemas.microsoft.com/office/drawing/2014/main" val="3386377218"/>
                    </a:ext>
                  </a:extLst>
                </a:gridCol>
                <a:gridCol w="599180">
                  <a:extLst>
                    <a:ext uri="{9D8B030D-6E8A-4147-A177-3AD203B41FA5}">
                      <a16:colId xmlns:a16="http://schemas.microsoft.com/office/drawing/2014/main" val="2920371698"/>
                    </a:ext>
                  </a:extLst>
                </a:gridCol>
                <a:gridCol w="599180">
                  <a:extLst>
                    <a:ext uri="{9D8B030D-6E8A-4147-A177-3AD203B41FA5}">
                      <a16:colId xmlns:a16="http://schemas.microsoft.com/office/drawing/2014/main" val="353134532"/>
                    </a:ext>
                  </a:extLst>
                </a:gridCol>
                <a:gridCol w="599180">
                  <a:extLst>
                    <a:ext uri="{9D8B030D-6E8A-4147-A177-3AD203B41FA5}">
                      <a16:colId xmlns:a16="http://schemas.microsoft.com/office/drawing/2014/main" val="3364549078"/>
                    </a:ext>
                  </a:extLst>
                </a:gridCol>
                <a:gridCol w="599180">
                  <a:extLst>
                    <a:ext uri="{9D8B030D-6E8A-4147-A177-3AD203B41FA5}">
                      <a16:colId xmlns:a16="http://schemas.microsoft.com/office/drawing/2014/main" val="584919554"/>
                    </a:ext>
                  </a:extLst>
                </a:gridCol>
                <a:gridCol w="599180">
                  <a:extLst>
                    <a:ext uri="{9D8B030D-6E8A-4147-A177-3AD203B41FA5}">
                      <a16:colId xmlns:a16="http://schemas.microsoft.com/office/drawing/2014/main" val="2071626290"/>
                    </a:ext>
                  </a:extLst>
                </a:gridCol>
                <a:gridCol w="599180">
                  <a:extLst>
                    <a:ext uri="{9D8B030D-6E8A-4147-A177-3AD203B41FA5}">
                      <a16:colId xmlns:a16="http://schemas.microsoft.com/office/drawing/2014/main" val="681400358"/>
                    </a:ext>
                  </a:extLst>
                </a:gridCol>
                <a:gridCol w="599180">
                  <a:extLst>
                    <a:ext uri="{9D8B030D-6E8A-4147-A177-3AD203B41FA5}">
                      <a16:colId xmlns:a16="http://schemas.microsoft.com/office/drawing/2014/main" val="3784551402"/>
                    </a:ext>
                  </a:extLst>
                </a:gridCol>
                <a:gridCol w="599180">
                  <a:extLst>
                    <a:ext uri="{9D8B030D-6E8A-4147-A177-3AD203B41FA5}">
                      <a16:colId xmlns:a16="http://schemas.microsoft.com/office/drawing/2014/main" val="3735403467"/>
                    </a:ext>
                  </a:extLst>
                </a:gridCol>
              </a:tblGrid>
              <a:tr h="428278">
                <a:tc gridSpan="9">
                  <a:txBody>
                    <a:bodyPr/>
                    <a:lstStyle/>
                    <a:p>
                      <a:pPr algn="l" fontAlgn="b"/>
                      <a:r>
                        <a:rPr lang="en-US" sz="2000" u="none" strike="noStrike">
                          <a:effectLst/>
                        </a:rPr>
                        <a:t>PASS 3: Fix the third minimum data in its positon</a:t>
                      </a:r>
                      <a:endParaRPr lang="en-US" sz="20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37859885"/>
                  </a:ext>
                </a:extLst>
              </a:tr>
              <a:tr h="442962">
                <a:tc>
                  <a:txBody>
                    <a:bodyPr/>
                    <a:lstStyle/>
                    <a:p>
                      <a:pPr algn="ctr"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KEY-A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I=3,pos=3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i=3, pos=3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9430232"/>
                  </a:ext>
                </a:extLst>
              </a:tr>
              <a:tr h="244730">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1162089"/>
                  </a:ext>
                </a:extLst>
              </a:tr>
              <a:tr h="244730">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5224950"/>
                  </a:ext>
                </a:extLst>
              </a:tr>
              <a:tr h="244730">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3710614"/>
                  </a:ext>
                </a:extLst>
              </a:tr>
              <a:tr h="244730">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0989107"/>
                  </a:ext>
                </a:extLst>
              </a:tr>
              <a:tr h="244730">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0886463"/>
                  </a:ext>
                </a:extLst>
              </a:tr>
              <a:tr h="244730">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4528289"/>
                  </a:ext>
                </a:extLst>
              </a:tr>
            </a:tbl>
          </a:graphicData>
        </a:graphic>
      </p:graphicFrame>
      <p:graphicFrame>
        <p:nvGraphicFramePr>
          <p:cNvPr id="10" name="Table 9">
            <a:extLst>
              <a:ext uri="{FF2B5EF4-FFF2-40B4-BE49-F238E27FC236}">
                <a16:creationId xmlns:a16="http://schemas.microsoft.com/office/drawing/2014/main" id="{FD16A3FE-EE2C-497F-B796-FE2DEF3D29FE}"/>
              </a:ext>
            </a:extLst>
          </p:cNvPr>
          <p:cNvGraphicFramePr>
            <a:graphicFrameLocks noGrp="1"/>
          </p:cNvGraphicFramePr>
          <p:nvPr>
            <p:extLst>
              <p:ext uri="{D42A27DB-BD31-4B8C-83A1-F6EECF244321}">
                <p14:modId xmlns:p14="http://schemas.microsoft.com/office/powerpoint/2010/main" val="1610314720"/>
              </p:ext>
            </p:extLst>
          </p:nvPr>
        </p:nvGraphicFramePr>
        <p:xfrm>
          <a:off x="5943599" y="3786553"/>
          <a:ext cx="5978772" cy="2339622"/>
        </p:xfrm>
        <a:graphic>
          <a:graphicData uri="http://schemas.openxmlformats.org/drawingml/2006/table">
            <a:tbl>
              <a:tblPr>
                <a:tableStyleId>{5C22544A-7EE6-4342-B048-85BDC9FD1C3A}</a:tableStyleId>
              </a:tblPr>
              <a:tblGrid>
                <a:gridCol w="664308">
                  <a:extLst>
                    <a:ext uri="{9D8B030D-6E8A-4147-A177-3AD203B41FA5}">
                      <a16:colId xmlns:a16="http://schemas.microsoft.com/office/drawing/2014/main" val="1798755983"/>
                    </a:ext>
                  </a:extLst>
                </a:gridCol>
                <a:gridCol w="664308">
                  <a:extLst>
                    <a:ext uri="{9D8B030D-6E8A-4147-A177-3AD203B41FA5}">
                      <a16:colId xmlns:a16="http://schemas.microsoft.com/office/drawing/2014/main" val="2896615997"/>
                    </a:ext>
                  </a:extLst>
                </a:gridCol>
                <a:gridCol w="664308">
                  <a:extLst>
                    <a:ext uri="{9D8B030D-6E8A-4147-A177-3AD203B41FA5}">
                      <a16:colId xmlns:a16="http://schemas.microsoft.com/office/drawing/2014/main" val="3448217906"/>
                    </a:ext>
                  </a:extLst>
                </a:gridCol>
                <a:gridCol w="664308">
                  <a:extLst>
                    <a:ext uri="{9D8B030D-6E8A-4147-A177-3AD203B41FA5}">
                      <a16:colId xmlns:a16="http://schemas.microsoft.com/office/drawing/2014/main" val="141607659"/>
                    </a:ext>
                  </a:extLst>
                </a:gridCol>
                <a:gridCol w="664308">
                  <a:extLst>
                    <a:ext uri="{9D8B030D-6E8A-4147-A177-3AD203B41FA5}">
                      <a16:colId xmlns:a16="http://schemas.microsoft.com/office/drawing/2014/main" val="2732415039"/>
                    </a:ext>
                  </a:extLst>
                </a:gridCol>
                <a:gridCol w="664308">
                  <a:extLst>
                    <a:ext uri="{9D8B030D-6E8A-4147-A177-3AD203B41FA5}">
                      <a16:colId xmlns:a16="http://schemas.microsoft.com/office/drawing/2014/main" val="4178729999"/>
                    </a:ext>
                  </a:extLst>
                </a:gridCol>
                <a:gridCol w="664308">
                  <a:extLst>
                    <a:ext uri="{9D8B030D-6E8A-4147-A177-3AD203B41FA5}">
                      <a16:colId xmlns:a16="http://schemas.microsoft.com/office/drawing/2014/main" val="1240404485"/>
                    </a:ext>
                  </a:extLst>
                </a:gridCol>
                <a:gridCol w="664308">
                  <a:extLst>
                    <a:ext uri="{9D8B030D-6E8A-4147-A177-3AD203B41FA5}">
                      <a16:colId xmlns:a16="http://schemas.microsoft.com/office/drawing/2014/main" val="1413891897"/>
                    </a:ext>
                  </a:extLst>
                </a:gridCol>
                <a:gridCol w="664308">
                  <a:extLst>
                    <a:ext uri="{9D8B030D-6E8A-4147-A177-3AD203B41FA5}">
                      <a16:colId xmlns:a16="http://schemas.microsoft.com/office/drawing/2014/main" val="2981755809"/>
                    </a:ext>
                  </a:extLst>
                </a:gridCol>
              </a:tblGrid>
              <a:tr h="687502">
                <a:tc gridSpan="9">
                  <a:txBody>
                    <a:bodyPr/>
                    <a:lstStyle/>
                    <a:p>
                      <a:pPr algn="l" fontAlgn="b"/>
                      <a:r>
                        <a:rPr lang="en-US" sz="2000" u="none" strike="noStrike">
                          <a:effectLst/>
                        </a:rPr>
                        <a:t>PASS 4: Fix the fourth minimum data in its positon</a:t>
                      </a:r>
                      <a:endParaRPr lang="en-US" sz="20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72550334"/>
                  </a:ext>
                </a:extLst>
              </a:tr>
              <a:tr h="382886">
                <a:tc>
                  <a:txBody>
                    <a:bodyPr/>
                    <a:lstStyle/>
                    <a:p>
                      <a:pPr algn="ctr" fontAlgn="b"/>
                      <a:r>
                        <a:rPr lang="en-US" sz="1100" u="none" strike="noStrike">
                          <a:effectLst/>
                        </a:rPr>
                        <a:t>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KEY-A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I=4, pos=5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3262858"/>
                  </a:ext>
                </a:extLst>
              </a:tr>
              <a:tr h="211539">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0063767"/>
                  </a:ext>
                </a:extLst>
              </a:tr>
              <a:tr h="211539">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1269441"/>
                  </a:ext>
                </a:extLst>
              </a:tr>
              <a:tr h="211539">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103666"/>
                  </a:ext>
                </a:extLst>
              </a:tr>
              <a:tr h="211539">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1607473"/>
                  </a:ext>
                </a:extLst>
              </a:tr>
              <a:tr h="211539">
                <a:tc>
                  <a:txBody>
                    <a:bodyPr/>
                    <a:lstStyle/>
                    <a:p>
                      <a:pPr algn="ct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54743041"/>
                  </a:ext>
                </a:extLst>
              </a:tr>
              <a:tr h="211539">
                <a:tc>
                  <a:txBody>
                    <a:bodyPr/>
                    <a:lstStyle/>
                    <a:p>
                      <a:pPr algn="ct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83228059"/>
                  </a:ext>
                </a:extLst>
              </a:tr>
            </a:tbl>
          </a:graphicData>
        </a:graphic>
      </p:graphicFrame>
    </p:spTree>
    <p:extLst>
      <p:ext uri="{BB962C8B-B14F-4D97-AF65-F5344CB8AC3E}">
        <p14:creationId xmlns:p14="http://schemas.microsoft.com/office/powerpoint/2010/main" val="461150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FBD23B-7703-4D5B-B7B0-1DAFABF0D529}"/>
              </a:ext>
            </a:extLst>
          </p:cNvPr>
          <p:cNvSpPr>
            <a:spLocks noGrp="1"/>
          </p:cNvSpPr>
          <p:nvPr>
            <p:ph type="title"/>
          </p:nvPr>
        </p:nvSpPr>
        <p:spPr>
          <a:xfrm>
            <a:off x="1115568" y="548640"/>
            <a:ext cx="10168128" cy="1179576"/>
          </a:xfrm>
        </p:spPr>
        <p:txBody>
          <a:bodyPr>
            <a:normAutofit/>
          </a:bodyPr>
          <a:lstStyle/>
          <a:p>
            <a:r>
              <a:rPr lang="en-US" sz="3700" b="1" dirty="0"/>
              <a:t>6. Write an algorithm for Insertion Sort an array of n elements.</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AB7C376-2D4E-4441-B3D6-1D7DC349C14B}"/>
              </a:ext>
            </a:extLst>
          </p:cNvPr>
          <p:cNvSpPr>
            <a:spLocks noGrp="1"/>
          </p:cNvSpPr>
          <p:nvPr>
            <p:ph idx="1"/>
          </p:nvPr>
        </p:nvSpPr>
        <p:spPr>
          <a:xfrm>
            <a:off x="1115568" y="2481943"/>
            <a:ext cx="10168128" cy="3695020"/>
          </a:xfrm>
        </p:spPr>
        <p:txBody>
          <a:bodyPr>
            <a:normAutofit/>
          </a:bodyPr>
          <a:lstStyle/>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Algorithm</a:t>
            </a:r>
            <a:r>
              <a:rPr lang="en-US" sz="1200" b="1">
                <a:latin typeface="Times New Roman" panose="02020603050405020304" pitchFamily="18" charset="0"/>
                <a:cs typeface="Times New Roman" panose="02020603050405020304" pitchFamily="18" charset="0"/>
              </a:rPr>
              <a:t> Insertion Sort</a:t>
            </a:r>
            <a:r>
              <a:rPr lang="en-US" sz="1200">
                <a:latin typeface="Times New Roman" panose="02020603050405020304" pitchFamily="18" charset="0"/>
                <a:cs typeface="Times New Roman" panose="02020603050405020304" pitchFamily="18" charset="0"/>
              </a:rPr>
              <a:t>(A, n)</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This algorithm return the sorted(ascending order) array for the given array A with size n</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a:t>
            </a:r>
            <a:r>
              <a:rPr lang="en-US" sz="1200" b="1">
                <a:latin typeface="Times New Roman" panose="02020603050405020304" pitchFamily="18" charset="0"/>
                <a:cs typeface="Times New Roman" panose="02020603050405020304" pitchFamily="18" charset="0"/>
              </a:rPr>
              <a:t>for</a:t>
            </a:r>
            <a:r>
              <a:rPr lang="en-US" sz="1200">
                <a:latin typeface="Times New Roman" panose="02020603050405020304" pitchFamily="18" charset="0"/>
                <a:cs typeface="Times New Roman" panose="02020603050405020304" pitchFamily="18" charset="0"/>
              </a:rPr>
              <a:t> i:=2 to n </a:t>
            </a:r>
            <a:r>
              <a:rPr lang="en-US" sz="1200" b="1">
                <a:latin typeface="Times New Roman" panose="02020603050405020304" pitchFamily="18" charset="0"/>
                <a:cs typeface="Times New Roman" panose="02020603050405020304" pitchFamily="18" charset="0"/>
              </a:rPr>
              <a:t>do</a:t>
            </a:r>
            <a:r>
              <a:rPr lang="en-US" sz="1200">
                <a:latin typeface="Times New Roman" panose="02020603050405020304" pitchFamily="18" charset="0"/>
                <a:cs typeface="Times New Roman" panose="02020603050405020304" pitchFamily="18" charset="0"/>
              </a:rPr>
              <a:t>{</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insertdata :=A[i];</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j:=i-1;</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a:t>
            </a:r>
            <a:r>
              <a:rPr lang="en-US" sz="1200" b="1">
                <a:latin typeface="Times New Roman" panose="02020603050405020304" pitchFamily="18" charset="0"/>
                <a:cs typeface="Times New Roman" panose="02020603050405020304" pitchFamily="18" charset="0"/>
              </a:rPr>
              <a:t>while</a:t>
            </a:r>
            <a:r>
              <a:rPr lang="en-US" sz="1200">
                <a:latin typeface="Times New Roman" panose="02020603050405020304" pitchFamily="18" charset="0"/>
                <a:cs typeface="Times New Roman" panose="02020603050405020304" pitchFamily="18" charset="0"/>
              </a:rPr>
              <a:t> (j &gt; 0 </a:t>
            </a:r>
            <a:r>
              <a:rPr lang="en-US" sz="1200" b="1">
                <a:latin typeface="Times New Roman" panose="02020603050405020304" pitchFamily="18" charset="0"/>
                <a:cs typeface="Times New Roman" panose="02020603050405020304" pitchFamily="18" charset="0"/>
              </a:rPr>
              <a:t>AND</a:t>
            </a:r>
            <a:r>
              <a:rPr lang="en-US" sz="1200">
                <a:latin typeface="Times New Roman" panose="02020603050405020304" pitchFamily="18" charset="0"/>
                <a:cs typeface="Times New Roman" panose="02020603050405020304" pitchFamily="18" charset="0"/>
              </a:rPr>
              <a:t> A[j] &gt; insertdata){</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A[j+1]=A[j];</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j:=j-1;</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A[j+1]:=insertdata;</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       </a:t>
            </a:r>
            <a:r>
              <a:rPr lang="en-US" sz="1200" b="1">
                <a:latin typeface="Times New Roman" panose="02020603050405020304" pitchFamily="18" charset="0"/>
                <a:cs typeface="Times New Roman" panose="02020603050405020304" pitchFamily="18" charset="0"/>
              </a:rPr>
              <a:t> return</a:t>
            </a:r>
            <a:r>
              <a:rPr lang="en-US" sz="1200">
                <a:latin typeface="Times New Roman" panose="02020603050405020304" pitchFamily="18" charset="0"/>
                <a:cs typeface="Times New Roman" panose="02020603050405020304" pitchFamily="18" charset="0"/>
              </a:rPr>
              <a:t>(A);</a:t>
            </a:r>
          </a:p>
          <a:p>
            <a:pPr marL="0" indent="0">
              <a:spcBef>
                <a:spcPts val="0"/>
              </a:spcBef>
              <a:spcAft>
                <a:spcPts val="600"/>
              </a:spcAft>
              <a:buNone/>
            </a:pPr>
            <a:r>
              <a:rPr lang="en-US" sz="120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E509F6F1-ECC3-4B4E-AEF6-716CCECF7B92}"/>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46</a:t>
            </a:fld>
            <a:endParaRPr lang="en-US">
              <a:solidFill>
                <a:schemeClr val="tx1">
                  <a:lumMod val="50000"/>
                  <a:lumOff val="50000"/>
                </a:schemeClr>
              </a:solidFill>
            </a:endParaRPr>
          </a:p>
        </p:txBody>
      </p:sp>
    </p:spTree>
    <p:extLst>
      <p:ext uri="{BB962C8B-B14F-4D97-AF65-F5344CB8AC3E}">
        <p14:creationId xmlns:p14="http://schemas.microsoft.com/office/powerpoint/2010/main" val="4163288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A4BD76-F59A-455D-9D5A-33B74C6E8FC1}"/>
              </a:ext>
            </a:extLst>
          </p:cNvPr>
          <p:cNvSpPr>
            <a:spLocks noGrp="1"/>
          </p:cNvSpPr>
          <p:nvPr>
            <p:ph type="title"/>
          </p:nvPr>
        </p:nvSpPr>
        <p:spPr>
          <a:xfrm>
            <a:off x="810768" y="253005"/>
            <a:ext cx="10168128" cy="1179576"/>
          </a:xfrm>
        </p:spPr>
        <p:txBody>
          <a:bodyPr>
            <a:normAutofit/>
          </a:bodyPr>
          <a:lstStyle/>
          <a:p>
            <a:r>
              <a:rPr lang="en-US" sz="3700" b="1" dirty="0">
                <a:effectLst/>
                <a:latin typeface="+mn-lt"/>
                <a:ea typeface="Times New Roman" panose="02020603050405020304" pitchFamily="18" charset="0"/>
              </a:rPr>
              <a:t>Performance</a:t>
            </a:r>
            <a:r>
              <a:rPr lang="en-US" sz="3700" b="1" spc="5" dirty="0">
                <a:effectLst/>
                <a:latin typeface="+mn-lt"/>
                <a:ea typeface="Times New Roman" panose="02020603050405020304" pitchFamily="18" charset="0"/>
              </a:rPr>
              <a:t> </a:t>
            </a:r>
            <a:r>
              <a:rPr lang="en-US" sz="3700" b="1" dirty="0">
                <a:effectLst/>
                <a:latin typeface="+mn-lt"/>
                <a:ea typeface="Times New Roman" panose="02020603050405020304" pitchFamily="18" charset="0"/>
              </a:rPr>
              <a:t>Analysis:</a:t>
            </a:r>
            <a:br>
              <a:rPr lang="en-US" sz="3700" b="1" dirty="0">
                <a:effectLst/>
                <a:latin typeface="+mn-lt"/>
                <a:ea typeface="Times New Roman" panose="02020603050405020304" pitchFamily="18" charset="0"/>
              </a:rPr>
            </a:br>
            <a:endParaRPr lang="en-US" sz="3700" dirty="0">
              <a:latin typeface="+mn-lt"/>
            </a:endParaRP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D97A3AB-3079-45C5-A43B-B33A8D68177A}"/>
              </a:ext>
            </a:extLst>
          </p:cNvPr>
          <p:cNvSpPr>
            <a:spLocks noGrp="1"/>
          </p:cNvSpPr>
          <p:nvPr>
            <p:ph idx="1"/>
          </p:nvPr>
        </p:nvSpPr>
        <p:spPr>
          <a:xfrm>
            <a:off x="1115568" y="2481943"/>
            <a:ext cx="10168128" cy="3695020"/>
          </a:xfrm>
        </p:spPr>
        <p:txBody>
          <a:bodyPr>
            <a:normAutofit/>
          </a:bodyPr>
          <a:lstStyle/>
          <a:p>
            <a:pPr marL="298450" marR="79375" indent="457200">
              <a:spcBef>
                <a:spcPts val="90"/>
              </a:spcBef>
              <a:spcAft>
                <a:spcPts val="0"/>
              </a:spcAft>
            </a:pPr>
            <a:r>
              <a:rPr lang="en-US" sz="2200" dirty="0">
                <a:effectLst/>
                <a:latin typeface="Times New Roman" panose="02020603050405020304" pitchFamily="18" charset="0"/>
                <a:ea typeface="Times New Roman" panose="02020603050405020304" pitchFamily="18" charset="0"/>
              </a:rPr>
              <a:t>Performance analysis or analysis </a:t>
            </a:r>
            <a:r>
              <a:rPr lang="en-US" sz="2200" spc="20" dirty="0">
                <a:effectLst/>
                <a:latin typeface="Times New Roman" panose="02020603050405020304" pitchFamily="18" charset="0"/>
                <a:ea typeface="Times New Roman" panose="02020603050405020304" pitchFamily="18" charset="0"/>
              </a:rPr>
              <a:t>of </a:t>
            </a:r>
            <a:r>
              <a:rPr lang="en-US" sz="2200" dirty="0">
                <a:effectLst/>
                <a:latin typeface="Times New Roman" panose="02020603050405020304" pitchFamily="18" charset="0"/>
                <a:ea typeface="Times New Roman" panose="02020603050405020304" pitchFamily="18" charset="0"/>
              </a:rPr>
              <a:t>algorithms refers to the task of determining the efficiency </a:t>
            </a:r>
            <a:r>
              <a:rPr lang="en-US" sz="2200" spc="20" dirty="0">
                <a:effectLst/>
                <a:latin typeface="Times New Roman" panose="02020603050405020304" pitchFamily="18" charset="0"/>
                <a:ea typeface="Times New Roman" panose="02020603050405020304" pitchFamily="18" charset="0"/>
              </a:rPr>
              <a:t>of </a:t>
            </a:r>
            <a:r>
              <a:rPr lang="en-US" sz="2200" dirty="0">
                <a:effectLst/>
                <a:latin typeface="Times New Roman" panose="02020603050405020304" pitchFamily="18" charset="0"/>
                <a:ea typeface="Times New Roman" panose="02020603050405020304" pitchFamily="18" charset="0"/>
              </a:rPr>
              <a:t>an algorithm</a:t>
            </a:r>
          </a:p>
          <a:p>
            <a:pPr marL="298450" marR="79375" indent="457200">
              <a:spcBef>
                <a:spcPts val="90"/>
              </a:spcBef>
              <a:spcAft>
                <a:spcPts val="0"/>
              </a:spcAft>
            </a:pPr>
            <a:endParaRPr lang="en-US" sz="2200" dirty="0">
              <a:effectLst/>
              <a:latin typeface="Times New Roman" panose="02020603050405020304" pitchFamily="18" charset="0"/>
              <a:ea typeface="Times New Roman" panose="02020603050405020304" pitchFamily="18" charset="0"/>
            </a:endParaRPr>
          </a:p>
          <a:p>
            <a:pPr marL="755650" marR="0">
              <a:spcBef>
                <a:spcPts val="95"/>
              </a:spcBef>
              <a:spcAft>
                <a:spcPts val="0"/>
              </a:spcAft>
            </a:pPr>
            <a:r>
              <a:rPr lang="en-US" sz="2200" dirty="0">
                <a:effectLst/>
                <a:latin typeface="Times New Roman" panose="02020603050405020304" pitchFamily="18" charset="0"/>
                <a:ea typeface="Times New Roman" panose="02020603050405020304" pitchFamily="18" charset="0"/>
              </a:rPr>
              <a:t>To judge an algorithm, particularly two things are taken into consideration</a:t>
            </a:r>
          </a:p>
          <a:p>
            <a:pPr marL="742950" marR="0" lvl="1" indent="-285750">
              <a:spcBef>
                <a:spcPts val="85"/>
              </a:spcBef>
              <a:spcAft>
                <a:spcPts val="0"/>
              </a:spcAft>
              <a:buSzPts val="1200"/>
              <a:buFont typeface="Times New Roman" panose="02020603050405020304" pitchFamily="18" charset="0"/>
              <a:buAutoNum type="arabicPeriod"/>
              <a:tabLst>
                <a:tab pos="756285" algn="l"/>
              </a:tabLst>
            </a:pPr>
            <a:endParaRPr lang="en-US" sz="2200" spc="-50" dirty="0">
              <a:effectLst/>
              <a:latin typeface="Times New Roman" panose="02020603050405020304" pitchFamily="18" charset="0"/>
              <a:ea typeface="Times New Roman" panose="02020603050405020304" pitchFamily="18" charset="0"/>
            </a:endParaRPr>
          </a:p>
          <a:p>
            <a:pPr marL="457200" marR="0" lvl="1" indent="0">
              <a:spcBef>
                <a:spcPts val="85"/>
              </a:spcBef>
              <a:spcAft>
                <a:spcPts val="0"/>
              </a:spcAft>
              <a:buSzPts val="1200"/>
              <a:buNone/>
              <a:tabLst>
                <a:tab pos="756285" algn="l"/>
              </a:tabLst>
            </a:pPr>
            <a:r>
              <a:rPr lang="en-US" sz="2200" spc="-50" dirty="0">
                <a:effectLst/>
                <a:latin typeface="Times New Roman" panose="02020603050405020304" pitchFamily="18" charset="0"/>
                <a:ea typeface="Times New Roman" panose="02020603050405020304" pitchFamily="18" charset="0"/>
              </a:rPr>
              <a:t>		</a:t>
            </a:r>
            <a:r>
              <a:rPr lang="en-US" sz="2200" b="1" spc="-50" dirty="0">
                <a:effectLst/>
                <a:latin typeface="Times New Roman" panose="02020603050405020304" pitchFamily="18" charset="0"/>
                <a:ea typeface="Times New Roman" panose="02020603050405020304" pitchFamily="18" charset="0"/>
              </a:rPr>
              <a:t>Space</a:t>
            </a:r>
            <a:r>
              <a:rPr lang="en-US" sz="2200" b="1" spc="-40" dirty="0">
                <a:effectLst/>
                <a:latin typeface="Times New Roman" panose="02020603050405020304" pitchFamily="18" charset="0"/>
                <a:ea typeface="Times New Roman" panose="02020603050405020304" pitchFamily="18" charset="0"/>
              </a:rPr>
              <a:t> </a:t>
            </a:r>
            <a:r>
              <a:rPr lang="en-US" sz="2200" b="1" spc="-50" dirty="0">
                <a:effectLst/>
                <a:latin typeface="Times New Roman" panose="02020603050405020304" pitchFamily="18" charset="0"/>
                <a:ea typeface="Times New Roman" panose="02020603050405020304" pitchFamily="18" charset="0"/>
              </a:rPr>
              <a:t>complexity</a:t>
            </a:r>
          </a:p>
          <a:p>
            <a:pPr marL="0" indent="0">
              <a:buNone/>
            </a:pPr>
            <a:r>
              <a:rPr lang="en-US" sz="2200" b="1" spc="-15" dirty="0">
                <a:effectLst/>
                <a:latin typeface="Times New Roman" panose="02020603050405020304" pitchFamily="18" charset="0"/>
                <a:ea typeface="Times New Roman" panose="02020603050405020304" pitchFamily="18" charset="0"/>
              </a:rPr>
              <a:t>	Time</a:t>
            </a:r>
            <a:r>
              <a:rPr lang="en-US" sz="2200" b="1" spc="-35"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complexity</a:t>
            </a:r>
            <a:endParaRPr lang="en-US" sz="2200" b="1" dirty="0"/>
          </a:p>
        </p:txBody>
      </p:sp>
      <p:sp>
        <p:nvSpPr>
          <p:cNvPr id="6" name="Slide Number Placeholder 5">
            <a:extLst>
              <a:ext uri="{FF2B5EF4-FFF2-40B4-BE49-F238E27FC236}">
                <a16:creationId xmlns:a16="http://schemas.microsoft.com/office/drawing/2014/main" id="{1E0A2183-4126-4356-9271-37859D22ADB0}"/>
              </a:ext>
            </a:extLst>
          </p:cNvPr>
          <p:cNvSpPr>
            <a:spLocks noGrp="1"/>
          </p:cNvSpPr>
          <p:nvPr>
            <p:ph type="sldNum" sz="quarter" idx="12"/>
          </p:nvPr>
        </p:nvSpPr>
        <p:spPr>
          <a:xfrm>
            <a:off x="8540496" y="6356350"/>
            <a:ext cx="2743200"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47</a:t>
            </a:fld>
            <a:endParaRPr lang="en-US">
              <a:solidFill>
                <a:schemeClr val="tx1">
                  <a:lumMod val="50000"/>
                  <a:lumOff val="50000"/>
                </a:schemeClr>
              </a:solidFill>
            </a:endParaRPr>
          </a:p>
        </p:txBody>
      </p:sp>
    </p:spTree>
    <p:extLst>
      <p:ext uri="{BB962C8B-B14F-4D97-AF65-F5344CB8AC3E}">
        <p14:creationId xmlns:p14="http://schemas.microsoft.com/office/powerpoint/2010/main" val="3222271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object 4"/>
          <p:cNvSpPr txBox="1"/>
          <p:nvPr/>
        </p:nvSpPr>
        <p:spPr>
          <a:xfrm>
            <a:off x="1185672" y="4171378"/>
            <a:ext cx="10168128" cy="2323719"/>
          </a:xfrm>
          <a:prstGeom prst="rect">
            <a:avLst/>
          </a:prstGeom>
        </p:spPr>
        <p:txBody>
          <a:bodyPr vert="horz" lIns="91440" tIns="45720" rIns="91440" bIns="45720" rtlCol="0">
            <a:noAutofit/>
          </a:bodyPr>
          <a:lstStyle/>
          <a:p>
            <a:pPr marL="423339" indent="-228600">
              <a:lnSpc>
                <a:spcPct val="90000"/>
              </a:lnSpc>
              <a:spcBef>
                <a:spcPts val="14"/>
              </a:spcBef>
              <a:buClr>
                <a:srgbClr val="0AD0D9"/>
              </a:buClr>
              <a:buFont typeface="Arial" panose="020B0604020202020204" pitchFamily="34" charset="0"/>
              <a:buChar char="•"/>
              <a:tabLst>
                <a:tab pos="423339" algn="l"/>
              </a:tabLst>
            </a:pPr>
            <a:r>
              <a:rPr lang="en-US" sz="1400" b="1" spc="107" dirty="0"/>
              <a:t>The</a:t>
            </a:r>
            <a:r>
              <a:rPr lang="en-US" sz="1400" b="1" spc="-14" dirty="0"/>
              <a:t> </a:t>
            </a:r>
            <a:r>
              <a:rPr lang="en-US" sz="1400" b="1" spc="41" dirty="0"/>
              <a:t>fixed</a:t>
            </a:r>
            <a:r>
              <a:rPr lang="en-US" sz="1400" b="1" spc="14" dirty="0"/>
              <a:t> </a:t>
            </a:r>
            <a:r>
              <a:rPr lang="en-US" sz="1400" b="1" spc="134" dirty="0"/>
              <a:t>part</a:t>
            </a:r>
            <a:r>
              <a:rPr lang="en-US" sz="1400" b="1" spc="14" dirty="0"/>
              <a:t> </a:t>
            </a:r>
            <a:r>
              <a:rPr lang="en-US" sz="1400" b="1" spc="93" dirty="0"/>
              <a:t>includes</a:t>
            </a:r>
            <a:r>
              <a:rPr lang="en-US" sz="1400" b="1" spc="-14" dirty="0"/>
              <a:t> </a:t>
            </a:r>
            <a:r>
              <a:rPr lang="en-US" sz="1400" b="1" spc="80" dirty="0"/>
              <a:t>space</a:t>
            </a:r>
            <a:r>
              <a:rPr lang="en-US" sz="1400" b="1" spc="-27" dirty="0"/>
              <a:t> </a:t>
            </a:r>
            <a:r>
              <a:rPr lang="en-US" sz="1400" b="1" spc="66" dirty="0"/>
              <a:t>for</a:t>
            </a:r>
            <a:endParaRPr lang="en-US" sz="1400" b="1" dirty="0"/>
          </a:p>
          <a:p>
            <a:pPr marL="723063" lvl="1" indent="-228600">
              <a:lnSpc>
                <a:spcPct val="90000"/>
              </a:lnSpc>
              <a:spcBef>
                <a:spcPts val="453"/>
              </a:spcBef>
              <a:buClr>
                <a:srgbClr val="0E6EC5"/>
              </a:buClr>
              <a:buSzPct val="83333"/>
              <a:buFont typeface="Arial" panose="020B0604020202020204" pitchFamily="34" charset="0"/>
              <a:buChar char="•"/>
              <a:tabLst>
                <a:tab pos="724755" algn="l"/>
              </a:tabLst>
            </a:pPr>
            <a:r>
              <a:rPr lang="en-US" sz="1400" spc="80" dirty="0"/>
              <a:t>Instructions</a:t>
            </a:r>
            <a:endParaRPr lang="en-US" sz="1400" dirty="0"/>
          </a:p>
          <a:p>
            <a:pPr marL="723063" lvl="1" indent="-228600">
              <a:lnSpc>
                <a:spcPct val="90000"/>
              </a:lnSpc>
              <a:spcBef>
                <a:spcPts val="453"/>
              </a:spcBef>
              <a:buClr>
                <a:srgbClr val="0E6EC5"/>
              </a:buClr>
              <a:buSzPct val="83333"/>
              <a:buFont typeface="Arial" panose="020B0604020202020204" pitchFamily="34" charset="0"/>
              <a:buChar char="•"/>
              <a:tabLst>
                <a:tab pos="724755" algn="l"/>
              </a:tabLst>
            </a:pPr>
            <a:r>
              <a:rPr lang="en-US" sz="1400" spc="41" dirty="0"/>
              <a:t>Simple</a:t>
            </a:r>
            <a:r>
              <a:rPr lang="en-US" sz="1400" spc="-54" dirty="0"/>
              <a:t> </a:t>
            </a:r>
            <a:r>
              <a:rPr lang="en-US" sz="1400" spc="41" dirty="0"/>
              <a:t>variables</a:t>
            </a:r>
            <a:endParaRPr lang="en-US" sz="1400" dirty="0"/>
          </a:p>
          <a:p>
            <a:pPr marL="723063" lvl="1" indent="-228600">
              <a:lnSpc>
                <a:spcPct val="90000"/>
              </a:lnSpc>
              <a:spcBef>
                <a:spcPts val="439"/>
              </a:spcBef>
              <a:buClr>
                <a:srgbClr val="0E6EC5"/>
              </a:buClr>
              <a:buSzPct val="83333"/>
              <a:buFont typeface="Arial" panose="020B0604020202020204" pitchFamily="34" charset="0"/>
              <a:buChar char="•"/>
              <a:tabLst>
                <a:tab pos="724755" algn="l"/>
              </a:tabLst>
            </a:pPr>
            <a:r>
              <a:rPr lang="en-US" sz="1400" spc="27" dirty="0"/>
              <a:t>Fixed </a:t>
            </a:r>
            <a:r>
              <a:rPr lang="en-US" sz="1400" spc="41" dirty="0"/>
              <a:t>size </a:t>
            </a:r>
            <a:r>
              <a:rPr lang="en-US" sz="1400" spc="93" dirty="0"/>
              <a:t>component</a:t>
            </a:r>
            <a:r>
              <a:rPr lang="en-US" sz="1400" spc="-320" dirty="0"/>
              <a:t> </a:t>
            </a:r>
            <a:r>
              <a:rPr lang="en-US" sz="1400" spc="41" dirty="0"/>
              <a:t>variables</a:t>
            </a:r>
            <a:endParaRPr lang="en-US" sz="1400" dirty="0"/>
          </a:p>
          <a:p>
            <a:pPr marL="723063" lvl="1" indent="-228600">
              <a:lnSpc>
                <a:spcPct val="90000"/>
              </a:lnSpc>
              <a:spcBef>
                <a:spcPts val="414"/>
              </a:spcBef>
              <a:buClr>
                <a:srgbClr val="0E6EC5"/>
              </a:buClr>
              <a:buSzPct val="83333"/>
              <a:buFont typeface="Arial" panose="020B0604020202020204" pitchFamily="34" charset="0"/>
              <a:buChar char="•"/>
              <a:tabLst>
                <a:tab pos="724755" algn="l"/>
              </a:tabLst>
            </a:pPr>
            <a:r>
              <a:rPr lang="en-US" sz="1400" spc="27" dirty="0"/>
              <a:t>Space </a:t>
            </a:r>
            <a:r>
              <a:rPr lang="en-US" sz="1400" spc="41" dirty="0"/>
              <a:t>for </a:t>
            </a:r>
            <a:r>
              <a:rPr lang="en-US" sz="1400" spc="80" dirty="0"/>
              <a:t>constants,</a:t>
            </a:r>
            <a:r>
              <a:rPr lang="en-US" sz="1400" spc="107" dirty="0"/>
              <a:t> </a:t>
            </a:r>
            <a:r>
              <a:rPr lang="en-US" sz="1400" spc="27" dirty="0"/>
              <a:t>Etc..</a:t>
            </a:r>
            <a:endParaRPr lang="en-US" sz="1400" dirty="0"/>
          </a:p>
          <a:p>
            <a:pPr lvl="1" indent="-228600">
              <a:lnSpc>
                <a:spcPct val="90000"/>
              </a:lnSpc>
              <a:spcBef>
                <a:spcPts val="134"/>
              </a:spcBef>
              <a:buFont typeface="Arial" panose="020B0604020202020204" pitchFamily="34" charset="0"/>
              <a:buChar char="•"/>
            </a:pPr>
            <a:endParaRPr lang="en-US" sz="1400" dirty="0"/>
          </a:p>
          <a:p>
            <a:pPr marL="423339" indent="-228600">
              <a:lnSpc>
                <a:spcPct val="90000"/>
              </a:lnSpc>
              <a:buClr>
                <a:srgbClr val="0AD0D9"/>
              </a:buClr>
              <a:buFont typeface="Arial" panose="020B0604020202020204" pitchFamily="34" charset="0"/>
              <a:buChar char="•"/>
              <a:tabLst>
                <a:tab pos="423339" algn="l"/>
              </a:tabLst>
            </a:pPr>
            <a:r>
              <a:rPr lang="en-US" sz="1400" b="1" spc="107" dirty="0"/>
              <a:t>The</a:t>
            </a:r>
            <a:r>
              <a:rPr lang="en-US" sz="1400" b="1" spc="-41" dirty="0"/>
              <a:t> </a:t>
            </a:r>
            <a:r>
              <a:rPr lang="en-US" sz="1400" b="1" spc="66" dirty="0"/>
              <a:t>variable</a:t>
            </a:r>
            <a:r>
              <a:rPr lang="en-US" sz="1400" b="1" spc="27" dirty="0"/>
              <a:t> </a:t>
            </a:r>
            <a:r>
              <a:rPr lang="en-US" sz="1400" b="1" spc="134" dirty="0"/>
              <a:t>part</a:t>
            </a:r>
            <a:r>
              <a:rPr lang="en-US" sz="1400" b="1" spc="14" dirty="0"/>
              <a:t> </a:t>
            </a:r>
            <a:r>
              <a:rPr lang="en-US" sz="1400" b="1" spc="93" dirty="0"/>
              <a:t>includes</a:t>
            </a:r>
            <a:r>
              <a:rPr lang="en-US" sz="1400" b="1" spc="-54" dirty="0"/>
              <a:t> </a:t>
            </a:r>
            <a:r>
              <a:rPr lang="en-US" sz="1400" b="1" spc="80" dirty="0"/>
              <a:t>space</a:t>
            </a:r>
            <a:r>
              <a:rPr lang="en-US" sz="1400" b="1" dirty="0"/>
              <a:t> </a:t>
            </a:r>
            <a:r>
              <a:rPr lang="en-US" sz="1400" b="1" spc="66" dirty="0"/>
              <a:t>for</a:t>
            </a:r>
            <a:endParaRPr lang="en-US" sz="1400" b="1" dirty="0"/>
          </a:p>
          <a:p>
            <a:pPr marL="723063" marR="320042" lvl="1" indent="-228600">
              <a:lnSpc>
                <a:spcPct val="90000"/>
              </a:lnSpc>
              <a:spcBef>
                <a:spcPts val="401"/>
              </a:spcBef>
              <a:buClr>
                <a:srgbClr val="0E6EC5"/>
              </a:buClr>
              <a:buSzPct val="83333"/>
              <a:buFont typeface="Arial" panose="020B0604020202020204" pitchFamily="34" charset="0"/>
              <a:buChar char="•"/>
              <a:tabLst>
                <a:tab pos="724755" algn="l"/>
              </a:tabLst>
            </a:pPr>
            <a:r>
              <a:rPr lang="en-US" sz="1400" spc="93" dirty="0"/>
              <a:t>Component</a:t>
            </a:r>
            <a:r>
              <a:rPr lang="en-US" sz="1400" spc="-93" dirty="0"/>
              <a:t> </a:t>
            </a:r>
            <a:r>
              <a:rPr lang="en-US" sz="1400" spc="41" dirty="0"/>
              <a:t>variables</a:t>
            </a:r>
            <a:r>
              <a:rPr lang="en-US" sz="1400" spc="-41" dirty="0"/>
              <a:t> </a:t>
            </a:r>
            <a:r>
              <a:rPr lang="en-US" sz="1400" spc="66" dirty="0"/>
              <a:t>whose</a:t>
            </a:r>
            <a:r>
              <a:rPr lang="en-US" sz="1400" spc="-80" dirty="0"/>
              <a:t> </a:t>
            </a:r>
            <a:r>
              <a:rPr lang="en-US" sz="1400" spc="41" dirty="0"/>
              <a:t>size</a:t>
            </a:r>
            <a:r>
              <a:rPr lang="en-US" sz="1400" dirty="0"/>
              <a:t> </a:t>
            </a:r>
            <a:r>
              <a:rPr lang="en-US" sz="1400" spc="14" dirty="0"/>
              <a:t>is</a:t>
            </a:r>
            <a:r>
              <a:rPr lang="en-US" sz="1400" spc="-27" dirty="0"/>
              <a:t> </a:t>
            </a:r>
            <a:r>
              <a:rPr lang="en-US" sz="1400" spc="93" dirty="0"/>
              <a:t>dependent</a:t>
            </a:r>
            <a:r>
              <a:rPr lang="en-US" sz="1400" spc="-41" dirty="0"/>
              <a:t> </a:t>
            </a:r>
            <a:r>
              <a:rPr lang="en-US" sz="1400" spc="107" dirty="0"/>
              <a:t>on</a:t>
            </a:r>
            <a:r>
              <a:rPr lang="en-US" sz="1400" spc="-41" dirty="0"/>
              <a:t> </a:t>
            </a:r>
            <a:r>
              <a:rPr lang="en-US" sz="1400" spc="107" dirty="0"/>
              <a:t>the</a:t>
            </a:r>
            <a:r>
              <a:rPr lang="en-US" sz="1400" spc="-66" dirty="0"/>
              <a:t> </a:t>
            </a:r>
            <a:r>
              <a:rPr lang="en-US" sz="1400" spc="66" dirty="0"/>
              <a:t>particular</a:t>
            </a:r>
            <a:r>
              <a:rPr lang="en-US" sz="1400" spc="-54" dirty="0"/>
              <a:t> </a:t>
            </a:r>
            <a:r>
              <a:rPr lang="en-US" sz="1400" spc="80" dirty="0"/>
              <a:t>problem  </a:t>
            </a:r>
            <a:r>
              <a:rPr lang="en-US" sz="1400" spc="66" dirty="0"/>
              <a:t>instance being</a:t>
            </a:r>
            <a:r>
              <a:rPr lang="en-US" sz="1400" spc="-107" dirty="0"/>
              <a:t> </a:t>
            </a:r>
            <a:r>
              <a:rPr lang="en-US" sz="1400" spc="41" dirty="0"/>
              <a:t>solved</a:t>
            </a:r>
            <a:endParaRPr lang="en-US" sz="1400" dirty="0"/>
          </a:p>
          <a:p>
            <a:pPr marL="723063" lvl="1" indent="-228600">
              <a:lnSpc>
                <a:spcPct val="90000"/>
              </a:lnSpc>
              <a:spcBef>
                <a:spcPts val="414"/>
              </a:spcBef>
              <a:buClr>
                <a:srgbClr val="0E6EC5"/>
              </a:buClr>
              <a:buSzPct val="83333"/>
              <a:buFont typeface="Arial" panose="020B0604020202020204" pitchFamily="34" charset="0"/>
              <a:buChar char="•"/>
              <a:tabLst>
                <a:tab pos="724755" algn="l"/>
              </a:tabLst>
            </a:pPr>
            <a:r>
              <a:rPr lang="en-US" sz="1400" spc="54" dirty="0"/>
              <a:t>Recursion </a:t>
            </a:r>
            <a:r>
              <a:rPr lang="en-US" sz="1400" spc="66" dirty="0"/>
              <a:t>stack </a:t>
            </a:r>
            <a:r>
              <a:rPr lang="en-US" sz="1400" spc="41" dirty="0"/>
              <a:t>space,</a:t>
            </a:r>
            <a:r>
              <a:rPr lang="en-US" sz="1400" spc="186" dirty="0"/>
              <a:t> </a:t>
            </a:r>
            <a:r>
              <a:rPr lang="en-US" sz="1400" spc="27" dirty="0"/>
              <a:t>Etc..</a:t>
            </a:r>
            <a:endParaRPr lang="en-US" sz="1400" dirty="0"/>
          </a:p>
        </p:txBody>
      </p:sp>
      <p:sp>
        <p:nvSpPr>
          <p:cNvPr id="5" name="Title 4">
            <a:extLst>
              <a:ext uri="{FF2B5EF4-FFF2-40B4-BE49-F238E27FC236}">
                <a16:creationId xmlns:a16="http://schemas.microsoft.com/office/drawing/2014/main" id="{81E2F0BB-2693-4D67-9341-6CECD45FCF14}"/>
              </a:ext>
            </a:extLst>
          </p:cNvPr>
          <p:cNvSpPr>
            <a:spLocks noGrp="1"/>
          </p:cNvSpPr>
          <p:nvPr>
            <p:ph type="title"/>
          </p:nvPr>
        </p:nvSpPr>
        <p:spPr>
          <a:xfrm>
            <a:off x="0" y="0"/>
            <a:ext cx="4359965" cy="758951"/>
          </a:xfrm>
        </p:spPr>
        <p:txBody>
          <a:bodyPr/>
          <a:lstStyle/>
          <a:p>
            <a:r>
              <a:rPr lang="en-GB" b="1" dirty="0"/>
              <a:t>Space Complexity</a:t>
            </a:r>
            <a:endParaRPr lang="en-US" b="1" dirty="0"/>
          </a:p>
        </p:txBody>
      </p:sp>
      <p:sp>
        <p:nvSpPr>
          <p:cNvPr id="2" name="Slide Number Placeholder 1">
            <a:extLst>
              <a:ext uri="{FF2B5EF4-FFF2-40B4-BE49-F238E27FC236}">
                <a16:creationId xmlns:a16="http://schemas.microsoft.com/office/drawing/2014/main" id="{34FC6DA6-542F-4F61-8374-132E47CE8F24}"/>
              </a:ext>
            </a:extLst>
          </p:cNvPr>
          <p:cNvSpPr>
            <a:spLocks noGrp="1"/>
          </p:cNvSpPr>
          <p:nvPr>
            <p:ph type="sldNum" sz="quarter" idx="12"/>
          </p:nvPr>
        </p:nvSpPr>
        <p:spPr/>
        <p:txBody>
          <a:bodyPr/>
          <a:lstStyle/>
          <a:p>
            <a:fld id="{7C265689-C4EE-450D-9F46-6E9A1264C64E}" type="slidenum">
              <a:rPr lang="en-US" smtClean="0"/>
              <a:t>48</a:t>
            </a:fld>
            <a:endParaRPr lang="en-US"/>
          </a:p>
        </p:txBody>
      </p:sp>
      <p:pic>
        <p:nvPicPr>
          <p:cNvPr id="6" name="Picture 5">
            <a:extLst>
              <a:ext uri="{FF2B5EF4-FFF2-40B4-BE49-F238E27FC236}">
                <a16:creationId xmlns:a16="http://schemas.microsoft.com/office/drawing/2014/main" id="{DD1408C6-052D-4594-A285-BC188DA2FB80}"/>
              </a:ext>
            </a:extLst>
          </p:cNvPr>
          <p:cNvPicPr>
            <a:picLocks noChangeAspect="1"/>
          </p:cNvPicPr>
          <p:nvPr/>
        </p:nvPicPr>
        <p:blipFill>
          <a:blip r:embed="rId2"/>
          <a:stretch>
            <a:fillRect/>
          </a:stretch>
        </p:blipFill>
        <p:spPr>
          <a:xfrm>
            <a:off x="1550503" y="758952"/>
            <a:ext cx="8892209" cy="3049524"/>
          </a:xfrm>
          <a:prstGeom prst="rect">
            <a:avLst/>
          </a:prstGeom>
        </p:spPr>
      </p:pic>
    </p:spTree>
    <p:extLst>
      <p:ext uri="{BB962C8B-B14F-4D97-AF65-F5344CB8AC3E}">
        <p14:creationId xmlns:p14="http://schemas.microsoft.com/office/powerpoint/2010/main" val="1399381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B48344-C2F4-4100-B36E-00CB99500E9E}"/>
              </a:ext>
            </a:extLst>
          </p:cNvPr>
          <p:cNvSpPr>
            <a:spLocks noGrp="1"/>
          </p:cNvSpPr>
          <p:nvPr>
            <p:ph type="sldNum" sz="quarter" idx="12"/>
          </p:nvPr>
        </p:nvSpPr>
        <p:spPr/>
        <p:txBody>
          <a:bodyPr/>
          <a:lstStyle/>
          <a:p>
            <a:fld id="{7C265689-C4EE-450D-9F46-6E9A1264C64E}" type="slidenum">
              <a:rPr lang="en-US" smtClean="0"/>
              <a:t>49</a:t>
            </a:fld>
            <a:endParaRPr lang="en-US"/>
          </a:p>
        </p:txBody>
      </p:sp>
      <p:sp>
        <p:nvSpPr>
          <p:cNvPr id="5" name="TextBox 4">
            <a:extLst>
              <a:ext uri="{FF2B5EF4-FFF2-40B4-BE49-F238E27FC236}">
                <a16:creationId xmlns:a16="http://schemas.microsoft.com/office/drawing/2014/main" id="{2E9FDAB2-9A04-4E27-ABEC-65E61CDDF020}"/>
              </a:ext>
            </a:extLst>
          </p:cNvPr>
          <p:cNvSpPr txBox="1"/>
          <p:nvPr/>
        </p:nvSpPr>
        <p:spPr>
          <a:xfrm>
            <a:off x="543338" y="433010"/>
            <a:ext cx="10253870" cy="6105902"/>
          </a:xfrm>
          <a:prstGeom prst="rect">
            <a:avLst/>
          </a:prstGeom>
          <a:noFill/>
        </p:spPr>
        <p:txBody>
          <a:bodyPr wrap="square">
            <a:spAutoFit/>
          </a:bodyPr>
          <a:lstStyle/>
          <a:p>
            <a:pPr marL="248924">
              <a:spcBef>
                <a:spcPts val="1934"/>
              </a:spcBef>
            </a:pPr>
            <a:r>
              <a:rPr lang="en-GB" sz="3200" spc="14" dirty="0">
                <a:latin typeface="Carlito"/>
                <a:cs typeface="Carlito"/>
              </a:rPr>
              <a:t>Space Complexity: Examples</a:t>
            </a:r>
          </a:p>
          <a:p>
            <a:pPr marL="248924">
              <a:spcBef>
                <a:spcPts val="1934"/>
              </a:spcBef>
            </a:pPr>
            <a:r>
              <a:rPr lang="en-GB" sz="1800" b="1" spc="93" dirty="0">
                <a:latin typeface="Times New Roman"/>
                <a:cs typeface="Times New Roman"/>
              </a:rPr>
              <a:t>Algorithm </a:t>
            </a:r>
            <a:r>
              <a:rPr lang="en-GB" sz="1800" b="1" spc="27" dirty="0">
                <a:latin typeface="Times New Roman"/>
                <a:cs typeface="Times New Roman"/>
              </a:rPr>
              <a:t>NEC </a:t>
            </a:r>
            <a:r>
              <a:rPr lang="en-GB" sz="1800" spc="93" dirty="0">
                <a:latin typeface="Times New Roman"/>
                <a:cs typeface="Times New Roman"/>
              </a:rPr>
              <a:t>(float </a:t>
            </a:r>
            <a:r>
              <a:rPr lang="en-GB" sz="1800" dirty="0">
                <a:latin typeface="Times New Roman"/>
                <a:cs typeface="Times New Roman"/>
              </a:rPr>
              <a:t>x, </a:t>
            </a:r>
            <a:r>
              <a:rPr lang="en-GB" sz="1800" spc="107" dirty="0">
                <a:latin typeface="Times New Roman"/>
                <a:cs typeface="Times New Roman"/>
              </a:rPr>
              <a:t>float </a:t>
            </a:r>
            <a:r>
              <a:rPr lang="en-GB" sz="1800" spc="-80" dirty="0">
                <a:latin typeface="Times New Roman"/>
                <a:cs typeface="Times New Roman"/>
              </a:rPr>
              <a:t>y, </a:t>
            </a:r>
            <a:r>
              <a:rPr lang="en-GB" sz="1800" spc="107" dirty="0">
                <a:latin typeface="Times New Roman"/>
                <a:cs typeface="Times New Roman"/>
              </a:rPr>
              <a:t>float</a:t>
            </a:r>
            <a:r>
              <a:rPr lang="en-GB" sz="1800" spc="-304" dirty="0">
                <a:latin typeface="Times New Roman"/>
                <a:cs typeface="Times New Roman"/>
              </a:rPr>
              <a:t> </a:t>
            </a:r>
            <a:r>
              <a:rPr lang="en-GB" sz="1800" spc="93" dirty="0">
                <a:latin typeface="Times New Roman"/>
                <a:cs typeface="Times New Roman"/>
              </a:rPr>
              <a:t>z)</a:t>
            </a:r>
            <a:endParaRPr lang="en-GB" sz="1800" dirty="0">
              <a:latin typeface="Times New Roman"/>
              <a:cs typeface="Times New Roman"/>
            </a:endParaRPr>
          </a:p>
          <a:p>
            <a:pPr marL="1198895">
              <a:spcBef>
                <a:spcPts val="120"/>
              </a:spcBef>
            </a:pPr>
            <a:r>
              <a:rPr lang="en-GB" sz="1800" spc="-213" dirty="0">
                <a:latin typeface="Times New Roman"/>
                <a:cs typeface="Times New Roman"/>
              </a:rPr>
              <a:t>{</a:t>
            </a:r>
            <a:endParaRPr lang="en-GB" sz="1800" dirty="0">
              <a:latin typeface="Times New Roman"/>
              <a:cs typeface="Times New Roman"/>
            </a:endParaRPr>
          </a:p>
          <a:p>
            <a:pPr marL="1820357">
              <a:spcBef>
                <a:spcPts val="134"/>
              </a:spcBef>
            </a:pPr>
            <a:r>
              <a:rPr lang="en-GB" sz="1800" spc="120" dirty="0">
                <a:latin typeface="Times New Roman"/>
                <a:cs typeface="Times New Roman"/>
              </a:rPr>
              <a:t>Return </a:t>
            </a:r>
            <a:r>
              <a:rPr lang="en-GB" sz="1800" dirty="0">
                <a:latin typeface="Times New Roman"/>
                <a:cs typeface="Times New Roman"/>
              </a:rPr>
              <a:t>(X </a:t>
            </a:r>
            <a:r>
              <a:rPr lang="en-GB" sz="1800" spc="14" dirty="0">
                <a:latin typeface="Times New Roman"/>
                <a:cs typeface="Times New Roman"/>
              </a:rPr>
              <a:t>+ </a:t>
            </a:r>
            <a:r>
              <a:rPr lang="en-GB" sz="1800" spc="-200" dirty="0">
                <a:latin typeface="Times New Roman"/>
                <a:cs typeface="Times New Roman"/>
              </a:rPr>
              <a:t>Y </a:t>
            </a:r>
            <a:r>
              <a:rPr lang="en-GB" sz="1800" spc="-93" dirty="0">
                <a:latin typeface="Times New Roman"/>
                <a:cs typeface="Times New Roman"/>
              </a:rPr>
              <a:t>+Y * </a:t>
            </a:r>
            <a:r>
              <a:rPr lang="en-GB" sz="1800" spc="-27" dirty="0">
                <a:latin typeface="Times New Roman"/>
                <a:cs typeface="Times New Roman"/>
              </a:rPr>
              <a:t>Z </a:t>
            </a:r>
            <a:r>
              <a:rPr lang="en-GB" sz="1800" spc="14" dirty="0">
                <a:latin typeface="Times New Roman"/>
                <a:cs typeface="Times New Roman"/>
              </a:rPr>
              <a:t>+ </a:t>
            </a:r>
            <a:r>
              <a:rPr lang="en-GB" sz="1800" dirty="0">
                <a:latin typeface="Times New Roman"/>
                <a:cs typeface="Times New Roman"/>
              </a:rPr>
              <a:t>(X </a:t>
            </a:r>
            <a:r>
              <a:rPr lang="en-GB" sz="1800" spc="14" dirty="0">
                <a:latin typeface="Times New Roman"/>
                <a:cs typeface="Times New Roman"/>
              </a:rPr>
              <a:t>+ </a:t>
            </a:r>
            <a:r>
              <a:rPr lang="en-GB" sz="1800" spc="-200" dirty="0">
                <a:latin typeface="Times New Roman"/>
                <a:cs typeface="Times New Roman"/>
              </a:rPr>
              <a:t>Y </a:t>
            </a:r>
            <a:r>
              <a:rPr lang="en-GB" sz="1800" spc="41" dirty="0">
                <a:latin typeface="Times New Roman"/>
                <a:cs typeface="Times New Roman"/>
              </a:rPr>
              <a:t>+Z)) </a:t>
            </a:r>
            <a:r>
              <a:rPr lang="en-GB" sz="1800" spc="66" dirty="0">
                <a:latin typeface="Times New Roman"/>
                <a:cs typeface="Times New Roman"/>
              </a:rPr>
              <a:t>/(X+ </a:t>
            </a:r>
            <a:r>
              <a:rPr lang="en-GB" sz="1800" spc="-54" dirty="0">
                <a:latin typeface="Times New Roman"/>
                <a:cs typeface="Times New Roman"/>
              </a:rPr>
              <a:t>Y) </a:t>
            </a:r>
            <a:r>
              <a:rPr lang="en-GB" sz="1800" spc="14" dirty="0">
                <a:latin typeface="Times New Roman"/>
                <a:cs typeface="Times New Roman"/>
              </a:rPr>
              <a:t>+</a:t>
            </a:r>
            <a:r>
              <a:rPr lang="en-GB" sz="1800" spc="-107" dirty="0">
                <a:latin typeface="Times New Roman"/>
                <a:cs typeface="Times New Roman"/>
              </a:rPr>
              <a:t> </a:t>
            </a:r>
            <a:r>
              <a:rPr lang="en-GB" sz="1800" spc="54" dirty="0">
                <a:latin typeface="Times New Roman"/>
                <a:cs typeface="Times New Roman"/>
              </a:rPr>
              <a:t>4.0;</a:t>
            </a:r>
            <a:endParaRPr lang="en-GB" sz="1800" dirty="0">
              <a:latin typeface="Times New Roman"/>
              <a:cs typeface="Times New Roman"/>
            </a:endParaRPr>
          </a:p>
          <a:p>
            <a:pPr marL="1198895">
              <a:spcBef>
                <a:spcPts val="93"/>
              </a:spcBef>
            </a:pPr>
            <a:r>
              <a:rPr lang="en-GB" sz="1800" spc="-213" dirty="0">
                <a:latin typeface="Times New Roman"/>
                <a:cs typeface="Times New Roman"/>
              </a:rPr>
              <a:t>}</a:t>
            </a:r>
          </a:p>
          <a:p>
            <a:pPr marL="1198895">
              <a:spcBef>
                <a:spcPts val="93"/>
              </a:spcBef>
            </a:pPr>
            <a:r>
              <a:rPr lang="en-GB" sz="2000" dirty="0">
                <a:latin typeface="Times New Roman"/>
                <a:cs typeface="Times New Roman"/>
              </a:rPr>
              <a:t> In the above algorithm, there are no instance characteristics and the space needed by X, Y, Z is independent of instance characteristics, therefore we can write,          S(XYZ) =3+0=3             One space each for X, Y and Z            </a:t>
            </a:r>
            <a:r>
              <a:rPr lang="en-GB" sz="2000" b="1" dirty="0">
                <a:latin typeface="Times New Roman"/>
                <a:cs typeface="Times New Roman"/>
              </a:rPr>
              <a:t>Space complexity is O(1).</a:t>
            </a:r>
          </a:p>
          <a:p>
            <a:pPr marL="1198895">
              <a:spcBef>
                <a:spcPts val="93"/>
              </a:spcBef>
            </a:pPr>
            <a:endParaRPr lang="en-GB" sz="2000" b="1" spc="93" dirty="0">
              <a:latin typeface="Times New Roman"/>
              <a:cs typeface="Times New Roman"/>
            </a:endParaRPr>
          </a:p>
          <a:p>
            <a:pPr marL="1198895">
              <a:spcBef>
                <a:spcPts val="93"/>
              </a:spcBef>
            </a:pPr>
            <a:r>
              <a:rPr lang="en-GB" sz="1800" b="1" spc="93" dirty="0">
                <a:latin typeface="Times New Roman"/>
                <a:cs typeface="Times New Roman"/>
              </a:rPr>
              <a:t>Algorithm </a:t>
            </a:r>
            <a:r>
              <a:rPr lang="en-GB" sz="1800" b="1" spc="54" dirty="0">
                <a:latin typeface="Times New Roman"/>
                <a:cs typeface="Times New Roman"/>
              </a:rPr>
              <a:t>ADD </a:t>
            </a:r>
            <a:r>
              <a:rPr lang="en-GB" sz="1800" spc="93" dirty="0">
                <a:latin typeface="Times New Roman"/>
                <a:cs typeface="Times New Roman"/>
              </a:rPr>
              <a:t>( </a:t>
            </a:r>
            <a:r>
              <a:rPr lang="en-GB" sz="1800" spc="107" dirty="0">
                <a:latin typeface="Times New Roman"/>
                <a:cs typeface="Times New Roman"/>
              </a:rPr>
              <a:t>float </a:t>
            </a:r>
            <a:r>
              <a:rPr lang="en-GB" sz="1800" spc="27" dirty="0">
                <a:latin typeface="Times New Roman"/>
                <a:cs typeface="Times New Roman"/>
              </a:rPr>
              <a:t>[], </a:t>
            </a:r>
            <a:r>
              <a:rPr lang="en-GB" sz="1800" spc="134" dirty="0">
                <a:latin typeface="Times New Roman"/>
                <a:cs typeface="Times New Roman"/>
              </a:rPr>
              <a:t>int</a:t>
            </a:r>
            <a:r>
              <a:rPr lang="en-GB" sz="1800" spc="-347" dirty="0">
                <a:latin typeface="Times New Roman"/>
                <a:cs typeface="Times New Roman"/>
              </a:rPr>
              <a:t> </a:t>
            </a:r>
            <a:r>
              <a:rPr lang="en-GB" sz="1800" spc="161" dirty="0">
                <a:latin typeface="Times New Roman"/>
                <a:cs typeface="Times New Roman"/>
              </a:rPr>
              <a:t>n)</a:t>
            </a:r>
            <a:endParaRPr lang="en-GB" sz="1800" dirty="0">
              <a:latin typeface="Times New Roman"/>
              <a:cs typeface="Times New Roman"/>
            </a:endParaRPr>
          </a:p>
          <a:p>
            <a:pPr marL="1010933">
              <a:spcBef>
                <a:spcPts val="134"/>
              </a:spcBef>
            </a:pPr>
            <a:r>
              <a:rPr lang="en-GB" sz="1800" spc="-213" dirty="0">
                <a:latin typeface="Times New Roman"/>
                <a:cs typeface="Times New Roman"/>
              </a:rPr>
              <a:t>{</a:t>
            </a:r>
            <a:endParaRPr lang="en-GB" sz="1800" dirty="0">
              <a:latin typeface="Times New Roman"/>
              <a:cs typeface="Times New Roman"/>
            </a:endParaRPr>
          </a:p>
          <a:p>
            <a:pPr marL="1132854" marR="4817594" indent="-5081">
              <a:lnSpc>
                <a:spcPct val="104299"/>
              </a:lnSpc>
              <a:spcBef>
                <a:spcPts val="27"/>
              </a:spcBef>
            </a:pPr>
            <a:r>
              <a:rPr lang="en-GB" sz="1800" spc="161" dirty="0">
                <a:latin typeface="Times New Roman"/>
                <a:cs typeface="Times New Roman"/>
              </a:rPr>
              <a:t>sum </a:t>
            </a:r>
            <a:r>
              <a:rPr lang="en-GB" sz="1800" dirty="0">
                <a:latin typeface="Times New Roman"/>
                <a:cs typeface="Times New Roman"/>
              </a:rPr>
              <a:t>:= </a:t>
            </a:r>
            <a:r>
              <a:rPr lang="en-GB" sz="1800" spc="54" dirty="0">
                <a:latin typeface="Times New Roman"/>
                <a:cs typeface="Times New Roman"/>
              </a:rPr>
              <a:t>0.0;  </a:t>
            </a:r>
            <a:r>
              <a:rPr lang="en-GB" sz="1800" spc="66" dirty="0">
                <a:latin typeface="Times New Roman"/>
                <a:cs typeface="Times New Roman"/>
              </a:rPr>
              <a:t>for</a:t>
            </a:r>
            <a:r>
              <a:rPr lang="en-GB" sz="1800" spc="-93" dirty="0">
                <a:latin typeface="Times New Roman"/>
                <a:cs typeface="Times New Roman"/>
              </a:rPr>
              <a:t> </a:t>
            </a:r>
            <a:r>
              <a:rPr lang="en-GB" sz="1800" spc="-80" dirty="0">
                <a:latin typeface="Times New Roman"/>
                <a:cs typeface="Times New Roman"/>
              </a:rPr>
              <a:t>i:=1</a:t>
            </a:r>
            <a:r>
              <a:rPr lang="en-GB" sz="1800" spc="-41" dirty="0">
                <a:latin typeface="Times New Roman"/>
                <a:cs typeface="Times New Roman"/>
              </a:rPr>
              <a:t> </a:t>
            </a:r>
            <a:r>
              <a:rPr lang="en-GB" sz="1800" spc="120" dirty="0">
                <a:latin typeface="Times New Roman"/>
                <a:cs typeface="Times New Roman"/>
              </a:rPr>
              <a:t>to</a:t>
            </a:r>
            <a:r>
              <a:rPr lang="en-GB" sz="1800" spc="-93" dirty="0">
                <a:latin typeface="Times New Roman"/>
                <a:cs typeface="Times New Roman"/>
              </a:rPr>
              <a:t> </a:t>
            </a:r>
            <a:r>
              <a:rPr lang="en-GB" sz="1800" spc="200" dirty="0">
                <a:latin typeface="Times New Roman"/>
                <a:cs typeface="Times New Roman"/>
              </a:rPr>
              <a:t>n</a:t>
            </a:r>
            <a:r>
              <a:rPr lang="en-GB" sz="1800" spc="-80" dirty="0">
                <a:latin typeface="Times New Roman"/>
                <a:cs typeface="Times New Roman"/>
              </a:rPr>
              <a:t> </a:t>
            </a:r>
            <a:r>
              <a:rPr lang="en-GB" sz="1800" spc="147" dirty="0">
                <a:latin typeface="Times New Roman"/>
                <a:cs typeface="Times New Roman"/>
              </a:rPr>
              <a:t>do</a:t>
            </a:r>
            <a:endParaRPr lang="en-GB" sz="1800" dirty="0">
              <a:latin typeface="Times New Roman"/>
              <a:cs typeface="Times New Roman"/>
            </a:endParaRPr>
          </a:p>
          <a:p>
            <a:pPr marL="1132854" marR="4500936" indent="-5081">
              <a:lnSpc>
                <a:spcPct val="104299"/>
              </a:lnSpc>
              <a:spcBef>
                <a:spcPts val="27"/>
              </a:spcBef>
            </a:pPr>
            <a:r>
              <a:rPr lang="en-GB" sz="1800" spc="120" dirty="0">
                <a:latin typeface="Times New Roman"/>
                <a:cs typeface="Times New Roman"/>
              </a:rPr>
              <a:t>sum:=sum </a:t>
            </a:r>
            <a:r>
              <a:rPr lang="en-GB" sz="1800" spc="14" dirty="0">
                <a:latin typeface="Times New Roman"/>
                <a:cs typeface="Times New Roman"/>
              </a:rPr>
              <a:t>+</a:t>
            </a:r>
            <a:r>
              <a:rPr lang="en-GB" sz="1800" spc="-360" dirty="0">
                <a:latin typeface="Times New Roman"/>
                <a:cs typeface="Times New Roman"/>
              </a:rPr>
              <a:t> </a:t>
            </a:r>
            <a:r>
              <a:rPr lang="en-GB" sz="1800" dirty="0">
                <a:latin typeface="Times New Roman"/>
                <a:cs typeface="Times New Roman"/>
              </a:rPr>
              <a:t>X[</a:t>
            </a:r>
            <a:r>
              <a:rPr lang="en-GB" sz="1800" dirty="0" err="1">
                <a:latin typeface="Times New Roman"/>
                <a:cs typeface="Times New Roman"/>
              </a:rPr>
              <a:t>i</a:t>
            </a:r>
            <a:r>
              <a:rPr lang="en-GB" sz="1800" dirty="0">
                <a:latin typeface="Times New Roman"/>
                <a:cs typeface="Times New Roman"/>
              </a:rPr>
              <a:t>];  </a:t>
            </a:r>
            <a:r>
              <a:rPr lang="en-GB" sz="1800" spc="134" dirty="0">
                <a:latin typeface="Times New Roman"/>
                <a:cs typeface="Times New Roman"/>
              </a:rPr>
              <a:t>return</a:t>
            </a:r>
            <a:r>
              <a:rPr lang="en-GB" sz="1800" spc="-41" dirty="0">
                <a:latin typeface="Times New Roman"/>
                <a:cs typeface="Times New Roman"/>
              </a:rPr>
              <a:t> </a:t>
            </a:r>
            <a:r>
              <a:rPr lang="en-GB" sz="1800" spc="107" dirty="0">
                <a:latin typeface="Times New Roman"/>
                <a:cs typeface="Times New Roman"/>
              </a:rPr>
              <a:t>sum;</a:t>
            </a:r>
            <a:endParaRPr lang="en-GB" sz="1800" dirty="0">
              <a:latin typeface="Times New Roman"/>
              <a:cs typeface="Times New Roman"/>
            </a:endParaRPr>
          </a:p>
          <a:p>
            <a:pPr marL="824664">
              <a:spcBef>
                <a:spcPts val="134"/>
              </a:spcBef>
            </a:pPr>
            <a:r>
              <a:rPr lang="en-GB" sz="1800" spc="-213" dirty="0">
                <a:latin typeface="Times New Roman"/>
                <a:cs typeface="Times New Roman"/>
              </a:rPr>
              <a:t>}</a:t>
            </a:r>
          </a:p>
          <a:p>
            <a:pPr marL="824664">
              <a:spcBef>
                <a:spcPts val="134"/>
              </a:spcBef>
            </a:pPr>
            <a:r>
              <a:rPr lang="en-GB" sz="1800" dirty="0">
                <a:latin typeface="Times New Roman"/>
                <a:cs typeface="Times New Roman"/>
              </a:rPr>
              <a:t>Here, </a:t>
            </a:r>
            <a:r>
              <a:rPr lang="en-GB" sz="1800" dirty="0" err="1">
                <a:latin typeface="Times New Roman"/>
                <a:cs typeface="Times New Roman"/>
              </a:rPr>
              <a:t>atleast</a:t>
            </a:r>
            <a:r>
              <a:rPr lang="en-GB" sz="1800" dirty="0">
                <a:latin typeface="Times New Roman"/>
                <a:cs typeface="Times New Roman"/>
              </a:rPr>
              <a:t> n words since X must be large enough to hold the n elements to be summed. Here the problem instances is characterized by n, the number of elements to be summed. So, we can write,            S(ADD) =3+n            3-one each for n, I and sum           Where n- is for array X</a:t>
            </a:r>
            <a:r>
              <a:rPr lang="en-GB" sz="1800" b="1" dirty="0">
                <a:latin typeface="Times New Roman"/>
                <a:cs typeface="Times New Roman"/>
              </a:rPr>
              <a:t>[],         Space complexity is O(n). </a:t>
            </a:r>
          </a:p>
        </p:txBody>
      </p:sp>
    </p:spTree>
    <p:extLst>
      <p:ext uri="{BB962C8B-B14F-4D97-AF65-F5344CB8AC3E}">
        <p14:creationId xmlns:p14="http://schemas.microsoft.com/office/powerpoint/2010/main" val="3565831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9878-8084-46AC-B15E-D83B98D492BB}"/>
              </a:ext>
            </a:extLst>
          </p:cNvPr>
          <p:cNvSpPr>
            <a:spLocks noGrp="1"/>
          </p:cNvSpPr>
          <p:nvPr>
            <p:ph type="ctrTitle"/>
          </p:nvPr>
        </p:nvSpPr>
        <p:spPr>
          <a:xfrm>
            <a:off x="2375249" y="136525"/>
            <a:ext cx="9606954" cy="1327966"/>
          </a:xfrm>
        </p:spPr>
        <p:txBody>
          <a:bodyPr/>
          <a:lstStyle/>
          <a:p>
            <a:endParaRPr lang="en-US" dirty="0"/>
          </a:p>
        </p:txBody>
      </p:sp>
      <p:sp>
        <p:nvSpPr>
          <p:cNvPr id="3" name="Subtitle 2">
            <a:extLst>
              <a:ext uri="{FF2B5EF4-FFF2-40B4-BE49-F238E27FC236}">
                <a16:creationId xmlns:a16="http://schemas.microsoft.com/office/drawing/2014/main" id="{62A40C3C-9521-4042-A977-0968A2CCF0C9}"/>
              </a:ext>
            </a:extLst>
          </p:cNvPr>
          <p:cNvSpPr>
            <a:spLocks noGrp="1"/>
          </p:cNvSpPr>
          <p:nvPr>
            <p:ph type="subTitle" idx="1"/>
          </p:nvPr>
        </p:nvSpPr>
        <p:spPr>
          <a:xfrm>
            <a:off x="586154" y="1610046"/>
            <a:ext cx="10042566" cy="4600749"/>
          </a:xfrm>
        </p:spPr>
        <p:txBody>
          <a:bodyPr>
            <a:normAutofit/>
          </a:bodyPr>
          <a:lstStyle/>
          <a:p>
            <a:pPr algn="just"/>
            <a:r>
              <a:rPr lang="en-US" sz="4000" b="1" dirty="0">
                <a:latin typeface="Times New Roman" panose="02020603050405020304" pitchFamily="18" charset="0"/>
                <a:cs typeface="Times New Roman" panose="02020603050405020304" pitchFamily="18" charset="0"/>
              </a:rPr>
              <a:t>UNIT I :</a:t>
            </a:r>
            <a:r>
              <a:rPr lang="en-US" sz="4000" dirty="0">
                <a:latin typeface="Times New Roman" panose="02020603050405020304" pitchFamily="18" charset="0"/>
                <a:cs typeface="Times New Roman" panose="02020603050405020304" pitchFamily="18" charset="0"/>
              </a:rPr>
              <a:t> Fundamentals of algorithm analysis: introduction- Definition of algorithm, algorithmic problem solving, framework for analysis of algorithm- brute-force and store and reuse method. Asymptotic notations- O, Ω, and θ notations, properties of asymptotic notations. Recursive algorithms and recurrence relations- </a:t>
            </a:r>
            <a:r>
              <a:rPr lang="en-US" sz="4000" dirty="0" err="1">
                <a:latin typeface="Times New Roman" panose="02020603050405020304" pitchFamily="18" charset="0"/>
                <a:cs typeface="Times New Roman" panose="02020603050405020304" pitchFamily="18" charset="0"/>
              </a:rPr>
              <a:t>ToH</a:t>
            </a:r>
            <a:r>
              <a:rPr lang="en-US" sz="4000" dirty="0">
                <a:latin typeface="Times New Roman" panose="02020603050405020304" pitchFamily="18" charset="0"/>
                <a:cs typeface="Times New Roman" panose="02020603050405020304" pitchFamily="18" charset="0"/>
              </a:rPr>
              <a:t> problem.</a:t>
            </a:r>
          </a:p>
          <a:p>
            <a:endParaRPr lang="en-US" dirty="0"/>
          </a:p>
        </p:txBody>
      </p:sp>
      <p:sp>
        <p:nvSpPr>
          <p:cNvPr id="6" name="Slide Number Placeholder 5">
            <a:extLst>
              <a:ext uri="{FF2B5EF4-FFF2-40B4-BE49-F238E27FC236}">
                <a16:creationId xmlns:a16="http://schemas.microsoft.com/office/drawing/2014/main" id="{630AFF46-588F-478F-946F-51C44EB6B5C9}"/>
              </a:ext>
            </a:extLst>
          </p:cNvPr>
          <p:cNvSpPr>
            <a:spLocks noGrp="1"/>
          </p:cNvSpPr>
          <p:nvPr>
            <p:ph type="sldNum" sz="quarter" idx="12"/>
          </p:nvPr>
        </p:nvSpPr>
        <p:spPr/>
        <p:txBody>
          <a:bodyPr/>
          <a:lstStyle/>
          <a:p>
            <a:fld id="{7C265689-C4EE-450D-9F46-6E9A1264C64E}" type="slidenum">
              <a:rPr lang="en-US" smtClean="0"/>
              <a:t>5</a:t>
            </a:fld>
            <a:endParaRPr lang="en-US"/>
          </a:p>
        </p:txBody>
      </p:sp>
    </p:spTree>
    <p:extLst>
      <p:ext uri="{BB962C8B-B14F-4D97-AF65-F5344CB8AC3E}">
        <p14:creationId xmlns:p14="http://schemas.microsoft.com/office/powerpoint/2010/main" val="612590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D186DB-EB8E-487D-AE3E-CE3652C1901D}"/>
              </a:ext>
            </a:extLst>
          </p:cNvPr>
          <p:cNvSpPr>
            <a:spLocks noGrp="1"/>
          </p:cNvSpPr>
          <p:nvPr>
            <p:ph type="sldNum" sz="quarter" idx="12"/>
          </p:nvPr>
        </p:nvSpPr>
        <p:spPr/>
        <p:txBody>
          <a:bodyPr/>
          <a:lstStyle/>
          <a:p>
            <a:fld id="{7C265689-C4EE-450D-9F46-6E9A1264C64E}" type="slidenum">
              <a:rPr lang="en-US" smtClean="0"/>
              <a:t>50</a:t>
            </a:fld>
            <a:endParaRPr lang="en-US"/>
          </a:p>
        </p:txBody>
      </p:sp>
      <p:sp>
        <p:nvSpPr>
          <p:cNvPr id="5" name="TextBox 4">
            <a:extLst>
              <a:ext uri="{FF2B5EF4-FFF2-40B4-BE49-F238E27FC236}">
                <a16:creationId xmlns:a16="http://schemas.microsoft.com/office/drawing/2014/main" id="{5F5036F0-0477-4540-85D1-C88BD5188890}"/>
              </a:ext>
            </a:extLst>
          </p:cNvPr>
          <p:cNvSpPr txBox="1"/>
          <p:nvPr/>
        </p:nvSpPr>
        <p:spPr>
          <a:xfrm>
            <a:off x="1400176" y="1296141"/>
            <a:ext cx="9953624" cy="4272452"/>
          </a:xfrm>
          <a:prstGeom prst="rect">
            <a:avLst/>
          </a:prstGeom>
          <a:noFill/>
        </p:spPr>
        <p:txBody>
          <a:bodyPr wrap="square">
            <a:spAutoFit/>
          </a:bodyPr>
          <a:lstStyle/>
          <a:p>
            <a:pPr marL="447045">
              <a:spcBef>
                <a:spcPts val="1146"/>
              </a:spcBef>
              <a:buClr>
                <a:srgbClr val="0AD0D9"/>
              </a:buClr>
              <a:tabLst>
                <a:tab pos="673953" algn="l"/>
              </a:tabLst>
            </a:pPr>
            <a:r>
              <a:rPr lang="en-GB" sz="2000" spc="107" dirty="0">
                <a:cs typeface="Times New Roman"/>
              </a:rPr>
              <a:t>The</a:t>
            </a:r>
            <a:r>
              <a:rPr lang="en-GB" sz="2000" spc="-14" dirty="0">
                <a:cs typeface="Times New Roman"/>
              </a:rPr>
              <a:t> </a:t>
            </a:r>
            <a:r>
              <a:rPr lang="en-GB" sz="2000" spc="134" dirty="0">
                <a:cs typeface="Times New Roman"/>
              </a:rPr>
              <a:t>time</a:t>
            </a:r>
            <a:r>
              <a:rPr lang="en-GB" sz="2000" spc="-54" dirty="0">
                <a:cs typeface="Times New Roman"/>
              </a:rPr>
              <a:t> </a:t>
            </a:r>
            <a:r>
              <a:rPr lang="en-GB" sz="2000" spc="80" dirty="0">
                <a:cs typeface="Times New Roman"/>
              </a:rPr>
              <a:t>complexity</a:t>
            </a:r>
            <a:r>
              <a:rPr lang="en-GB" sz="2000" spc="-41" dirty="0">
                <a:cs typeface="Times New Roman"/>
              </a:rPr>
              <a:t> </a:t>
            </a:r>
            <a:r>
              <a:rPr lang="en-GB" sz="2000" spc="41" dirty="0">
                <a:cs typeface="Times New Roman"/>
              </a:rPr>
              <a:t>of</a:t>
            </a:r>
            <a:r>
              <a:rPr lang="en-GB" sz="2000" spc="14" dirty="0">
                <a:cs typeface="Times New Roman"/>
              </a:rPr>
              <a:t> </a:t>
            </a:r>
            <a:r>
              <a:rPr lang="en-GB" sz="2000" spc="107" dirty="0">
                <a:cs typeface="Times New Roman"/>
              </a:rPr>
              <a:t>a</a:t>
            </a:r>
            <a:r>
              <a:rPr lang="en-GB" sz="2000" spc="-41" dirty="0">
                <a:cs typeface="Times New Roman"/>
              </a:rPr>
              <a:t> </a:t>
            </a:r>
            <a:r>
              <a:rPr lang="en-GB" sz="2000" spc="120" dirty="0">
                <a:cs typeface="Times New Roman"/>
              </a:rPr>
              <a:t>problem</a:t>
            </a:r>
            <a:r>
              <a:rPr lang="en-GB" sz="2000" spc="41" dirty="0">
                <a:cs typeface="Times New Roman"/>
              </a:rPr>
              <a:t> is</a:t>
            </a:r>
            <a:endParaRPr lang="en-GB" sz="2000" dirty="0">
              <a:cs typeface="Times New Roman"/>
            </a:endParaRPr>
          </a:p>
          <a:p>
            <a:pPr marL="973679" marR="276017" lvl="1" indent="-203202">
              <a:lnSpc>
                <a:spcPct val="93100"/>
              </a:lnSpc>
              <a:spcBef>
                <a:spcPts val="467"/>
              </a:spcBef>
              <a:buClr>
                <a:srgbClr val="0E6EC5"/>
              </a:buClr>
              <a:buSzPct val="84615"/>
              <a:buFont typeface="Arial"/>
              <a:buChar char=""/>
              <a:tabLst>
                <a:tab pos="975372" algn="l"/>
              </a:tabLst>
            </a:pPr>
            <a:r>
              <a:rPr lang="en-GB" sz="2000" spc="120" dirty="0">
                <a:cs typeface="Times New Roman"/>
              </a:rPr>
              <a:t>The </a:t>
            </a:r>
            <a:r>
              <a:rPr lang="en-GB" sz="2000" spc="134" dirty="0">
                <a:cs typeface="Times New Roman"/>
              </a:rPr>
              <a:t>number </a:t>
            </a:r>
            <a:r>
              <a:rPr lang="en-GB" sz="2000" spc="27" dirty="0">
                <a:cs typeface="Times New Roman"/>
              </a:rPr>
              <a:t>of </a:t>
            </a:r>
            <a:r>
              <a:rPr lang="en-GB" sz="2000" spc="80" dirty="0">
                <a:cs typeface="Times New Roman"/>
              </a:rPr>
              <a:t>steps </a:t>
            </a:r>
            <a:r>
              <a:rPr lang="en-GB" sz="2000" spc="134" dirty="0">
                <a:cs typeface="Times New Roman"/>
              </a:rPr>
              <a:t>that </a:t>
            </a:r>
            <a:r>
              <a:rPr lang="en-GB" sz="2000" spc="80" dirty="0">
                <a:cs typeface="Times New Roman"/>
              </a:rPr>
              <a:t>it takes </a:t>
            </a:r>
            <a:r>
              <a:rPr lang="en-GB" sz="2000" spc="107" dirty="0">
                <a:cs typeface="Times New Roman"/>
              </a:rPr>
              <a:t>to </a:t>
            </a:r>
            <a:r>
              <a:rPr lang="en-GB" sz="2000" spc="27" dirty="0">
                <a:cs typeface="Times New Roman"/>
              </a:rPr>
              <a:t>solve </a:t>
            </a:r>
            <a:r>
              <a:rPr lang="en-GB" sz="2000" spc="134" dirty="0">
                <a:cs typeface="Times New Roman"/>
              </a:rPr>
              <a:t>an </a:t>
            </a:r>
            <a:r>
              <a:rPr lang="en-GB" sz="2000" spc="93" dirty="0">
                <a:cs typeface="Times New Roman"/>
              </a:rPr>
              <a:t>instance </a:t>
            </a:r>
            <a:r>
              <a:rPr lang="en-GB" sz="2000" spc="27" dirty="0">
                <a:cs typeface="Times New Roman"/>
              </a:rPr>
              <a:t>of </a:t>
            </a:r>
            <a:r>
              <a:rPr lang="en-GB" sz="2000" spc="120" dirty="0">
                <a:cs typeface="Times New Roman"/>
              </a:rPr>
              <a:t>the  </a:t>
            </a:r>
            <a:r>
              <a:rPr lang="en-GB" sz="2000" spc="93" dirty="0">
                <a:cs typeface="Times New Roman"/>
              </a:rPr>
              <a:t>problem</a:t>
            </a:r>
            <a:r>
              <a:rPr lang="en-GB" sz="2000" spc="-41" dirty="0">
                <a:cs typeface="Times New Roman"/>
              </a:rPr>
              <a:t> </a:t>
            </a:r>
            <a:r>
              <a:rPr lang="en-GB" sz="2000" spc="66" dirty="0">
                <a:cs typeface="Times New Roman"/>
              </a:rPr>
              <a:t>as</a:t>
            </a:r>
            <a:r>
              <a:rPr lang="en-GB" sz="2000" spc="-41" dirty="0">
                <a:cs typeface="Times New Roman"/>
              </a:rPr>
              <a:t> </a:t>
            </a:r>
            <a:r>
              <a:rPr lang="en-GB" sz="2000" spc="80" dirty="0">
                <a:cs typeface="Times New Roman"/>
              </a:rPr>
              <a:t>a</a:t>
            </a:r>
            <a:r>
              <a:rPr lang="en-GB" sz="2000" spc="-41" dirty="0">
                <a:cs typeface="Times New Roman"/>
              </a:rPr>
              <a:t> </a:t>
            </a:r>
            <a:r>
              <a:rPr lang="en-GB" sz="2000" spc="93" dirty="0">
                <a:cs typeface="Times New Roman"/>
              </a:rPr>
              <a:t>function</a:t>
            </a:r>
            <a:r>
              <a:rPr lang="en-GB" sz="2000" spc="-80" dirty="0">
                <a:cs typeface="Times New Roman"/>
              </a:rPr>
              <a:t> </a:t>
            </a:r>
            <a:r>
              <a:rPr lang="en-GB" sz="2000" spc="27" dirty="0">
                <a:cs typeface="Times New Roman"/>
              </a:rPr>
              <a:t>of</a:t>
            </a:r>
            <a:r>
              <a:rPr lang="en-GB" sz="2000" spc="66" dirty="0">
                <a:cs typeface="Times New Roman"/>
              </a:rPr>
              <a:t> </a:t>
            </a:r>
            <a:r>
              <a:rPr lang="en-GB" sz="2000" spc="120" dirty="0">
                <a:cs typeface="Times New Roman"/>
              </a:rPr>
              <a:t>the</a:t>
            </a:r>
            <a:r>
              <a:rPr lang="en-GB" sz="2000" spc="-80" dirty="0">
                <a:cs typeface="Times New Roman"/>
              </a:rPr>
              <a:t> </a:t>
            </a:r>
            <a:r>
              <a:rPr lang="en-GB" sz="2000" spc="54" dirty="0">
                <a:cs typeface="Times New Roman"/>
              </a:rPr>
              <a:t>size</a:t>
            </a:r>
            <a:r>
              <a:rPr lang="en-GB" sz="2000" spc="-66" dirty="0">
                <a:cs typeface="Times New Roman"/>
              </a:rPr>
              <a:t> </a:t>
            </a:r>
            <a:r>
              <a:rPr lang="en-GB" sz="2000" spc="27" dirty="0">
                <a:cs typeface="Times New Roman"/>
              </a:rPr>
              <a:t>of </a:t>
            </a:r>
            <a:r>
              <a:rPr lang="en-GB" sz="2000" spc="120" dirty="0">
                <a:cs typeface="Times New Roman"/>
              </a:rPr>
              <a:t>the</a:t>
            </a:r>
            <a:r>
              <a:rPr lang="en-GB" sz="2000" dirty="0">
                <a:cs typeface="Times New Roman"/>
              </a:rPr>
              <a:t> </a:t>
            </a:r>
            <a:r>
              <a:rPr lang="en-GB" sz="2000" spc="120" dirty="0">
                <a:cs typeface="Times New Roman"/>
              </a:rPr>
              <a:t>input</a:t>
            </a:r>
            <a:r>
              <a:rPr lang="en-GB" sz="2000" spc="-41" dirty="0">
                <a:cs typeface="Times New Roman"/>
              </a:rPr>
              <a:t> </a:t>
            </a:r>
            <a:r>
              <a:rPr lang="en-GB" sz="2000" spc="54" dirty="0">
                <a:cs typeface="Times New Roman"/>
              </a:rPr>
              <a:t>(usually</a:t>
            </a:r>
            <a:r>
              <a:rPr lang="en-GB" sz="2000" spc="-41" dirty="0">
                <a:cs typeface="Times New Roman"/>
              </a:rPr>
              <a:t> </a:t>
            </a:r>
            <a:r>
              <a:rPr lang="en-GB" sz="2000" spc="107" dirty="0">
                <a:cs typeface="Times New Roman"/>
              </a:rPr>
              <a:t>measured  </a:t>
            </a:r>
            <a:r>
              <a:rPr lang="en-GB" sz="2000" spc="93" dirty="0">
                <a:cs typeface="Times New Roman"/>
              </a:rPr>
              <a:t>in</a:t>
            </a:r>
            <a:r>
              <a:rPr lang="en-GB" sz="2000" spc="-14" dirty="0">
                <a:cs typeface="Times New Roman"/>
              </a:rPr>
              <a:t> </a:t>
            </a:r>
            <a:r>
              <a:rPr lang="en-GB" sz="2000" spc="66" dirty="0">
                <a:cs typeface="Times New Roman"/>
              </a:rPr>
              <a:t>bits),</a:t>
            </a:r>
            <a:r>
              <a:rPr lang="en-GB" sz="2000" spc="-41" dirty="0">
                <a:cs typeface="Times New Roman"/>
              </a:rPr>
              <a:t> </a:t>
            </a:r>
            <a:r>
              <a:rPr lang="en-GB" sz="2000" spc="80" dirty="0">
                <a:cs typeface="Times New Roman"/>
              </a:rPr>
              <a:t>using</a:t>
            </a:r>
            <a:r>
              <a:rPr lang="en-GB" sz="2000" spc="-41" dirty="0">
                <a:cs typeface="Times New Roman"/>
              </a:rPr>
              <a:t> </a:t>
            </a:r>
            <a:r>
              <a:rPr lang="en-GB" sz="2000" spc="120" dirty="0">
                <a:cs typeface="Times New Roman"/>
              </a:rPr>
              <a:t>the</a:t>
            </a:r>
            <a:r>
              <a:rPr lang="en-GB" sz="2000" spc="-14" dirty="0">
                <a:cs typeface="Times New Roman"/>
              </a:rPr>
              <a:t> </a:t>
            </a:r>
            <a:r>
              <a:rPr lang="en-GB" sz="2000" spc="120" dirty="0">
                <a:cs typeface="Times New Roman"/>
              </a:rPr>
              <a:t>most</a:t>
            </a:r>
            <a:r>
              <a:rPr lang="en-GB" sz="2000" spc="-80" dirty="0">
                <a:cs typeface="Times New Roman"/>
              </a:rPr>
              <a:t> </a:t>
            </a:r>
            <a:r>
              <a:rPr lang="en-GB" sz="2000" spc="54" dirty="0">
                <a:cs typeface="Times New Roman"/>
              </a:rPr>
              <a:t>efficient</a:t>
            </a:r>
            <a:r>
              <a:rPr lang="en-GB" sz="2000" spc="-80" dirty="0">
                <a:cs typeface="Times New Roman"/>
              </a:rPr>
              <a:t> </a:t>
            </a:r>
            <a:r>
              <a:rPr lang="en-GB" sz="2000" spc="80" dirty="0">
                <a:cs typeface="Times New Roman"/>
              </a:rPr>
              <a:t>algorithm.</a:t>
            </a:r>
            <a:endParaRPr lang="en-GB" sz="2000" dirty="0">
              <a:cs typeface="Times New Roman"/>
            </a:endParaRPr>
          </a:p>
          <a:p>
            <a:pPr marL="973679" lvl="1" indent="-204896">
              <a:spcBef>
                <a:spcPts val="294"/>
              </a:spcBef>
              <a:buClr>
                <a:srgbClr val="0E6EC5"/>
              </a:buClr>
              <a:buSzPct val="84615"/>
              <a:buFont typeface="Arial"/>
              <a:buChar char=""/>
              <a:tabLst>
                <a:tab pos="975372" algn="l"/>
              </a:tabLst>
            </a:pPr>
            <a:r>
              <a:rPr lang="en-GB" sz="2000" b="1" spc="54" dirty="0">
                <a:cs typeface="Times New Roman"/>
              </a:rPr>
              <a:t>Priori analysis </a:t>
            </a:r>
            <a:endParaRPr lang="en-GB" sz="2000" b="1" dirty="0">
              <a:cs typeface="Times New Roman"/>
            </a:endParaRPr>
          </a:p>
          <a:p>
            <a:pPr marL="973679" lvl="1" indent="-204896">
              <a:spcBef>
                <a:spcPts val="281"/>
              </a:spcBef>
              <a:buClr>
                <a:srgbClr val="0E6EC5"/>
              </a:buClr>
              <a:buSzPct val="84615"/>
              <a:buFont typeface="Arial"/>
              <a:buChar char=""/>
              <a:tabLst>
                <a:tab pos="975372" algn="l"/>
              </a:tabLst>
            </a:pPr>
            <a:r>
              <a:rPr lang="en-GB" sz="2000" b="1" spc="66" dirty="0">
                <a:cs typeface="Times New Roman"/>
              </a:rPr>
              <a:t>Posteriori</a:t>
            </a:r>
            <a:r>
              <a:rPr lang="en-GB" sz="2000" b="1" dirty="0">
                <a:cs typeface="Times New Roman"/>
              </a:rPr>
              <a:t> </a:t>
            </a:r>
            <a:r>
              <a:rPr lang="en-GB" sz="2000" b="1" spc="41" dirty="0">
                <a:cs typeface="Times New Roman"/>
              </a:rPr>
              <a:t>analysis</a:t>
            </a:r>
            <a:r>
              <a:rPr lang="en-GB" sz="2000" b="1" spc="-107" dirty="0">
                <a:cs typeface="Times New Roman"/>
              </a:rPr>
              <a:t> </a:t>
            </a:r>
            <a:r>
              <a:rPr lang="en-GB" sz="2000" spc="93" dirty="0">
                <a:cs typeface="Times New Roman"/>
              </a:rPr>
              <a:t>or</a:t>
            </a:r>
            <a:r>
              <a:rPr lang="en-GB" sz="2000" spc="-14" dirty="0">
                <a:cs typeface="Times New Roman"/>
              </a:rPr>
              <a:t> </a:t>
            </a:r>
            <a:r>
              <a:rPr lang="en-GB" sz="2000" i="1" spc="80" dirty="0">
                <a:cs typeface="Times New Roman"/>
              </a:rPr>
              <a:t>run</a:t>
            </a:r>
            <a:r>
              <a:rPr lang="en-GB" sz="2000" i="1" spc="27" dirty="0">
                <a:cs typeface="Times New Roman"/>
              </a:rPr>
              <a:t> </a:t>
            </a:r>
            <a:r>
              <a:rPr lang="en-GB" sz="2000" spc="80" dirty="0">
                <a:cs typeface="Times New Roman"/>
              </a:rPr>
              <a:t>(execution)</a:t>
            </a:r>
            <a:r>
              <a:rPr lang="en-GB" sz="2000" spc="-27" dirty="0">
                <a:cs typeface="Times New Roman"/>
              </a:rPr>
              <a:t> </a:t>
            </a:r>
            <a:r>
              <a:rPr lang="en-GB" sz="2000" i="1" spc="80" dirty="0">
                <a:cs typeface="Times New Roman"/>
              </a:rPr>
              <a:t>time</a:t>
            </a:r>
            <a:r>
              <a:rPr lang="en-GB" sz="2000" spc="80" dirty="0">
                <a:cs typeface="Times New Roman"/>
              </a:rPr>
              <a:t>.</a:t>
            </a:r>
          </a:p>
          <a:p>
            <a:pPr marL="768783" lvl="1">
              <a:spcBef>
                <a:spcPts val="281"/>
              </a:spcBef>
              <a:buClr>
                <a:srgbClr val="0E6EC5"/>
              </a:buClr>
              <a:buSzPct val="84615"/>
              <a:tabLst>
                <a:tab pos="975372" algn="l"/>
              </a:tabLst>
            </a:pPr>
            <a:endParaRPr lang="en-GB" sz="2000" dirty="0">
              <a:cs typeface="Times New Roman"/>
            </a:endParaRPr>
          </a:p>
          <a:p>
            <a:pPr marL="973679" lvl="1" indent="-204896">
              <a:spcBef>
                <a:spcPts val="320"/>
              </a:spcBef>
              <a:buClr>
                <a:srgbClr val="0E6EC5"/>
              </a:buClr>
              <a:buSzPct val="84615"/>
              <a:buFont typeface="Arial"/>
              <a:buChar char=""/>
              <a:tabLst>
                <a:tab pos="975372" algn="l"/>
              </a:tabLst>
            </a:pPr>
            <a:r>
              <a:rPr lang="en-GB" sz="2000" b="1" spc="120" dirty="0">
                <a:solidFill>
                  <a:srgbClr val="FF0000"/>
                </a:solidFill>
                <a:cs typeface="Times New Roman"/>
              </a:rPr>
              <a:t>Time</a:t>
            </a:r>
            <a:r>
              <a:rPr lang="en-GB" sz="2000" b="1" spc="-107" dirty="0">
                <a:solidFill>
                  <a:srgbClr val="FF0000"/>
                </a:solidFill>
                <a:cs typeface="Times New Roman"/>
              </a:rPr>
              <a:t> </a:t>
            </a:r>
            <a:r>
              <a:rPr lang="en-GB" sz="2000" b="1" spc="120" dirty="0">
                <a:solidFill>
                  <a:srgbClr val="FF0000"/>
                </a:solidFill>
                <a:cs typeface="Times New Roman"/>
              </a:rPr>
              <a:t>complexity</a:t>
            </a:r>
            <a:r>
              <a:rPr lang="en-GB" sz="2000" b="1" spc="-41" dirty="0">
                <a:solidFill>
                  <a:srgbClr val="FF0000"/>
                </a:solidFill>
                <a:cs typeface="Times New Roman"/>
              </a:rPr>
              <a:t> </a:t>
            </a:r>
            <a:r>
              <a:rPr lang="en-GB" sz="2000" b="1" spc="66" dirty="0">
                <a:solidFill>
                  <a:srgbClr val="FF0000"/>
                </a:solidFill>
                <a:cs typeface="Times New Roman"/>
              </a:rPr>
              <a:t>T(P)</a:t>
            </a:r>
            <a:r>
              <a:rPr lang="en-GB" sz="2000" b="1" spc="-14" dirty="0">
                <a:solidFill>
                  <a:srgbClr val="FF0000"/>
                </a:solidFill>
                <a:cs typeface="Times New Roman"/>
              </a:rPr>
              <a:t> </a:t>
            </a:r>
            <a:r>
              <a:rPr lang="en-GB" sz="2000" b="1" dirty="0">
                <a:solidFill>
                  <a:srgbClr val="FF0000"/>
                </a:solidFill>
                <a:cs typeface="Times New Roman"/>
              </a:rPr>
              <a:t>=</a:t>
            </a:r>
            <a:r>
              <a:rPr lang="en-GB" sz="2000" b="1" spc="-14" dirty="0">
                <a:solidFill>
                  <a:srgbClr val="FF0000"/>
                </a:solidFill>
                <a:cs typeface="Times New Roman"/>
              </a:rPr>
              <a:t> </a:t>
            </a:r>
            <a:r>
              <a:rPr lang="en-GB" sz="2000" b="1" spc="-80" dirty="0">
                <a:solidFill>
                  <a:srgbClr val="FF0000"/>
                </a:solidFill>
                <a:cs typeface="Times New Roman"/>
              </a:rPr>
              <a:t>C</a:t>
            </a:r>
            <a:r>
              <a:rPr lang="en-GB" sz="2000" b="1" spc="-27" dirty="0">
                <a:solidFill>
                  <a:srgbClr val="FF0000"/>
                </a:solidFill>
                <a:cs typeface="Times New Roman"/>
              </a:rPr>
              <a:t> </a:t>
            </a:r>
            <a:r>
              <a:rPr lang="en-GB" sz="2000" b="1" dirty="0">
                <a:solidFill>
                  <a:srgbClr val="FF0000"/>
                </a:solidFill>
                <a:cs typeface="Times New Roman"/>
              </a:rPr>
              <a:t>+</a:t>
            </a:r>
            <a:r>
              <a:rPr lang="en-GB" sz="2000" b="1" spc="-66" dirty="0">
                <a:solidFill>
                  <a:srgbClr val="FF0000"/>
                </a:solidFill>
                <a:cs typeface="Times New Roman"/>
              </a:rPr>
              <a:t> </a:t>
            </a:r>
            <a:r>
              <a:rPr lang="en-GB" sz="2000" b="1" spc="93" dirty="0">
                <a:solidFill>
                  <a:srgbClr val="FF0000"/>
                </a:solidFill>
                <a:cs typeface="Times New Roman"/>
              </a:rPr>
              <a:t>TP(n)</a:t>
            </a:r>
            <a:endParaRPr lang="en-GB" sz="2000" dirty="0">
              <a:cs typeface="Times New Roman"/>
            </a:endParaRPr>
          </a:p>
          <a:p>
            <a:pPr marL="973679" lvl="1" indent="-204896">
              <a:spcBef>
                <a:spcPts val="294"/>
              </a:spcBef>
              <a:buClr>
                <a:srgbClr val="0E6EC5"/>
              </a:buClr>
              <a:buSzPct val="84615"/>
              <a:buFont typeface="Arial"/>
              <a:buChar char=""/>
              <a:tabLst>
                <a:tab pos="975372" algn="l"/>
              </a:tabLst>
            </a:pPr>
            <a:r>
              <a:rPr lang="en-GB" sz="2000" spc="93" dirty="0">
                <a:cs typeface="Times New Roman"/>
              </a:rPr>
              <a:t>In</a:t>
            </a:r>
            <a:r>
              <a:rPr lang="en-GB" sz="2000" spc="-54" dirty="0">
                <a:cs typeface="Times New Roman"/>
              </a:rPr>
              <a:t> </a:t>
            </a:r>
            <a:r>
              <a:rPr lang="en-GB" sz="2000" spc="66" dirty="0">
                <a:cs typeface="Times New Roman"/>
              </a:rPr>
              <a:t>general</a:t>
            </a:r>
            <a:r>
              <a:rPr lang="en-GB" sz="2000" spc="-14" dirty="0">
                <a:cs typeface="Times New Roman"/>
              </a:rPr>
              <a:t> </a:t>
            </a:r>
            <a:r>
              <a:rPr lang="en-GB" sz="2000" spc="80" dirty="0">
                <a:cs typeface="Times New Roman"/>
              </a:rPr>
              <a:t>it</a:t>
            </a:r>
            <a:r>
              <a:rPr lang="en-GB" sz="2000" spc="-80" dirty="0">
                <a:cs typeface="Times New Roman"/>
              </a:rPr>
              <a:t> </a:t>
            </a:r>
            <a:r>
              <a:rPr lang="en-GB" sz="2000" spc="107" dirty="0">
                <a:cs typeface="Times New Roman"/>
              </a:rPr>
              <a:t>can</a:t>
            </a:r>
            <a:r>
              <a:rPr lang="en-GB" sz="2000" dirty="0">
                <a:cs typeface="Times New Roman"/>
              </a:rPr>
              <a:t> </a:t>
            </a:r>
            <a:r>
              <a:rPr lang="en-GB" sz="2000" spc="93" dirty="0">
                <a:cs typeface="Times New Roman"/>
              </a:rPr>
              <a:t>be</a:t>
            </a:r>
            <a:r>
              <a:rPr lang="en-GB" sz="2000" spc="-54" dirty="0">
                <a:cs typeface="Times New Roman"/>
              </a:rPr>
              <a:t> </a:t>
            </a:r>
            <a:r>
              <a:rPr lang="en-GB" sz="2000" spc="80" dirty="0">
                <a:cs typeface="Times New Roman"/>
              </a:rPr>
              <a:t>two</a:t>
            </a:r>
            <a:r>
              <a:rPr lang="en-GB" sz="2000" spc="-27" dirty="0">
                <a:cs typeface="Times New Roman"/>
              </a:rPr>
              <a:t> </a:t>
            </a:r>
            <a:r>
              <a:rPr lang="en-GB" sz="2000" spc="107" dirty="0">
                <a:cs typeface="Times New Roman"/>
              </a:rPr>
              <a:t>measured</a:t>
            </a:r>
            <a:r>
              <a:rPr lang="en-GB" sz="2000" spc="-14" dirty="0">
                <a:cs typeface="Times New Roman"/>
              </a:rPr>
              <a:t> </a:t>
            </a:r>
            <a:r>
              <a:rPr lang="en-GB" sz="2000" spc="93" dirty="0">
                <a:cs typeface="Times New Roman"/>
              </a:rPr>
              <a:t>in</a:t>
            </a:r>
            <a:r>
              <a:rPr lang="en-GB" sz="2000" spc="-66" dirty="0">
                <a:cs typeface="Times New Roman"/>
              </a:rPr>
              <a:t> </a:t>
            </a:r>
            <a:r>
              <a:rPr lang="en-GB" sz="2000" dirty="0">
                <a:cs typeface="Times New Roman"/>
              </a:rPr>
              <a:t>ways:</a:t>
            </a:r>
          </a:p>
          <a:p>
            <a:pPr marL="1197201" lvl="2" indent="-204896">
              <a:spcBef>
                <a:spcPts val="281"/>
              </a:spcBef>
              <a:buClr>
                <a:srgbClr val="009DD9"/>
              </a:buClr>
              <a:buSzPct val="69230"/>
              <a:buFont typeface="Arial"/>
              <a:buChar char=""/>
              <a:tabLst>
                <a:tab pos="1198895" algn="l"/>
              </a:tabLst>
            </a:pPr>
            <a:r>
              <a:rPr lang="en-GB" sz="2000" b="1" spc="-66" dirty="0">
                <a:cs typeface="Times New Roman"/>
              </a:rPr>
              <a:t>By </a:t>
            </a:r>
            <a:r>
              <a:rPr lang="en-GB" sz="2000" b="1" spc="80" dirty="0">
                <a:cs typeface="Times New Roman"/>
              </a:rPr>
              <a:t>Bruit force method Time</a:t>
            </a:r>
            <a:r>
              <a:rPr lang="en-GB" sz="2000" spc="80" dirty="0">
                <a:cs typeface="Times New Roman"/>
              </a:rPr>
              <a:t>= Compile Time +Run Time</a:t>
            </a:r>
            <a:endParaRPr lang="en-GB" sz="2000" dirty="0">
              <a:cs typeface="Times New Roman"/>
            </a:endParaRPr>
          </a:p>
          <a:p>
            <a:pPr marL="1420725" marR="1381775" indent="-171029">
              <a:lnSpc>
                <a:spcPts val="1707"/>
              </a:lnSpc>
              <a:spcBef>
                <a:spcPts val="401"/>
              </a:spcBef>
            </a:pPr>
            <a:r>
              <a:rPr lang="en-GB" sz="2000" spc="-186" dirty="0">
                <a:solidFill>
                  <a:srgbClr val="0AD0D9"/>
                </a:solidFill>
                <a:cs typeface="Arial"/>
              </a:rPr>
              <a:t> </a:t>
            </a:r>
            <a:r>
              <a:rPr lang="en-GB" sz="2000" spc="66" dirty="0">
                <a:cs typeface="Times New Roman"/>
              </a:rPr>
              <a:t>Example:</a:t>
            </a:r>
            <a:r>
              <a:rPr lang="en-GB" sz="2000" spc="-66" dirty="0">
                <a:cs typeface="Times New Roman"/>
              </a:rPr>
              <a:t> </a:t>
            </a:r>
          </a:p>
          <a:p>
            <a:pPr marL="1420725" marR="1381775" indent="-171029">
              <a:lnSpc>
                <a:spcPts val="1707"/>
              </a:lnSpc>
              <a:spcBef>
                <a:spcPts val="401"/>
              </a:spcBef>
            </a:pPr>
            <a:r>
              <a:rPr lang="en-GB" sz="2000" b="1" spc="93" dirty="0">
                <a:cs typeface="Times New Roman"/>
              </a:rPr>
              <a:t>T</a:t>
            </a:r>
            <a:r>
              <a:rPr lang="en-GB" sz="2000" b="1" spc="138" baseline="-23809" dirty="0">
                <a:cs typeface="Times New Roman"/>
              </a:rPr>
              <a:t>P</a:t>
            </a:r>
            <a:r>
              <a:rPr lang="en-GB" sz="2000" b="1" spc="93" dirty="0">
                <a:cs typeface="Times New Roman"/>
              </a:rPr>
              <a:t>(n)</a:t>
            </a:r>
            <a:r>
              <a:rPr lang="en-GB" sz="2000" b="1" spc="-41" dirty="0">
                <a:cs typeface="Times New Roman"/>
              </a:rPr>
              <a:t> </a:t>
            </a:r>
            <a:r>
              <a:rPr lang="en-GB" sz="2000" b="1" spc="27" dirty="0">
                <a:cs typeface="Times New Roman"/>
              </a:rPr>
              <a:t>=</a:t>
            </a:r>
            <a:r>
              <a:rPr lang="en-GB" sz="2000" b="1" dirty="0">
                <a:cs typeface="Times New Roman"/>
              </a:rPr>
              <a:t> </a:t>
            </a:r>
            <a:r>
              <a:rPr lang="en-GB" sz="2000" b="1" spc="80" dirty="0" err="1">
                <a:cs typeface="Times New Roman"/>
              </a:rPr>
              <a:t>CaADD</a:t>
            </a:r>
            <a:r>
              <a:rPr lang="en-GB" sz="2000" b="1" spc="80" dirty="0">
                <a:cs typeface="Times New Roman"/>
              </a:rPr>
              <a:t>(n)+</a:t>
            </a:r>
            <a:r>
              <a:rPr lang="en-GB" sz="2000" b="1" spc="-107" dirty="0">
                <a:cs typeface="Times New Roman"/>
              </a:rPr>
              <a:t> </a:t>
            </a:r>
            <a:r>
              <a:rPr lang="en-GB" sz="2000" b="1" spc="54" dirty="0" err="1">
                <a:cs typeface="Times New Roman"/>
              </a:rPr>
              <a:t>CsSUB</a:t>
            </a:r>
            <a:r>
              <a:rPr lang="en-GB" sz="2000" b="1" spc="54" dirty="0">
                <a:cs typeface="Times New Roman"/>
              </a:rPr>
              <a:t>(n)+</a:t>
            </a:r>
            <a:r>
              <a:rPr lang="en-GB" sz="2000" b="1" spc="-66" dirty="0">
                <a:cs typeface="Times New Roman"/>
              </a:rPr>
              <a:t> </a:t>
            </a:r>
            <a:r>
              <a:rPr lang="en-GB" sz="2000" b="1" spc="80" dirty="0" err="1">
                <a:cs typeface="Times New Roman"/>
              </a:rPr>
              <a:t>CmMUL</a:t>
            </a:r>
            <a:r>
              <a:rPr lang="en-GB" sz="2000" b="1" spc="80" dirty="0">
                <a:cs typeface="Times New Roman"/>
              </a:rPr>
              <a:t>(n)+  </a:t>
            </a:r>
            <a:r>
              <a:rPr lang="en-GB" sz="2000" b="1" spc="-66" dirty="0" err="1">
                <a:cs typeface="Times New Roman"/>
              </a:rPr>
              <a:t>CdDIV</a:t>
            </a:r>
            <a:r>
              <a:rPr lang="en-GB" sz="2000" b="1" spc="-66" dirty="0">
                <a:cs typeface="Times New Roman"/>
              </a:rPr>
              <a:t>(n)+……………..</a:t>
            </a:r>
            <a:endParaRPr lang="en-GB" sz="2000" b="1" dirty="0">
              <a:cs typeface="Times New Roman"/>
            </a:endParaRPr>
          </a:p>
          <a:p>
            <a:pPr marL="1197201" lvl="2" indent="-204896">
              <a:spcBef>
                <a:spcPts val="227"/>
              </a:spcBef>
              <a:buClr>
                <a:srgbClr val="009DD9"/>
              </a:buClr>
              <a:buSzPct val="69230"/>
              <a:buFont typeface="Arial"/>
              <a:buChar char=""/>
              <a:tabLst>
                <a:tab pos="1198895" algn="l"/>
              </a:tabLst>
            </a:pPr>
            <a:r>
              <a:rPr lang="en-GB" sz="2000" b="1" spc="-66" dirty="0">
                <a:cs typeface="Times New Roman"/>
              </a:rPr>
              <a:t>By</a:t>
            </a:r>
            <a:r>
              <a:rPr lang="en-GB" sz="2000" b="1" spc="-41" dirty="0">
                <a:cs typeface="Times New Roman"/>
              </a:rPr>
              <a:t> </a:t>
            </a:r>
            <a:r>
              <a:rPr lang="en-GB" sz="2000" b="1" spc="80" dirty="0">
                <a:cs typeface="Times New Roman"/>
              </a:rPr>
              <a:t>using</a:t>
            </a:r>
            <a:r>
              <a:rPr lang="en-GB" sz="2000" b="1" spc="-66" dirty="0">
                <a:cs typeface="Times New Roman"/>
              </a:rPr>
              <a:t> </a:t>
            </a:r>
            <a:r>
              <a:rPr lang="en-GB" sz="2000" b="1" spc="93" dirty="0">
                <a:cs typeface="Times New Roman"/>
              </a:rPr>
              <a:t>step</a:t>
            </a:r>
            <a:r>
              <a:rPr lang="en-GB" sz="2000" b="1" spc="-93" dirty="0">
                <a:cs typeface="Times New Roman"/>
              </a:rPr>
              <a:t> </a:t>
            </a:r>
            <a:r>
              <a:rPr lang="en-GB" sz="2000" b="1" spc="107" dirty="0">
                <a:cs typeface="Times New Roman"/>
              </a:rPr>
              <a:t>count</a:t>
            </a:r>
            <a:r>
              <a:rPr lang="en-GB" sz="2000" b="1" spc="-54" dirty="0">
                <a:cs typeface="Times New Roman"/>
              </a:rPr>
              <a:t> </a:t>
            </a:r>
            <a:r>
              <a:rPr lang="en-GB" sz="2000" b="1" spc="120" dirty="0">
                <a:cs typeface="Times New Roman"/>
              </a:rPr>
              <a:t>method</a:t>
            </a:r>
            <a:r>
              <a:rPr lang="en-GB" sz="2000" spc="120" dirty="0">
                <a:cs typeface="Times New Roman"/>
              </a:rPr>
              <a:t>.</a:t>
            </a:r>
            <a:endParaRPr lang="en-US" sz="2000" dirty="0"/>
          </a:p>
        </p:txBody>
      </p:sp>
      <p:sp>
        <p:nvSpPr>
          <p:cNvPr id="7" name="Title 4">
            <a:extLst>
              <a:ext uri="{FF2B5EF4-FFF2-40B4-BE49-F238E27FC236}">
                <a16:creationId xmlns:a16="http://schemas.microsoft.com/office/drawing/2014/main" id="{C64FCF80-9527-442F-A805-C6A6E88BC438}"/>
              </a:ext>
            </a:extLst>
          </p:cNvPr>
          <p:cNvSpPr txBox="1">
            <a:spLocks/>
          </p:cNvSpPr>
          <p:nvPr/>
        </p:nvSpPr>
        <p:spPr>
          <a:xfrm>
            <a:off x="0" y="0"/>
            <a:ext cx="4359965" cy="7589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Time Complexity</a:t>
            </a:r>
            <a:endParaRPr lang="en-US" b="1" dirty="0"/>
          </a:p>
        </p:txBody>
      </p:sp>
    </p:spTree>
    <p:extLst>
      <p:ext uri="{BB962C8B-B14F-4D97-AF65-F5344CB8AC3E}">
        <p14:creationId xmlns:p14="http://schemas.microsoft.com/office/powerpoint/2010/main" val="4048758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0B502D-E869-4803-80D5-B56204707898}"/>
              </a:ext>
            </a:extLst>
          </p:cNvPr>
          <p:cNvSpPr>
            <a:spLocks noGrp="1"/>
          </p:cNvSpPr>
          <p:nvPr>
            <p:ph type="sldNum" sz="quarter" idx="12"/>
          </p:nvPr>
        </p:nvSpPr>
        <p:spPr/>
        <p:txBody>
          <a:bodyPr/>
          <a:lstStyle/>
          <a:p>
            <a:fld id="{7C265689-C4EE-450D-9F46-6E9A1264C64E}" type="slidenum">
              <a:rPr lang="en-US" smtClean="0"/>
              <a:t>51</a:t>
            </a:fld>
            <a:endParaRPr lang="en-US"/>
          </a:p>
        </p:txBody>
      </p:sp>
      <p:pic>
        <p:nvPicPr>
          <p:cNvPr id="4" name="Picture 3" descr="Table&#10;&#10;Description automatically generated">
            <a:extLst>
              <a:ext uri="{FF2B5EF4-FFF2-40B4-BE49-F238E27FC236}">
                <a16:creationId xmlns:a16="http://schemas.microsoft.com/office/drawing/2014/main" id="{49D224AE-6A8A-4823-AB75-239D96090E34}"/>
              </a:ext>
            </a:extLst>
          </p:cNvPr>
          <p:cNvPicPr>
            <a:picLocks noChangeAspect="1"/>
          </p:cNvPicPr>
          <p:nvPr/>
        </p:nvPicPr>
        <p:blipFill>
          <a:blip r:embed="rId2"/>
          <a:stretch>
            <a:fillRect/>
          </a:stretch>
        </p:blipFill>
        <p:spPr>
          <a:xfrm>
            <a:off x="2226365" y="1160054"/>
            <a:ext cx="7620000" cy="5196296"/>
          </a:xfrm>
          <a:prstGeom prst="rect">
            <a:avLst/>
          </a:prstGeom>
        </p:spPr>
      </p:pic>
      <p:sp>
        <p:nvSpPr>
          <p:cNvPr id="5" name="TextBox 4">
            <a:extLst>
              <a:ext uri="{FF2B5EF4-FFF2-40B4-BE49-F238E27FC236}">
                <a16:creationId xmlns:a16="http://schemas.microsoft.com/office/drawing/2014/main" id="{B7D49BEC-E440-488C-AE23-A42E20A2AD2A}"/>
              </a:ext>
            </a:extLst>
          </p:cNvPr>
          <p:cNvSpPr txBox="1"/>
          <p:nvPr/>
        </p:nvSpPr>
        <p:spPr>
          <a:xfrm>
            <a:off x="185531" y="318053"/>
            <a:ext cx="9332042" cy="646331"/>
          </a:xfrm>
          <a:prstGeom prst="rect">
            <a:avLst/>
          </a:prstGeom>
          <a:noFill/>
        </p:spPr>
        <p:txBody>
          <a:bodyPr wrap="none" rtlCol="0">
            <a:spAutoFit/>
          </a:bodyPr>
          <a:lstStyle/>
          <a:p>
            <a:r>
              <a:rPr lang="en-GB" sz="3600" dirty="0"/>
              <a:t>Difference Between Priori and Posteriori Analysis</a:t>
            </a:r>
            <a:endParaRPr lang="en-US" sz="3600" dirty="0"/>
          </a:p>
        </p:txBody>
      </p:sp>
    </p:spTree>
    <p:extLst>
      <p:ext uri="{BB962C8B-B14F-4D97-AF65-F5344CB8AC3E}">
        <p14:creationId xmlns:p14="http://schemas.microsoft.com/office/powerpoint/2010/main" val="951312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E3EB-9336-4987-9D15-EF8AAE193717}"/>
              </a:ext>
            </a:extLst>
          </p:cNvPr>
          <p:cNvSpPr>
            <a:spLocks noGrp="1"/>
          </p:cNvSpPr>
          <p:nvPr>
            <p:ph type="title"/>
          </p:nvPr>
        </p:nvSpPr>
        <p:spPr>
          <a:xfrm>
            <a:off x="0" y="36512"/>
            <a:ext cx="7000875" cy="849313"/>
          </a:xfrm>
        </p:spPr>
        <p:txBody>
          <a:bodyPr/>
          <a:lstStyle/>
          <a:p>
            <a:r>
              <a:rPr lang="en-GB" b="1" dirty="0"/>
              <a:t>Behaviour of An Algorithm</a:t>
            </a:r>
            <a:endParaRPr lang="en-US" b="1" dirty="0"/>
          </a:p>
        </p:txBody>
      </p:sp>
      <p:sp>
        <p:nvSpPr>
          <p:cNvPr id="4" name="Slide Number Placeholder 3">
            <a:extLst>
              <a:ext uri="{FF2B5EF4-FFF2-40B4-BE49-F238E27FC236}">
                <a16:creationId xmlns:a16="http://schemas.microsoft.com/office/drawing/2014/main" id="{CBD83516-81E3-46B2-8361-362589200F8F}"/>
              </a:ext>
            </a:extLst>
          </p:cNvPr>
          <p:cNvSpPr>
            <a:spLocks noGrp="1"/>
          </p:cNvSpPr>
          <p:nvPr>
            <p:ph type="sldNum" sz="quarter" idx="12"/>
          </p:nvPr>
        </p:nvSpPr>
        <p:spPr/>
        <p:txBody>
          <a:bodyPr/>
          <a:lstStyle/>
          <a:p>
            <a:fld id="{7C265689-C4EE-450D-9F46-6E9A1264C64E}" type="slidenum">
              <a:rPr lang="en-US" smtClean="0"/>
              <a:t>52</a:t>
            </a:fld>
            <a:endParaRPr lang="en-US"/>
          </a:p>
        </p:txBody>
      </p:sp>
      <p:pic>
        <p:nvPicPr>
          <p:cNvPr id="6" name="Picture 5">
            <a:extLst>
              <a:ext uri="{FF2B5EF4-FFF2-40B4-BE49-F238E27FC236}">
                <a16:creationId xmlns:a16="http://schemas.microsoft.com/office/drawing/2014/main" id="{8F529790-5EE9-4800-A09B-8358FCC5DF51}"/>
              </a:ext>
            </a:extLst>
          </p:cNvPr>
          <p:cNvPicPr>
            <a:picLocks noChangeAspect="1"/>
          </p:cNvPicPr>
          <p:nvPr/>
        </p:nvPicPr>
        <p:blipFill>
          <a:blip r:embed="rId2"/>
          <a:stretch>
            <a:fillRect/>
          </a:stretch>
        </p:blipFill>
        <p:spPr>
          <a:xfrm>
            <a:off x="1885949" y="1280277"/>
            <a:ext cx="8258176" cy="3091697"/>
          </a:xfrm>
          <a:prstGeom prst="rect">
            <a:avLst/>
          </a:prstGeom>
        </p:spPr>
      </p:pic>
      <p:sp>
        <p:nvSpPr>
          <p:cNvPr id="8" name="object 15">
            <a:extLst>
              <a:ext uri="{FF2B5EF4-FFF2-40B4-BE49-F238E27FC236}">
                <a16:creationId xmlns:a16="http://schemas.microsoft.com/office/drawing/2014/main" id="{1401B7B5-4055-4E65-99CC-8035DA2701DD}"/>
              </a:ext>
            </a:extLst>
          </p:cNvPr>
          <p:cNvSpPr txBox="1"/>
          <p:nvPr/>
        </p:nvSpPr>
        <p:spPr>
          <a:xfrm>
            <a:off x="838200" y="4504572"/>
            <a:ext cx="10946606" cy="1906505"/>
          </a:xfrm>
          <a:prstGeom prst="rect">
            <a:avLst/>
          </a:prstGeom>
        </p:spPr>
        <p:txBody>
          <a:bodyPr vert="horz" wrap="square" lIns="0" tIns="33867" rIns="0" bIns="0" rtlCol="0">
            <a:spAutoFit/>
          </a:bodyPr>
          <a:lstStyle/>
          <a:p>
            <a:pPr marL="257390" marR="213363" indent="-223523">
              <a:spcBef>
                <a:spcPts val="267"/>
              </a:spcBef>
              <a:buClr>
                <a:srgbClr val="0AD0D9"/>
              </a:buClr>
              <a:buSzPct val="93750"/>
              <a:buFont typeface="Arial"/>
              <a:buChar char=""/>
              <a:tabLst>
                <a:tab pos="257390" algn="l"/>
              </a:tabLst>
            </a:pPr>
            <a:r>
              <a:rPr lang="en-GB" b="1" spc="14" dirty="0">
                <a:latin typeface="Times New Roman"/>
                <a:cs typeface="Times New Roman"/>
              </a:rPr>
              <a:t>Example:</a:t>
            </a:r>
          </a:p>
          <a:p>
            <a:pPr marL="257390" marR="213363" indent="-223523">
              <a:spcBef>
                <a:spcPts val="267"/>
              </a:spcBef>
              <a:buClr>
                <a:srgbClr val="0AD0D9"/>
              </a:buClr>
              <a:buSzPct val="93750"/>
              <a:buFont typeface="Arial"/>
              <a:buChar char=""/>
              <a:tabLst>
                <a:tab pos="257390" algn="l"/>
              </a:tabLst>
            </a:pPr>
            <a:r>
              <a:rPr b="1" spc="14" dirty="0">
                <a:latin typeface="Times New Roman"/>
                <a:cs typeface="Times New Roman"/>
              </a:rPr>
              <a:t>Best</a:t>
            </a:r>
            <a:r>
              <a:rPr b="1" spc="-93" dirty="0">
                <a:latin typeface="Times New Roman"/>
                <a:cs typeface="Times New Roman"/>
              </a:rPr>
              <a:t> </a:t>
            </a:r>
            <a:r>
              <a:rPr b="1" spc="14" dirty="0">
                <a:latin typeface="Times New Roman"/>
                <a:cs typeface="Times New Roman"/>
              </a:rPr>
              <a:t>Case</a:t>
            </a:r>
            <a:r>
              <a:rPr spc="14" dirty="0">
                <a:latin typeface="Times New Roman"/>
                <a:cs typeface="Times New Roman"/>
              </a:rPr>
              <a:t>:</a:t>
            </a:r>
            <a:r>
              <a:rPr spc="-66" dirty="0">
                <a:latin typeface="Times New Roman"/>
                <a:cs typeface="Times New Roman"/>
              </a:rPr>
              <a:t> </a:t>
            </a:r>
            <a:r>
              <a:rPr spc="107" dirty="0">
                <a:latin typeface="Times New Roman"/>
                <a:cs typeface="Times New Roman"/>
              </a:rPr>
              <a:t>Inputs</a:t>
            </a:r>
            <a:r>
              <a:rPr spc="-161" dirty="0">
                <a:latin typeface="Times New Roman"/>
                <a:cs typeface="Times New Roman"/>
              </a:rPr>
              <a:t> </a:t>
            </a:r>
            <a:r>
              <a:rPr spc="80" dirty="0">
                <a:latin typeface="Times New Roman"/>
                <a:cs typeface="Times New Roman"/>
              </a:rPr>
              <a:t>are</a:t>
            </a:r>
            <a:r>
              <a:rPr spc="-120" dirty="0">
                <a:latin typeface="Times New Roman"/>
                <a:cs typeface="Times New Roman"/>
              </a:rPr>
              <a:t> </a:t>
            </a:r>
            <a:r>
              <a:rPr spc="66" dirty="0">
                <a:latin typeface="Times New Roman"/>
                <a:cs typeface="Times New Roman"/>
              </a:rPr>
              <a:t>provided</a:t>
            </a:r>
            <a:r>
              <a:rPr spc="-41" dirty="0">
                <a:latin typeface="Times New Roman"/>
                <a:cs typeface="Times New Roman"/>
              </a:rPr>
              <a:t> </a:t>
            </a:r>
            <a:r>
              <a:rPr spc="80" dirty="0">
                <a:latin typeface="Times New Roman"/>
                <a:cs typeface="Times New Roman"/>
              </a:rPr>
              <a:t>in</a:t>
            </a:r>
            <a:r>
              <a:rPr spc="-93" dirty="0">
                <a:latin typeface="Times New Roman"/>
                <a:cs typeface="Times New Roman"/>
              </a:rPr>
              <a:t> </a:t>
            </a:r>
            <a:r>
              <a:rPr spc="93" dirty="0">
                <a:latin typeface="Times New Roman"/>
                <a:cs typeface="Times New Roman"/>
              </a:rPr>
              <a:t>such</a:t>
            </a:r>
            <a:r>
              <a:rPr spc="-147" dirty="0">
                <a:latin typeface="Times New Roman"/>
                <a:cs typeface="Times New Roman"/>
              </a:rPr>
              <a:t> </a:t>
            </a:r>
            <a:r>
              <a:rPr spc="80" dirty="0">
                <a:latin typeface="Times New Roman"/>
                <a:cs typeface="Times New Roman"/>
              </a:rPr>
              <a:t>a</a:t>
            </a:r>
            <a:r>
              <a:rPr spc="-93" dirty="0">
                <a:latin typeface="Times New Roman"/>
                <a:cs typeface="Times New Roman"/>
              </a:rPr>
              <a:t> </a:t>
            </a:r>
            <a:r>
              <a:rPr spc="-14" dirty="0">
                <a:latin typeface="Times New Roman"/>
                <a:cs typeface="Times New Roman"/>
              </a:rPr>
              <a:t>way</a:t>
            </a:r>
            <a:r>
              <a:rPr spc="-107" dirty="0">
                <a:latin typeface="Times New Roman"/>
                <a:cs typeface="Times New Roman"/>
              </a:rPr>
              <a:t> </a:t>
            </a:r>
            <a:r>
              <a:rPr spc="147" dirty="0">
                <a:latin typeface="Times New Roman"/>
                <a:cs typeface="Times New Roman"/>
              </a:rPr>
              <a:t>that</a:t>
            </a:r>
            <a:r>
              <a:rPr spc="-147" dirty="0">
                <a:latin typeface="Times New Roman"/>
                <a:cs typeface="Times New Roman"/>
              </a:rPr>
              <a:t> </a:t>
            </a:r>
            <a:r>
              <a:rPr spc="54" dirty="0">
                <a:latin typeface="Times New Roman"/>
                <a:cs typeface="Times New Roman"/>
              </a:rPr>
              <a:t>the  </a:t>
            </a:r>
            <a:r>
              <a:rPr spc="120" dirty="0">
                <a:latin typeface="Times New Roman"/>
                <a:cs typeface="Times New Roman"/>
              </a:rPr>
              <a:t>minimum</a:t>
            </a:r>
            <a:r>
              <a:rPr spc="-134" dirty="0">
                <a:latin typeface="Times New Roman"/>
                <a:cs typeface="Times New Roman"/>
              </a:rPr>
              <a:t> </a:t>
            </a:r>
            <a:r>
              <a:rPr spc="107" dirty="0">
                <a:latin typeface="Times New Roman"/>
                <a:cs typeface="Times New Roman"/>
              </a:rPr>
              <a:t>time</a:t>
            </a:r>
            <a:r>
              <a:rPr spc="-120" dirty="0">
                <a:latin typeface="Times New Roman"/>
                <a:cs typeface="Times New Roman"/>
              </a:rPr>
              <a:t> </a:t>
            </a:r>
            <a:r>
              <a:rPr spc="14" dirty="0">
                <a:latin typeface="Times New Roman"/>
                <a:cs typeface="Times New Roman"/>
              </a:rPr>
              <a:t>is</a:t>
            </a:r>
            <a:r>
              <a:rPr spc="-93" dirty="0">
                <a:latin typeface="Times New Roman"/>
                <a:cs typeface="Times New Roman"/>
              </a:rPr>
              <a:t> </a:t>
            </a:r>
            <a:r>
              <a:rPr spc="80" dirty="0">
                <a:latin typeface="Times New Roman"/>
                <a:cs typeface="Times New Roman"/>
              </a:rPr>
              <a:t>required</a:t>
            </a:r>
            <a:r>
              <a:rPr spc="-93" dirty="0">
                <a:latin typeface="Times New Roman"/>
                <a:cs typeface="Times New Roman"/>
              </a:rPr>
              <a:t> </a:t>
            </a:r>
            <a:r>
              <a:rPr spc="107" dirty="0">
                <a:latin typeface="Times New Roman"/>
                <a:cs typeface="Times New Roman"/>
              </a:rPr>
              <a:t>to</a:t>
            </a:r>
            <a:r>
              <a:rPr spc="-134" dirty="0">
                <a:latin typeface="Times New Roman"/>
                <a:cs typeface="Times New Roman"/>
              </a:rPr>
              <a:t> </a:t>
            </a:r>
            <a:r>
              <a:rPr spc="54" dirty="0">
                <a:latin typeface="Times New Roman"/>
                <a:cs typeface="Times New Roman"/>
              </a:rPr>
              <a:t>process</a:t>
            </a:r>
            <a:r>
              <a:rPr spc="-134" dirty="0">
                <a:latin typeface="Times New Roman"/>
                <a:cs typeface="Times New Roman"/>
              </a:rPr>
              <a:t> </a:t>
            </a:r>
            <a:r>
              <a:rPr spc="120" dirty="0">
                <a:latin typeface="Times New Roman"/>
                <a:cs typeface="Times New Roman"/>
              </a:rPr>
              <a:t>them.</a:t>
            </a:r>
            <a:r>
              <a:rPr lang="en-GB" spc="120" dirty="0">
                <a:latin typeface="Times New Roman"/>
                <a:cs typeface="Times New Roman"/>
              </a:rPr>
              <a:t>   O(1)</a:t>
            </a:r>
            <a:endParaRPr dirty="0">
              <a:latin typeface="Times New Roman"/>
              <a:cs typeface="Times New Roman"/>
            </a:endParaRPr>
          </a:p>
          <a:p>
            <a:pPr marL="257390" marR="13547" indent="-223523">
              <a:lnSpc>
                <a:spcPts val="2534"/>
              </a:lnSpc>
              <a:spcBef>
                <a:spcPts val="627"/>
              </a:spcBef>
              <a:buClr>
                <a:srgbClr val="0AD0D9"/>
              </a:buClr>
              <a:buSzPct val="93750"/>
              <a:buFont typeface="Arial"/>
              <a:buChar char=""/>
              <a:tabLst>
                <a:tab pos="257390" algn="l"/>
              </a:tabLst>
            </a:pPr>
            <a:r>
              <a:rPr b="1" spc="-14" dirty="0">
                <a:latin typeface="Times New Roman"/>
                <a:cs typeface="Times New Roman"/>
              </a:rPr>
              <a:t>Average</a:t>
            </a:r>
            <a:r>
              <a:rPr b="1" spc="-107" dirty="0">
                <a:latin typeface="Times New Roman"/>
                <a:cs typeface="Times New Roman"/>
              </a:rPr>
              <a:t> </a:t>
            </a:r>
            <a:r>
              <a:rPr b="1" spc="14" dirty="0">
                <a:latin typeface="Times New Roman"/>
                <a:cs typeface="Times New Roman"/>
              </a:rPr>
              <a:t>Case</a:t>
            </a:r>
            <a:r>
              <a:rPr spc="14" dirty="0">
                <a:latin typeface="Times New Roman"/>
                <a:cs typeface="Times New Roman"/>
              </a:rPr>
              <a:t>:</a:t>
            </a:r>
            <a:r>
              <a:rPr spc="-107" dirty="0">
                <a:latin typeface="Times New Roman"/>
                <a:cs typeface="Times New Roman"/>
              </a:rPr>
              <a:t> </a:t>
            </a:r>
            <a:r>
              <a:rPr spc="80" dirty="0">
                <a:latin typeface="Times New Roman"/>
                <a:cs typeface="Times New Roman"/>
              </a:rPr>
              <a:t>The</a:t>
            </a:r>
            <a:r>
              <a:rPr spc="-120" dirty="0">
                <a:latin typeface="Times New Roman"/>
                <a:cs typeface="Times New Roman"/>
              </a:rPr>
              <a:t> </a:t>
            </a:r>
            <a:r>
              <a:rPr spc="134" dirty="0">
                <a:latin typeface="Times New Roman"/>
                <a:cs typeface="Times New Roman"/>
              </a:rPr>
              <a:t>amount</a:t>
            </a:r>
            <a:r>
              <a:rPr spc="-186" dirty="0">
                <a:latin typeface="Times New Roman"/>
                <a:cs typeface="Times New Roman"/>
              </a:rPr>
              <a:t> </a:t>
            </a:r>
            <a:r>
              <a:rPr spc="14" dirty="0">
                <a:latin typeface="Times New Roman"/>
                <a:cs typeface="Times New Roman"/>
              </a:rPr>
              <a:t>of </a:t>
            </a:r>
            <a:r>
              <a:rPr spc="107" dirty="0">
                <a:latin typeface="Times New Roman"/>
                <a:cs typeface="Times New Roman"/>
              </a:rPr>
              <a:t>time</a:t>
            </a:r>
            <a:r>
              <a:rPr spc="-120" dirty="0">
                <a:latin typeface="Times New Roman"/>
                <a:cs typeface="Times New Roman"/>
              </a:rPr>
              <a:t> </a:t>
            </a:r>
            <a:r>
              <a:rPr spc="134" dirty="0">
                <a:latin typeface="Times New Roman"/>
                <a:cs typeface="Times New Roman"/>
              </a:rPr>
              <a:t>the</a:t>
            </a:r>
            <a:r>
              <a:rPr spc="-120" dirty="0">
                <a:latin typeface="Times New Roman"/>
                <a:cs typeface="Times New Roman"/>
              </a:rPr>
              <a:t> </a:t>
            </a:r>
            <a:r>
              <a:rPr spc="80" dirty="0">
                <a:latin typeface="Times New Roman"/>
                <a:cs typeface="Times New Roman"/>
              </a:rPr>
              <a:t>algorithm</a:t>
            </a:r>
            <a:r>
              <a:rPr spc="-147" dirty="0">
                <a:latin typeface="Times New Roman"/>
                <a:cs typeface="Times New Roman"/>
              </a:rPr>
              <a:t> </a:t>
            </a:r>
            <a:r>
              <a:rPr spc="27" dirty="0">
                <a:latin typeface="Times New Roman"/>
                <a:cs typeface="Times New Roman"/>
              </a:rPr>
              <a:t>takes  </a:t>
            </a:r>
            <a:r>
              <a:rPr spc="120" dirty="0">
                <a:latin typeface="Times New Roman"/>
                <a:cs typeface="Times New Roman"/>
              </a:rPr>
              <a:t>on</a:t>
            </a:r>
            <a:r>
              <a:rPr spc="-134" dirty="0">
                <a:latin typeface="Times New Roman"/>
                <a:cs typeface="Times New Roman"/>
              </a:rPr>
              <a:t> </a:t>
            </a:r>
            <a:r>
              <a:rPr spc="120" dirty="0">
                <a:latin typeface="Times New Roman"/>
                <a:cs typeface="Times New Roman"/>
              </a:rPr>
              <a:t>an</a:t>
            </a:r>
            <a:r>
              <a:rPr spc="-93" dirty="0">
                <a:latin typeface="Times New Roman"/>
                <a:cs typeface="Times New Roman"/>
              </a:rPr>
              <a:t> </a:t>
            </a:r>
            <a:r>
              <a:rPr spc="14" dirty="0">
                <a:latin typeface="Times New Roman"/>
                <a:cs typeface="Times New Roman"/>
              </a:rPr>
              <a:t>average</a:t>
            </a:r>
            <a:r>
              <a:rPr spc="-93" dirty="0">
                <a:latin typeface="Times New Roman"/>
                <a:cs typeface="Times New Roman"/>
              </a:rPr>
              <a:t> </a:t>
            </a:r>
            <a:r>
              <a:rPr spc="80" dirty="0">
                <a:latin typeface="Times New Roman"/>
                <a:cs typeface="Times New Roman"/>
              </a:rPr>
              <a:t>set</a:t>
            </a:r>
            <a:r>
              <a:rPr spc="-147" dirty="0">
                <a:latin typeface="Times New Roman"/>
                <a:cs typeface="Times New Roman"/>
              </a:rPr>
              <a:t> </a:t>
            </a:r>
            <a:r>
              <a:rPr spc="14" dirty="0">
                <a:latin typeface="Times New Roman"/>
                <a:cs typeface="Times New Roman"/>
              </a:rPr>
              <a:t>of</a:t>
            </a:r>
            <a:r>
              <a:rPr spc="41" dirty="0">
                <a:latin typeface="Times New Roman"/>
                <a:cs typeface="Times New Roman"/>
              </a:rPr>
              <a:t> </a:t>
            </a:r>
            <a:r>
              <a:rPr spc="80" dirty="0">
                <a:latin typeface="Times New Roman"/>
                <a:cs typeface="Times New Roman"/>
              </a:rPr>
              <a:t>inputs.</a:t>
            </a:r>
            <a:r>
              <a:rPr lang="en-GB" spc="80" dirty="0">
                <a:latin typeface="Times New Roman"/>
                <a:cs typeface="Times New Roman"/>
              </a:rPr>
              <a:t>                        O(n/2)</a:t>
            </a:r>
            <a:endParaRPr dirty="0">
              <a:latin typeface="Times New Roman"/>
              <a:cs typeface="Times New Roman"/>
            </a:endParaRPr>
          </a:p>
          <a:p>
            <a:pPr marL="257390" marR="216750" indent="-223523">
              <a:spcBef>
                <a:spcPts val="426"/>
              </a:spcBef>
              <a:buClr>
                <a:srgbClr val="0AD0D9"/>
              </a:buClr>
              <a:buSzPct val="93750"/>
              <a:buFont typeface="Arial"/>
              <a:buChar char=""/>
              <a:tabLst>
                <a:tab pos="257390" algn="l"/>
              </a:tabLst>
            </a:pPr>
            <a:r>
              <a:rPr b="1" spc="66" dirty="0">
                <a:latin typeface="Times New Roman"/>
                <a:cs typeface="Times New Roman"/>
              </a:rPr>
              <a:t>Worst</a:t>
            </a:r>
            <a:r>
              <a:rPr b="1" spc="-120" dirty="0">
                <a:latin typeface="Times New Roman"/>
                <a:cs typeface="Times New Roman"/>
              </a:rPr>
              <a:t> </a:t>
            </a:r>
            <a:r>
              <a:rPr b="1" spc="14" dirty="0">
                <a:latin typeface="Times New Roman"/>
                <a:cs typeface="Times New Roman"/>
              </a:rPr>
              <a:t>Case</a:t>
            </a:r>
            <a:r>
              <a:rPr spc="14" dirty="0">
                <a:latin typeface="Times New Roman"/>
                <a:cs typeface="Times New Roman"/>
              </a:rPr>
              <a:t>:</a:t>
            </a:r>
            <a:r>
              <a:rPr spc="-66" dirty="0">
                <a:latin typeface="Times New Roman"/>
                <a:cs typeface="Times New Roman"/>
              </a:rPr>
              <a:t> </a:t>
            </a:r>
            <a:r>
              <a:rPr spc="80" dirty="0">
                <a:latin typeface="Times New Roman"/>
                <a:cs typeface="Times New Roman"/>
              </a:rPr>
              <a:t>The</a:t>
            </a:r>
            <a:r>
              <a:rPr spc="-161" dirty="0">
                <a:latin typeface="Times New Roman"/>
                <a:cs typeface="Times New Roman"/>
              </a:rPr>
              <a:t> </a:t>
            </a:r>
            <a:r>
              <a:rPr spc="134" dirty="0">
                <a:latin typeface="Times New Roman"/>
                <a:cs typeface="Times New Roman"/>
              </a:rPr>
              <a:t>amount</a:t>
            </a:r>
            <a:r>
              <a:rPr spc="-147" dirty="0">
                <a:latin typeface="Times New Roman"/>
                <a:cs typeface="Times New Roman"/>
              </a:rPr>
              <a:t> </a:t>
            </a:r>
            <a:r>
              <a:rPr spc="14" dirty="0">
                <a:latin typeface="Times New Roman"/>
                <a:cs typeface="Times New Roman"/>
              </a:rPr>
              <a:t>of</a:t>
            </a:r>
            <a:r>
              <a:rPr spc="-41" dirty="0">
                <a:latin typeface="Times New Roman"/>
                <a:cs typeface="Times New Roman"/>
              </a:rPr>
              <a:t> </a:t>
            </a:r>
            <a:r>
              <a:rPr spc="107" dirty="0">
                <a:latin typeface="Times New Roman"/>
                <a:cs typeface="Times New Roman"/>
              </a:rPr>
              <a:t>time</a:t>
            </a:r>
            <a:r>
              <a:rPr spc="-120" dirty="0">
                <a:latin typeface="Times New Roman"/>
                <a:cs typeface="Times New Roman"/>
              </a:rPr>
              <a:t> </a:t>
            </a:r>
            <a:r>
              <a:rPr spc="134" dirty="0">
                <a:latin typeface="Times New Roman"/>
                <a:cs typeface="Times New Roman"/>
              </a:rPr>
              <a:t>the</a:t>
            </a:r>
            <a:r>
              <a:rPr spc="-120" dirty="0">
                <a:latin typeface="Times New Roman"/>
                <a:cs typeface="Times New Roman"/>
              </a:rPr>
              <a:t> </a:t>
            </a:r>
            <a:r>
              <a:rPr spc="80" dirty="0">
                <a:latin typeface="Times New Roman"/>
                <a:cs typeface="Times New Roman"/>
              </a:rPr>
              <a:t>algorithm</a:t>
            </a:r>
            <a:r>
              <a:rPr spc="-147" dirty="0">
                <a:latin typeface="Times New Roman"/>
                <a:cs typeface="Times New Roman"/>
              </a:rPr>
              <a:t> </a:t>
            </a:r>
            <a:r>
              <a:rPr spc="27" dirty="0">
                <a:latin typeface="Times New Roman"/>
                <a:cs typeface="Times New Roman"/>
              </a:rPr>
              <a:t>takes  </a:t>
            </a:r>
            <a:r>
              <a:rPr spc="120" dirty="0">
                <a:latin typeface="Times New Roman"/>
                <a:cs typeface="Times New Roman"/>
              </a:rPr>
              <a:t>on</a:t>
            </a:r>
            <a:r>
              <a:rPr spc="-107" dirty="0">
                <a:latin typeface="Times New Roman"/>
                <a:cs typeface="Times New Roman"/>
              </a:rPr>
              <a:t> </a:t>
            </a:r>
            <a:r>
              <a:rPr spc="134" dirty="0">
                <a:latin typeface="Times New Roman"/>
                <a:cs typeface="Times New Roman"/>
              </a:rPr>
              <a:t>the</a:t>
            </a:r>
            <a:r>
              <a:rPr spc="-120" dirty="0">
                <a:latin typeface="Times New Roman"/>
                <a:cs typeface="Times New Roman"/>
              </a:rPr>
              <a:t> </a:t>
            </a:r>
            <a:r>
              <a:rPr spc="66" dirty="0">
                <a:latin typeface="Times New Roman"/>
                <a:cs typeface="Times New Roman"/>
              </a:rPr>
              <a:t>worst</a:t>
            </a:r>
            <a:r>
              <a:rPr spc="-147" dirty="0">
                <a:latin typeface="Times New Roman"/>
                <a:cs typeface="Times New Roman"/>
              </a:rPr>
              <a:t> </a:t>
            </a:r>
            <a:r>
              <a:rPr spc="54" dirty="0">
                <a:latin typeface="Times New Roman"/>
                <a:cs typeface="Times New Roman"/>
              </a:rPr>
              <a:t>possible</a:t>
            </a:r>
            <a:r>
              <a:rPr spc="-120" dirty="0">
                <a:latin typeface="Times New Roman"/>
                <a:cs typeface="Times New Roman"/>
              </a:rPr>
              <a:t> </a:t>
            </a:r>
            <a:r>
              <a:rPr spc="80" dirty="0">
                <a:latin typeface="Times New Roman"/>
                <a:cs typeface="Times New Roman"/>
              </a:rPr>
              <a:t>set</a:t>
            </a:r>
            <a:r>
              <a:rPr spc="-147" dirty="0">
                <a:latin typeface="Times New Roman"/>
                <a:cs typeface="Times New Roman"/>
              </a:rPr>
              <a:t> </a:t>
            </a:r>
            <a:r>
              <a:rPr spc="14" dirty="0">
                <a:latin typeface="Times New Roman"/>
                <a:cs typeface="Times New Roman"/>
              </a:rPr>
              <a:t>of</a:t>
            </a:r>
            <a:r>
              <a:rPr spc="27" dirty="0">
                <a:latin typeface="Times New Roman"/>
                <a:cs typeface="Times New Roman"/>
              </a:rPr>
              <a:t> </a:t>
            </a:r>
            <a:r>
              <a:rPr spc="80" dirty="0">
                <a:latin typeface="Times New Roman"/>
                <a:cs typeface="Times New Roman"/>
              </a:rPr>
              <a:t>inputs</a:t>
            </a:r>
            <a:r>
              <a:rPr lang="en-GB" spc="80" dirty="0">
                <a:latin typeface="Times New Roman"/>
                <a:cs typeface="Times New Roman"/>
              </a:rPr>
              <a:t> </a:t>
            </a:r>
            <a:r>
              <a:rPr spc="80" dirty="0">
                <a:latin typeface="Times New Roman"/>
                <a:cs typeface="Times New Roman"/>
              </a:rPr>
              <a:t>.</a:t>
            </a:r>
            <a:r>
              <a:rPr lang="en-GB" spc="80" dirty="0">
                <a:latin typeface="Times New Roman"/>
                <a:cs typeface="Times New Roman"/>
              </a:rPr>
              <a:t>              O(n)</a:t>
            </a:r>
            <a:endParaRPr dirty="0">
              <a:latin typeface="Times New Roman"/>
              <a:cs typeface="Times New Roman"/>
            </a:endParaRPr>
          </a:p>
          <a:p>
            <a:pPr>
              <a:spcBef>
                <a:spcPts val="14"/>
              </a:spcBef>
            </a:pPr>
            <a:endParaRPr dirty="0">
              <a:latin typeface="Times New Roman"/>
              <a:cs typeface="Times New Roman"/>
            </a:endParaRPr>
          </a:p>
          <a:p>
            <a:pPr marL="194736">
              <a:spcBef>
                <a:spcPts val="14"/>
              </a:spcBef>
            </a:pPr>
            <a:r>
              <a:rPr b="1" spc="219" baseline="5050" dirty="0">
                <a:latin typeface="Times New Roman"/>
                <a:cs typeface="Times New Roman"/>
              </a:rPr>
              <a:t>Example:</a:t>
            </a:r>
            <a:r>
              <a:rPr b="1" spc="-401" baseline="5050" dirty="0">
                <a:latin typeface="Times New Roman"/>
                <a:cs typeface="Times New Roman"/>
              </a:rPr>
              <a:t> </a:t>
            </a:r>
            <a:r>
              <a:rPr spc="120" dirty="0">
                <a:latin typeface="Times New Roman"/>
                <a:cs typeface="Times New Roman"/>
              </a:rPr>
              <a:t>Linear </a:t>
            </a:r>
            <a:r>
              <a:rPr spc="134" dirty="0">
                <a:latin typeface="Times New Roman"/>
                <a:cs typeface="Times New Roman"/>
              </a:rPr>
              <a:t>Search</a:t>
            </a:r>
            <a:endParaRPr dirty="0">
              <a:latin typeface="Times New Roman"/>
              <a:cs typeface="Times New Roman"/>
            </a:endParaRPr>
          </a:p>
        </p:txBody>
      </p:sp>
    </p:spTree>
    <p:extLst>
      <p:ext uri="{BB962C8B-B14F-4D97-AF65-F5344CB8AC3E}">
        <p14:creationId xmlns:p14="http://schemas.microsoft.com/office/powerpoint/2010/main" val="2307983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p:cNvGraphicFramePr>
            <a:graphicFrameLocks noGrp="1"/>
          </p:cNvGraphicFramePr>
          <p:nvPr>
            <p:extLst>
              <p:ext uri="{D42A27DB-BD31-4B8C-83A1-F6EECF244321}">
                <p14:modId xmlns:p14="http://schemas.microsoft.com/office/powerpoint/2010/main" val="2445839937"/>
              </p:ext>
            </p:extLst>
          </p:nvPr>
        </p:nvGraphicFramePr>
        <p:xfrm>
          <a:off x="2214564" y="1443038"/>
          <a:ext cx="7972424" cy="4085182"/>
        </p:xfrm>
        <a:graphic>
          <a:graphicData uri="http://schemas.openxmlformats.org/drawingml/2006/table">
            <a:tbl>
              <a:tblPr firstRow="1" bandRow="1">
                <a:tableStyleId>{2D5ABB26-0587-4C30-8999-92F81FD0307C}</a:tableStyleId>
              </a:tblPr>
              <a:tblGrid>
                <a:gridCol w="3446020">
                  <a:extLst>
                    <a:ext uri="{9D8B030D-6E8A-4147-A177-3AD203B41FA5}">
                      <a16:colId xmlns:a16="http://schemas.microsoft.com/office/drawing/2014/main" val="20000"/>
                    </a:ext>
                  </a:extLst>
                </a:gridCol>
                <a:gridCol w="1462033">
                  <a:extLst>
                    <a:ext uri="{9D8B030D-6E8A-4147-A177-3AD203B41FA5}">
                      <a16:colId xmlns:a16="http://schemas.microsoft.com/office/drawing/2014/main" val="20001"/>
                    </a:ext>
                  </a:extLst>
                </a:gridCol>
                <a:gridCol w="1518152">
                  <a:extLst>
                    <a:ext uri="{9D8B030D-6E8A-4147-A177-3AD203B41FA5}">
                      <a16:colId xmlns:a16="http://schemas.microsoft.com/office/drawing/2014/main" val="20002"/>
                    </a:ext>
                  </a:extLst>
                </a:gridCol>
                <a:gridCol w="1546219">
                  <a:extLst>
                    <a:ext uri="{9D8B030D-6E8A-4147-A177-3AD203B41FA5}">
                      <a16:colId xmlns:a16="http://schemas.microsoft.com/office/drawing/2014/main" val="20003"/>
                    </a:ext>
                  </a:extLst>
                </a:gridCol>
              </a:tblGrid>
              <a:tr h="396929">
                <a:tc>
                  <a:txBody>
                    <a:bodyPr/>
                    <a:lstStyle/>
                    <a:p>
                      <a:pPr marL="271780">
                        <a:lnSpc>
                          <a:spcPct val="100000"/>
                        </a:lnSpc>
                        <a:spcBef>
                          <a:spcPts val="145"/>
                        </a:spcBef>
                      </a:pPr>
                      <a:r>
                        <a:rPr sz="1400" b="1" spc="40" dirty="0">
                          <a:latin typeface="Times New Roman"/>
                          <a:cs typeface="Times New Roman"/>
                        </a:rPr>
                        <a:t>Statement</a:t>
                      </a:r>
                      <a:endParaRPr sz="1400" dirty="0">
                        <a:latin typeface="Times New Roman"/>
                        <a:cs typeface="Times New Roman"/>
                      </a:endParaRPr>
                    </a:p>
                  </a:txBody>
                  <a:tcPr marL="0" marR="0" marT="49107"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 algn="ctr">
                        <a:lnSpc>
                          <a:spcPct val="100000"/>
                        </a:lnSpc>
                        <a:spcBef>
                          <a:spcPts val="105"/>
                        </a:spcBef>
                      </a:pPr>
                      <a:r>
                        <a:rPr sz="1400" b="1" spc="35" dirty="0">
                          <a:latin typeface="Times New Roman"/>
                          <a:cs typeface="Times New Roman"/>
                        </a:rPr>
                        <a:t>S/e</a:t>
                      </a:r>
                      <a:endParaRPr sz="1400">
                        <a:latin typeface="Times New Roman"/>
                        <a:cs typeface="Times New Roman"/>
                      </a:endParaRPr>
                    </a:p>
                  </a:txBody>
                  <a:tcPr marL="0" marR="0" marT="3556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ct val="100000"/>
                        </a:lnSpc>
                        <a:spcBef>
                          <a:spcPts val="185"/>
                        </a:spcBef>
                      </a:pPr>
                      <a:r>
                        <a:rPr sz="1400" b="1" spc="45" dirty="0">
                          <a:latin typeface="Times New Roman"/>
                          <a:cs typeface="Times New Roman"/>
                        </a:rPr>
                        <a:t>Frequency</a:t>
                      </a:r>
                      <a:endParaRPr sz="1400">
                        <a:latin typeface="Times New Roman"/>
                        <a:cs typeface="Times New Roman"/>
                      </a:endParaRPr>
                    </a:p>
                  </a:txBody>
                  <a:tcPr marL="0" marR="0" marT="6265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4445" algn="ctr">
                        <a:lnSpc>
                          <a:spcPct val="100000"/>
                        </a:lnSpc>
                        <a:spcBef>
                          <a:spcPts val="185"/>
                        </a:spcBef>
                      </a:pPr>
                      <a:r>
                        <a:rPr sz="1400" b="1" spc="30" dirty="0">
                          <a:latin typeface="Times New Roman"/>
                          <a:cs typeface="Times New Roman"/>
                        </a:rPr>
                        <a:t>Total</a:t>
                      </a:r>
                      <a:r>
                        <a:rPr sz="1400" b="1" spc="-5" dirty="0">
                          <a:latin typeface="Times New Roman"/>
                          <a:cs typeface="Times New Roman"/>
                        </a:rPr>
                        <a:t> </a:t>
                      </a:r>
                      <a:r>
                        <a:rPr sz="1400" b="1" spc="35" dirty="0">
                          <a:latin typeface="Times New Roman"/>
                          <a:cs typeface="Times New Roman"/>
                        </a:rPr>
                        <a:t>steps</a:t>
                      </a:r>
                      <a:endParaRPr sz="1400">
                        <a:latin typeface="Times New Roman"/>
                        <a:cs typeface="Times New Roman"/>
                      </a:endParaRPr>
                    </a:p>
                  </a:txBody>
                  <a:tcPr marL="0" marR="0" marT="62654"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548417">
                <a:tc>
                  <a:txBody>
                    <a:bodyPr/>
                    <a:lstStyle/>
                    <a:p>
                      <a:pPr>
                        <a:lnSpc>
                          <a:spcPct val="100000"/>
                        </a:lnSpc>
                        <a:spcBef>
                          <a:spcPts val="45"/>
                        </a:spcBef>
                      </a:pPr>
                      <a:endParaRPr sz="1400" dirty="0">
                        <a:latin typeface="Times New Roman"/>
                        <a:cs typeface="Times New Roman"/>
                      </a:endParaRPr>
                    </a:p>
                    <a:p>
                      <a:pPr marL="80645">
                        <a:lnSpc>
                          <a:spcPct val="100000"/>
                        </a:lnSpc>
                      </a:pPr>
                      <a:r>
                        <a:rPr sz="1400" b="1" spc="35" dirty="0">
                          <a:latin typeface="Times New Roman"/>
                          <a:cs typeface="Times New Roman"/>
                        </a:rPr>
                        <a:t>1.</a:t>
                      </a:r>
                      <a:r>
                        <a:rPr sz="1400" b="1" spc="-15" dirty="0">
                          <a:latin typeface="Times New Roman"/>
                          <a:cs typeface="Times New Roman"/>
                        </a:rPr>
                        <a:t> </a:t>
                      </a:r>
                      <a:r>
                        <a:rPr sz="1400" b="1" spc="45" dirty="0">
                          <a:latin typeface="Times New Roman"/>
                          <a:cs typeface="Times New Roman"/>
                        </a:rPr>
                        <a:t>Algorithm</a:t>
                      </a:r>
                      <a:r>
                        <a:rPr sz="1400" b="1" spc="15" dirty="0">
                          <a:latin typeface="Times New Roman"/>
                          <a:cs typeface="Times New Roman"/>
                        </a:rPr>
                        <a:t> </a:t>
                      </a:r>
                      <a:r>
                        <a:rPr sz="1400" b="1" spc="45" dirty="0">
                          <a:latin typeface="Times New Roman"/>
                          <a:cs typeface="Times New Roman"/>
                        </a:rPr>
                        <a:t>Sum(a,</a:t>
                      </a:r>
                      <a:r>
                        <a:rPr sz="1400" b="1" spc="10" dirty="0">
                          <a:latin typeface="Times New Roman"/>
                          <a:cs typeface="Times New Roman"/>
                        </a:rPr>
                        <a:t> </a:t>
                      </a:r>
                      <a:r>
                        <a:rPr sz="1400" b="1" spc="40" dirty="0">
                          <a:latin typeface="Times New Roman"/>
                          <a:cs typeface="Times New Roman"/>
                        </a:rPr>
                        <a:t>n)</a:t>
                      </a:r>
                      <a:endParaRPr sz="1400" dirty="0">
                        <a:latin typeface="Times New Roman"/>
                        <a:cs typeface="Times New Roman"/>
                      </a:endParaRPr>
                    </a:p>
                  </a:txBody>
                  <a:tcPr marL="0" marR="0" marT="15240"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nSpc>
                          <a:spcPct val="100000"/>
                        </a:lnSpc>
                        <a:spcBef>
                          <a:spcPts val="15"/>
                        </a:spcBef>
                      </a:pPr>
                      <a:endParaRPr sz="1400">
                        <a:latin typeface="Times New Roman"/>
                        <a:cs typeface="Times New Roman"/>
                      </a:endParaRPr>
                    </a:p>
                    <a:p>
                      <a:pPr marR="26034" algn="ctr">
                        <a:lnSpc>
                          <a:spcPct val="100000"/>
                        </a:lnSpc>
                      </a:pPr>
                      <a:r>
                        <a:rPr sz="1400" b="1" dirty="0">
                          <a:latin typeface="Times New Roman"/>
                          <a:cs typeface="Times New Roman"/>
                        </a:rPr>
                        <a:t>0</a:t>
                      </a:r>
                      <a:endParaRPr sz="1400">
                        <a:latin typeface="Times New Roman"/>
                        <a:cs typeface="Times New Roman"/>
                      </a:endParaRPr>
                    </a:p>
                  </a:txBody>
                  <a:tcPr marL="0" marR="0" marT="5081"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nSpc>
                          <a:spcPct val="100000"/>
                        </a:lnSpc>
                        <a:spcBef>
                          <a:spcPts val="50"/>
                        </a:spcBef>
                      </a:pPr>
                      <a:endParaRPr sz="1400">
                        <a:latin typeface="Times New Roman"/>
                        <a:cs typeface="Times New Roman"/>
                      </a:endParaRPr>
                    </a:p>
                    <a:p>
                      <a:pPr marR="84455" algn="ctr">
                        <a:lnSpc>
                          <a:spcPct val="100000"/>
                        </a:lnSpc>
                      </a:pPr>
                      <a:r>
                        <a:rPr sz="1400" b="1" dirty="0">
                          <a:latin typeface="Times New Roman"/>
                          <a:cs typeface="Times New Roman"/>
                        </a:rPr>
                        <a:t>-</a:t>
                      </a:r>
                      <a:endParaRPr sz="1400">
                        <a:latin typeface="Times New Roman"/>
                        <a:cs typeface="Times New Roman"/>
                      </a:endParaRPr>
                    </a:p>
                  </a:txBody>
                  <a:tcPr marL="0" marR="0" marT="16934" marB="0">
                    <a:lnL w="6350">
                      <a:solidFill>
                        <a:srgbClr val="000000"/>
                      </a:solidFill>
                      <a:prstDash val="solid"/>
                    </a:lnL>
                    <a:lnR w="6350">
                      <a:solidFill>
                        <a:srgbClr val="000000"/>
                      </a:solidFill>
                      <a:prstDash val="solid"/>
                    </a:lnR>
                    <a:lnT w="6350">
                      <a:solidFill>
                        <a:srgbClr val="000000"/>
                      </a:solidFill>
                      <a:prstDash val="solid"/>
                    </a:lnT>
                  </a:tcPr>
                </a:tc>
                <a:tc>
                  <a:txBody>
                    <a:bodyPr/>
                    <a:lstStyle/>
                    <a:p>
                      <a:pPr>
                        <a:lnSpc>
                          <a:spcPct val="100000"/>
                        </a:lnSpc>
                        <a:spcBef>
                          <a:spcPts val="40"/>
                        </a:spcBef>
                      </a:pPr>
                      <a:endParaRPr sz="1400">
                        <a:latin typeface="Times New Roman"/>
                        <a:cs typeface="Times New Roman"/>
                      </a:endParaRPr>
                    </a:p>
                    <a:p>
                      <a:pPr marR="41275" algn="ctr">
                        <a:lnSpc>
                          <a:spcPct val="100000"/>
                        </a:lnSpc>
                        <a:spcBef>
                          <a:spcPts val="5"/>
                        </a:spcBef>
                      </a:pPr>
                      <a:r>
                        <a:rPr sz="1400" b="1" dirty="0">
                          <a:latin typeface="Times New Roman"/>
                          <a:cs typeface="Times New Roman"/>
                        </a:rPr>
                        <a:t>0</a:t>
                      </a:r>
                      <a:endParaRPr sz="1400">
                        <a:latin typeface="Times New Roman"/>
                        <a:cs typeface="Times New Roman"/>
                      </a:endParaRPr>
                    </a:p>
                  </a:txBody>
                  <a:tcPr marL="0" marR="0" marT="13547" marB="0">
                    <a:lnL w="6350">
                      <a:solidFill>
                        <a:srgbClr val="000000"/>
                      </a:solidFill>
                      <a:prstDash val="solid"/>
                    </a:lnL>
                    <a:lnR w="6350">
                      <a:solidFill>
                        <a:srgbClr val="000000"/>
                      </a:solidFill>
                      <a:prstDash val="solid"/>
                    </a:lnR>
                    <a:lnT w="6350">
                      <a:solidFill>
                        <a:srgbClr val="000000"/>
                      </a:solidFill>
                      <a:prstDash val="solid"/>
                    </a:lnT>
                  </a:tcPr>
                </a:tc>
                <a:extLst>
                  <a:ext uri="{0D108BD9-81ED-4DB2-BD59-A6C34878D82A}">
                    <a16:rowId xmlns:a16="http://schemas.microsoft.com/office/drawing/2014/main" val="10001"/>
                  </a:ext>
                </a:extLst>
              </a:tr>
              <a:tr h="405192">
                <a:tc>
                  <a:txBody>
                    <a:bodyPr/>
                    <a:lstStyle/>
                    <a:p>
                      <a:pPr marL="80645">
                        <a:lnSpc>
                          <a:spcPct val="100000"/>
                        </a:lnSpc>
                        <a:spcBef>
                          <a:spcPts val="125"/>
                        </a:spcBef>
                      </a:pPr>
                      <a:r>
                        <a:rPr sz="1400" b="1" spc="35" dirty="0">
                          <a:latin typeface="Times New Roman"/>
                          <a:cs typeface="Times New Roman"/>
                        </a:rPr>
                        <a:t>2.</a:t>
                      </a:r>
                      <a:r>
                        <a:rPr sz="1400" b="1" spc="140" dirty="0">
                          <a:latin typeface="Times New Roman"/>
                          <a:cs typeface="Times New Roman"/>
                        </a:rPr>
                        <a:t> </a:t>
                      </a:r>
                      <a:r>
                        <a:rPr sz="1400" b="1" spc="35" dirty="0">
                          <a:latin typeface="Times New Roman"/>
                          <a:cs typeface="Times New Roman"/>
                        </a:rPr>
                        <a:t>{</a:t>
                      </a:r>
                      <a:endParaRPr sz="1400" dirty="0">
                        <a:latin typeface="Times New Roman"/>
                        <a:cs typeface="Times New Roman"/>
                      </a:endParaRPr>
                    </a:p>
                  </a:txBody>
                  <a:tcPr marL="0" marR="0" marT="42333" marB="0">
                    <a:lnL w="6350">
                      <a:solidFill>
                        <a:srgbClr val="000000"/>
                      </a:solidFill>
                      <a:prstDash val="solid"/>
                    </a:lnL>
                    <a:lnR w="6350">
                      <a:solidFill>
                        <a:srgbClr val="000000"/>
                      </a:solidFill>
                      <a:prstDash val="solid"/>
                    </a:lnR>
                  </a:tcPr>
                </a:tc>
                <a:tc>
                  <a:txBody>
                    <a:bodyPr/>
                    <a:lstStyle/>
                    <a:p>
                      <a:pPr marR="26034" algn="ctr">
                        <a:lnSpc>
                          <a:spcPct val="100000"/>
                        </a:lnSpc>
                        <a:spcBef>
                          <a:spcPts val="270"/>
                        </a:spcBef>
                      </a:pPr>
                      <a:r>
                        <a:rPr sz="1400" b="1" dirty="0">
                          <a:latin typeface="Times New Roman"/>
                          <a:cs typeface="Times New Roman"/>
                        </a:rPr>
                        <a:t>0</a:t>
                      </a:r>
                      <a:endParaRPr sz="1400" dirty="0">
                        <a:latin typeface="Times New Roman"/>
                        <a:cs typeface="Times New Roman"/>
                      </a:endParaRPr>
                    </a:p>
                  </a:txBody>
                  <a:tcPr marL="0" marR="0" marT="91440" marB="0">
                    <a:lnL w="6350">
                      <a:solidFill>
                        <a:srgbClr val="000000"/>
                      </a:solidFill>
                      <a:prstDash val="solid"/>
                    </a:lnL>
                    <a:lnR w="6350">
                      <a:solidFill>
                        <a:srgbClr val="000000"/>
                      </a:solidFill>
                      <a:prstDash val="solid"/>
                    </a:lnR>
                  </a:tcPr>
                </a:tc>
                <a:tc>
                  <a:txBody>
                    <a:bodyPr/>
                    <a:lstStyle/>
                    <a:p>
                      <a:pPr marR="84455" algn="ctr">
                        <a:lnSpc>
                          <a:spcPct val="100000"/>
                        </a:lnSpc>
                        <a:spcBef>
                          <a:spcPts val="305"/>
                        </a:spcBef>
                      </a:pPr>
                      <a:r>
                        <a:rPr sz="1400" b="1" dirty="0">
                          <a:latin typeface="Times New Roman"/>
                          <a:cs typeface="Times New Roman"/>
                        </a:rPr>
                        <a:t>-</a:t>
                      </a:r>
                      <a:endParaRPr sz="1400">
                        <a:latin typeface="Times New Roman"/>
                        <a:cs typeface="Times New Roman"/>
                      </a:endParaRPr>
                    </a:p>
                  </a:txBody>
                  <a:tcPr marL="0" marR="0" marT="103293" marB="0">
                    <a:lnL w="6350">
                      <a:solidFill>
                        <a:srgbClr val="000000"/>
                      </a:solidFill>
                      <a:prstDash val="solid"/>
                    </a:lnL>
                    <a:lnR w="6350">
                      <a:solidFill>
                        <a:srgbClr val="000000"/>
                      </a:solidFill>
                      <a:prstDash val="solid"/>
                    </a:lnR>
                  </a:tcPr>
                </a:tc>
                <a:tc>
                  <a:txBody>
                    <a:bodyPr/>
                    <a:lstStyle/>
                    <a:p>
                      <a:pPr marR="41275" algn="ctr">
                        <a:lnSpc>
                          <a:spcPct val="100000"/>
                        </a:lnSpc>
                        <a:spcBef>
                          <a:spcPts val="240"/>
                        </a:spcBef>
                      </a:pPr>
                      <a:r>
                        <a:rPr sz="1400" b="1" dirty="0">
                          <a:latin typeface="Times New Roman"/>
                          <a:cs typeface="Times New Roman"/>
                        </a:rPr>
                        <a:t>0</a:t>
                      </a:r>
                      <a:endParaRPr sz="1400">
                        <a:latin typeface="Times New Roman"/>
                        <a:cs typeface="Times New Roman"/>
                      </a:endParaRPr>
                    </a:p>
                  </a:txBody>
                  <a:tcPr marL="0" marR="0" marT="81281"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2"/>
                  </a:ext>
                </a:extLst>
              </a:tr>
              <a:tr h="405252">
                <a:tc>
                  <a:txBody>
                    <a:bodyPr/>
                    <a:lstStyle/>
                    <a:p>
                      <a:pPr marL="80645">
                        <a:lnSpc>
                          <a:spcPct val="100000"/>
                        </a:lnSpc>
                        <a:spcBef>
                          <a:spcPts val="125"/>
                        </a:spcBef>
                      </a:pPr>
                      <a:r>
                        <a:rPr sz="1400" b="1" spc="35" dirty="0">
                          <a:latin typeface="Times New Roman"/>
                          <a:cs typeface="Times New Roman"/>
                        </a:rPr>
                        <a:t>3.</a:t>
                      </a:r>
                      <a:r>
                        <a:rPr sz="1400" b="1" spc="100" dirty="0">
                          <a:latin typeface="Times New Roman"/>
                          <a:cs typeface="Times New Roman"/>
                        </a:rPr>
                        <a:t> </a:t>
                      </a:r>
                      <a:r>
                        <a:rPr sz="1400" b="1" spc="40" dirty="0">
                          <a:latin typeface="Times New Roman"/>
                          <a:cs typeface="Times New Roman"/>
                        </a:rPr>
                        <a:t>s:=0;</a:t>
                      </a:r>
                      <a:endParaRPr sz="1400">
                        <a:latin typeface="Times New Roman"/>
                        <a:cs typeface="Times New Roman"/>
                      </a:endParaRPr>
                    </a:p>
                  </a:txBody>
                  <a:tcPr marL="0" marR="0" marT="42333" marB="0">
                    <a:lnL w="6350">
                      <a:solidFill>
                        <a:srgbClr val="000000"/>
                      </a:solidFill>
                      <a:prstDash val="solid"/>
                    </a:lnL>
                    <a:lnR w="6350">
                      <a:solidFill>
                        <a:srgbClr val="000000"/>
                      </a:solidFill>
                      <a:prstDash val="solid"/>
                    </a:lnR>
                  </a:tcPr>
                </a:tc>
                <a:tc>
                  <a:txBody>
                    <a:bodyPr/>
                    <a:lstStyle/>
                    <a:p>
                      <a:pPr marR="26034" algn="ctr">
                        <a:lnSpc>
                          <a:spcPct val="100000"/>
                        </a:lnSpc>
                        <a:spcBef>
                          <a:spcPts val="270"/>
                        </a:spcBef>
                      </a:pPr>
                      <a:r>
                        <a:rPr sz="1400" b="1" dirty="0">
                          <a:latin typeface="Times New Roman"/>
                          <a:cs typeface="Times New Roman"/>
                        </a:rPr>
                        <a:t>1</a:t>
                      </a:r>
                      <a:endParaRPr sz="1400" dirty="0">
                        <a:latin typeface="Times New Roman"/>
                        <a:cs typeface="Times New Roman"/>
                      </a:endParaRPr>
                    </a:p>
                  </a:txBody>
                  <a:tcPr marL="0" marR="0" marT="91440" marB="0">
                    <a:lnL w="6350">
                      <a:solidFill>
                        <a:srgbClr val="000000"/>
                      </a:solidFill>
                      <a:prstDash val="solid"/>
                    </a:lnL>
                    <a:lnR w="6350">
                      <a:solidFill>
                        <a:srgbClr val="000000"/>
                      </a:solidFill>
                      <a:prstDash val="solid"/>
                    </a:lnR>
                  </a:tcPr>
                </a:tc>
                <a:tc>
                  <a:txBody>
                    <a:bodyPr/>
                    <a:lstStyle/>
                    <a:p>
                      <a:pPr marR="74295" algn="ctr">
                        <a:lnSpc>
                          <a:spcPct val="100000"/>
                        </a:lnSpc>
                        <a:spcBef>
                          <a:spcPts val="305"/>
                        </a:spcBef>
                      </a:pPr>
                      <a:r>
                        <a:rPr sz="1400" b="1" dirty="0">
                          <a:latin typeface="Times New Roman"/>
                          <a:cs typeface="Times New Roman"/>
                        </a:rPr>
                        <a:t>1</a:t>
                      </a:r>
                      <a:endParaRPr sz="1400">
                        <a:latin typeface="Times New Roman"/>
                        <a:cs typeface="Times New Roman"/>
                      </a:endParaRPr>
                    </a:p>
                  </a:txBody>
                  <a:tcPr marL="0" marR="0" marT="103293" marB="0">
                    <a:lnL w="6350">
                      <a:solidFill>
                        <a:srgbClr val="000000"/>
                      </a:solidFill>
                      <a:prstDash val="solid"/>
                    </a:lnL>
                    <a:lnR w="6350">
                      <a:solidFill>
                        <a:srgbClr val="000000"/>
                      </a:solidFill>
                      <a:prstDash val="solid"/>
                    </a:lnR>
                  </a:tcPr>
                </a:tc>
                <a:tc>
                  <a:txBody>
                    <a:bodyPr/>
                    <a:lstStyle/>
                    <a:p>
                      <a:pPr marR="41275" algn="ctr">
                        <a:lnSpc>
                          <a:spcPct val="100000"/>
                        </a:lnSpc>
                        <a:spcBef>
                          <a:spcPts val="240"/>
                        </a:spcBef>
                      </a:pPr>
                      <a:r>
                        <a:rPr sz="1400" b="1" dirty="0">
                          <a:latin typeface="Times New Roman"/>
                          <a:cs typeface="Times New Roman"/>
                        </a:rPr>
                        <a:t>1</a:t>
                      </a:r>
                      <a:endParaRPr sz="1400">
                        <a:latin typeface="Times New Roman"/>
                        <a:cs typeface="Times New Roman"/>
                      </a:endParaRPr>
                    </a:p>
                  </a:txBody>
                  <a:tcPr marL="0" marR="0" marT="81281"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3"/>
                  </a:ext>
                </a:extLst>
              </a:tr>
              <a:tr h="405311">
                <a:tc>
                  <a:txBody>
                    <a:bodyPr/>
                    <a:lstStyle/>
                    <a:p>
                      <a:pPr marL="80645">
                        <a:lnSpc>
                          <a:spcPct val="100000"/>
                        </a:lnSpc>
                        <a:spcBef>
                          <a:spcPts val="125"/>
                        </a:spcBef>
                      </a:pPr>
                      <a:r>
                        <a:rPr sz="1400" b="1" spc="35" dirty="0">
                          <a:latin typeface="Times New Roman"/>
                          <a:cs typeface="Times New Roman"/>
                        </a:rPr>
                        <a:t>4. </a:t>
                      </a:r>
                      <a:r>
                        <a:rPr sz="1400" b="1" spc="40" dirty="0">
                          <a:latin typeface="Times New Roman"/>
                          <a:cs typeface="Times New Roman"/>
                        </a:rPr>
                        <a:t>for </a:t>
                      </a:r>
                      <a:r>
                        <a:rPr sz="1400" b="1" spc="35" dirty="0">
                          <a:latin typeface="Times New Roman"/>
                          <a:cs typeface="Times New Roman"/>
                        </a:rPr>
                        <a:t>i:=1 to </a:t>
                      </a:r>
                      <a:r>
                        <a:rPr sz="1400" b="1" spc="50" dirty="0">
                          <a:latin typeface="Times New Roman"/>
                          <a:cs typeface="Times New Roman"/>
                        </a:rPr>
                        <a:t>n</a:t>
                      </a:r>
                      <a:r>
                        <a:rPr sz="1400" b="1" spc="10" dirty="0">
                          <a:latin typeface="Times New Roman"/>
                          <a:cs typeface="Times New Roman"/>
                        </a:rPr>
                        <a:t> </a:t>
                      </a:r>
                      <a:r>
                        <a:rPr sz="1400" b="1" spc="45" dirty="0">
                          <a:latin typeface="Times New Roman"/>
                          <a:cs typeface="Times New Roman"/>
                        </a:rPr>
                        <a:t>do</a:t>
                      </a:r>
                      <a:endParaRPr sz="1400">
                        <a:latin typeface="Times New Roman"/>
                        <a:cs typeface="Times New Roman"/>
                      </a:endParaRPr>
                    </a:p>
                  </a:txBody>
                  <a:tcPr marL="0" marR="0" marT="42333" marB="0">
                    <a:lnL w="6350">
                      <a:solidFill>
                        <a:srgbClr val="000000"/>
                      </a:solidFill>
                      <a:prstDash val="solid"/>
                    </a:lnL>
                    <a:lnR w="6350">
                      <a:solidFill>
                        <a:srgbClr val="000000"/>
                      </a:solidFill>
                      <a:prstDash val="solid"/>
                    </a:lnR>
                  </a:tcPr>
                </a:tc>
                <a:tc>
                  <a:txBody>
                    <a:bodyPr/>
                    <a:lstStyle/>
                    <a:p>
                      <a:pPr marR="26034" algn="ctr">
                        <a:lnSpc>
                          <a:spcPct val="100000"/>
                        </a:lnSpc>
                        <a:spcBef>
                          <a:spcPts val="270"/>
                        </a:spcBef>
                      </a:pPr>
                      <a:r>
                        <a:rPr sz="1400" b="1" dirty="0">
                          <a:latin typeface="Times New Roman"/>
                          <a:cs typeface="Times New Roman"/>
                        </a:rPr>
                        <a:t>1</a:t>
                      </a:r>
                      <a:endParaRPr sz="1400" dirty="0">
                        <a:latin typeface="Times New Roman"/>
                        <a:cs typeface="Times New Roman"/>
                      </a:endParaRPr>
                    </a:p>
                  </a:txBody>
                  <a:tcPr marL="0" marR="0" marT="91440" marB="0">
                    <a:lnL w="6350">
                      <a:solidFill>
                        <a:srgbClr val="000000"/>
                      </a:solidFill>
                      <a:prstDash val="solid"/>
                    </a:lnL>
                    <a:lnR w="6350">
                      <a:solidFill>
                        <a:srgbClr val="000000"/>
                      </a:solidFill>
                      <a:prstDash val="solid"/>
                    </a:lnR>
                  </a:tcPr>
                </a:tc>
                <a:tc>
                  <a:txBody>
                    <a:bodyPr/>
                    <a:lstStyle/>
                    <a:p>
                      <a:pPr marR="3175" algn="ctr">
                        <a:lnSpc>
                          <a:spcPct val="100000"/>
                        </a:lnSpc>
                        <a:spcBef>
                          <a:spcPts val="305"/>
                        </a:spcBef>
                      </a:pPr>
                      <a:r>
                        <a:rPr sz="1400" b="1" spc="50" dirty="0">
                          <a:latin typeface="Times New Roman"/>
                          <a:cs typeface="Times New Roman"/>
                        </a:rPr>
                        <a:t>n+1</a:t>
                      </a:r>
                      <a:endParaRPr sz="1400">
                        <a:latin typeface="Times New Roman"/>
                        <a:cs typeface="Times New Roman"/>
                      </a:endParaRPr>
                    </a:p>
                  </a:txBody>
                  <a:tcPr marL="0" marR="0" marT="103293" marB="0">
                    <a:lnL w="6350">
                      <a:solidFill>
                        <a:srgbClr val="000000"/>
                      </a:solidFill>
                      <a:prstDash val="solid"/>
                    </a:lnL>
                    <a:lnR w="6350">
                      <a:solidFill>
                        <a:srgbClr val="000000"/>
                      </a:solidFill>
                      <a:prstDash val="solid"/>
                    </a:lnR>
                  </a:tcPr>
                </a:tc>
                <a:tc>
                  <a:txBody>
                    <a:bodyPr/>
                    <a:lstStyle/>
                    <a:p>
                      <a:pPr marL="20955" algn="ctr">
                        <a:lnSpc>
                          <a:spcPct val="100000"/>
                        </a:lnSpc>
                        <a:spcBef>
                          <a:spcPts val="240"/>
                        </a:spcBef>
                      </a:pPr>
                      <a:r>
                        <a:rPr sz="1400" b="1" spc="50" dirty="0">
                          <a:latin typeface="Times New Roman"/>
                          <a:cs typeface="Times New Roman"/>
                        </a:rPr>
                        <a:t>n+1</a:t>
                      </a:r>
                      <a:endParaRPr sz="1400">
                        <a:latin typeface="Times New Roman"/>
                        <a:cs typeface="Times New Roman"/>
                      </a:endParaRPr>
                    </a:p>
                  </a:txBody>
                  <a:tcPr marL="0" marR="0" marT="81281"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4"/>
                  </a:ext>
                </a:extLst>
              </a:tr>
              <a:tr h="405252">
                <a:tc>
                  <a:txBody>
                    <a:bodyPr/>
                    <a:lstStyle/>
                    <a:p>
                      <a:pPr marL="80645">
                        <a:lnSpc>
                          <a:spcPct val="100000"/>
                        </a:lnSpc>
                        <a:spcBef>
                          <a:spcPts val="125"/>
                        </a:spcBef>
                      </a:pPr>
                      <a:r>
                        <a:rPr sz="1400" b="1" spc="35" dirty="0">
                          <a:latin typeface="Times New Roman"/>
                          <a:cs typeface="Times New Roman"/>
                        </a:rPr>
                        <a:t>5.</a:t>
                      </a:r>
                      <a:r>
                        <a:rPr sz="1400" b="1" spc="85" dirty="0">
                          <a:latin typeface="Times New Roman"/>
                          <a:cs typeface="Times New Roman"/>
                        </a:rPr>
                        <a:t> </a:t>
                      </a:r>
                      <a:r>
                        <a:rPr sz="1400" b="1" spc="35" dirty="0">
                          <a:latin typeface="Times New Roman"/>
                          <a:cs typeface="Times New Roman"/>
                        </a:rPr>
                        <a:t>s:=s+a[i];</a:t>
                      </a:r>
                      <a:endParaRPr sz="1400">
                        <a:latin typeface="Times New Roman"/>
                        <a:cs typeface="Times New Roman"/>
                      </a:endParaRPr>
                    </a:p>
                  </a:txBody>
                  <a:tcPr marL="0" marR="0" marT="42333" marB="0">
                    <a:lnL w="6350">
                      <a:solidFill>
                        <a:srgbClr val="000000"/>
                      </a:solidFill>
                      <a:prstDash val="solid"/>
                    </a:lnL>
                    <a:lnR w="6350">
                      <a:solidFill>
                        <a:srgbClr val="000000"/>
                      </a:solidFill>
                      <a:prstDash val="solid"/>
                    </a:lnR>
                  </a:tcPr>
                </a:tc>
                <a:tc>
                  <a:txBody>
                    <a:bodyPr/>
                    <a:lstStyle/>
                    <a:p>
                      <a:pPr marR="26034" algn="ctr">
                        <a:lnSpc>
                          <a:spcPct val="100000"/>
                        </a:lnSpc>
                        <a:spcBef>
                          <a:spcPts val="270"/>
                        </a:spcBef>
                      </a:pPr>
                      <a:r>
                        <a:rPr sz="1400" b="1" dirty="0">
                          <a:latin typeface="Times New Roman"/>
                          <a:cs typeface="Times New Roman"/>
                        </a:rPr>
                        <a:t>1</a:t>
                      </a:r>
                      <a:endParaRPr sz="1400">
                        <a:latin typeface="Times New Roman"/>
                        <a:cs typeface="Times New Roman"/>
                      </a:endParaRPr>
                    </a:p>
                  </a:txBody>
                  <a:tcPr marL="0" marR="0" marT="91440" marB="0">
                    <a:lnL w="6350">
                      <a:solidFill>
                        <a:srgbClr val="000000"/>
                      </a:solidFill>
                      <a:prstDash val="solid"/>
                    </a:lnL>
                    <a:lnR w="6350">
                      <a:solidFill>
                        <a:srgbClr val="000000"/>
                      </a:solidFill>
                      <a:prstDash val="solid"/>
                    </a:lnR>
                  </a:tcPr>
                </a:tc>
                <a:tc>
                  <a:txBody>
                    <a:bodyPr/>
                    <a:lstStyle/>
                    <a:p>
                      <a:pPr marR="70485" algn="ctr">
                        <a:lnSpc>
                          <a:spcPct val="100000"/>
                        </a:lnSpc>
                        <a:spcBef>
                          <a:spcPts val="305"/>
                        </a:spcBef>
                      </a:pPr>
                      <a:r>
                        <a:rPr sz="1400" b="1" dirty="0">
                          <a:latin typeface="Times New Roman"/>
                          <a:cs typeface="Times New Roman"/>
                        </a:rPr>
                        <a:t>n</a:t>
                      </a:r>
                      <a:endParaRPr sz="1400" dirty="0">
                        <a:latin typeface="Times New Roman"/>
                        <a:cs typeface="Times New Roman"/>
                      </a:endParaRPr>
                    </a:p>
                  </a:txBody>
                  <a:tcPr marL="0" marR="0" marT="103293" marB="0">
                    <a:lnL w="6350">
                      <a:solidFill>
                        <a:srgbClr val="000000"/>
                      </a:solidFill>
                      <a:prstDash val="solid"/>
                    </a:lnL>
                    <a:lnR w="6350">
                      <a:solidFill>
                        <a:srgbClr val="000000"/>
                      </a:solidFill>
                      <a:prstDash val="solid"/>
                    </a:lnR>
                  </a:tcPr>
                </a:tc>
                <a:tc>
                  <a:txBody>
                    <a:bodyPr/>
                    <a:lstStyle/>
                    <a:p>
                      <a:pPr marR="37465" algn="ctr">
                        <a:lnSpc>
                          <a:spcPct val="100000"/>
                        </a:lnSpc>
                        <a:spcBef>
                          <a:spcPts val="240"/>
                        </a:spcBef>
                      </a:pPr>
                      <a:r>
                        <a:rPr sz="1400" b="1" dirty="0">
                          <a:latin typeface="Times New Roman"/>
                          <a:cs typeface="Times New Roman"/>
                        </a:rPr>
                        <a:t>n</a:t>
                      </a:r>
                      <a:endParaRPr sz="1400">
                        <a:latin typeface="Times New Roman"/>
                        <a:cs typeface="Times New Roman"/>
                      </a:endParaRPr>
                    </a:p>
                  </a:txBody>
                  <a:tcPr marL="0" marR="0" marT="81281"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5"/>
                  </a:ext>
                </a:extLst>
              </a:tr>
              <a:tr h="405299">
                <a:tc>
                  <a:txBody>
                    <a:bodyPr/>
                    <a:lstStyle/>
                    <a:p>
                      <a:pPr marL="80645">
                        <a:lnSpc>
                          <a:spcPct val="100000"/>
                        </a:lnSpc>
                        <a:spcBef>
                          <a:spcPts val="130"/>
                        </a:spcBef>
                      </a:pPr>
                      <a:r>
                        <a:rPr sz="1400" b="1" spc="35" dirty="0">
                          <a:latin typeface="Times New Roman"/>
                          <a:cs typeface="Times New Roman"/>
                        </a:rPr>
                        <a:t>6. </a:t>
                      </a:r>
                      <a:r>
                        <a:rPr sz="1400" b="1" spc="40" dirty="0">
                          <a:latin typeface="Times New Roman"/>
                          <a:cs typeface="Times New Roman"/>
                        </a:rPr>
                        <a:t>return</a:t>
                      </a:r>
                      <a:r>
                        <a:rPr sz="1400" b="1" spc="-65" dirty="0">
                          <a:latin typeface="Times New Roman"/>
                          <a:cs typeface="Times New Roman"/>
                        </a:rPr>
                        <a:t> </a:t>
                      </a:r>
                      <a:r>
                        <a:rPr sz="1400" b="1" spc="30" dirty="0">
                          <a:latin typeface="Times New Roman"/>
                          <a:cs typeface="Times New Roman"/>
                        </a:rPr>
                        <a:t>s;</a:t>
                      </a:r>
                      <a:endParaRPr sz="1400">
                        <a:latin typeface="Times New Roman"/>
                        <a:cs typeface="Times New Roman"/>
                      </a:endParaRPr>
                    </a:p>
                  </a:txBody>
                  <a:tcPr marL="0" marR="0" marT="44027" marB="0">
                    <a:lnL w="6350">
                      <a:solidFill>
                        <a:srgbClr val="000000"/>
                      </a:solidFill>
                      <a:prstDash val="solid"/>
                    </a:lnL>
                    <a:lnR w="6350">
                      <a:solidFill>
                        <a:srgbClr val="000000"/>
                      </a:solidFill>
                      <a:prstDash val="solid"/>
                    </a:lnR>
                  </a:tcPr>
                </a:tc>
                <a:tc>
                  <a:txBody>
                    <a:bodyPr/>
                    <a:lstStyle/>
                    <a:p>
                      <a:pPr marR="26034" algn="ctr">
                        <a:lnSpc>
                          <a:spcPct val="100000"/>
                        </a:lnSpc>
                        <a:spcBef>
                          <a:spcPts val="270"/>
                        </a:spcBef>
                      </a:pPr>
                      <a:r>
                        <a:rPr sz="1400" b="1" dirty="0">
                          <a:latin typeface="Times New Roman"/>
                          <a:cs typeface="Times New Roman"/>
                        </a:rPr>
                        <a:t>1</a:t>
                      </a:r>
                      <a:endParaRPr sz="1400">
                        <a:latin typeface="Times New Roman"/>
                        <a:cs typeface="Times New Roman"/>
                      </a:endParaRPr>
                    </a:p>
                  </a:txBody>
                  <a:tcPr marL="0" marR="0" marT="91440" marB="0">
                    <a:lnL w="6350">
                      <a:solidFill>
                        <a:srgbClr val="000000"/>
                      </a:solidFill>
                      <a:prstDash val="solid"/>
                    </a:lnL>
                    <a:lnR w="6350">
                      <a:solidFill>
                        <a:srgbClr val="000000"/>
                      </a:solidFill>
                      <a:prstDash val="solid"/>
                    </a:lnR>
                  </a:tcPr>
                </a:tc>
                <a:tc>
                  <a:txBody>
                    <a:bodyPr/>
                    <a:lstStyle/>
                    <a:p>
                      <a:pPr marR="74295" algn="ctr">
                        <a:lnSpc>
                          <a:spcPct val="100000"/>
                        </a:lnSpc>
                        <a:spcBef>
                          <a:spcPts val="305"/>
                        </a:spcBef>
                      </a:pPr>
                      <a:r>
                        <a:rPr sz="1400" b="1" dirty="0">
                          <a:latin typeface="Times New Roman"/>
                          <a:cs typeface="Times New Roman"/>
                        </a:rPr>
                        <a:t>1</a:t>
                      </a:r>
                      <a:endParaRPr sz="1400" dirty="0">
                        <a:latin typeface="Times New Roman"/>
                        <a:cs typeface="Times New Roman"/>
                      </a:endParaRPr>
                    </a:p>
                  </a:txBody>
                  <a:tcPr marL="0" marR="0" marT="103293" marB="0">
                    <a:lnL w="6350">
                      <a:solidFill>
                        <a:srgbClr val="000000"/>
                      </a:solidFill>
                      <a:prstDash val="solid"/>
                    </a:lnL>
                    <a:lnR w="6350">
                      <a:solidFill>
                        <a:srgbClr val="000000"/>
                      </a:solidFill>
                      <a:prstDash val="solid"/>
                    </a:lnR>
                  </a:tcPr>
                </a:tc>
                <a:tc>
                  <a:txBody>
                    <a:bodyPr/>
                    <a:lstStyle/>
                    <a:p>
                      <a:pPr marR="41275" algn="ctr">
                        <a:lnSpc>
                          <a:spcPct val="100000"/>
                        </a:lnSpc>
                        <a:spcBef>
                          <a:spcPts val="240"/>
                        </a:spcBef>
                      </a:pPr>
                      <a:r>
                        <a:rPr sz="1400" b="1" dirty="0">
                          <a:latin typeface="Times New Roman"/>
                          <a:cs typeface="Times New Roman"/>
                        </a:rPr>
                        <a:t>1</a:t>
                      </a:r>
                      <a:endParaRPr sz="1400">
                        <a:latin typeface="Times New Roman"/>
                        <a:cs typeface="Times New Roman"/>
                      </a:endParaRPr>
                    </a:p>
                  </a:txBody>
                  <a:tcPr marL="0" marR="0" marT="81281" marB="0">
                    <a:lnL w="6350">
                      <a:solidFill>
                        <a:srgbClr val="000000"/>
                      </a:solidFill>
                      <a:prstDash val="solid"/>
                    </a:lnL>
                    <a:lnR w="6350">
                      <a:solidFill>
                        <a:srgbClr val="000000"/>
                      </a:solidFill>
                      <a:prstDash val="solid"/>
                    </a:lnR>
                  </a:tcPr>
                </a:tc>
                <a:extLst>
                  <a:ext uri="{0D108BD9-81ED-4DB2-BD59-A6C34878D82A}">
                    <a16:rowId xmlns:a16="http://schemas.microsoft.com/office/drawing/2014/main" val="10006"/>
                  </a:ext>
                </a:extLst>
              </a:tr>
              <a:tr h="728290">
                <a:tc>
                  <a:txBody>
                    <a:bodyPr/>
                    <a:lstStyle/>
                    <a:p>
                      <a:pPr marL="80645">
                        <a:lnSpc>
                          <a:spcPct val="100000"/>
                        </a:lnSpc>
                        <a:spcBef>
                          <a:spcPts val="125"/>
                        </a:spcBef>
                      </a:pPr>
                      <a:r>
                        <a:rPr sz="1400" b="1" spc="35" dirty="0">
                          <a:latin typeface="Times New Roman"/>
                          <a:cs typeface="Times New Roman"/>
                        </a:rPr>
                        <a:t>7.</a:t>
                      </a:r>
                      <a:r>
                        <a:rPr sz="1400" b="1" spc="140" dirty="0">
                          <a:latin typeface="Times New Roman"/>
                          <a:cs typeface="Times New Roman"/>
                        </a:rPr>
                        <a:t> </a:t>
                      </a:r>
                      <a:r>
                        <a:rPr sz="1400" b="1" spc="35" dirty="0">
                          <a:latin typeface="Times New Roman"/>
                          <a:cs typeface="Times New Roman"/>
                        </a:rPr>
                        <a:t>}</a:t>
                      </a:r>
                      <a:endParaRPr sz="1400">
                        <a:latin typeface="Times New Roman"/>
                        <a:cs typeface="Times New Roman"/>
                      </a:endParaRPr>
                    </a:p>
                  </a:txBody>
                  <a:tcPr marL="0" marR="0" marT="42333"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26034" algn="ctr">
                        <a:lnSpc>
                          <a:spcPct val="100000"/>
                        </a:lnSpc>
                        <a:spcBef>
                          <a:spcPts val="270"/>
                        </a:spcBef>
                      </a:pPr>
                      <a:r>
                        <a:rPr sz="1400" b="1" dirty="0">
                          <a:latin typeface="Times New Roman"/>
                          <a:cs typeface="Times New Roman"/>
                        </a:rPr>
                        <a:t>0</a:t>
                      </a:r>
                      <a:endParaRPr sz="1400">
                        <a:latin typeface="Times New Roman"/>
                        <a:cs typeface="Times New Roman"/>
                      </a:endParaRPr>
                    </a:p>
                  </a:txBody>
                  <a:tcPr marL="0" marR="0" marT="91440"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84455" algn="ctr">
                        <a:lnSpc>
                          <a:spcPct val="100000"/>
                        </a:lnSpc>
                        <a:spcBef>
                          <a:spcPts val="305"/>
                        </a:spcBef>
                      </a:pPr>
                      <a:r>
                        <a:rPr sz="1400" b="1" dirty="0">
                          <a:latin typeface="Times New Roman"/>
                          <a:cs typeface="Times New Roman"/>
                        </a:rPr>
                        <a:t>-</a:t>
                      </a:r>
                      <a:endParaRPr sz="1400" dirty="0">
                        <a:latin typeface="Times New Roman"/>
                        <a:cs typeface="Times New Roman"/>
                      </a:endParaRPr>
                    </a:p>
                  </a:txBody>
                  <a:tcPr marL="0" marR="0" marT="103293" marB="0">
                    <a:lnL w="6350">
                      <a:solidFill>
                        <a:srgbClr val="000000"/>
                      </a:solidFill>
                      <a:prstDash val="solid"/>
                    </a:lnL>
                    <a:lnR w="6350">
                      <a:solidFill>
                        <a:srgbClr val="000000"/>
                      </a:solidFill>
                      <a:prstDash val="solid"/>
                    </a:lnR>
                    <a:lnB w="6350">
                      <a:solidFill>
                        <a:srgbClr val="000000"/>
                      </a:solidFill>
                      <a:prstDash val="solid"/>
                    </a:lnB>
                  </a:tcPr>
                </a:tc>
                <a:tc>
                  <a:txBody>
                    <a:bodyPr/>
                    <a:lstStyle/>
                    <a:p>
                      <a:pPr marR="41275" algn="ctr">
                        <a:lnSpc>
                          <a:spcPct val="100000"/>
                        </a:lnSpc>
                        <a:spcBef>
                          <a:spcPts val="240"/>
                        </a:spcBef>
                      </a:pPr>
                      <a:r>
                        <a:rPr sz="1400" b="1" dirty="0">
                          <a:latin typeface="Times New Roman"/>
                          <a:cs typeface="Times New Roman"/>
                        </a:rPr>
                        <a:t>0</a:t>
                      </a:r>
                      <a:endParaRPr sz="1400" dirty="0">
                        <a:latin typeface="Times New Roman"/>
                        <a:cs typeface="Times New Roman"/>
                      </a:endParaRPr>
                    </a:p>
                  </a:txBody>
                  <a:tcPr marL="0" marR="0" marT="81281" marB="0">
                    <a:lnL w="6350">
                      <a:solidFill>
                        <a:srgbClr val="000000"/>
                      </a:solidFill>
                      <a:prstDash val="solid"/>
                    </a:lnL>
                    <a:lnR w="6350">
                      <a:solidFill>
                        <a:srgbClr val="000000"/>
                      </a:solidFill>
                      <a:prstDash val="solid"/>
                    </a:lnR>
                    <a:lnB w="6350">
                      <a:solidFill>
                        <a:srgbClr val="000000"/>
                      </a:solidFill>
                      <a:prstDash val="solid"/>
                    </a:lnB>
                  </a:tcPr>
                </a:tc>
                <a:extLst>
                  <a:ext uri="{0D108BD9-81ED-4DB2-BD59-A6C34878D82A}">
                    <a16:rowId xmlns:a16="http://schemas.microsoft.com/office/drawing/2014/main" val="10007"/>
                  </a:ext>
                </a:extLst>
              </a:tr>
              <a:tr h="385240">
                <a:tc>
                  <a:txBody>
                    <a:bodyPr/>
                    <a:lstStyle/>
                    <a:p>
                      <a:pPr marL="257175">
                        <a:lnSpc>
                          <a:spcPct val="100000"/>
                        </a:lnSpc>
                        <a:spcBef>
                          <a:spcPts val="195"/>
                        </a:spcBef>
                      </a:pPr>
                      <a:r>
                        <a:rPr sz="1400" b="1" spc="30" dirty="0">
                          <a:latin typeface="Times New Roman"/>
                          <a:cs typeface="Times New Roman"/>
                        </a:rPr>
                        <a:t>Total</a:t>
                      </a:r>
                      <a:endParaRPr sz="1400">
                        <a:latin typeface="Times New Roman"/>
                        <a:cs typeface="Times New Roman"/>
                      </a:endParaRPr>
                    </a:p>
                  </a:txBody>
                  <a:tcPr marL="0" marR="0" marT="66041"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ct val="100000"/>
                        </a:lnSpc>
                        <a:spcBef>
                          <a:spcPts val="204"/>
                        </a:spcBef>
                      </a:pPr>
                      <a:r>
                        <a:rPr sz="1400" b="1" spc="50" dirty="0">
                          <a:latin typeface="Times New Roman"/>
                          <a:cs typeface="Times New Roman"/>
                        </a:rPr>
                        <a:t>2n+3</a:t>
                      </a:r>
                      <a:r>
                        <a:rPr sz="1400" b="1" spc="-5" dirty="0">
                          <a:latin typeface="Times New Roman"/>
                          <a:cs typeface="Times New Roman"/>
                        </a:rPr>
                        <a:t> </a:t>
                      </a:r>
                      <a:r>
                        <a:rPr sz="1400" b="1" spc="35" dirty="0">
                          <a:latin typeface="Times New Roman"/>
                          <a:cs typeface="Times New Roman"/>
                        </a:rPr>
                        <a:t>steps</a:t>
                      </a:r>
                      <a:endParaRPr sz="1400" dirty="0">
                        <a:latin typeface="Times New Roman"/>
                        <a:cs typeface="Times New Roman"/>
                      </a:endParaRPr>
                    </a:p>
                  </a:txBody>
                  <a:tcPr marL="0" marR="0" marT="69425"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p:cNvSpPr txBox="1"/>
          <p:nvPr/>
        </p:nvSpPr>
        <p:spPr>
          <a:xfrm>
            <a:off x="4191024" y="3269337"/>
            <a:ext cx="320037" cy="196700"/>
          </a:xfrm>
          <a:prstGeom prst="rect">
            <a:avLst/>
          </a:prstGeom>
        </p:spPr>
        <p:txBody>
          <a:bodyPr vert="horz" wrap="square" lIns="0" tIns="32174" rIns="0" bIns="0" rtlCol="0">
            <a:spAutoFit/>
          </a:bodyPr>
          <a:lstStyle/>
          <a:p>
            <a:pPr marL="33867">
              <a:spcBef>
                <a:spcPts val="254"/>
              </a:spcBef>
            </a:pPr>
            <a:r>
              <a:rPr sz="1067" b="1" spc="120" dirty="0">
                <a:latin typeface="Times New Roman"/>
                <a:cs typeface="Times New Roman"/>
              </a:rPr>
              <a:t>Ex:</a:t>
            </a:r>
            <a:endParaRPr sz="1067">
              <a:latin typeface="Times New Roman"/>
              <a:cs typeface="Times New Roman"/>
            </a:endParaRPr>
          </a:p>
        </p:txBody>
      </p:sp>
      <p:sp>
        <p:nvSpPr>
          <p:cNvPr id="2" name="Slide Number Placeholder 1">
            <a:extLst>
              <a:ext uri="{FF2B5EF4-FFF2-40B4-BE49-F238E27FC236}">
                <a16:creationId xmlns:a16="http://schemas.microsoft.com/office/drawing/2014/main" id="{729C8822-12B0-4EF9-AE2E-5102EB7F2264}"/>
              </a:ext>
            </a:extLst>
          </p:cNvPr>
          <p:cNvSpPr>
            <a:spLocks noGrp="1"/>
          </p:cNvSpPr>
          <p:nvPr>
            <p:ph type="sldNum" sz="quarter" idx="12"/>
          </p:nvPr>
        </p:nvSpPr>
        <p:spPr/>
        <p:txBody>
          <a:bodyPr/>
          <a:lstStyle/>
          <a:p>
            <a:fld id="{7C265689-C4EE-450D-9F46-6E9A1264C64E}" type="slidenum">
              <a:rPr lang="en-US" smtClean="0"/>
              <a:t>53</a:t>
            </a:fld>
            <a:endParaRPr lang="en-US"/>
          </a:p>
        </p:txBody>
      </p:sp>
      <p:sp>
        <p:nvSpPr>
          <p:cNvPr id="6" name="Title 4">
            <a:extLst>
              <a:ext uri="{FF2B5EF4-FFF2-40B4-BE49-F238E27FC236}">
                <a16:creationId xmlns:a16="http://schemas.microsoft.com/office/drawing/2014/main" id="{050AF0E3-FCDA-4EF8-A93E-573B111A7BE7}"/>
              </a:ext>
            </a:extLst>
          </p:cNvPr>
          <p:cNvSpPr txBox="1">
            <a:spLocks/>
          </p:cNvSpPr>
          <p:nvPr/>
        </p:nvSpPr>
        <p:spPr>
          <a:xfrm>
            <a:off x="0" y="0"/>
            <a:ext cx="6583701" cy="7589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Time Complexity:  Examples</a:t>
            </a:r>
            <a:endParaRPr lang="en-US" b="1" dirty="0"/>
          </a:p>
        </p:txBody>
      </p:sp>
    </p:spTree>
    <p:extLst>
      <p:ext uri="{BB962C8B-B14F-4D97-AF65-F5344CB8AC3E}">
        <p14:creationId xmlns:p14="http://schemas.microsoft.com/office/powerpoint/2010/main" val="366372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55C21A-3FF8-4EAF-A86D-DB6428D3DE8A}"/>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l="9915" t="17323" r="16527" b="15579"/>
          <a:stretch>
            <a:fillRect/>
          </a:stretch>
        </p:blipFill>
        <p:spPr bwMode="auto">
          <a:xfrm>
            <a:off x="2610678" y="331304"/>
            <a:ext cx="7235687" cy="58832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Slide Number Placeholder 1">
            <a:extLst>
              <a:ext uri="{FF2B5EF4-FFF2-40B4-BE49-F238E27FC236}">
                <a16:creationId xmlns:a16="http://schemas.microsoft.com/office/drawing/2014/main" id="{7DC3DF22-54CF-4114-AC82-BC4986048CA6}"/>
              </a:ext>
            </a:extLst>
          </p:cNvPr>
          <p:cNvSpPr>
            <a:spLocks noGrp="1"/>
          </p:cNvSpPr>
          <p:nvPr>
            <p:ph type="sldNum" sz="quarter" idx="12"/>
          </p:nvPr>
        </p:nvSpPr>
        <p:spPr/>
        <p:txBody>
          <a:bodyPr/>
          <a:lstStyle/>
          <a:p>
            <a:fld id="{7C265689-C4EE-450D-9F46-6E9A1264C64E}" type="slidenum">
              <a:rPr lang="en-US" smtClean="0"/>
              <a:t>54</a:t>
            </a:fld>
            <a:endParaRPr lang="en-US"/>
          </a:p>
        </p:txBody>
      </p:sp>
    </p:spTree>
    <p:extLst>
      <p:ext uri="{BB962C8B-B14F-4D97-AF65-F5344CB8AC3E}">
        <p14:creationId xmlns:p14="http://schemas.microsoft.com/office/powerpoint/2010/main" val="2341609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75ED-9FDA-409B-9979-96D3DBAFB64D}"/>
              </a:ext>
            </a:extLst>
          </p:cNvPr>
          <p:cNvSpPr>
            <a:spLocks noGrp="1"/>
          </p:cNvSpPr>
          <p:nvPr>
            <p:ph type="title"/>
          </p:nvPr>
        </p:nvSpPr>
        <p:spPr/>
        <p:txBody>
          <a:bodyPr/>
          <a:lstStyle/>
          <a:p>
            <a:r>
              <a:rPr lang="en-GB" dirty="0"/>
              <a:t>Time complexity of Matrix addition</a:t>
            </a:r>
            <a:endParaRPr lang="en-US" dirty="0"/>
          </a:p>
        </p:txBody>
      </p:sp>
      <p:pic>
        <p:nvPicPr>
          <p:cNvPr id="2050" name="Picture 2">
            <a:extLst>
              <a:ext uri="{FF2B5EF4-FFF2-40B4-BE49-F238E27FC236}">
                <a16:creationId xmlns:a16="http://schemas.microsoft.com/office/drawing/2014/main" id="{9E3650C3-31BD-4996-BE18-04CA361BC2A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l="18480" t="11859" r="7663" b="66269"/>
          <a:stretch>
            <a:fillRect/>
          </a:stretch>
        </p:blipFill>
        <p:spPr bwMode="auto">
          <a:xfrm>
            <a:off x="2252870" y="1690688"/>
            <a:ext cx="7228755" cy="3612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Slide Number Placeholder 2">
            <a:extLst>
              <a:ext uri="{FF2B5EF4-FFF2-40B4-BE49-F238E27FC236}">
                <a16:creationId xmlns:a16="http://schemas.microsoft.com/office/drawing/2014/main" id="{1B547A01-1631-496E-B377-B20DB02639C8}"/>
              </a:ext>
            </a:extLst>
          </p:cNvPr>
          <p:cNvSpPr>
            <a:spLocks noGrp="1"/>
          </p:cNvSpPr>
          <p:nvPr>
            <p:ph type="sldNum" sz="quarter" idx="12"/>
          </p:nvPr>
        </p:nvSpPr>
        <p:spPr/>
        <p:txBody>
          <a:bodyPr/>
          <a:lstStyle/>
          <a:p>
            <a:fld id="{7C265689-C4EE-450D-9F46-6E9A1264C64E}" type="slidenum">
              <a:rPr lang="en-US" smtClean="0"/>
              <a:t>55</a:t>
            </a:fld>
            <a:endParaRPr lang="en-US"/>
          </a:p>
        </p:txBody>
      </p:sp>
    </p:spTree>
    <p:extLst>
      <p:ext uri="{BB962C8B-B14F-4D97-AF65-F5344CB8AC3E}">
        <p14:creationId xmlns:p14="http://schemas.microsoft.com/office/powerpoint/2010/main" val="1217995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8AF9-40FD-4111-A544-95B086E54137}"/>
              </a:ext>
            </a:extLst>
          </p:cNvPr>
          <p:cNvSpPr>
            <a:spLocks noGrp="1"/>
          </p:cNvSpPr>
          <p:nvPr>
            <p:ph type="title"/>
          </p:nvPr>
        </p:nvSpPr>
        <p:spPr>
          <a:xfrm>
            <a:off x="166687" y="0"/>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Time complexity of Fibonacci number</a:t>
            </a:r>
          </a:p>
        </p:txBody>
      </p:sp>
      <p:pic>
        <p:nvPicPr>
          <p:cNvPr id="3074" name="Picture 2">
            <a:extLst>
              <a:ext uri="{FF2B5EF4-FFF2-40B4-BE49-F238E27FC236}">
                <a16:creationId xmlns:a16="http://schemas.microsoft.com/office/drawing/2014/main" id="{A77CAA53-E16B-401C-A08D-7EDD933CB3FD}"/>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l="10667" t="10463" r="17818" b="50458"/>
          <a:stretch>
            <a:fillRect/>
          </a:stretch>
        </p:blipFill>
        <p:spPr bwMode="auto">
          <a:xfrm>
            <a:off x="2464905" y="1825626"/>
            <a:ext cx="6711994" cy="43513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Slide Number Placeholder 2">
            <a:extLst>
              <a:ext uri="{FF2B5EF4-FFF2-40B4-BE49-F238E27FC236}">
                <a16:creationId xmlns:a16="http://schemas.microsoft.com/office/drawing/2014/main" id="{D168B0EB-9C8A-4120-B5D0-E90C6D72AB87}"/>
              </a:ext>
            </a:extLst>
          </p:cNvPr>
          <p:cNvSpPr>
            <a:spLocks noGrp="1"/>
          </p:cNvSpPr>
          <p:nvPr>
            <p:ph type="sldNum" sz="quarter" idx="12"/>
          </p:nvPr>
        </p:nvSpPr>
        <p:spPr/>
        <p:txBody>
          <a:bodyPr/>
          <a:lstStyle/>
          <a:p>
            <a:fld id="{7C265689-C4EE-450D-9F46-6E9A1264C64E}" type="slidenum">
              <a:rPr lang="en-US" smtClean="0"/>
              <a:t>56</a:t>
            </a:fld>
            <a:endParaRPr lang="en-US"/>
          </a:p>
        </p:txBody>
      </p:sp>
    </p:spTree>
    <p:extLst>
      <p:ext uri="{BB962C8B-B14F-4D97-AF65-F5344CB8AC3E}">
        <p14:creationId xmlns:p14="http://schemas.microsoft.com/office/powerpoint/2010/main" val="1265206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47BC9F-D6B0-4B73-8667-80266EDA558E}"/>
              </a:ext>
            </a:extLst>
          </p:cNvPr>
          <p:cNvSpPr>
            <a:spLocks noGrp="1"/>
          </p:cNvSpPr>
          <p:nvPr>
            <p:ph type="sldNum" sz="quarter" idx="12"/>
          </p:nvPr>
        </p:nvSpPr>
        <p:spPr/>
        <p:txBody>
          <a:bodyPr/>
          <a:lstStyle/>
          <a:p>
            <a:fld id="{7C265689-C4EE-450D-9F46-6E9A1264C64E}" type="slidenum">
              <a:rPr lang="en-US" smtClean="0"/>
              <a:t>57</a:t>
            </a:fld>
            <a:endParaRPr lang="en-US"/>
          </a:p>
        </p:txBody>
      </p:sp>
      <p:pic>
        <p:nvPicPr>
          <p:cNvPr id="6" name="Picture 5" descr="A close up of text on a black background&#10;&#10;Description automatically generated">
            <a:extLst>
              <a:ext uri="{FF2B5EF4-FFF2-40B4-BE49-F238E27FC236}">
                <a16:creationId xmlns:a16="http://schemas.microsoft.com/office/drawing/2014/main" id="{9A3D4188-3CDB-4F49-9E75-88793FD1A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287" y="266700"/>
            <a:ext cx="9877425" cy="6324600"/>
          </a:xfrm>
          <a:prstGeom prst="rect">
            <a:avLst/>
          </a:prstGeom>
        </p:spPr>
      </p:pic>
    </p:spTree>
    <p:extLst>
      <p:ext uri="{BB962C8B-B14F-4D97-AF65-F5344CB8AC3E}">
        <p14:creationId xmlns:p14="http://schemas.microsoft.com/office/powerpoint/2010/main" val="3164598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F22808-C0B9-4FD7-9A4D-7E14F90E44ED}"/>
              </a:ext>
            </a:extLst>
          </p:cNvPr>
          <p:cNvSpPr>
            <a:spLocks noGrp="1"/>
          </p:cNvSpPr>
          <p:nvPr>
            <p:ph type="sldNum" sz="quarter" idx="12"/>
          </p:nvPr>
        </p:nvSpPr>
        <p:spPr/>
        <p:txBody>
          <a:bodyPr/>
          <a:lstStyle/>
          <a:p>
            <a:fld id="{7C265689-C4EE-450D-9F46-6E9A1264C64E}" type="slidenum">
              <a:rPr lang="en-US" smtClean="0"/>
              <a:t>58</a:t>
            </a:fld>
            <a:endParaRPr lang="en-US"/>
          </a:p>
        </p:txBody>
      </p:sp>
      <p:pic>
        <p:nvPicPr>
          <p:cNvPr id="6" name="Picture 5" descr="A close up of text on a white background&#10;&#10;Description automatically generated">
            <a:extLst>
              <a:ext uri="{FF2B5EF4-FFF2-40B4-BE49-F238E27FC236}">
                <a16:creationId xmlns:a16="http://schemas.microsoft.com/office/drawing/2014/main" id="{A5EB931B-8258-41BB-833A-EC57800F7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680" y="0"/>
            <a:ext cx="9220640" cy="6858000"/>
          </a:xfrm>
          <a:prstGeom prst="rect">
            <a:avLst/>
          </a:prstGeom>
        </p:spPr>
      </p:pic>
    </p:spTree>
    <p:extLst>
      <p:ext uri="{BB962C8B-B14F-4D97-AF65-F5344CB8AC3E}">
        <p14:creationId xmlns:p14="http://schemas.microsoft.com/office/powerpoint/2010/main" val="1457743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006552-D147-4601-B59D-35EB7901626F}"/>
              </a:ext>
            </a:extLst>
          </p:cNvPr>
          <p:cNvSpPr>
            <a:spLocks noGrp="1"/>
          </p:cNvSpPr>
          <p:nvPr>
            <p:ph type="sldNum" sz="quarter" idx="12"/>
          </p:nvPr>
        </p:nvSpPr>
        <p:spPr/>
        <p:txBody>
          <a:bodyPr/>
          <a:lstStyle/>
          <a:p>
            <a:fld id="{7C265689-C4EE-450D-9F46-6E9A1264C64E}" type="slidenum">
              <a:rPr lang="en-US" smtClean="0"/>
              <a:t>59</a:t>
            </a:fld>
            <a:endParaRPr lang="en-US"/>
          </a:p>
        </p:txBody>
      </p:sp>
      <p:pic>
        <p:nvPicPr>
          <p:cNvPr id="6" name="Picture 5" descr="A close up of text on a white background&#10;&#10;Description automatically generated">
            <a:extLst>
              <a:ext uri="{FF2B5EF4-FFF2-40B4-BE49-F238E27FC236}">
                <a16:creationId xmlns:a16="http://schemas.microsoft.com/office/drawing/2014/main" id="{5162A303-DB34-4D95-8198-F2AE7881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087" y="138112"/>
            <a:ext cx="10029825" cy="6581775"/>
          </a:xfrm>
          <a:prstGeom prst="rect">
            <a:avLst/>
          </a:prstGeom>
        </p:spPr>
      </p:pic>
    </p:spTree>
    <p:extLst>
      <p:ext uri="{BB962C8B-B14F-4D97-AF65-F5344CB8AC3E}">
        <p14:creationId xmlns:p14="http://schemas.microsoft.com/office/powerpoint/2010/main" val="405784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EA1B95-7DD1-4CA3-AD50-7A81738C3D0D}"/>
              </a:ext>
            </a:extLst>
          </p:cNvPr>
          <p:cNvSpPr>
            <a:spLocks noGrp="1"/>
          </p:cNvSpPr>
          <p:nvPr>
            <p:ph type="title"/>
          </p:nvPr>
        </p:nvSpPr>
        <p:spPr>
          <a:xfrm>
            <a:off x="841248" y="426720"/>
            <a:ext cx="10506456" cy="1919141"/>
          </a:xfrm>
        </p:spPr>
        <p:txBody>
          <a:bodyPr anchor="b">
            <a:normAutofit/>
          </a:bodyPr>
          <a:lstStyle/>
          <a:p>
            <a:r>
              <a:rPr lang="en-US" sz="6000"/>
              <a:t>Fundamentals of Algorithm Analysis </a:t>
            </a:r>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955A762-7861-4881-BFCA-E3499763CFD8}"/>
              </a:ext>
            </a:extLst>
          </p:cNvPr>
          <p:cNvSpPr>
            <a:spLocks noGrp="1"/>
          </p:cNvSpPr>
          <p:nvPr>
            <p:ph idx="1"/>
          </p:nvPr>
        </p:nvSpPr>
        <p:spPr>
          <a:xfrm>
            <a:off x="841248" y="3337269"/>
            <a:ext cx="10509504" cy="2905686"/>
          </a:xfrm>
        </p:spPr>
        <p:txBody>
          <a:bodyPr>
            <a:normAutofit/>
          </a:bodyPr>
          <a:lstStyle/>
          <a:p>
            <a:pPr marL="0" indent="0">
              <a:buNone/>
            </a:pPr>
            <a:r>
              <a:rPr lang="en-US" sz="1400"/>
              <a:t>CONTENTS</a:t>
            </a:r>
          </a:p>
          <a:p>
            <a:pPr marL="514350" indent="-514350">
              <a:buFont typeface="+mj-lt"/>
              <a:buAutoNum type="arabicParenR"/>
            </a:pPr>
            <a:r>
              <a:rPr lang="en-US" sz="1400"/>
              <a:t>Introduction</a:t>
            </a:r>
          </a:p>
          <a:p>
            <a:pPr marL="514350" indent="-514350">
              <a:buFont typeface="+mj-lt"/>
              <a:buAutoNum type="arabicParenR"/>
            </a:pPr>
            <a:r>
              <a:rPr lang="en-US" sz="1400"/>
              <a:t>Definition of algorithm</a:t>
            </a:r>
          </a:p>
          <a:p>
            <a:pPr marL="514350" indent="-514350">
              <a:buFont typeface="+mj-lt"/>
              <a:buAutoNum type="arabicParenR"/>
            </a:pPr>
            <a:r>
              <a:rPr lang="en-GB" sz="1400">
                <a:latin typeface="Times New Roman" panose="02020603050405020304" pitchFamily="18" charset="0"/>
                <a:cs typeface="Times New Roman" panose="02020603050405020304" pitchFamily="18" charset="0"/>
              </a:rPr>
              <a:t>Algorithmic Problem solving</a:t>
            </a:r>
          </a:p>
          <a:p>
            <a:pPr marL="514350" indent="-514350">
              <a:buFont typeface="+mj-lt"/>
              <a:buAutoNum type="arabicParenR"/>
            </a:pPr>
            <a:r>
              <a:rPr lang="en-US" sz="1400">
                <a:latin typeface="Times New Roman" panose="02020603050405020304" pitchFamily="18" charset="0"/>
                <a:cs typeface="Times New Roman" panose="02020603050405020304" pitchFamily="18" charset="0"/>
              </a:rPr>
              <a:t>Methods of Specifying an Algorithm</a:t>
            </a:r>
          </a:p>
          <a:p>
            <a:pPr marL="514350" indent="-514350">
              <a:buFont typeface="+mj-lt"/>
              <a:buAutoNum type="arabicParenR"/>
            </a:pPr>
            <a:r>
              <a:rPr lang="en-US" sz="1400">
                <a:latin typeface="Times New Roman" panose="02020603050405020304" pitchFamily="18" charset="0"/>
                <a:cs typeface="Times New Roman" panose="02020603050405020304" pitchFamily="18" charset="0"/>
              </a:rPr>
              <a:t>Steps for writing an algorithm(Pseudo code)</a:t>
            </a:r>
            <a:endParaRPr lang="en-GB" sz="1400">
              <a:latin typeface="Times New Roman" panose="02020603050405020304" pitchFamily="18" charset="0"/>
              <a:cs typeface="Times New Roman" panose="02020603050405020304" pitchFamily="18" charset="0"/>
            </a:endParaRPr>
          </a:p>
          <a:p>
            <a:pPr marL="514350" indent="-514350">
              <a:buFont typeface="+mj-lt"/>
              <a:buAutoNum type="arabicParenR"/>
            </a:pPr>
            <a:r>
              <a:rPr lang="en-US" sz="1400">
                <a:latin typeface="Times New Roman" panose="02020603050405020304" pitchFamily="18" charset="0"/>
                <a:cs typeface="Times New Roman" panose="02020603050405020304" pitchFamily="18" charset="0"/>
              </a:rPr>
              <a:t>Sample Problems and Algori</a:t>
            </a:r>
            <a:r>
              <a:rPr lang="en-US" sz="1400"/>
              <a:t>thms</a:t>
            </a:r>
          </a:p>
          <a:p>
            <a:pPr marL="514350" indent="-514350">
              <a:buFont typeface="+mj-lt"/>
              <a:buAutoNum type="arabicParenR"/>
            </a:pPr>
            <a:r>
              <a:rPr lang="en-US" sz="1400"/>
              <a:t>Quiz</a:t>
            </a:r>
          </a:p>
          <a:p>
            <a:pPr marL="514350" indent="-514350">
              <a:buFont typeface="+mj-lt"/>
              <a:buAutoNum type="arabicParenR"/>
            </a:pPr>
            <a:r>
              <a:rPr lang="en-US" sz="1400"/>
              <a:t>Important Questions</a:t>
            </a:r>
          </a:p>
        </p:txBody>
      </p:sp>
      <p:sp>
        <p:nvSpPr>
          <p:cNvPr id="6" name="Slide Number Placeholder 5">
            <a:extLst>
              <a:ext uri="{FF2B5EF4-FFF2-40B4-BE49-F238E27FC236}">
                <a16:creationId xmlns:a16="http://schemas.microsoft.com/office/drawing/2014/main" id="{5301F447-048C-458F-8E92-250BE990EA30}"/>
              </a:ext>
            </a:extLst>
          </p:cNvPr>
          <p:cNvSpPr>
            <a:spLocks noGrp="1"/>
          </p:cNvSpPr>
          <p:nvPr>
            <p:ph type="sldNum" sz="quarter" idx="12"/>
          </p:nvPr>
        </p:nvSpPr>
        <p:spPr>
          <a:xfrm>
            <a:off x="8873254" y="6356350"/>
            <a:ext cx="2477498"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spTree>
    <p:extLst>
      <p:ext uri="{BB962C8B-B14F-4D97-AF65-F5344CB8AC3E}">
        <p14:creationId xmlns:p14="http://schemas.microsoft.com/office/powerpoint/2010/main" val="1137346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6D1A-275A-4065-8F75-4726D26B79E7}"/>
              </a:ext>
            </a:extLst>
          </p:cNvPr>
          <p:cNvSpPr>
            <a:spLocks noGrp="1"/>
          </p:cNvSpPr>
          <p:nvPr>
            <p:ph type="title"/>
          </p:nvPr>
        </p:nvSpPr>
        <p:spPr>
          <a:xfrm>
            <a:off x="0" y="0"/>
            <a:ext cx="6096000" cy="537918"/>
          </a:xfrm>
        </p:spPr>
        <p:txBody>
          <a:bodyPr>
            <a:normAutofit fontScale="90000"/>
          </a:bodyPr>
          <a:lstStyle/>
          <a:p>
            <a:r>
              <a:rPr lang="en-US" dirty="0">
                <a:solidFill>
                  <a:schemeClr val="accent1"/>
                </a:solidFill>
              </a:rPr>
              <a:t>Important questions</a:t>
            </a:r>
          </a:p>
        </p:txBody>
      </p:sp>
      <p:sp>
        <p:nvSpPr>
          <p:cNvPr id="3" name="Content Placeholder 2">
            <a:extLst>
              <a:ext uri="{FF2B5EF4-FFF2-40B4-BE49-F238E27FC236}">
                <a16:creationId xmlns:a16="http://schemas.microsoft.com/office/drawing/2014/main" id="{04E7E127-221A-4912-8CD5-314D66A9A998}"/>
              </a:ext>
            </a:extLst>
          </p:cNvPr>
          <p:cNvSpPr>
            <a:spLocks noGrp="1"/>
          </p:cNvSpPr>
          <p:nvPr>
            <p:ph idx="1"/>
          </p:nvPr>
        </p:nvSpPr>
        <p:spPr>
          <a:xfrm>
            <a:off x="838199" y="647114"/>
            <a:ext cx="10922391" cy="5709236"/>
          </a:xfrm>
        </p:spPr>
        <p:txBody>
          <a:bodyPr>
            <a:normAutofit fontScale="85000" lnSpcReduction="20000"/>
          </a:bodyPr>
          <a:lstStyle/>
          <a:p>
            <a:pPr marL="514350" indent="-514350">
              <a:buAutoNum type="arabicParenBoth"/>
            </a:pPr>
            <a:r>
              <a:rPr lang="en-US" sz="3300" dirty="0"/>
              <a:t>Define algorithm</a:t>
            </a:r>
          </a:p>
          <a:p>
            <a:pPr marL="514350" indent="-514350">
              <a:buAutoNum type="arabicParenBoth"/>
            </a:pPr>
            <a:r>
              <a:rPr lang="en-US" sz="3300" dirty="0"/>
              <a:t>What is pseudo code?</a:t>
            </a:r>
          </a:p>
          <a:p>
            <a:pPr marL="514350" indent="-514350">
              <a:buAutoNum type="arabicParenBoth"/>
            </a:pPr>
            <a:r>
              <a:rPr lang="en-US" sz="3300" dirty="0"/>
              <a:t>How to device an algorithm?</a:t>
            </a:r>
          </a:p>
          <a:p>
            <a:pPr marL="514350" indent="-514350">
              <a:buAutoNum type="arabicParenBoth"/>
            </a:pPr>
            <a:r>
              <a:rPr lang="en-US" sz="3300" dirty="0"/>
              <a:t>How to validate an algorithm?</a:t>
            </a:r>
          </a:p>
          <a:p>
            <a:pPr marL="514350" indent="-514350">
              <a:buAutoNum type="arabicParenBoth"/>
            </a:pPr>
            <a:r>
              <a:rPr lang="en-US" sz="3300" dirty="0"/>
              <a:t>How to analysis an algorithm?</a:t>
            </a:r>
          </a:p>
          <a:p>
            <a:pPr marL="514350" indent="-514350">
              <a:buAutoNum type="arabicParenBoth"/>
            </a:pPr>
            <a:r>
              <a:rPr lang="en-US" sz="3300" dirty="0"/>
              <a:t>How to test a program?</a:t>
            </a:r>
          </a:p>
          <a:p>
            <a:pPr marL="514350" indent="-514350">
              <a:buAutoNum type="arabicParenBoth"/>
            </a:pPr>
            <a:r>
              <a:rPr lang="en-US" sz="3300" dirty="0"/>
              <a:t>What are the characteristics of an algorithm?</a:t>
            </a:r>
          </a:p>
          <a:p>
            <a:pPr marL="514350" indent="-514350">
              <a:buAutoNum type="arabicParenBoth"/>
            </a:pPr>
            <a:r>
              <a:rPr lang="en-US" sz="3300" dirty="0"/>
              <a:t>Write an algorithm for linear sort.</a:t>
            </a:r>
          </a:p>
          <a:p>
            <a:pPr marL="514350" indent="-514350">
              <a:buAutoNum type="arabicParenBoth"/>
            </a:pPr>
            <a:r>
              <a:rPr lang="en-US" sz="3300" dirty="0"/>
              <a:t>Write an algorithm for binary search</a:t>
            </a:r>
          </a:p>
          <a:p>
            <a:pPr marL="514350" indent="-514350">
              <a:buAutoNum type="arabicParenBoth"/>
            </a:pPr>
            <a:r>
              <a:rPr lang="en-US" sz="3300" dirty="0"/>
              <a:t>Write an algorithm for selection sort.</a:t>
            </a:r>
          </a:p>
          <a:p>
            <a:pPr marL="514350" indent="-514350">
              <a:buAutoNum type="arabicParenBoth"/>
            </a:pPr>
            <a:r>
              <a:rPr lang="en-US" sz="3300" dirty="0"/>
              <a:t>Write an algorithm for finding max and min in an array of n elements.</a:t>
            </a:r>
          </a:p>
          <a:p>
            <a:pPr marL="514350" indent="-514350">
              <a:buAutoNum type="arabicParenBoth"/>
            </a:pPr>
            <a:r>
              <a:rPr lang="en-US" sz="3300" dirty="0"/>
              <a:t> Write an algorithm to check the give positive integer is prime or not.</a:t>
            </a:r>
          </a:p>
          <a:p>
            <a:pPr marL="514350" indent="-514350">
              <a:buAutoNum type="arabicParenBoth"/>
            </a:pPr>
            <a:r>
              <a:rPr lang="en-US" sz="3300" dirty="0"/>
              <a:t>Write an Euclidean algorithm for finding GCD.</a:t>
            </a:r>
          </a:p>
          <a:p>
            <a:pPr marL="514350" indent="-514350">
              <a:buAutoNum type="arabicParenBoth"/>
            </a:pPr>
            <a:endParaRPr lang="en-US" dirty="0"/>
          </a:p>
        </p:txBody>
      </p:sp>
      <p:sp>
        <p:nvSpPr>
          <p:cNvPr id="6" name="Slide Number Placeholder 5">
            <a:extLst>
              <a:ext uri="{FF2B5EF4-FFF2-40B4-BE49-F238E27FC236}">
                <a16:creationId xmlns:a16="http://schemas.microsoft.com/office/drawing/2014/main" id="{76FBB68B-9A08-42DA-8F8C-0B0F111CE341}"/>
              </a:ext>
            </a:extLst>
          </p:cNvPr>
          <p:cNvSpPr>
            <a:spLocks noGrp="1"/>
          </p:cNvSpPr>
          <p:nvPr>
            <p:ph type="sldNum" sz="quarter" idx="12"/>
          </p:nvPr>
        </p:nvSpPr>
        <p:spPr/>
        <p:txBody>
          <a:bodyPr/>
          <a:lstStyle/>
          <a:p>
            <a:fld id="{7C265689-C4EE-450D-9F46-6E9A1264C64E}" type="slidenum">
              <a:rPr lang="en-US" smtClean="0"/>
              <a:t>60</a:t>
            </a:fld>
            <a:endParaRPr lang="en-US"/>
          </a:p>
        </p:txBody>
      </p:sp>
    </p:spTree>
    <p:extLst>
      <p:ext uri="{BB962C8B-B14F-4D97-AF65-F5344CB8AC3E}">
        <p14:creationId xmlns:p14="http://schemas.microsoft.com/office/powerpoint/2010/main" val="3804887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89EEA-547D-4FC5-AF4A-41D6219131EB}"/>
              </a:ext>
            </a:extLst>
          </p:cNvPr>
          <p:cNvSpPr>
            <a:spLocks noGrp="1"/>
          </p:cNvSpPr>
          <p:nvPr>
            <p:ph type="title"/>
          </p:nvPr>
        </p:nvSpPr>
        <p:spPr>
          <a:xfrm>
            <a:off x="841248" y="426720"/>
            <a:ext cx="10506456" cy="1919141"/>
          </a:xfrm>
        </p:spPr>
        <p:txBody>
          <a:bodyPr anchor="b">
            <a:normAutofit/>
          </a:bodyPr>
          <a:lstStyle/>
          <a:p>
            <a:r>
              <a:rPr lang="en-GB" sz="6000"/>
              <a:t>Algorithm Background</a:t>
            </a:r>
            <a:endParaRPr lang="en-US" sz="6000"/>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6E8B317-19D1-4ED4-810D-3F198F4C2C27}"/>
              </a:ext>
            </a:extLst>
          </p:cNvPr>
          <p:cNvSpPr>
            <a:spLocks noGrp="1"/>
          </p:cNvSpPr>
          <p:nvPr>
            <p:ph idx="1"/>
          </p:nvPr>
        </p:nvSpPr>
        <p:spPr>
          <a:xfrm>
            <a:off x="808041" y="3037087"/>
            <a:ext cx="10509504" cy="2905686"/>
          </a:xfrm>
        </p:spPr>
        <p:txBody>
          <a:bodyPr>
            <a:normAutofit fontScale="92500" lnSpcReduction="10000"/>
          </a:bodyPr>
          <a:lstStyle/>
          <a:p>
            <a:pPr marL="200660" marR="81915" indent="97155" algn="just">
              <a:spcBef>
                <a:spcPts val="110"/>
              </a:spcBef>
              <a:spcAft>
                <a:spcPts val="0"/>
              </a:spcAft>
            </a:pPr>
            <a:r>
              <a:rPr lang="en-US" sz="2200" b="1" i="1" dirty="0">
                <a:effectLst/>
                <a:ea typeface="Times New Roman" panose="02020603050405020304" pitchFamily="18" charset="0"/>
              </a:rPr>
              <a:t>Algorithm: </a:t>
            </a:r>
            <a:r>
              <a:rPr lang="en-US" sz="2200" dirty="0">
                <a:effectLst/>
                <a:ea typeface="Times New Roman" panose="02020603050405020304" pitchFamily="18" charset="0"/>
              </a:rPr>
              <a:t>The word algorithm came from the name </a:t>
            </a:r>
            <a:r>
              <a:rPr lang="en-US" sz="2200" spc="20" dirty="0">
                <a:effectLst/>
                <a:ea typeface="Times New Roman" panose="02020603050405020304" pitchFamily="18" charset="0"/>
              </a:rPr>
              <a:t>of </a:t>
            </a:r>
            <a:r>
              <a:rPr lang="en-US" sz="2200" dirty="0">
                <a:effectLst/>
                <a:ea typeface="Times New Roman" panose="02020603050405020304" pitchFamily="18" charset="0"/>
              </a:rPr>
              <a:t>a Persian mathematician Abu </a:t>
            </a:r>
            <a:r>
              <a:rPr lang="en-US" sz="2200" dirty="0" err="1">
                <a:effectLst/>
                <a:ea typeface="Times New Roman" panose="02020603050405020304" pitchFamily="18" charset="0"/>
              </a:rPr>
              <a:t>Jafar</a:t>
            </a:r>
            <a:r>
              <a:rPr lang="en-US" sz="2200" dirty="0">
                <a:effectLst/>
                <a:ea typeface="Times New Roman" panose="02020603050405020304" pitchFamily="18" charset="0"/>
              </a:rPr>
              <a:t> Mohammed Ibn Musa Al </a:t>
            </a:r>
            <a:r>
              <a:rPr lang="en-US" sz="2200" dirty="0" err="1">
                <a:effectLst/>
                <a:ea typeface="Times New Roman" panose="02020603050405020304" pitchFamily="18" charset="0"/>
              </a:rPr>
              <a:t>Khowarizmi</a:t>
            </a:r>
            <a:r>
              <a:rPr lang="en-US" sz="2200" dirty="0">
                <a:effectLst/>
                <a:ea typeface="Times New Roman" panose="02020603050405020304" pitchFamily="18" charset="0"/>
              </a:rPr>
              <a:t> (ninth century). </a:t>
            </a:r>
          </a:p>
          <a:p>
            <a:pPr marL="200660" marR="81915" indent="97155" algn="just">
              <a:spcBef>
                <a:spcPts val="110"/>
              </a:spcBef>
              <a:spcAft>
                <a:spcPts val="0"/>
              </a:spcAft>
            </a:pPr>
            <a:endParaRPr lang="en-US" sz="2200" dirty="0">
              <a:effectLst/>
              <a:ea typeface="Times New Roman" panose="02020603050405020304" pitchFamily="18" charset="0"/>
            </a:endParaRPr>
          </a:p>
          <a:p>
            <a:pPr marL="200660" marR="81915" indent="97155" algn="just">
              <a:spcBef>
                <a:spcPts val="110"/>
              </a:spcBef>
              <a:spcAft>
                <a:spcPts val="0"/>
              </a:spcAft>
            </a:pPr>
            <a:r>
              <a:rPr lang="en-US" sz="2200" dirty="0">
                <a:effectLst/>
                <a:ea typeface="Times New Roman" panose="02020603050405020304" pitchFamily="18" charset="0"/>
              </a:rPr>
              <a:t>An algorithm </a:t>
            </a:r>
            <a:r>
              <a:rPr lang="en-US" sz="2200" spc="-15" dirty="0">
                <a:effectLst/>
                <a:ea typeface="Times New Roman" panose="02020603050405020304" pitchFamily="18" charset="0"/>
              </a:rPr>
              <a:t>is </a:t>
            </a:r>
            <a:r>
              <a:rPr lang="en-US" sz="2200" dirty="0">
                <a:effectLst/>
                <a:ea typeface="Times New Roman" panose="02020603050405020304" pitchFamily="18" charset="0"/>
              </a:rPr>
              <a:t>simply s set of rules used to perform some calculations either by hand or more usually on a machine</a:t>
            </a:r>
            <a:r>
              <a:rPr lang="en-US" sz="2200" spc="-10" dirty="0">
                <a:effectLst/>
                <a:ea typeface="Times New Roman" panose="02020603050405020304" pitchFamily="18" charset="0"/>
              </a:rPr>
              <a:t> </a:t>
            </a:r>
            <a:r>
              <a:rPr lang="en-US" sz="2200" dirty="0">
                <a:effectLst/>
                <a:ea typeface="Times New Roman" panose="02020603050405020304" pitchFamily="18" charset="0"/>
              </a:rPr>
              <a:t>(computer).</a:t>
            </a:r>
          </a:p>
          <a:p>
            <a:pPr marL="0" indent="0" algn="just">
              <a:buNone/>
            </a:pPr>
            <a:r>
              <a:rPr lang="en-US" sz="2200" b="1" dirty="0"/>
              <a:t>Definition</a:t>
            </a:r>
            <a:r>
              <a:rPr lang="en-US" sz="2200" dirty="0"/>
              <a:t>: </a:t>
            </a:r>
          </a:p>
          <a:p>
            <a:pPr marL="0" indent="0" algn="just">
              <a:buNone/>
            </a:pPr>
            <a:endParaRPr lang="en-US" sz="2200" dirty="0"/>
          </a:p>
          <a:p>
            <a:pPr marL="0" indent="0" algn="just">
              <a:buNone/>
            </a:pPr>
            <a:r>
              <a:rPr lang="en-US" sz="2200" dirty="0"/>
              <a:t>An </a:t>
            </a:r>
            <a:r>
              <a:rPr lang="en-US" sz="2200" i="1" dirty="0"/>
              <a:t>algorithm </a:t>
            </a:r>
            <a:r>
              <a:rPr lang="en-US" sz="2200" dirty="0"/>
              <a:t>is a finite sequence of unambiguous instructions for solving a particular problem. It must satisfy the specific characteristics.</a:t>
            </a:r>
          </a:p>
          <a:p>
            <a:pPr marL="200660" marR="81915" indent="97155" algn="just">
              <a:spcBef>
                <a:spcPts val="110"/>
              </a:spcBef>
              <a:spcAft>
                <a:spcPts val="0"/>
              </a:spcAft>
            </a:pPr>
            <a:endParaRPr lang="en-US" sz="2200" dirty="0">
              <a:effectLst/>
              <a:ea typeface="Times New Roman" panose="02020603050405020304" pitchFamily="18" charset="0"/>
            </a:endParaRPr>
          </a:p>
          <a:p>
            <a:pPr marL="200660" marR="81915" indent="97155">
              <a:spcBef>
                <a:spcPts val="110"/>
              </a:spcBef>
              <a:spcAft>
                <a:spcPts val="0"/>
              </a:spcAft>
            </a:pPr>
            <a:endParaRPr lang="en-US" sz="2200" dirty="0">
              <a:effectLst/>
              <a:latin typeface="Times New Roman" panose="02020603050405020304" pitchFamily="18" charset="0"/>
              <a:ea typeface="Times New Roman" panose="02020603050405020304" pitchFamily="18" charset="0"/>
            </a:endParaRPr>
          </a:p>
          <a:p>
            <a:endParaRPr lang="en-US" sz="2200" dirty="0"/>
          </a:p>
        </p:txBody>
      </p:sp>
      <p:sp>
        <p:nvSpPr>
          <p:cNvPr id="6" name="Slide Number Placeholder 5">
            <a:extLst>
              <a:ext uri="{FF2B5EF4-FFF2-40B4-BE49-F238E27FC236}">
                <a16:creationId xmlns:a16="http://schemas.microsoft.com/office/drawing/2014/main" id="{54D0DA05-5932-4C39-94A5-A9652BBDED14}"/>
              </a:ext>
            </a:extLst>
          </p:cNvPr>
          <p:cNvSpPr>
            <a:spLocks noGrp="1"/>
          </p:cNvSpPr>
          <p:nvPr>
            <p:ph type="sldNum" sz="quarter" idx="12"/>
          </p:nvPr>
        </p:nvSpPr>
        <p:spPr>
          <a:xfrm>
            <a:off x="8873254" y="6356350"/>
            <a:ext cx="2477498" cy="365125"/>
          </a:xfrm>
        </p:spPr>
        <p:txBody>
          <a:bodyPr>
            <a:normAutofit/>
          </a:bodyPr>
          <a:lstStyle/>
          <a:p>
            <a:pPr>
              <a:spcAft>
                <a:spcPts val="600"/>
              </a:spcAft>
            </a:pPr>
            <a:fld id="{7C265689-C4EE-450D-9F46-6E9A1264C64E}" type="slidenum">
              <a:rPr lang="en-US">
                <a:solidFill>
                  <a:schemeClr val="tx1">
                    <a:lumMod val="50000"/>
                    <a:lumOff val="50000"/>
                  </a:schemeClr>
                </a:solidFill>
              </a:rPr>
              <a:pPr>
                <a:spcAft>
                  <a:spcPts val="600"/>
                </a:spcAft>
              </a:pPr>
              <a:t>7</a:t>
            </a:fld>
            <a:endParaRPr lang="en-US">
              <a:solidFill>
                <a:schemeClr val="tx1">
                  <a:lumMod val="50000"/>
                  <a:lumOff val="50000"/>
                </a:schemeClr>
              </a:solidFill>
            </a:endParaRPr>
          </a:p>
        </p:txBody>
      </p:sp>
    </p:spTree>
    <p:extLst>
      <p:ext uri="{BB962C8B-B14F-4D97-AF65-F5344CB8AC3E}">
        <p14:creationId xmlns:p14="http://schemas.microsoft.com/office/powerpoint/2010/main" val="299069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DA4E-087D-41EC-99BB-7888BEA9400F}"/>
              </a:ext>
            </a:extLst>
          </p:cNvPr>
          <p:cNvSpPr>
            <a:spLocks noGrp="1"/>
          </p:cNvSpPr>
          <p:nvPr>
            <p:ph type="title"/>
          </p:nvPr>
        </p:nvSpPr>
        <p:spPr/>
        <p:txBody>
          <a:bodyPr/>
          <a:lstStyle/>
          <a:p>
            <a:pPr marL="71120" marR="0">
              <a:spcBef>
                <a:spcPts val="0"/>
              </a:spcBef>
              <a:spcAft>
                <a:spcPts val="0"/>
              </a:spcAft>
            </a:pPr>
            <a:r>
              <a:rPr lang="en-US" sz="3600" dirty="0">
                <a:effectLst/>
                <a:latin typeface="+mn-lt"/>
                <a:ea typeface="Times New Roman" panose="02020603050405020304" pitchFamily="18" charset="0"/>
              </a:rPr>
              <a:t>The</a:t>
            </a:r>
            <a:r>
              <a:rPr lang="en-US" sz="3600" spc="-10" dirty="0">
                <a:effectLst/>
                <a:latin typeface="+mn-lt"/>
                <a:ea typeface="Times New Roman" panose="02020603050405020304" pitchFamily="18" charset="0"/>
              </a:rPr>
              <a:t> </a:t>
            </a:r>
            <a:r>
              <a:rPr lang="en-US" sz="3600" dirty="0">
                <a:effectLst/>
                <a:latin typeface="+mn-lt"/>
                <a:ea typeface="Times New Roman" panose="02020603050405020304" pitchFamily="18" charset="0"/>
              </a:rPr>
              <a:t>notion</a:t>
            </a:r>
            <a:r>
              <a:rPr lang="en-US" sz="3600" spc="5" dirty="0">
                <a:effectLst/>
                <a:latin typeface="+mn-lt"/>
                <a:ea typeface="Times New Roman" panose="02020603050405020304" pitchFamily="18" charset="0"/>
              </a:rPr>
              <a:t> </a:t>
            </a:r>
            <a:r>
              <a:rPr lang="en-US" sz="3600" dirty="0">
                <a:effectLst/>
                <a:latin typeface="+mn-lt"/>
                <a:ea typeface="Times New Roman" panose="02020603050405020304" pitchFamily="18" charset="0"/>
              </a:rPr>
              <a:t>of</a:t>
            </a:r>
            <a:r>
              <a:rPr lang="en-US" sz="3600" spc="-5" dirty="0">
                <a:effectLst/>
                <a:latin typeface="+mn-lt"/>
                <a:ea typeface="Times New Roman" panose="02020603050405020304" pitchFamily="18" charset="0"/>
              </a:rPr>
              <a:t> </a:t>
            </a:r>
            <a:r>
              <a:rPr lang="en-US" sz="3600" dirty="0">
                <a:effectLst/>
                <a:latin typeface="+mn-lt"/>
                <a:ea typeface="Times New Roman" panose="02020603050405020304" pitchFamily="18" charset="0"/>
              </a:rPr>
              <a:t>the</a:t>
            </a:r>
            <a:r>
              <a:rPr lang="en-US" sz="3600" spc="-10" dirty="0">
                <a:effectLst/>
                <a:latin typeface="+mn-lt"/>
                <a:ea typeface="Times New Roman" panose="02020603050405020304" pitchFamily="18" charset="0"/>
              </a:rPr>
              <a:t> </a:t>
            </a:r>
            <a:r>
              <a:rPr lang="en-US" sz="3600" dirty="0">
                <a:effectLst/>
                <a:latin typeface="+mn-lt"/>
                <a:ea typeface="Times New Roman" panose="02020603050405020304" pitchFamily="18" charset="0"/>
              </a:rPr>
              <a:t>algorithm.</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p>
        </p:txBody>
      </p:sp>
      <p:pic>
        <p:nvPicPr>
          <p:cNvPr id="8" name="Content Placeholder 7" descr="Shape&#10;&#10;Description automatically generated with medium confidence">
            <a:extLst>
              <a:ext uri="{FF2B5EF4-FFF2-40B4-BE49-F238E27FC236}">
                <a16:creationId xmlns:a16="http://schemas.microsoft.com/office/drawing/2014/main" id="{25B64702-BAF1-4B84-A137-3E243782D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0" y="2057401"/>
            <a:ext cx="8486775" cy="4029074"/>
          </a:xfrm>
        </p:spPr>
      </p:pic>
      <p:sp>
        <p:nvSpPr>
          <p:cNvPr id="6" name="Slide Number Placeholder 5">
            <a:extLst>
              <a:ext uri="{FF2B5EF4-FFF2-40B4-BE49-F238E27FC236}">
                <a16:creationId xmlns:a16="http://schemas.microsoft.com/office/drawing/2014/main" id="{AA5C3F23-FA26-4F1A-AD26-3ACA7926014C}"/>
              </a:ext>
            </a:extLst>
          </p:cNvPr>
          <p:cNvSpPr>
            <a:spLocks noGrp="1"/>
          </p:cNvSpPr>
          <p:nvPr>
            <p:ph type="sldNum" sz="quarter" idx="12"/>
          </p:nvPr>
        </p:nvSpPr>
        <p:spPr/>
        <p:txBody>
          <a:bodyPr/>
          <a:lstStyle/>
          <a:p>
            <a:fld id="{7C265689-C4EE-450D-9F46-6E9A1264C64E}" type="slidenum">
              <a:rPr lang="en-US" smtClean="0"/>
              <a:t>8</a:t>
            </a:fld>
            <a:endParaRPr lang="en-US"/>
          </a:p>
        </p:txBody>
      </p:sp>
    </p:spTree>
    <p:extLst>
      <p:ext uri="{BB962C8B-B14F-4D97-AF65-F5344CB8AC3E}">
        <p14:creationId xmlns:p14="http://schemas.microsoft.com/office/powerpoint/2010/main" val="2620509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C875-49C2-42BC-B68E-96E2234D4A84}"/>
              </a:ext>
            </a:extLst>
          </p:cNvPr>
          <p:cNvSpPr>
            <a:spLocks noGrp="1"/>
          </p:cNvSpPr>
          <p:nvPr>
            <p:ph type="title"/>
          </p:nvPr>
        </p:nvSpPr>
        <p:spPr/>
        <p:txBody>
          <a:bodyPr>
            <a:noAutofit/>
          </a:bodyPr>
          <a:lstStyle/>
          <a:p>
            <a:r>
              <a:rPr lang="en-US" sz="3200" b="1" dirty="0">
                <a:effectLst/>
                <a:latin typeface="+mn-lt"/>
                <a:ea typeface="Times New Roman" panose="02020603050405020304" pitchFamily="18" charset="0"/>
              </a:rPr>
              <a:t>The</a:t>
            </a:r>
            <a:r>
              <a:rPr lang="en-US" sz="3200" b="1" spc="-10" dirty="0">
                <a:effectLst/>
                <a:latin typeface="+mn-lt"/>
                <a:ea typeface="Times New Roman" panose="02020603050405020304" pitchFamily="18" charset="0"/>
              </a:rPr>
              <a:t> </a:t>
            </a:r>
            <a:r>
              <a:rPr lang="en-US" sz="3200" b="1" dirty="0">
                <a:effectLst/>
                <a:latin typeface="+mn-lt"/>
                <a:ea typeface="Times New Roman" panose="02020603050405020304" pitchFamily="18" charset="0"/>
              </a:rPr>
              <a:t>notion of the</a:t>
            </a:r>
            <a:r>
              <a:rPr lang="en-US" sz="3200" b="1" spc="-10" dirty="0">
                <a:effectLst/>
                <a:latin typeface="+mn-lt"/>
                <a:ea typeface="Times New Roman" panose="02020603050405020304" pitchFamily="18" charset="0"/>
              </a:rPr>
              <a:t> </a:t>
            </a:r>
            <a:r>
              <a:rPr lang="en-US" sz="3200" b="1" dirty="0">
                <a:effectLst/>
                <a:latin typeface="+mn-lt"/>
                <a:ea typeface="Times New Roman" panose="02020603050405020304" pitchFamily="18" charset="0"/>
              </a:rPr>
              <a:t>algorithm</a:t>
            </a:r>
            <a:r>
              <a:rPr lang="en-US" sz="3200" b="1" spc="-25" dirty="0">
                <a:effectLst/>
                <a:latin typeface="+mn-lt"/>
                <a:ea typeface="Times New Roman" panose="02020603050405020304" pitchFamily="18" charset="0"/>
              </a:rPr>
              <a:t> </a:t>
            </a:r>
            <a:r>
              <a:rPr lang="en-US" sz="3200" b="1" dirty="0">
                <a:effectLst/>
                <a:latin typeface="+mn-lt"/>
                <a:ea typeface="Times New Roman" panose="02020603050405020304" pitchFamily="18" charset="0"/>
              </a:rPr>
              <a:t>illustrates</a:t>
            </a:r>
            <a:r>
              <a:rPr lang="en-US" sz="3200" b="1" spc="-5" dirty="0">
                <a:effectLst/>
                <a:latin typeface="+mn-lt"/>
                <a:ea typeface="Times New Roman" panose="02020603050405020304" pitchFamily="18" charset="0"/>
              </a:rPr>
              <a:t> </a:t>
            </a:r>
            <a:r>
              <a:rPr lang="en-US" sz="3200" b="1" dirty="0">
                <a:effectLst/>
                <a:latin typeface="+mn-lt"/>
                <a:ea typeface="Times New Roman" panose="02020603050405020304" pitchFamily="18" charset="0"/>
              </a:rPr>
              <a:t>some</a:t>
            </a:r>
            <a:r>
              <a:rPr lang="en-US" sz="3200" b="1" spc="5" dirty="0">
                <a:effectLst/>
                <a:latin typeface="+mn-lt"/>
                <a:ea typeface="Times New Roman" panose="02020603050405020304" pitchFamily="18" charset="0"/>
              </a:rPr>
              <a:t> </a:t>
            </a:r>
            <a:r>
              <a:rPr lang="en-US" sz="3200" b="1" dirty="0">
                <a:effectLst/>
                <a:latin typeface="+mn-lt"/>
                <a:ea typeface="Times New Roman" panose="02020603050405020304" pitchFamily="18" charset="0"/>
              </a:rPr>
              <a:t>important</a:t>
            </a:r>
            <a:r>
              <a:rPr lang="en-US" sz="3200" b="1" spc="-5" dirty="0">
                <a:effectLst/>
                <a:latin typeface="+mn-lt"/>
                <a:ea typeface="Times New Roman" panose="02020603050405020304" pitchFamily="18" charset="0"/>
              </a:rPr>
              <a:t> </a:t>
            </a:r>
            <a:r>
              <a:rPr lang="en-US" sz="3200" b="1" dirty="0">
                <a:effectLst/>
                <a:latin typeface="+mn-lt"/>
                <a:ea typeface="Times New Roman" panose="02020603050405020304" pitchFamily="18" charset="0"/>
              </a:rPr>
              <a:t>points:</a:t>
            </a:r>
            <a:br>
              <a:rPr lang="en-US" sz="3200" dirty="0">
                <a:effectLst/>
                <a:latin typeface="+mn-lt"/>
                <a:ea typeface="Times New Roman" panose="02020603050405020304" pitchFamily="18" charset="0"/>
              </a:rPr>
            </a:br>
            <a:endParaRPr lang="en-US" sz="3200" dirty="0">
              <a:latin typeface="+mn-lt"/>
            </a:endParaRPr>
          </a:p>
        </p:txBody>
      </p:sp>
      <p:sp>
        <p:nvSpPr>
          <p:cNvPr id="3" name="Content Placeholder 2">
            <a:extLst>
              <a:ext uri="{FF2B5EF4-FFF2-40B4-BE49-F238E27FC236}">
                <a16:creationId xmlns:a16="http://schemas.microsoft.com/office/drawing/2014/main" id="{35D6AE5A-EE16-48BA-BF03-A54E846C3481}"/>
              </a:ext>
            </a:extLst>
          </p:cNvPr>
          <p:cNvSpPr>
            <a:spLocks noGrp="1"/>
          </p:cNvSpPr>
          <p:nvPr>
            <p:ph idx="1"/>
          </p:nvPr>
        </p:nvSpPr>
        <p:spPr/>
        <p:txBody>
          <a:bodyPr>
            <a:normAutofit lnSpcReduction="10000"/>
          </a:bodyPr>
          <a:lstStyle/>
          <a:p>
            <a:pPr marL="71120" marR="70485" indent="45720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It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step</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step</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procedure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with</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input</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solve</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problem</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6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finite</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amount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time</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obtain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required output.</a:t>
            </a:r>
          </a:p>
          <a:p>
            <a:pPr marL="0" marR="0" indent="0" algn="just">
              <a:spcBef>
                <a:spcPts val="15"/>
              </a:spcBef>
              <a:spcAft>
                <a:spcPts val="0"/>
              </a:spcAft>
              <a:buNone/>
            </a:pPr>
            <a:endParaRPr lang="en-US" sz="2400" dirty="0">
              <a:effectLst/>
              <a:latin typeface="Times New Roman" panose="02020603050405020304" pitchFamily="18" charset="0"/>
              <a:ea typeface="Times New Roman" panose="02020603050405020304" pitchFamily="18" charset="0"/>
            </a:endParaRPr>
          </a:p>
          <a:p>
            <a:pPr marL="7112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The</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notion of the</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algorithm</a:t>
            </a:r>
            <a:r>
              <a:rPr lang="en-US" sz="2400" b="1" spc="-2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illustrates</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some</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important</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points:</a:t>
            </a:r>
            <a:endParaRPr lang="en-US" sz="2400" dirty="0">
              <a:effectLst/>
              <a:latin typeface="Times New Roman" panose="02020603050405020304" pitchFamily="18" charset="0"/>
              <a:ea typeface="Times New Roman" panose="02020603050405020304" pitchFamily="18" charset="0"/>
            </a:endParaRPr>
          </a:p>
          <a:p>
            <a:pPr marL="1143000" marR="0" lvl="2" indent="-228600" algn="just">
              <a:spcBef>
                <a:spcPts val="180"/>
              </a:spcBef>
              <a:spcAft>
                <a:spcPts val="0"/>
              </a:spcAft>
              <a:buSzPts val="1200"/>
              <a:buFont typeface="Symbol" panose="05050102010706020507" pitchFamily="18" charset="2"/>
              <a:buChar char=""/>
              <a:tabLst>
                <a:tab pos="528320" algn="l"/>
                <a:tab pos="52895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non-ambiguity</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requirement</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for</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each</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step</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of an</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algorithm</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cannot</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be compromised.</a:t>
            </a:r>
          </a:p>
          <a:p>
            <a:pPr marL="914400" marR="0" lvl="2" indent="0" algn="just">
              <a:spcBef>
                <a:spcPts val="180"/>
              </a:spcBef>
              <a:spcAft>
                <a:spcPts val="0"/>
              </a:spcAft>
              <a:buSzPts val="1200"/>
              <a:buNone/>
              <a:tabLst>
                <a:tab pos="528320" algn="l"/>
                <a:tab pos="528955" algn="l"/>
              </a:tabLst>
            </a:pPr>
            <a:endParaRPr lang="en-US" sz="2400" dirty="0">
              <a:effectLst/>
              <a:latin typeface="Times New Roman" panose="02020603050405020304" pitchFamily="18" charset="0"/>
              <a:ea typeface="Symbol" panose="05050102010706020507" pitchFamily="18" charset="2"/>
              <a:cs typeface="Symbol" panose="05050102010706020507" pitchFamily="18" charset="2"/>
            </a:endParaRPr>
          </a:p>
          <a:p>
            <a:pPr marL="1143000" marR="0" lvl="2" indent="-228600" algn="just">
              <a:lnSpc>
                <a:spcPts val="1465"/>
              </a:lnSpc>
              <a:spcBef>
                <a:spcPts val="5"/>
              </a:spcBef>
              <a:spcAft>
                <a:spcPts val="0"/>
              </a:spcAft>
              <a:buSzPts val="1200"/>
              <a:buFont typeface="Symbol" panose="05050102010706020507" pitchFamily="18" charset="2"/>
              <a:buChar char=""/>
              <a:tabLst>
                <a:tab pos="528320" algn="l"/>
                <a:tab pos="52895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range</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of</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inputs for</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which</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an algorithm</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works</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has</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to be</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specified carefully.</a:t>
            </a:r>
          </a:p>
          <a:p>
            <a:pPr marL="914400" marR="0" lvl="2" indent="0" algn="just">
              <a:lnSpc>
                <a:spcPts val="1465"/>
              </a:lnSpc>
              <a:spcBef>
                <a:spcPts val="5"/>
              </a:spcBef>
              <a:spcAft>
                <a:spcPts val="0"/>
              </a:spcAft>
              <a:buSzPts val="1200"/>
              <a:buNone/>
              <a:tabLst>
                <a:tab pos="528320" algn="l"/>
                <a:tab pos="528955" algn="l"/>
              </a:tabLst>
            </a:pPr>
            <a:endParaRPr lang="en-US" sz="2400" dirty="0">
              <a:effectLst/>
              <a:latin typeface="Times New Roman" panose="02020603050405020304" pitchFamily="18" charset="0"/>
              <a:ea typeface="Symbol" panose="05050102010706020507" pitchFamily="18" charset="2"/>
              <a:cs typeface="Symbol" panose="05050102010706020507" pitchFamily="18" charset="2"/>
            </a:endParaRPr>
          </a:p>
          <a:p>
            <a:pPr marL="1143000" marR="0" lvl="2" indent="-228600" algn="just">
              <a:lnSpc>
                <a:spcPts val="1465"/>
              </a:lnSpc>
              <a:spcBef>
                <a:spcPts val="0"/>
              </a:spcBef>
              <a:spcAft>
                <a:spcPts val="0"/>
              </a:spcAft>
              <a:buSzPts val="1200"/>
              <a:buFont typeface="Symbol" panose="05050102010706020507" pitchFamily="18" charset="2"/>
              <a:buChar char=""/>
              <a:tabLst>
                <a:tab pos="528320" algn="l"/>
                <a:tab pos="52895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same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algorithm</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can</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be</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represented</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in</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several</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different</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ways</a:t>
            </a:r>
          </a:p>
          <a:p>
            <a:pPr marL="914400" marR="0" lvl="2" indent="0" algn="just">
              <a:lnSpc>
                <a:spcPts val="1465"/>
              </a:lnSpc>
              <a:spcBef>
                <a:spcPts val="0"/>
              </a:spcBef>
              <a:spcAft>
                <a:spcPts val="0"/>
              </a:spcAft>
              <a:buSzPts val="1200"/>
              <a:buNone/>
              <a:tabLst>
                <a:tab pos="528320" algn="l"/>
                <a:tab pos="528955" algn="l"/>
              </a:tabLst>
            </a:pPr>
            <a:endParaRPr lang="en-US" sz="2400" dirty="0">
              <a:effectLst/>
              <a:latin typeface="Times New Roman" panose="02020603050405020304" pitchFamily="18" charset="0"/>
              <a:ea typeface="Symbol" panose="05050102010706020507" pitchFamily="18" charset="2"/>
              <a:cs typeface="Symbol" panose="05050102010706020507" pitchFamily="18" charset="2"/>
            </a:endParaRPr>
          </a:p>
          <a:p>
            <a:pPr marL="1143000" marR="0" lvl="2" indent="-228600" algn="just">
              <a:lnSpc>
                <a:spcPts val="1465"/>
              </a:lnSpc>
              <a:spcBef>
                <a:spcPts val="0"/>
              </a:spcBef>
              <a:spcAft>
                <a:spcPts val="0"/>
              </a:spcAft>
              <a:buSzPts val="1200"/>
              <a:buFont typeface="Symbol" panose="05050102010706020507" pitchFamily="18" charset="2"/>
              <a:buChar char=""/>
              <a:tabLst>
                <a:tab pos="528320" algn="l"/>
                <a:tab pos="52895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There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may</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exist</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several algorithms</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for</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solving the same problem.</a:t>
            </a:r>
          </a:p>
          <a:p>
            <a:pPr marL="914400" marR="0" lvl="2" indent="0" algn="just">
              <a:lnSpc>
                <a:spcPts val="1465"/>
              </a:lnSpc>
              <a:spcBef>
                <a:spcPts val="0"/>
              </a:spcBef>
              <a:spcAft>
                <a:spcPts val="0"/>
              </a:spcAft>
              <a:buSzPts val="1200"/>
              <a:buNone/>
              <a:tabLst>
                <a:tab pos="528320" algn="l"/>
                <a:tab pos="528955" algn="l"/>
              </a:tabLst>
            </a:pPr>
            <a:endParaRPr lang="en-US" sz="2400" dirty="0">
              <a:effectLst/>
              <a:latin typeface="Times New Roman" panose="02020603050405020304" pitchFamily="18" charset="0"/>
              <a:ea typeface="Symbol" panose="05050102010706020507" pitchFamily="18" charset="2"/>
              <a:cs typeface="Symbol" panose="05050102010706020507" pitchFamily="18" charset="2"/>
            </a:endParaRPr>
          </a:p>
          <a:p>
            <a:pPr marL="1143000" marR="70485" lvl="2" indent="-228600" algn="just">
              <a:spcBef>
                <a:spcPts val="0"/>
              </a:spcBef>
              <a:spcAft>
                <a:spcPts val="0"/>
              </a:spcAft>
              <a:buSzPts val="1200"/>
              <a:buFont typeface="Symbol" panose="05050102010706020507" pitchFamily="18" charset="2"/>
              <a:buChar char=""/>
              <a:tabLst>
                <a:tab pos="528320" algn="l"/>
                <a:tab pos="528955"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Algorithms</a:t>
            </a:r>
            <a:r>
              <a:rPr lang="en-US" sz="24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for</a:t>
            </a:r>
            <a:r>
              <a:rPr lang="en-US" sz="2400" spc="14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same</a:t>
            </a:r>
            <a:r>
              <a:rPr lang="en-US" sz="2400" spc="15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problem</a:t>
            </a:r>
            <a:r>
              <a:rPr lang="en-US" sz="24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can</a:t>
            </a:r>
            <a:r>
              <a:rPr lang="en-US" sz="24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be</a:t>
            </a:r>
            <a:r>
              <a:rPr lang="en-US" sz="24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based</a:t>
            </a:r>
            <a:r>
              <a:rPr lang="en-US" sz="24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on</a:t>
            </a:r>
            <a:r>
              <a:rPr lang="en-US" sz="24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very</a:t>
            </a:r>
            <a:r>
              <a:rPr lang="en-US" sz="2400" spc="12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different</a:t>
            </a:r>
            <a:r>
              <a:rPr lang="en-US" sz="24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ideas</a:t>
            </a:r>
            <a:r>
              <a:rPr lang="en-US" sz="24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and</a:t>
            </a:r>
            <a:r>
              <a:rPr lang="en-US" sz="24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can</a:t>
            </a:r>
            <a:r>
              <a:rPr lang="en-US" sz="24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solve</a:t>
            </a:r>
            <a:r>
              <a:rPr lang="en-US" sz="24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problem</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with dramatically</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different speeds.</a:t>
            </a:r>
          </a:p>
          <a:p>
            <a:pPr algn="just"/>
            <a:endParaRPr lang="en-US" dirty="0"/>
          </a:p>
        </p:txBody>
      </p:sp>
      <p:sp>
        <p:nvSpPr>
          <p:cNvPr id="6" name="Slide Number Placeholder 5">
            <a:extLst>
              <a:ext uri="{FF2B5EF4-FFF2-40B4-BE49-F238E27FC236}">
                <a16:creationId xmlns:a16="http://schemas.microsoft.com/office/drawing/2014/main" id="{AB0D52D5-635E-4BF3-9107-726C338EBE72}"/>
              </a:ext>
            </a:extLst>
          </p:cNvPr>
          <p:cNvSpPr>
            <a:spLocks noGrp="1"/>
          </p:cNvSpPr>
          <p:nvPr>
            <p:ph type="sldNum" sz="quarter" idx="12"/>
          </p:nvPr>
        </p:nvSpPr>
        <p:spPr/>
        <p:txBody>
          <a:bodyPr/>
          <a:lstStyle/>
          <a:p>
            <a:fld id="{7C265689-C4EE-450D-9F46-6E9A1264C64E}" type="slidenum">
              <a:rPr lang="en-US" smtClean="0"/>
              <a:t>9</a:t>
            </a:fld>
            <a:endParaRPr lang="en-US"/>
          </a:p>
        </p:txBody>
      </p:sp>
    </p:spTree>
    <p:extLst>
      <p:ext uri="{BB962C8B-B14F-4D97-AF65-F5344CB8AC3E}">
        <p14:creationId xmlns:p14="http://schemas.microsoft.com/office/powerpoint/2010/main" val="3888381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4751</Words>
  <Application>Microsoft Office PowerPoint</Application>
  <PresentationFormat>Widescreen</PresentationFormat>
  <Paragraphs>901</Paragraphs>
  <Slides>60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9" baseType="lpstr">
      <vt:lpstr>Arial</vt:lpstr>
      <vt:lpstr>Calibri</vt:lpstr>
      <vt:lpstr>Calibri Light</vt:lpstr>
      <vt:lpstr>Carlito</vt:lpstr>
      <vt:lpstr>Symbol</vt:lpstr>
      <vt:lpstr>Times New Roman</vt:lpstr>
      <vt:lpstr>Wingdings</vt:lpstr>
      <vt:lpstr>Office Theme</vt:lpstr>
      <vt:lpstr>Worksheet</vt:lpstr>
      <vt:lpstr>COMPUTER ALGORTHMS DESIGN &amp; ANALYSIS</vt:lpstr>
      <vt:lpstr>Draw a flow chart of your life and goals. Write an Algorithm of your life.</vt:lpstr>
      <vt:lpstr>Course syllabus</vt:lpstr>
      <vt:lpstr>Course Outcomes</vt:lpstr>
      <vt:lpstr>PowerPoint Presentation</vt:lpstr>
      <vt:lpstr>Fundamentals of Algorithm Analysis </vt:lpstr>
      <vt:lpstr>Algorithm Background</vt:lpstr>
      <vt:lpstr>The notion of the algorithm.  </vt:lpstr>
      <vt:lpstr>The notion of the algorithm illustrates some important points: </vt:lpstr>
      <vt:lpstr>Characteristics of an algorithm.</vt:lpstr>
      <vt:lpstr>PowerPoint Presentation</vt:lpstr>
      <vt:lpstr>Understanding the Problem</vt:lpstr>
      <vt:lpstr>Issues for Algorithm</vt:lpstr>
      <vt:lpstr>How to devise algorithms?</vt:lpstr>
      <vt:lpstr>How to validate algorithms?</vt:lpstr>
      <vt:lpstr>How to analysis algorithms?</vt:lpstr>
      <vt:lpstr>Algorithm Solutions for a Given problem </vt:lpstr>
      <vt:lpstr>How to test a program?</vt:lpstr>
      <vt:lpstr>Methods of Expressing Algorithm</vt:lpstr>
      <vt:lpstr>Natural Language</vt:lpstr>
      <vt:lpstr>Flowchart</vt:lpstr>
      <vt:lpstr>Flowchart : Example</vt:lpstr>
      <vt:lpstr>Pseudocode</vt:lpstr>
      <vt:lpstr>Pseudocode conventions</vt:lpstr>
      <vt:lpstr>Pseudocode conventions</vt:lpstr>
      <vt:lpstr>Pseudocode conventions</vt:lpstr>
      <vt:lpstr>Pseudocode conventions</vt:lpstr>
      <vt:lpstr>Steps for writing an algorithm(Pseudo code):</vt:lpstr>
      <vt:lpstr>PowerPoint Presentation</vt:lpstr>
      <vt:lpstr>Operators and Conditional Statement(Pseudo code):</vt:lpstr>
      <vt:lpstr>Case Statement(Pseudo code):</vt:lpstr>
      <vt:lpstr>for loop statement(Pseudo code):</vt:lpstr>
      <vt:lpstr>While Statement(Pseudo code):</vt:lpstr>
      <vt:lpstr>repeat-until statement(Pseudo code):</vt:lpstr>
      <vt:lpstr>Break, Array and function Statement(Pseudo code):</vt:lpstr>
      <vt:lpstr>   SAMPLE ALGORITHMS</vt:lpstr>
      <vt:lpstr>PowerPoint Presentation</vt:lpstr>
      <vt:lpstr>VERIFICATION</vt:lpstr>
      <vt:lpstr>Write a linear sort algorithm to sort the data in an array with size ‘n’.</vt:lpstr>
      <vt:lpstr>VALIDATE THE ALGORITHM</vt:lpstr>
      <vt:lpstr>3. Write an algorithm for finding max and min in an array of n elements.</vt:lpstr>
      <vt:lpstr>4. Write an algorithm for Bubble Sort an array of n elements.</vt:lpstr>
      <vt:lpstr>PowerPoint Presentation</vt:lpstr>
      <vt:lpstr>5. Write an algorithm for Selection Sort an array of n elements.</vt:lpstr>
      <vt:lpstr>PowerPoint Presentation</vt:lpstr>
      <vt:lpstr>6. Write an algorithm for Insertion Sort an array of n elements.</vt:lpstr>
      <vt:lpstr>Performance Analysis: </vt:lpstr>
      <vt:lpstr>Space Complexity</vt:lpstr>
      <vt:lpstr>PowerPoint Presentation</vt:lpstr>
      <vt:lpstr>PowerPoint Presentation</vt:lpstr>
      <vt:lpstr>PowerPoint Presentation</vt:lpstr>
      <vt:lpstr>Behaviour of An Algorithm</vt:lpstr>
      <vt:lpstr>PowerPoint Presentation</vt:lpstr>
      <vt:lpstr>PowerPoint Presentation</vt:lpstr>
      <vt:lpstr>Time complexity of Matrix addition</vt:lpstr>
      <vt:lpstr>Time complexity of Fibonacci number</vt:lpstr>
      <vt:lpstr>PowerPoint Presentation</vt:lpstr>
      <vt:lpstr>PowerPoint Presentation</vt:lpstr>
      <vt:lpstr>PowerPoint Presentation</vt:lpstr>
      <vt:lpstr>Important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ALGORTHMS DESIGN &amp; ANALYSIS</dc:title>
  <dc:creator>Subhash Chandra N</dc:creator>
  <cp:lastModifiedBy>Subhash Chandra N</cp:lastModifiedBy>
  <cp:revision>25</cp:revision>
  <dcterms:created xsi:type="dcterms:W3CDTF">2020-07-12T11:59:50Z</dcterms:created>
  <dcterms:modified xsi:type="dcterms:W3CDTF">2021-09-01T09:21:00Z</dcterms:modified>
</cp:coreProperties>
</file>