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24"/>
  </p:notesMasterIdLst>
  <p:sldIdLst>
    <p:sldId id="341" r:id="rId2"/>
    <p:sldId id="463" r:id="rId3"/>
    <p:sldId id="464" r:id="rId4"/>
    <p:sldId id="465" r:id="rId5"/>
    <p:sldId id="493" r:id="rId6"/>
    <p:sldId id="466" r:id="rId7"/>
    <p:sldId id="467" r:id="rId8"/>
    <p:sldId id="471" r:id="rId9"/>
    <p:sldId id="469" r:id="rId10"/>
    <p:sldId id="472" r:id="rId11"/>
    <p:sldId id="474" r:id="rId12"/>
    <p:sldId id="473" r:id="rId13"/>
    <p:sldId id="475" r:id="rId14"/>
    <p:sldId id="477" r:id="rId15"/>
    <p:sldId id="480" r:id="rId16"/>
    <p:sldId id="481" r:id="rId17"/>
    <p:sldId id="483" r:id="rId18"/>
    <p:sldId id="494" r:id="rId19"/>
    <p:sldId id="491" r:id="rId20"/>
    <p:sldId id="492" r:id="rId21"/>
    <p:sldId id="488" r:id="rId22"/>
    <p:sldId id="486" r:id="rId23"/>
  </p:sldIdLst>
  <p:sldSz cx="9144000" cy="5715000" type="screen16x10"/>
  <p:notesSz cx="7569200" cy="5353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 userDrawn="1">
          <p15:clr>
            <a:srgbClr val="A4A3A4"/>
          </p15:clr>
        </p15:guide>
        <p15:guide id="2" pos="26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7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3075"/>
        <p:guide pos="2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268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268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0D320-58E7-4B21-8571-4012775EE51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669925"/>
            <a:ext cx="2889250" cy="1806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2576513"/>
            <a:ext cx="6054725" cy="2108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084763"/>
            <a:ext cx="3279775" cy="268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5084763"/>
            <a:ext cx="3279775" cy="268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CCD29-5FB4-4286-B887-F0CA111C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FF5A-E114-4DBB-AE6D-F323309D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919" y="274320"/>
            <a:ext cx="4143306" cy="1485900"/>
          </a:xfrm>
        </p:spPr>
        <p:txBody>
          <a:bodyPr anchor="b">
            <a:normAutofit/>
          </a:bodyPr>
          <a:lstStyle/>
          <a:p>
            <a:r>
              <a:rPr lang="en-GB" sz="4057" b="1" dirty="0"/>
              <a:t>DYNAMIC PROGRAMMING</a:t>
            </a:r>
            <a:endParaRPr lang="en-US" sz="4057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0645-1228-45A9-9315-AD94EE9B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919" y="2255520"/>
            <a:ext cx="4143306" cy="906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By</a:t>
            </a:r>
          </a:p>
          <a:p>
            <a:pPr marL="0" indent="0">
              <a:buNone/>
            </a:pPr>
            <a:r>
              <a:rPr lang="en-GB" sz="2800" dirty="0"/>
              <a:t>Dr. </a:t>
            </a:r>
            <a:r>
              <a:rPr lang="en-GB" sz="2800" dirty="0" err="1"/>
              <a:t>N.Subhash</a:t>
            </a:r>
            <a:r>
              <a:rPr lang="en-GB" sz="2800" dirty="0"/>
              <a:t> Chandra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3BDD-980D-405C-B10D-9EA0FC9F4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8" r="30840" b="-3"/>
          <a:stretch/>
        </p:blipFill>
        <p:spPr>
          <a:xfrm>
            <a:off x="0" y="0"/>
            <a:ext cx="3733800" cy="5714989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934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5BEF2-FDF1-4E25-A53A-8444D0FEFF25}"/>
              </a:ext>
            </a:extLst>
          </p:cNvPr>
          <p:cNvSpPr txBox="1"/>
          <p:nvPr/>
        </p:nvSpPr>
        <p:spPr>
          <a:xfrm>
            <a:off x="762000" y="1408907"/>
            <a:ext cx="441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Given-</a:t>
            </a:r>
          </a:p>
          <a:p>
            <a:pPr algn="just"/>
            <a:r>
              <a:rPr lang="en-GB" dirty="0"/>
              <a:t> </a:t>
            </a:r>
          </a:p>
          <a:p>
            <a:pPr algn="just"/>
            <a:r>
              <a:rPr lang="en-GB" dirty="0"/>
              <a:t>Knapsack capacity (w) = 5 kg</a:t>
            </a:r>
          </a:p>
          <a:p>
            <a:pPr algn="just"/>
            <a:r>
              <a:rPr lang="en-GB" dirty="0"/>
              <a:t>Number of items (n) = 4</a:t>
            </a:r>
          </a:p>
          <a:p>
            <a:pPr algn="just"/>
            <a:r>
              <a:rPr lang="en-GB" dirty="0"/>
              <a:t> </a:t>
            </a:r>
          </a:p>
          <a:p>
            <a:pPr algn="just"/>
            <a:r>
              <a:rPr lang="en-GB" dirty="0"/>
              <a:t>Step-01:</a:t>
            </a:r>
          </a:p>
          <a:p>
            <a:pPr algn="just"/>
            <a:r>
              <a:rPr lang="en-GB" dirty="0"/>
              <a:t> </a:t>
            </a:r>
          </a:p>
          <a:p>
            <a:pPr algn="just"/>
            <a:r>
              <a:rPr lang="en-GB" dirty="0"/>
              <a:t>Draw a table say ‘T’ with (n+1) = 4 + 1 = 5 number of rows and (w+1) = 5 + 1 = 6 number of columns.</a:t>
            </a:r>
          </a:p>
          <a:p>
            <a:pPr algn="just"/>
            <a:r>
              <a:rPr lang="en-GB" dirty="0"/>
              <a:t>Fill all the boxes of 0th row and 0th column with 0.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3CE2C-A3C7-42FA-9762-5C204ED4A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9" y="2196327"/>
            <a:ext cx="3187337" cy="2628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F0C9B9D-D120-4EBB-AAFB-9A816415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8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E81AF-CAC3-4CCB-8285-F876F70E911E}"/>
              </a:ext>
            </a:extLst>
          </p:cNvPr>
          <p:cNvSpPr txBox="1"/>
          <p:nvPr/>
        </p:nvSpPr>
        <p:spPr>
          <a:xfrm>
            <a:off x="990600" y="876300"/>
            <a:ext cx="7162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Step-02:</a:t>
            </a:r>
          </a:p>
          <a:p>
            <a:pPr algn="just"/>
            <a:r>
              <a:rPr lang="en-US" dirty="0"/>
              <a:t> Start filling the table row wise top to bottom from left to right using the formula-</a:t>
            </a:r>
          </a:p>
          <a:p>
            <a:pPr algn="just"/>
            <a:r>
              <a:rPr lang="en-US" dirty="0"/>
              <a:t>T (</a:t>
            </a:r>
            <a:r>
              <a:rPr lang="en-US" dirty="0" err="1"/>
              <a:t>i</a:t>
            </a:r>
            <a:r>
              <a:rPr lang="en-US" dirty="0"/>
              <a:t> , j) = max { T ( i-1 , j ) , value </a:t>
            </a:r>
            <a:r>
              <a:rPr lang="en-US" dirty="0" err="1"/>
              <a:t>i</a:t>
            </a:r>
            <a:r>
              <a:rPr lang="en-US" dirty="0"/>
              <a:t> + T( i-1 , j – weight </a:t>
            </a:r>
            <a:r>
              <a:rPr lang="en-US" dirty="0" err="1"/>
              <a:t>i</a:t>
            </a:r>
            <a:r>
              <a:rPr lang="en-US" dirty="0"/>
              <a:t> ) }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Finding T(1,1)-</a:t>
            </a:r>
          </a:p>
          <a:p>
            <a:pPr algn="just"/>
            <a:r>
              <a:rPr lang="en-US" dirty="0"/>
              <a:t> We have,</a:t>
            </a:r>
          </a:p>
          <a:p>
            <a:pPr algn="just"/>
            <a:r>
              <a:rPr lang="en-US" dirty="0" err="1"/>
              <a:t>i</a:t>
            </a:r>
            <a:r>
              <a:rPr lang="en-US" dirty="0"/>
              <a:t> = 1,j = 1</a:t>
            </a:r>
          </a:p>
          <a:p>
            <a:pPr algn="just"/>
            <a:r>
              <a:rPr lang="en-US" dirty="0"/>
              <a:t>(value)</a:t>
            </a:r>
            <a:r>
              <a:rPr lang="en-US" dirty="0" err="1"/>
              <a:t>i</a:t>
            </a:r>
            <a:r>
              <a:rPr lang="en-US" dirty="0"/>
              <a:t> = (value)1 = 3</a:t>
            </a:r>
          </a:p>
          <a:p>
            <a:pPr algn="just"/>
            <a:r>
              <a:rPr lang="en-US" dirty="0"/>
              <a:t>(weight)</a:t>
            </a:r>
            <a:r>
              <a:rPr lang="en-US" dirty="0" err="1"/>
              <a:t>i</a:t>
            </a:r>
            <a:r>
              <a:rPr lang="en-US" dirty="0"/>
              <a:t> = (weight)1 = 2</a:t>
            </a:r>
          </a:p>
          <a:p>
            <a:pPr algn="just"/>
            <a:r>
              <a:rPr lang="en-US" dirty="0"/>
              <a:t> Substituting the values, we get-</a:t>
            </a:r>
          </a:p>
          <a:p>
            <a:pPr algn="just"/>
            <a:r>
              <a:rPr lang="en-US" dirty="0"/>
              <a:t>T(1,1) = max { T(1-1 , 1) , 3 + T(1-1 , 1-2) }</a:t>
            </a:r>
          </a:p>
          <a:p>
            <a:pPr algn="just"/>
            <a:r>
              <a:rPr lang="en-US" dirty="0"/>
              <a:t>T(1,1) = max { T(0,1) , 3 + T(0,-1) }</a:t>
            </a:r>
          </a:p>
          <a:p>
            <a:pPr algn="just"/>
            <a:r>
              <a:rPr lang="en-US" dirty="0"/>
              <a:t>T(1,1) = T(0,1)             { Ignore T(0,-1) }</a:t>
            </a:r>
          </a:p>
          <a:p>
            <a:pPr algn="just"/>
            <a:r>
              <a:rPr lang="en-US" dirty="0"/>
              <a:t>T(1,1) = 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548EAA-10BA-4A52-B9D3-F439D12C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4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844DE-AFFB-4D00-828B-0A7FC5C25A6E}"/>
              </a:ext>
            </a:extLst>
          </p:cNvPr>
          <p:cNvSpPr txBox="1"/>
          <p:nvPr/>
        </p:nvSpPr>
        <p:spPr>
          <a:xfrm>
            <a:off x="762000" y="1181100"/>
            <a:ext cx="4038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T(1,2)-</a:t>
            </a:r>
          </a:p>
          <a:p>
            <a:r>
              <a:rPr lang="en-GB" dirty="0"/>
              <a:t> We have,</a:t>
            </a:r>
          </a:p>
          <a:p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r>
              <a:rPr lang="en-GB" dirty="0"/>
              <a:t>j = 2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(value)1 = 3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(weight)1 = 2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Substituting the values, we get-</a:t>
            </a:r>
          </a:p>
          <a:p>
            <a:r>
              <a:rPr lang="en-GB" dirty="0"/>
              <a:t>T(1,2) = max { T(1-1 , 2) , 3 + T(1-1 , 2-2) }</a:t>
            </a:r>
          </a:p>
          <a:p>
            <a:endParaRPr lang="en-GB" dirty="0"/>
          </a:p>
          <a:p>
            <a:r>
              <a:rPr lang="en-GB" dirty="0"/>
              <a:t>T(1,2) = max { T(0,2) , 3 + T(0,0) }</a:t>
            </a:r>
          </a:p>
          <a:p>
            <a:endParaRPr lang="en-GB" dirty="0"/>
          </a:p>
          <a:p>
            <a:r>
              <a:rPr lang="en-GB" dirty="0"/>
              <a:t>T(1,2) = max {0 , 3+0}</a:t>
            </a:r>
          </a:p>
          <a:p>
            <a:endParaRPr lang="en-GB" dirty="0"/>
          </a:p>
          <a:p>
            <a:r>
              <a:rPr lang="en-GB" dirty="0"/>
              <a:t>T(1,2) = 3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88081-DD18-4D42-A3F5-7AC99882AAE6}"/>
              </a:ext>
            </a:extLst>
          </p:cNvPr>
          <p:cNvSpPr txBox="1"/>
          <p:nvPr/>
        </p:nvSpPr>
        <p:spPr>
          <a:xfrm>
            <a:off x="4800600" y="1409700"/>
            <a:ext cx="4161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T(1,3)-</a:t>
            </a:r>
          </a:p>
          <a:p>
            <a:r>
              <a:rPr lang="en-GB" dirty="0"/>
              <a:t> We have,</a:t>
            </a:r>
          </a:p>
          <a:p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r>
              <a:rPr lang="en-GB" dirty="0"/>
              <a:t>j = 3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(value)1 = 3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(weight)1 = 2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Substituting the values, we get-</a:t>
            </a:r>
          </a:p>
          <a:p>
            <a:r>
              <a:rPr lang="en-GB" dirty="0"/>
              <a:t>T(1,3) = max { T(1-1 , 3) , 3 + T(1-1 , 3-2) }</a:t>
            </a:r>
          </a:p>
          <a:p>
            <a:r>
              <a:rPr lang="en-GB" dirty="0"/>
              <a:t>T(1,3) = max { T(0,3) , 3 + T(0,1) }</a:t>
            </a:r>
          </a:p>
          <a:p>
            <a:r>
              <a:rPr lang="en-GB" dirty="0"/>
              <a:t>T(1,3) = max {0 , 3+0}</a:t>
            </a:r>
          </a:p>
          <a:p>
            <a:r>
              <a:rPr lang="en-GB" dirty="0"/>
              <a:t>T(1,3) = 3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213245-BCA4-483D-82FC-64AC304D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4D1AA-FC7B-4B5B-9FAB-13481C22950B}"/>
              </a:ext>
            </a:extLst>
          </p:cNvPr>
          <p:cNvSpPr txBox="1"/>
          <p:nvPr/>
        </p:nvSpPr>
        <p:spPr>
          <a:xfrm>
            <a:off x="992778" y="1333500"/>
            <a:ext cx="4038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T(1,4)-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We have,</a:t>
            </a:r>
          </a:p>
          <a:p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r>
              <a:rPr lang="en-GB" dirty="0"/>
              <a:t>j = 4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(value)1 = 3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(weight)1 = 2</a:t>
            </a:r>
          </a:p>
          <a:p>
            <a:r>
              <a:rPr lang="en-GB" dirty="0"/>
              <a:t> Substituting the values, we get-</a:t>
            </a:r>
          </a:p>
          <a:p>
            <a:r>
              <a:rPr lang="en-GB" dirty="0"/>
              <a:t>T(1,4) = max { T(1-1 , 4) , 3 + T(1-1 , 4-2) }</a:t>
            </a:r>
          </a:p>
          <a:p>
            <a:r>
              <a:rPr lang="en-GB" dirty="0"/>
              <a:t>T(1,4) = max { T(0,4) , 3 + T(0,2) }</a:t>
            </a:r>
          </a:p>
          <a:p>
            <a:r>
              <a:rPr lang="en-GB" dirty="0"/>
              <a:t>T(1,4) = max {0 , 3+0}</a:t>
            </a:r>
          </a:p>
          <a:p>
            <a:r>
              <a:rPr lang="en-GB" dirty="0"/>
              <a:t>T(1,4) = 3</a:t>
            </a:r>
          </a:p>
          <a:p>
            <a:endParaRPr lang="en-GB" dirty="0"/>
          </a:p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9737-402C-46E6-B2FB-31F6C610D225}"/>
              </a:ext>
            </a:extLst>
          </p:cNvPr>
          <p:cNvSpPr txBox="1"/>
          <p:nvPr/>
        </p:nvSpPr>
        <p:spPr>
          <a:xfrm>
            <a:off x="5031378" y="1312817"/>
            <a:ext cx="403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T(1,5)-</a:t>
            </a:r>
          </a:p>
          <a:p>
            <a:r>
              <a:rPr lang="en-GB" dirty="0"/>
              <a:t> We have,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r>
              <a:rPr lang="en-GB" dirty="0"/>
              <a:t>j = 5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(value)1 = 3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(weight)1 = 2</a:t>
            </a:r>
          </a:p>
          <a:p>
            <a:r>
              <a:rPr lang="en-GB" dirty="0"/>
              <a:t> Substituting the values, we get-</a:t>
            </a:r>
          </a:p>
          <a:p>
            <a:r>
              <a:rPr lang="en-GB" dirty="0"/>
              <a:t>T(1,5) = max { T(1-1 , 5) , 3 + T(1-1 , 5-2) }</a:t>
            </a:r>
          </a:p>
          <a:p>
            <a:r>
              <a:rPr lang="en-GB" dirty="0"/>
              <a:t>T(1,5) = max { T(0,5) , 3 + T(0,3) }</a:t>
            </a:r>
          </a:p>
          <a:p>
            <a:r>
              <a:rPr lang="en-GB" dirty="0"/>
              <a:t>T(1,5) = max {0 , 3+0}</a:t>
            </a:r>
          </a:p>
          <a:p>
            <a:r>
              <a:rPr lang="en-GB" dirty="0"/>
              <a:t>T(1,5) = 3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683122-68B2-4E7B-9E53-FBF3BDAB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559A3-781B-4C32-916C-3ADE0BED5FC3}"/>
              </a:ext>
            </a:extLst>
          </p:cNvPr>
          <p:cNvSpPr txBox="1"/>
          <p:nvPr/>
        </p:nvSpPr>
        <p:spPr>
          <a:xfrm>
            <a:off x="685801" y="1104900"/>
            <a:ext cx="4191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T(2,1)-</a:t>
            </a:r>
          </a:p>
          <a:p>
            <a:endParaRPr lang="en-GB" dirty="0"/>
          </a:p>
          <a:p>
            <a:r>
              <a:rPr lang="en-GB" dirty="0"/>
              <a:t>We have,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2</a:t>
            </a:r>
          </a:p>
          <a:p>
            <a:r>
              <a:rPr lang="en-GB" dirty="0"/>
              <a:t>j = 1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(value)2 = 4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(weight)2 = 3</a:t>
            </a:r>
          </a:p>
          <a:p>
            <a:r>
              <a:rPr lang="en-GB" dirty="0"/>
              <a:t> Substituting the values, we get-</a:t>
            </a:r>
          </a:p>
          <a:p>
            <a:r>
              <a:rPr lang="en-GB" dirty="0"/>
              <a:t>T(2,1) = max { T(2-1 , 1) , 4 + T(2-1 , 1-3) }</a:t>
            </a:r>
          </a:p>
          <a:p>
            <a:r>
              <a:rPr lang="en-GB" dirty="0"/>
              <a:t>T(2,1) = max { T(1,1) , 4 + T(1,-2) }</a:t>
            </a:r>
          </a:p>
          <a:p>
            <a:r>
              <a:rPr lang="en-GB" dirty="0"/>
              <a:t>T(2,1) = T(1,1)           { Ignore T(1,-2) }</a:t>
            </a:r>
          </a:p>
          <a:p>
            <a:r>
              <a:rPr lang="en-GB" dirty="0"/>
              <a:t>T(2,1) = 0</a:t>
            </a:r>
          </a:p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42ED1-5FB3-4F39-91ED-C44122815BEE}"/>
              </a:ext>
            </a:extLst>
          </p:cNvPr>
          <p:cNvSpPr txBox="1"/>
          <p:nvPr/>
        </p:nvSpPr>
        <p:spPr>
          <a:xfrm>
            <a:off x="4841968" y="1381899"/>
            <a:ext cx="403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T(2,2)-</a:t>
            </a:r>
          </a:p>
          <a:p>
            <a:r>
              <a:rPr lang="en-GB" dirty="0"/>
              <a:t> We have,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2</a:t>
            </a:r>
          </a:p>
          <a:p>
            <a:r>
              <a:rPr lang="en-GB" dirty="0"/>
              <a:t>j = 2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(value)2 = 4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(weight)2 = 3</a:t>
            </a:r>
          </a:p>
          <a:p>
            <a:r>
              <a:rPr lang="en-GB" dirty="0"/>
              <a:t>Substituting the values, we get-</a:t>
            </a:r>
          </a:p>
          <a:p>
            <a:r>
              <a:rPr lang="en-GB" dirty="0"/>
              <a:t>T(2,2) = max { T(2-1 , 2) , 4 + T(2-1 , 2-3) }</a:t>
            </a:r>
          </a:p>
          <a:p>
            <a:r>
              <a:rPr lang="en-GB" dirty="0"/>
              <a:t>T(2,2) = max { T(1,2) , 4 + T(1,-1) }</a:t>
            </a:r>
          </a:p>
          <a:p>
            <a:r>
              <a:rPr lang="en-GB" dirty="0"/>
              <a:t>T(2,2) = T(1,2)           { Ignore T(1,-1) }</a:t>
            </a:r>
          </a:p>
          <a:p>
            <a:r>
              <a:rPr lang="en-GB" dirty="0"/>
              <a:t>T(2,2) = 3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04362-3C5F-47E4-83A7-995C2C26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7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58F59-AD22-4921-838D-2A0112A34713}"/>
              </a:ext>
            </a:extLst>
          </p:cNvPr>
          <p:cNvSpPr txBox="1"/>
          <p:nvPr/>
        </p:nvSpPr>
        <p:spPr>
          <a:xfrm>
            <a:off x="1143000" y="102870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T(2,3)-</a:t>
            </a:r>
          </a:p>
          <a:p>
            <a:r>
              <a:rPr lang="en-GB" dirty="0"/>
              <a:t> We have,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2</a:t>
            </a:r>
          </a:p>
          <a:p>
            <a:r>
              <a:rPr lang="en-GB" dirty="0"/>
              <a:t>j = 3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(value)2 = 4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(weight)2 = 3</a:t>
            </a:r>
          </a:p>
          <a:p>
            <a:r>
              <a:rPr lang="en-GB" dirty="0"/>
              <a:t> Substituting the values, we get-</a:t>
            </a:r>
          </a:p>
          <a:p>
            <a:r>
              <a:rPr lang="en-GB" dirty="0"/>
              <a:t>T(2,3) = max { T(2-1 , 3) , 4 + T(2-1 , 3-3) }</a:t>
            </a:r>
          </a:p>
          <a:p>
            <a:r>
              <a:rPr lang="en-GB" dirty="0"/>
              <a:t>T(2,3) = max { T(1,3) , 4 + T(1,0) }</a:t>
            </a:r>
          </a:p>
          <a:p>
            <a:r>
              <a:rPr lang="en-GB" dirty="0"/>
              <a:t>T(2,3) = max { 3 , 4+0 }</a:t>
            </a:r>
          </a:p>
          <a:p>
            <a:r>
              <a:rPr lang="en-GB" dirty="0"/>
              <a:t>T(2,3) = 4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F63E0A-9A10-446D-9BF9-DEEF1877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7BB1A-D45D-495E-B213-338850C0DAF3}"/>
              </a:ext>
            </a:extLst>
          </p:cNvPr>
          <p:cNvSpPr txBox="1"/>
          <p:nvPr/>
        </p:nvSpPr>
        <p:spPr>
          <a:xfrm>
            <a:off x="685800" y="125730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T(2,4)-</a:t>
            </a:r>
          </a:p>
          <a:p>
            <a:r>
              <a:rPr lang="en-GB" dirty="0"/>
              <a:t> We have,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2</a:t>
            </a:r>
          </a:p>
          <a:p>
            <a:r>
              <a:rPr lang="en-GB" dirty="0"/>
              <a:t>j = 4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(value)2 = 4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(weight)2 = 3</a:t>
            </a:r>
          </a:p>
          <a:p>
            <a:r>
              <a:rPr lang="en-GB" dirty="0"/>
              <a:t> Substituting the values, we get-</a:t>
            </a:r>
          </a:p>
          <a:p>
            <a:r>
              <a:rPr lang="en-GB" dirty="0"/>
              <a:t>T(2,4) = max { T(2-1 , 4) , 4 + T(2-1 , 4-3) }</a:t>
            </a:r>
          </a:p>
          <a:p>
            <a:r>
              <a:rPr lang="en-GB" dirty="0"/>
              <a:t>T(2,4) = max { T(1,4) , 4 + T(1,1) }</a:t>
            </a:r>
          </a:p>
          <a:p>
            <a:r>
              <a:rPr lang="en-GB" dirty="0"/>
              <a:t>T(2,4) = max { 3 , 4+0 }</a:t>
            </a:r>
          </a:p>
          <a:p>
            <a:r>
              <a:rPr lang="en-GB" dirty="0"/>
              <a:t>T(2,4) = 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1057A-85C6-44AC-A4AE-0ADDC34CDFF5}"/>
              </a:ext>
            </a:extLst>
          </p:cNvPr>
          <p:cNvSpPr txBox="1"/>
          <p:nvPr/>
        </p:nvSpPr>
        <p:spPr>
          <a:xfrm>
            <a:off x="4876800" y="1485900"/>
            <a:ext cx="403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Finding T(2,5)-</a:t>
            </a:r>
          </a:p>
          <a:p>
            <a:r>
              <a:rPr lang="en-GB" dirty="0"/>
              <a:t> We have,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2</a:t>
            </a:r>
          </a:p>
          <a:p>
            <a:r>
              <a:rPr lang="en-GB" dirty="0"/>
              <a:t>j = 5</a:t>
            </a:r>
          </a:p>
          <a:p>
            <a:r>
              <a:rPr lang="en-GB" dirty="0"/>
              <a:t>(value)</a:t>
            </a:r>
            <a:r>
              <a:rPr lang="en-GB" dirty="0" err="1"/>
              <a:t>i</a:t>
            </a:r>
            <a:r>
              <a:rPr lang="en-GB" dirty="0"/>
              <a:t> = (value)2 = 4</a:t>
            </a:r>
          </a:p>
          <a:p>
            <a:r>
              <a:rPr lang="en-GB" dirty="0"/>
              <a:t>(weight)</a:t>
            </a:r>
            <a:r>
              <a:rPr lang="en-GB" dirty="0" err="1"/>
              <a:t>i</a:t>
            </a:r>
            <a:r>
              <a:rPr lang="en-GB" dirty="0"/>
              <a:t> = (weight)2 = 3</a:t>
            </a:r>
          </a:p>
          <a:p>
            <a:r>
              <a:rPr lang="en-GB" dirty="0"/>
              <a:t> Substituting the values, we get-</a:t>
            </a:r>
          </a:p>
          <a:p>
            <a:r>
              <a:rPr lang="en-GB" dirty="0"/>
              <a:t>T(2,5) = max { T(2-1 , 5) , 4 + T(2-1 , 5-3) }</a:t>
            </a:r>
          </a:p>
          <a:p>
            <a:r>
              <a:rPr lang="en-GB" dirty="0"/>
              <a:t>T(2,5) = max { T(1,5) , 4 + T(1,2) }</a:t>
            </a:r>
          </a:p>
          <a:p>
            <a:r>
              <a:rPr lang="en-GB" dirty="0"/>
              <a:t>T(2,5) = max { 3 , 4+3 }</a:t>
            </a:r>
          </a:p>
          <a:p>
            <a:r>
              <a:rPr lang="en-GB" dirty="0"/>
              <a:t>T(2,5) = 7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EA6AC5-18D2-4F32-9E5E-2C916358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3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C6A1E-D9D2-43CD-8309-3B89892D990B}"/>
              </a:ext>
            </a:extLst>
          </p:cNvPr>
          <p:cNvSpPr txBox="1"/>
          <p:nvPr/>
        </p:nvSpPr>
        <p:spPr>
          <a:xfrm>
            <a:off x="304800" y="92562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Similarly, compute all the entries.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After all the entries are computed and filled in the table, we get the following table-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The last entry represents the maximum possible value that can be put into the knapsack.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So, maximum possible value that can be put into the knapsack = 7.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F25CD-8033-4E0B-875D-2B51BB061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90700"/>
            <a:ext cx="4114800" cy="262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D9C93A-C6C4-44A5-B463-F1024D00EF7F}"/>
              </a:ext>
            </a:extLst>
          </p:cNvPr>
          <p:cNvSpPr txBox="1"/>
          <p:nvPr/>
        </p:nvSpPr>
        <p:spPr>
          <a:xfrm>
            <a:off x="304800" y="3403937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Identifying Items To Be Put Into Knapsack-</a:t>
            </a:r>
          </a:p>
          <a:p>
            <a:r>
              <a:rPr lang="en-GB" dirty="0"/>
              <a:t> Following Step-04,</a:t>
            </a:r>
          </a:p>
          <a:p>
            <a:r>
              <a:rPr lang="en-GB" dirty="0"/>
              <a:t>We mark the rows labelled “1” and “2”.</a:t>
            </a:r>
          </a:p>
          <a:p>
            <a:r>
              <a:rPr lang="en-GB" dirty="0"/>
              <a:t>Thus, items that must be put into the knapsack to obtain the maximum value 7 are-</a:t>
            </a:r>
          </a:p>
          <a:p>
            <a:endParaRPr lang="en-GB" dirty="0"/>
          </a:p>
          <a:p>
            <a:r>
              <a:rPr lang="en-GB" dirty="0"/>
              <a:t>Item-1 and Item-2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F14DD3-59FA-4241-B11C-7B43B553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6399AA-9CED-4B1E-B94E-7D1C49D4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85900"/>
            <a:ext cx="6391275" cy="3600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FB5D94-4F94-4CF0-90CE-4B458545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76332"/>
            <a:ext cx="86868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</a:t>
            </a:r>
            <a:r>
              <a:rPr lang="en-GB" b="1" dirty="0">
                <a:solidFill>
                  <a:srgbClr val="303030"/>
                </a:solidFill>
                <a:latin typeface="Roboto Condensed"/>
              </a:rPr>
              <a:t> Method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807EAC-447F-4E1C-BCF5-4BA9D5A1B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/>
          <a:stretch/>
        </p:blipFill>
        <p:spPr>
          <a:xfrm>
            <a:off x="1135224" y="2058832"/>
            <a:ext cx="7649547" cy="3367355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99CD40BD-347C-4CBF-81D9-55A3A2A9FEAF}"/>
              </a:ext>
            </a:extLst>
          </p:cNvPr>
          <p:cNvSpPr txBox="1"/>
          <p:nvPr/>
        </p:nvSpPr>
        <p:spPr>
          <a:xfrm>
            <a:off x="1045029" y="810988"/>
            <a:ext cx="6963747" cy="1321122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L="149144" algn="just">
              <a:spcBef>
                <a:spcPts val="907"/>
              </a:spcBef>
            </a:pPr>
            <a:r>
              <a:rPr sz="1068" b="1" spc="-5" dirty="0">
                <a:latin typeface="Verdana"/>
                <a:cs typeface="Verdana"/>
              </a:rPr>
              <a:t>Example</a:t>
            </a:r>
            <a:r>
              <a:rPr sz="1068" b="1" spc="-37" dirty="0">
                <a:latin typeface="Verdana"/>
                <a:cs typeface="Verdana"/>
              </a:rPr>
              <a:t> </a:t>
            </a:r>
            <a:r>
              <a:rPr sz="1068" b="1" spc="-11" dirty="0">
                <a:latin typeface="Verdana"/>
                <a:cs typeface="Verdana"/>
              </a:rPr>
              <a:t>1: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121" dirty="0">
              <a:latin typeface="Verdana"/>
              <a:cs typeface="Verdana"/>
            </a:endParaRPr>
          </a:p>
          <a:p>
            <a:pPr marL="149144" algn="just">
              <a:lnSpc>
                <a:spcPts val="1228"/>
              </a:lnSpc>
            </a:pPr>
            <a:r>
              <a:rPr sz="1600" spc="-7" baseline="5555" dirty="0">
                <a:cs typeface="Verdana"/>
              </a:rPr>
              <a:t>Consider the knapsack </a:t>
            </a:r>
            <a:r>
              <a:rPr sz="1600" baseline="5555" dirty="0">
                <a:cs typeface="Verdana"/>
              </a:rPr>
              <a:t>instance </a:t>
            </a:r>
            <a:r>
              <a:rPr sz="1600" spc="-7" baseline="5555" dirty="0">
                <a:cs typeface="Verdana"/>
              </a:rPr>
              <a:t>n = 3,</a:t>
            </a:r>
            <a:endParaRPr lang="en-GB" sz="1600" spc="-7" baseline="5555" dirty="0">
              <a:cs typeface="Verdana"/>
            </a:endParaRPr>
          </a:p>
          <a:p>
            <a:pPr marL="149144" algn="just">
              <a:lnSpc>
                <a:spcPts val="1228"/>
              </a:lnSpc>
            </a:pPr>
            <a:r>
              <a:rPr sz="1600" spc="-7" baseline="5555" dirty="0">
                <a:cs typeface="Verdana"/>
              </a:rPr>
              <a:t> </a:t>
            </a:r>
            <a:r>
              <a:rPr sz="1600" baseline="5555" dirty="0">
                <a:cs typeface="Verdana"/>
              </a:rPr>
              <a:t>(w</a:t>
            </a:r>
            <a:r>
              <a:rPr sz="1600" dirty="0">
                <a:cs typeface="Verdana"/>
              </a:rPr>
              <a:t>1</a:t>
            </a:r>
            <a:r>
              <a:rPr sz="1600" baseline="5555" dirty="0">
                <a:cs typeface="Verdana"/>
              </a:rPr>
              <a:t>, </a:t>
            </a:r>
            <a:r>
              <a:rPr sz="1600" spc="-7" baseline="5555" dirty="0">
                <a:cs typeface="Verdana"/>
              </a:rPr>
              <a:t>w</a:t>
            </a:r>
            <a:r>
              <a:rPr sz="1600" spc="-5" dirty="0">
                <a:cs typeface="Verdana"/>
              </a:rPr>
              <a:t>2</a:t>
            </a:r>
            <a:r>
              <a:rPr sz="1600" spc="-7" baseline="5555" dirty="0">
                <a:cs typeface="Verdana"/>
              </a:rPr>
              <a:t>, w</a:t>
            </a:r>
            <a:r>
              <a:rPr sz="1600" spc="-5" dirty="0">
                <a:cs typeface="Verdana"/>
              </a:rPr>
              <a:t>3</a:t>
            </a:r>
            <a:r>
              <a:rPr sz="1600" spc="-7" baseline="5555" dirty="0">
                <a:cs typeface="Verdana"/>
              </a:rPr>
              <a:t>) = (2, 3, 4),</a:t>
            </a:r>
            <a:endParaRPr lang="en-GB" sz="1600" spc="-7" baseline="5555" dirty="0">
              <a:cs typeface="Verdana"/>
            </a:endParaRPr>
          </a:p>
          <a:p>
            <a:pPr marL="149144" algn="just">
              <a:lnSpc>
                <a:spcPts val="1228"/>
              </a:lnSpc>
            </a:pPr>
            <a:r>
              <a:rPr sz="1600" spc="-7" baseline="5555" dirty="0">
                <a:cs typeface="Verdana"/>
              </a:rPr>
              <a:t> (P</a:t>
            </a:r>
            <a:r>
              <a:rPr sz="1600" spc="-5" dirty="0">
                <a:cs typeface="Verdana"/>
              </a:rPr>
              <a:t>1</a:t>
            </a:r>
            <a:r>
              <a:rPr sz="1600" spc="-7" baseline="5555" dirty="0">
                <a:cs typeface="Verdana"/>
              </a:rPr>
              <a:t>, </a:t>
            </a:r>
            <a:r>
              <a:rPr sz="1600" baseline="5555" dirty="0">
                <a:cs typeface="Verdana"/>
              </a:rPr>
              <a:t>P</a:t>
            </a:r>
            <a:r>
              <a:rPr sz="1600" dirty="0">
                <a:cs typeface="Verdana"/>
              </a:rPr>
              <a:t>2</a:t>
            </a:r>
            <a:r>
              <a:rPr sz="1600" baseline="5555" dirty="0">
                <a:cs typeface="Verdana"/>
              </a:rPr>
              <a:t>, </a:t>
            </a:r>
            <a:r>
              <a:rPr sz="1600" spc="-7" baseline="5555" dirty="0">
                <a:cs typeface="Verdana"/>
              </a:rPr>
              <a:t>P</a:t>
            </a:r>
            <a:r>
              <a:rPr sz="1600" spc="-5" dirty="0">
                <a:cs typeface="Verdana"/>
              </a:rPr>
              <a:t>3</a:t>
            </a:r>
            <a:r>
              <a:rPr sz="1600" spc="-7" baseline="5555" dirty="0">
                <a:cs typeface="Verdana"/>
              </a:rPr>
              <a:t>) = (1,</a:t>
            </a:r>
            <a:r>
              <a:rPr sz="1600" spc="-40" baseline="5555" dirty="0">
                <a:cs typeface="Verdana"/>
              </a:rPr>
              <a:t> </a:t>
            </a:r>
            <a:r>
              <a:rPr sz="1600" spc="-7" baseline="5555" dirty="0">
                <a:cs typeface="Verdana"/>
              </a:rPr>
              <a:t>2,</a:t>
            </a:r>
            <a:r>
              <a:rPr sz="1600" spc="-5" dirty="0">
                <a:cs typeface="Verdana"/>
              </a:rPr>
              <a:t>5) and M =</a:t>
            </a:r>
            <a:r>
              <a:rPr sz="1600" spc="-43" dirty="0">
                <a:cs typeface="Verdana"/>
              </a:rPr>
              <a:t> </a:t>
            </a:r>
            <a:r>
              <a:rPr sz="1600" spc="-5" dirty="0">
                <a:cs typeface="Verdana"/>
              </a:rPr>
              <a:t>6.</a:t>
            </a:r>
            <a:endParaRPr sz="1600" dirty="0"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2651CE-BD7C-453B-9EC3-C1EB869D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Set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" y="117873"/>
            <a:ext cx="8915400" cy="5715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4" name="object 4"/>
            <p:cNvSpPr/>
            <p:nvPr/>
          </p:nvSpPr>
          <p:spPr>
            <a:xfrm>
              <a:off x="65313" y="69722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946"/>
                  </a:moveTo>
                  <a:lnTo>
                    <a:pt x="3576" y="281184"/>
                  </a:lnTo>
                  <a:lnTo>
                    <a:pt x="13965" y="234645"/>
                  </a:lnTo>
                  <a:lnTo>
                    <a:pt x="30657" y="190840"/>
                  </a:lnTo>
                  <a:lnTo>
                    <a:pt x="53141" y="150277"/>
                  </a:lnTo>
                  <a:lnTo>
                    <a:pt x="80907" y="113468"/>
                  </a:lnTo>
                  <a:lnTo>
                    <a:pt x="113445" y="80923"/>
                  </a:lnTo>
                  <a:lnTo>
                    <a:pt x="150245" y="53151"/>
                  </a:lnTo>
                  <a:lnTo>
                    <a:pt x="190796" y="30662"/>
                  </a:lnTo>
                  <a:lnTo>
                    <a:pt x="234589" y="13967"/>
                  </a:lnTo>
                  <a:lnTo>
                    <a:pt x="281114" y="3576"/>
                  </a:lnTo>
                  <a:lnTo>
                    <a:pt x="329859" y="0"/>
                  </a:lnTo>
                  <a:lnTo>
                    <a:pt x="8683462" y="0"/>
                  </a:lnTo>
                  <a:lnTo>
                    <a:pt x="8732224" y="3576"/>
                  </a:lnTo>
                  <a:lnTo>
                    <a:pt x="8778762" y="13967"/>
                  </a:lnTo>
                  <a:lnTo>
                    <a:pt x="8822568" y="30662"/>
                  </a:lnTo>
                  <a:lnTo>
                    <a:pt x="8863130" y="53151"/>
                  </a:lnTo>
                  <a:lnTo>
                    <a:pt x="8899939" y="80923"/>
                  </a:lnTo>
                  <a:lnTo>
                    <a:pt x="8932485" y="113468"/>
                  </a:lnTo>
                  <a:lnTo>
                    <a:pt x="8960257" y="150277"/>
                  </a:lnTo>
                  <a:lnTo>
                    <a:pt x="8982745" y="190840"/>
                  </a:lnTo>
                  <a:lnTo>
                    <a:pt x="8999440" y="234645"/>
                  </a:lnTo>
                  <a:lnTo>
                    <a:pt x="9009831" y="281184"/>
                  </a:lnTo>
                  <a:lnTo>
                    <a:pt x="9013408" y="329946"/>
                  </a:lnTo>
                  <a:lnTo>
                    <a:pt x="9013408" y="6362369"/>
                  </a:lnTo>
                  <a:lnTo>
                    <a:pt x="9009831" y="6411115"/>
                  </a:lnTo>
                  <a:lnTo>
                    <a:pt x="8999440" y="6457639"/>
                  </a:lnTo>
                  <a:lnTo>
                    <a:pt x="8982745" y="6501432"/>
                  </a:lnTo>
                  <a:lnTo>
                    <a:pt x="8960257" y="6541984"/>
                  </a:lnTo>
                  <a:lnTo>
                    <a:pt x="8932485" y="6578785"/>
                  </a:lnTo>
                  <a:lnTo>
                    <a:pt x="8899939" y="6611323"/>
                  </a:lnTo>
                  <a:lnTo>
                    <a:pt x="8863130" y="6639090"/>
                  </a:lnTo>
                  <a:lnTo>
                    <a:pt x="8822568" y="6661574"/>
                  </a:lnTo>
                  <a:lnTo>
                    <a:pt x="8778762" y="6678266"/>
                  </a:lnTo>
                  <a:lnTo>
                    <a:pt x="8732224" y="6688655"/>
                  </a:lnTo>
                  <a:lnTo>
                    <a:pt x="8683462" y="6692231"/>
                  </a:lnTo>
                  <a:lnTo>
                    <a:pt x="329859" y="6692231"/>
                  </a:lnTo>
                  <a:lnTo>
                    <a:pt x="281114" y="6688655"/>
                  </a:lnTo>
                  <a:lnTo>
                    <a:pt x="234589" y="6678266"/>
                  </a:lnTo>
                  <a:lnTo>
                    <a:pt x="190796" y="6661574"/>
                  </a:lnTo>
                  <a:lnTo>
                    <a:pt x="150245" y="6639090"/>
                  </a:lnTo>
                  <a:lnTo>
                    <a:pt x="113445" y="6611323"/>
                  </a:lnTo>
                  <a:lnTo>
                    <a:pt x="80907" y="6578785"/>
                  </a:lnTo>
                  <a:lnTo>
                    <a:pt x="53141" y="6541984"/>
                  </a:lnTo>
                  <a:lnTo>
                    <a:pt x="30657" y="6501432"/>
                  </a:lnTo>
                  <a:lnTo>
                    <a:pt x="13965" y="6457639"/>
                  </a:lnTo>
                  <a:lnTo>
                    <a:pt x="3576" y="6411115"/>
                  </a:lnTo>
                  <a:lnTo>
                    <a:pt x="0" y="6362369"/>
                  </a:lnTo>
                  <a:lnTo>
                    <a:pt x="0" y="329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39668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72" y="0"/>
                  </a:moveTo>
                  <a:lnTo>
                    <a:pt x="0" y="0"/>
                  </a:lnTo>
                  <a:lnTo>
                    <a:pt x="0" y="120580"/>
                  </a:lnTo>
                  <a:lnTo>
                    <a:pt x="9021572" y="120580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2976711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72" y="0"/>
                  </a:moveTo>
                  <a:lnTo>
                    <a:pt x="0" y="0"/>
                  </a:lnTo>
                  <a:lnTo>
                    <a:pt x="0" y="110531"/>
                  </a:lnTo>
                  <a:lnTo>
                    <a:pt x="9021572" y="110531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 sz="15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3DDFEBF1-BE42-49CA-B2BD-A45EAAF5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40102"/>
            <a:ext cx="7886700" cy="3421851"/>
          </a:xfrm>
        </p:spPr>
        <p:txBody>
          <a:bodyPr>
            <a:normAutofit/>
          </a:bodyPr>
          <a:lstStyle/>
          <a:p>
            <a:r>
              <a:rPr lang="en-GB" sz="3600" b="1" dirty="0"/>
              <a:t>DP Applications :  0/1 Knapsack Problem</a:t>
            </a:r>
            <a:br>
              <a:rPr lang="en-GB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317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07505-4B48-44A1-BA6E-31F01C881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1066800" y="1485900"/>
            <a:ext cx="6400800" cy="324857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6669D0-215A-4983-A176-5D3AADF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</a:t>
            </a:r>
            <a:r>
              <a:rPr lang="en-GB" b="1" dirty="0">
                <a:solidFill>
                  <a:srgbClr val="303030"/>
                </a:solidFill>
                <a:latin typeface="Roboto Condensed"/>
              </a:rPr>
              <a:t>Set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0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04AAB-CCFE-450C-9DB1-933609088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5" t="7143"/>
          <a:stretch/>
        </p:blipFill>
        <p:spPr>
          <a:xfrm>
            <a:off x="1676400" y="1272624"/>
            <a:ext cx="6484620" cy="3962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810A132-E4F2-47EA-83C2-BE1EBB7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81534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Set method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3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B888B-8F3D-4590-95CF-F27ADC73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0"/>
            <a:ext cx="81534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Exercise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7FAAB55-E696-4946-A827-5C7221C13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91853"/>
              </p:ext>
            </p:extLst>
          </p:nvPr>
        </p:nvGraphicFramePr>
        <p:xfrm>
          <a:off x="304799" y="876300"/>
          <a:ext cx="8382001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3" imgW="8020012" imgH="5667195" progId="AcroExch.Document.11">
                  <p:embed/>
                </p:oleObj>
              </mc:Choice>
              <mc:Fallback>
                <p:oleObj name="Acrobat Document" r:id="rId3" imgW="8020012" imgH="5667195" progId="AcroExch.Document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7FAAB55-E696-4946-A827-5C7221C13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99" y="876300"/>
                        <a:ext cx="8382001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7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EEAE-1128-46F2-B173-6DC122B8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Concept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D492-6C64-49EF-828C-BD9C9579DB15}"/>
              </a:ext>
            </a:extLst>
          </p:cNvPr>
          <p:cNvSpPr txBox="1"/>
          <p:nvPr/>
        </p:nvSpPr>
        <p:spPr>
          <a:xfrm>
            <a:off x="652599" y="1562100"/>
            <a:ext cx="464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knapsack (kind of shoulder bag) with limited weight capacity.</a:t>
            </a:r>
          </a:p>
          <a:p>
            <a:r>
              <a:rPr lang="en-GB" dirty="0"/>
              <a:t>Few items each having some weight and value.</a:t>
            </a:r>
          </a:p>
          <a:p>
            <a:r>
              <a:rPr lang="en-GB" dirty="0"/>
              <a:t> The problem states-</a:t>
            </a:r>
          </a:p>
          <a:p>
            <a:endParaRPr lang="en-GB" dirty="0"/>
          </a:p>
          <a:p>
            <a:r>
              <a:rPr lang="en-GB" dirty="0"/>
              <a:t>Which items should be placed into the knapsack such that-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The value or profit obtained by putting the items into the knapsack is maximum.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And the weight limit of the knapsack does not exceed.</a:t>
            </a:r>
          </a:p>
          <a:p>
            <a:endParaRPr lang="en-GB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7505EC-B364-46A1-BF7F-E074AFDAB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68" y="1562100"/>
            <a:ext cx="3533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7FDB-37B5-45D4-A9F2-57B7A905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5300"/>
            <a:ext cx="7886700" cy="1104636"/>
          </a:xfrm>
        </p:spPr>
        <p:txBody>
          <a:bodyPr/>
          <a:lstStyle/>
          <a:p>
            <a:r>
              <a:rPr lang="en-US" b="1" dirty="0"/>
              <a:t>Knapsack Problem Variants-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18D84-EB97-4EE6-809E-5FDF38EE6D99}"/>
              </a:ext>
            </a:extLst>
          </p:cNvPr>
          <p:cNvSpPr txBox="1"/>
          <p:nvPr/>
        </p:nvSpPr>
        <p:spPr>
          <a:xfrm>
            <a:off x="1066800" y="1181100"/>
            <a:ext cx="7010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Knapsack problem has the following two variants</a:t>
            </a:r>
          </a:p>
          <a:p>
            <a:endParaRPr lang="en-US" dirty="0"/>
          </a:p>
          <a:p>
            <a:pPr algn="just"/>
            <a:r>
              <a:rPr lang="en-US" dirty="0"/>
              <a:t>1. Fractional Knapsack Problem</a:t>
            </a:r>
          </a:p>
          <a:p>
            <a:pPr algn="just"/>
            <a:r>
              <a:rPr lang="en-US" dirty="0"/>
              <a:t>2. 0/1 Knapsack Problem</a:t>
            </a:r>
          </a:p>
          <a:p>
            <a:pPr algn="just"/>
            <a:endParaRPr lang="en-US" dirty="0"/>
          </a:p>
          <a:p>
            <a:pPr algn="just" fontAlgn="base"/>
            <a:r>
              <a:rPr lang="en-GB" b="1" i="0" dirty="0">
                <a:solidFill>
                  <a:srgbClr val="303030"/>
                </a:solidFill>
                <a:effectLst/>
                <a:latin typeface="Arimo"/>
              </a:rPr>
              <a:t>In 0/1 Knapsack Problem,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As the name suggests, items are indivisible here.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We can not take the fraction of any item.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We have to either take an item completely or leave it completely.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Arimo"/>
              </a:rPr>
              <a:t>It is solved using dynamic programming approach.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" y="0"/>
            <a:ext cx="8915400" cy="5715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4" name="object 4"/>
            <p:cNvSpPr/>
            <p:nvPr/>
          </p:nvSpPr>
          <p:spPr>
            <a:xfrm>
              <a:off x="65313" y="69722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946"/>
                  </a:moveTo>
                  <a:lnTo>
                    <a:pt x="3576" y="281184"/>
                  </a:lnTo>
                  <a:lnTo>
                    <a:pt x="13965" y="234645"/>
                  </a:lnTo>
                  <a:lnTo>
                    <a:pt x="30657" y="190840"/>
                  </a:lnTo>
                  <a:lnTo>
                    <a:pt x="53141" y="150277"/>
                  </a:lnTo>
                  <a:lnTo>
                    <a:pt x="80907" y="113468"/>
                  </a:lnTo>
                  <a:lnTo>
                    <a:pt x="113445" y="80923"/>
                  </a:lnTo>
                  <a:lnTo>
                    <a:pt x="150245" y="53151"/>
                  </a:lnTo>
                  <a:lnTo>
                    <a:pt x="190796" y="30662"/>
                  </a:lnTo>
                  <a:lnTo>
                    <a:pt x="234589" y="13967"/>
                  </a:lnTo>
                  <a:lnTo>
                    <a:pt x="281114" y="3576"/>
                  </a:lnTo>
                  <a:lnTo>
                    <a:pt x="329859" y="0"/>
                  </a:lnTo>
                  <a:lnTo>
                    <a:pt x="8683462" y="0"/>
                  </a:lnTo>
                  <a:lnTo>
                    <a:pt x="8732224" y="3576"/>
                  </a:lnTo>
                  <a:lnTo>
                    <a:pt x="8778762" y="13967"/>
                  </a:lnTo>
                  <a:lnTo>
                    <a:pt x="8822568" y="30662"/>
                  </a:lnTo>
                  <a:lnTo>
                    <a:pt x="8863130" y="53151"/>
                  </a:lnTo>
                  <a:lnTo>
                    <a:pt x="8899939" y="80923"/>
                  </a:lnTo>
                  <a:lnTo>
                    <a:pt x="8932485" y="113468"/>
                  </a:lnTo>
                  <a:lnTo>
                    <a:pt x="8960257" y="150277"/>
                  </a:lnTo>
                  <a:lnTo>
                    <a:pt x="8982745" y="190840"/>
                  </a:lnTo>
                  <a:lnTo>
                    <a:pt x="8999440" y="234645"/>
                  </a:lnTo>
                  <a:lnTo>
                    <a:pt x="9009831" y="281184"/>
                  </a:lnTo>
                  <a:lnTo>
                    <a:pt x="9013408" y="329946"/>
                  </a:lnTo>
                  <a:lnTo>
                    <a:pt x="9013408" y="6362369"/>
                  </a:lnTo>
                  <a:lnTo>
                    <a:pt x="9009831" y="6411115"/>
                  </a:lnTo>
                  <a:lnTo>
                    <a:pt x="8999440" y="6457639"/>
                  </a:lnTo>
                  <a:lnTo>
                    <a:pt x="8982745" y="6501432"/>
                  </a:lnTo>
                  <a:lnTo>
                    <a:pt x="8960257" y="6541984"/>
                  </a:lnTo>
                  <a:lnTo>
                    <a:pt x="8932485" y="6578785"/>
                  </a:lnTo>
                  <a:lnTo>
                    <a:pt x="8899939" y="6611323"/>
                  </a:lnTo>
                  <a:lnTo>
                    <a:pt x="8863130" y="6639090"/>
                  </a:lnTo>
                  <a:lnTo>
                    <a:pt x="8822568" y="6661574"/>
                  </a:lnTo>
                  <a:lnTo>
                    <a:pt x="8778762" y="6678266"/>
                  </a:lnTo>
                  <a:lnTo>
                    <a:pt x="8732224" y="6688655"/>
                  </a:lnTo>
                  <a:lnTo>
                    <a:pt x="8683462" y="6692231"/>
                  </a:lnTo>
                  <a:lnTo>
                    <a:pt x="329859" y="6692231"/>
                  </a:lnTo>
                  <a:lnTo>
                    <a:pt x="281114" y="6688655"/>
                  </a:lnTo>
                  <a:lnTo>
                    <a:pt x="234589" y="6678266"/>
                  </a:lnTo>
                  <a:lnTo>
                    <a:pt x="190796" y="6661574"/>
                  </a:lnTo>
                  <a:lnTo>
                    <a:pt x="150245" y="6639090"/>
                  </a:lnTo>
                  <a:lnTo>
                    <a:pt x="113445" y="6611323"/>
                  </a:lnTo>
                  <a:lnTo>
                    <a:pt x="80907" y="6578785"/>
                  </a:lnTo>
                  <a:lnTo>
                    <a:pt x="53141" y="6541984"/>
                  </a:lnTo>
                  <a:lnTo>
                    <a:pt x="30657" y="6501432"/>
                  </a:lnTo>
                  <a:lnTo>
                    <a:pt x="13965" y="6457639"/>
                  </a:lnTo>
                  <a:lnTo>
                    <a:pt x="3576" y="6411115"/>
                  </a:lnTo>
                  <a:lnTo>
                    <a:pt x="0" y="6362369"/>
                  </a:lnTo>
                  <a:lnTo>
                    <a:pt x="0" y="329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39668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72" y="0"/>
                  </a:moveTo>
                  <a:lnTo>
                    <a:pt x="0" y="0"/>
                  </a:lnTo>
                  <a:lnTo>
                    <a:pt x="0" y="120580"/>
                  </a:lnTo>
                  <a:lnTo>
                    <a:pt x="9021572" y="120580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2976711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72" y="0"/>
                  </a:moveTo>
                  <a:lnTo>
                    <a:pt x="0" y="0"/>
                  </a:lnTo>
                  <a:lnTo>
                    <a:pt x="0" y="110531"/>
                  </a:lnTo>
                  <a:lnTo>
                    <a:pt x="9021572" y="110531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 sz="15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3DDFEBF1-BE42-49CA-B2BD-A45EAAF5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" y="1264448"/>
            <a:ext cx="7886700" cy="3421851"/>
          </a:xfrm>
        </p:spPr>
        <p:txBody>
          <a:bodyPr>
            <a:normAutofit/>
          </a:bodyPr>
          <a:lstStyle/>
          <a:p>
            <a:r>
              <a:rPr lang="en-GB" sz="3600" b="1" dirty="0"/>
              <a:t>Methods to solve 0/1 Knapsack Problem</a:t>
            </a:r>
            <a:br>
              <a:rPr lang="en-GB" sz="3600" b="1" dirty="0"/>
            </a:br>
            <a:br>
              <a:rPr lang="en-GB" sz="3600" b="1" dirty="0"/>
            </a:br>
            <a:r>
              <a:rPr lang="en-GB" sz="3600" b="1" dirty="0"/>
              <a:t>1. Tabular Method</a:t>
            </a:r>
            <a:br>
              <a:rPr lang="en-GB" sz="3600" b="1" dirty="0"/>
            </a:br>
            <a:r>
              <a:rPr lang="en-GB" sz="3600" b="1" dirty="0"/>
              <a:t>2. Set Method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5621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4EEC-438B-4754-93DC-D9E79B29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56CE4-6C42-4586-B6F7-924183F75383}"/>
              </a:ext>
            </a:extLst>
          </p:cNvPr>
          <p:cNvSpPr txBox="1"/>
          <p:nvPr/>
        </p:nvSpPr>
        <p:spPr>
          <a:xfrm>
            <a:off x="628650" y="1028700"/>
            <a:ext cx="2991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Consider-</a:t>
            </a:r>
          </a:p>
          <a:p>
            <a:r>
              <a:rPr lang="en-GB"/>
              <a:t>Knapsack </a:t>
            </a:r>
            <a:r>
              <a:rPr lang="en-GB" dirty="0"/>
              <a:t>weight capacity = w</a:t>
            </a:r>
          </a:p>
          <a:p>
            <a:r>
              <a:rPr lang="en-GB" dirty="0"/>
              <a:t>Number of items each having some weight and value = n</a:t>
            </a:r>
          </a:p>
          <a:p>
            <a:r>
              <a:rPr lang="en-GB" dirty="0"/>
              <a:t> 0/1 knapsack problem is solved using dynamic programming in the following steps-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75F94-3FE5-466B-9861-491D606FBD4A}"/>
              </a:ext>
            </a:extLst>
          </p:cNvPr>
          <p:cNvSpPr txBox="1"/>
          <p:nvPr/>
        </p:nvSpPr>
        <p:spPr>
          <a:xfrm>
            <a:off x="628650" y="3337024"/>
            <a:ext cx="3028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Step-01:</a:t>
            </a:r>
          </a:p>
          <a:p>
            <a:pPr algn="just"/>
            <a:r>
              <a:rPr lang="en-GB" dirty="0"/>
              <a:t> Draw a table say ‘T’ with (n+1) number of rows and (w+1) number of columns.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Fill all the boxes of 0th row and 0th column with zeroes as shown-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107B3-51C9-4E99-82D4-609FD778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659" y="1849431"/>
            <a:ext cx="382862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ECB12-AF68-4CAE-9394-8D49AD9E5E0B}"/>
              </a:ext>
            </a:extLst>
          </p:cNvPr>
          <p:cNvSpPr txBox="1"/>
          <p:nvPr/>
        </p:nvSpPr>
        <p:spPr>
          <a:xfrm>
            <a:off x="1000125" y="872341"/>
            <a:ext cx="71437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Step-02: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Start filling the table row wise top to bottom from left to right.</a:t>
            </a:r>
          </a:p>
          <a:p>
            <a:pPr algn="just"/>
            <a:r>
              <a:rPr lang="en-GB" dirty="0"/>
              <a:t>Use the following formula-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 (</a:t>
            </a:r>
            <a:r>
              <a:rPr lang="en-GB" dirty="0" err="1"/>
              <a:t>i</a:t>
            </a:r>
            <a:r>
              <a:rPr lang="en-GB" dirty="0"/>
              <a:t> , j) = max { T( i-1 , j ) , value </a:t>
            </a:r>
            <a:r>
              <a:rPr lang="en-GB" dirty="0" err="1"/>
              <a:t>i</a:t>
            </a:r>
            <a:r>
              <a:rPr lang="en-GB" dirty="0"/>
              <a:t> +T( i-1 , j – weight </a:t>
            </a:r>
            <a:r>
              <a:rPr lang="en-GB" dirty="0" err="1"/>
              <a:t>i</a:t>
            </a:r>
            <a:r>
              <a:rPr lang="en-GB" dirty="0"/>
              <a:t> ) }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Here, T(</a:t>
            </a:r>
            <a:r>
              <a:rPr lang="en-GB" dirty="0" err="1"/>
              <a:t>i</a:t>
            </a:r>
            <a:r>
              <a:rPr lang="en-GB" dirty="0"/>
              <a:t> , j) = maximum value of the selected items if we can take items 1 to </a:t>
            </a:r>
            <a:r>
              <a:rPr lang="en-GB" dirty="0" err="1"/>
              <a:t>i</a:t>
            </a:r>
            <a:r>
              <a:rPr lang="en-GB" dirty="0"/>
              <a:t> and have weight restrictions of j.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This step leads to completely filling the table.</a:t>
            </a:r>
          </a:p>
          <a:p>
            <a:pPr algn="just"/>
            <a:r>
              <a:rPr lang="en-GB" dirty="0"/>
              <a:t>Then, value of the last box represents the maximum possible value that can be put into the knapsack.</a:t>
            </a:r>
          </a:p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0C4FA1-A550-4535-952B-F13CB3C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EFB3D-72CE-4A4B-8DF5-8CC88BA04319}"/>
              </a:ext>
            </a:extLst>
          </p:cNvPr>
          <p:cNvSpPr txBox="1"/>
          <p:nvPr/>
        </p:nvSpPr>
        <p:spPr>
          <a:xfrm>
            <a:off x="502920" y="952500"/>
            <a:ext cx="441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Step-03:</a:t>
            </a:r>
          </a:p>
          <a:p>
            <a:pPr algn="just"/>
            <a:r>
              <a:rPr lang="en-GB" dirty="0"/>
              <a:t> </a:t>
            </a:r>
          </a:p>
          <a:p>
            <a:pPr algn="just"/>
            <a:r>
              <a:rPr lang="en-GB" dirty="0"/>
              <a:t>To identify the items that must be put into the knapsack to obtain that maximum profit,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Consider the last column of the table.</a:t>
            </a:r>
          </a:p>
          <a:p>
            <a:pPr algn="just"/>
            <a:r>
              <a:rPr lang="en-GB" dirty="0"/>
              <a:t>Start scanning the entries from bottom to top.</a:t>
            </a:r>
          </a:p>
          <a:p>
            <a:pPr algn="just"/>
            <a:r>
              <a:rPr lang="en-GB" dirty="0"/>
              <a:t>On encountering an entry whose value is not same as the value stored in the entry immediately above it, mark the row label of that entry.</a:t>
            </a:r>
          </a:p>
          <a:p>
            <a:pPr algn="just"/>
            <a:r>
              <a:rPr lang="en-GB" dirty="0"/>
              <a:t>After all the entries are scanned, the marked labels represent the items that must be put into the knapsack.</a:t>
            </a:r>
          </a:p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ABC48-F8B8-4768-B82F-AED7578CFED3}"/>
              </a:ext>
            </a:extLst>
          </p:cNvPr>
          <p:cNvSpPr txBox="1"/>
          <p:nvPr/>
        </p:nvSpPr>
        <p:spPr>
          <a:xfrm>
            <a:off x="5029200" y="1149340"/>
            <a:ext cx="3886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Time Complexity-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Each entry of the table requires constant time θ(1) for its computation.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It takes θ(</a:t>
            </a:r>
            <a:r>
              <a:rPr lang="en-GB" dirty="0" err="1"/>
              <a:t>nw</a:t>
            </a:r>
            <a:r>
              <a:rPr lang="en-GB" dirty="0"/>
              <a:t>) time to fill (n+1)(w+1) table entries.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It takes θ(n) time for tracing the solution since tracing process traces the n rows.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Thus, overall θ(</a:t>
            </a:r>
            <a:r>
              <a:rPr lang="en-GB" dirty="0" err="1"/>
              <a:t>nw</a:t>
            </a:r>
            <a:r>
              <a:rPr lang="en-GB" dirty="0"/>
              <a:t>) time is taken to solve 0/1 knapsack problem using dynamic programming.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507437-5EFA-4C34-8CC4-85C537D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1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40910-8AC5-4F9F-9E62-2B86FBC57E6E}"/>
              </a:ext>
            </a:extLst>
          </p:cNvPr>
          <p:cNvSpPr txBox="1"/>
          <p:nvPr/>
        </p:nvSpPr>
        <p:spPr>
          <a:xfrm>
            <a:off x="838200" y="925711"/>
            <a:ext cx="4038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Problem-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pPr algn="just"/>
            <a:r>
              <a:rPr lang="en-GB" dirty="0"/>
              <a:t>For the given set of items and knapsack capacity = 5 kg, find the optimal solution for the 0/1 knapsack problem making use of dynamic programming approach.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Item	Weight	Value</a:t>
            </a:r>
          </a:p>
          <a:p>
            <a:r>
              <a:rPr lang="en-GB" dirty="0"/>
              <a:t>1	2		3</a:t>
            </a:r>
          </a:p>
          <a:p>
            <a:r>
              <a:rPr lang="en-GB" dirty="0"/>
              <a:t>2	3		4</a:t>
            </a:r>
          </a:p>
          <a:p>
            <a:r>
              <a:rPr lang="en-GB" dirty="0"/>
              <a:t>3	4		5</a:t>
            </a:r>
          </a:p>
          <a:p>
            <a:r>
              <a:rPr lang="en-GB" dirty="0"/>
              <a:t>4	5		6</a:t>
            </a:r>
          </a:p>
          <a:p>
            <a:r>
              <a:rPr lang="en-GB" dirty="0"/>
              <a:t> 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0966DC35-83A7-4EB5-8987-9F82D0CAE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6128037"/>
                  </p:ext>
                </p:extLst>
              </p:nvPr>
            </p:nvGraphicFramePr>
            <p:xfrm>
              <a:off x="-2227217" y="1151481"/>
              <a:ext cx="2286000" cy="1428750"/>
            </p:xfrm>
            <a:graphic>
              <a:graphicData uri="http://schemas.microsoft.com/office/powerpoint/2016/slidezoom">
                <pslz:sldZm>
                  <pslz:sldZmObj sldId="467" cId="1214582879">
                    <pslz:zmPr id="{163572A9-D202-4907-9F00-8E5976CAD2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428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966DC35-83A7-4EB5-8987-9F82D0CAE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27217" y="1151481"/>
                <a:ext cx="2286000" cy="1428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DEC7E06-7612-4E18-9D93-B50A8ED1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988"/>
            <a:ext cx="7886700" cy="110463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030"/>
                </a:solidFill>
                <a:effectLst/>
                <a:latin typeface="Roboto Condensed"/>
              </a:rPr>
              <a:t>0/1 Knapsack Problem : Tabular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4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1999</Words>
  <Application>Microsoft Office PowerPoint</Application>
  <PresentationFormat>On-screen Show (16:10)</PresentationFormat>
  <Paragraphs>244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Arimo</vt:lpstr>
      <vt:lpstr>Calibri</vt:lpstr>
      <vt:lpstr>Calibri Light</vt:lpstr>
      <vt:lpstr>Roboto Condensed</vt:lpstr>
      <vt:lpstr>Verdana</vt:lpstr>
      <vt:lpstr>Office Theme</vt:lpstr>
      <vt:lpstr>Acrobat Document</vt:lpstr>
      <vt:lpstr>DYNAMIC PROGRAMMING</vt:lpstr>
      <vt:lpstr>DP Applications :  0/1 Knapsack Problem </vt:lpstr>
      <vt:lpstr>Concept</vt:lpstr>
      <vt:lpstr>Knapsack Problem Variants- </vt:lpstr>
      <vt:lpstr>Methods to solve 0/1 Knapsack Problem  1. Tabular Method 2. Set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</vt:lpstr>
      <vt:lpstr>0/1 Knapsack Problem : Tabular Method algorithm</vt:lpstr>
      <vt:lpstr>0/1 Knapsack Problem : Set Method</vt:lpstr>
      <vt:lpstr>0/1 Knapsack Problem : Set Method</vt:lpstr>
      <vt:lpstr>0/1 Knapsack Problem : Set method Algorithm</vt:lpstr>
      <vt:lpstr>0/1 Knapsack Problem :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Subhash Chandra N</dc:creator>
  <cp:lastModifiedBy>Prof.Subhash chandra</cp:lastModifiedBy>
  <cp:revision>72</cp:revision>
  <dcterms:created xsi:type="dcterms:W3CDTF">2020-12-02T14:43:24Z</dcterms:created>
  <dcterms:modified xsi:type="dcterms:W3CDTF">2021-11-15T09:19:02Z</dcterms:modified>
</cp:coreProperties>
</file>