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media/image3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1" r:id="rId1"/>
  </p:sldMasterIdLst>
  <p:notesMasterIdLst>
    <p:notesMasterId r:id="rId32"/>
  </p:notesMasterIdLst>
  <p:sldIdLst>
    <p:sldId id="341" r:id="rId2"/>
    <p:sldId id="256" r:id="rId3"/>
    <p:sldId id="342" r:id="rId4"/>
    <p:sldId id="257" r:id="rId5"/>
    <p:sldId id="758" r:id="rId6"/>
    <p:sldId id="759" r:id="rId7"/>
    <p:sldId id="340" r:id="rId8"/>
    <p:sldId id="756" r:id="rId9"/>
    <p:sldId id="338" r:id="rId10"/>
    <p:sldId id="357" r:id="rId11"/>
    <p:sldId id="339" r:id="rId12"/>
    <p:sldId id="404" r:id="rId13"/>
    <p:sldId id="405" r:id="rId14"/>
    <p:sldId id="332" r:id="rId15"/>
    <p:sldId id="343" r:id="rId16"/>
    <p:sldId id="344" r:id="rId17"/>
    <p:sldId id="348" r:id="rId18"/>
    <p:sldId id="345" r:id="rId19"/>
    <p:sldId id="347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346" r:id="rId29"/>
    <p:sldId id="260" r:id="rId30"/>
    <p:sldId id="278" r:id="rId31"/>
  </p:sldIdLst>
  <p:sldSz cx="9144000" cy="5715000" type="screen16x10"/>
  <p:notesSz cx="7569200" cy="5353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5" userDrawn="1">
          <p15:clr>
            <a:srgbClr val="A4A3A4"/>
          </p15:clr>
        </p15:guide>
        <p15:guide id="2" pos="26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056" y="84"/>
      </p:cViewPr>
      <p:guideLst>
        <p:guide orient="horz" pos="3075"/>
        <p:guide pos="2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5EACF-4361-4708-99D0-7C9AE63EF09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7FF13B-8FBA-4C6C-B9D6-A57861D5D4CE}">
      <dgm:prSet/>
      <dgm:spPr/>
      <dgm:t>
        <a:bodyPr/>
        <a:lstStyle/>
        <a:p>
          <a:r>
            <a:rPr lang="en-GB"/>
            <a:t>Multistage Graphs</a:t>
          </a:r>
          <a:endParaRPr lang="en-US"/>
        </a:p>
      </dgm:t>
    </dgm:pt>
    <dgm:pt modelId="{D299C007-E816-4BF5-BB87-3822052667DF}" type="parTrans" cxnId="{6105F054-EDAF-49D8-8120-D153AA1EE075}">
      <dgm:prSet/>
      <dgm:spPr/>
      <dgm:t>
        <a:bodyPr/>
        <a:lstStyle/>
        <a:p>
          <a:endParaRPr lang="en-US"/>
        </a:p>
      </dgm:t>
    </dgm:pt>
    <dgm:pt modelId="{AB388DB4-4692-487B-86AC-4650ECD2D80C}" type="sibTrans" cxnId="{6105F054-EDAF-49D8-8120-D153AA1EE075}">
      <dgm:prSet/>
      <dgm:spPr/>
      <dgm:t>
        <a:bodyPr/>
        <a:lstStyle/>
        <a:p>
          <a:endParaRPr lang="en-US"/>
        </a:p>
      </dgm:t>
    </dgm:pt>
    <dgm:pt modelId="{B72F1609-A409-43C8-83DC-0167F687C4E9}">
      <dgm:prSet/>
      <dgm:spPr/>
      <dgm:t>
        <a:bodyPr/>
        <a:lstStyle/>
        <a:p>
          <a:r>
            <a:rPr lang="en-GB" dirty="0"/>
            <a:t>Optima Binary Search Tree</a:t>
          </a:r>
          <a:endParaRPr lang="en-US" dirty="0"/>
        </a:p>
      </dgm:t>
    </dgm:pt>
    <dgm:pt modelId="{7625C320-4CED-485B-A9B7-37D7AA3FF25F}" type="parTrans" cxnId="{B8EEE34A-37F2-4A36-8347-3F31E478B9BD}">
      <dgm:prSet/>
      <dgm:spPr/>
      <dgm:t>
        <a:bodyPr/>
        <a:lstStyle/>
        <a:p>
          <a:endParaRPr lang="en-US"/>
        </a:p>
      </dgm:t>
    </dgm:pt>
    <dgm:pt modelId="{D7FF0D4F-5EEE-4FF7-A3AD-7A624E4FBE7D}" type="sibTrans" cxnId="{B8EEE34A-37F2-4A36-8347-3F31E478B9BD}">
      <dgm:prSet/>
      <dgm:spPr/>
      <dgm:t>
        <a:bodyPr/>
        <a:lstStyle/>
        <a:p>
          <a:endParaRPr lang="en-US"/>
        </a:p>
      </dgm:t>
    </dgm:pt>
    <dgm:pt modelId="{0EDF8E9E-D0FE-42A6-8EC3-72726A35A270}">
      <dgm:prSet/>
      <dgm:spPr/>
      <dgm:t>
        <a:bodyPr/>
        <a:lstStyle/>
        <a:p>
          <a:r>
            <a:rPr lang="en-GB" dirty="0"/>
            <a:t>Matrix Chain Multiplication</a:t>
          </a:r>
          <a:endParaRPr lang="en-US" dirty="0"/>
        </a:p>
      </dgm:t>
    </dgm:pt>
    <dgm:pt modelId="{3CCCCD90-9A17-41E0-9D22-90E72616D67D}" type="parTrans" cxnId="{9C2ABE9A-8E29-4803-B9C1-74421204B766}">
      <dgm:prSet/>
      <dgm:spPr/>
      <dgm:t>
        <a:bodyPr/>
        <a:lstStyle/>
        <a:p>
          <a:endParaRPr lang="en-US"/>
        </a:p>
      </dgm:t>
    </dgm:pt>
    <dgm:pt modelId="{3D63FC29-366F-4FCA-89DF-C3D0D6A6E799}" type="sibTrans" cxnId="{9C2ABE9A-8E29-4803-B9C1-74421204B766}">
      <dgm:prSet/>
      <dgm:spPr/>
      <dgm:t>
        <a:bodyPr/>
        <a:lstStyle/>
        <a:p>
          <a:endParaRPr lang="en-US"/>
        </a:p>
      </dgm:t>
    </dgm:pt>
    <dgm:pt modelId="{BD76B7C5-02B7-4104-A7EC-B012A3025E79}">
      <dgm:prSet/>
      <dgm:spPr/>
      <dgm:t>
        <a:bodyPr/>
        <a:lstStyle/>
        <a:p>
          <a:r>
            <a:rPr lang="en-GB"/>
            <a:t>Reliability Design</a:t>
          </a:r>
          <a:endParaRPr lang="en-US"/>
        </a:p>
      </dgm:t>
    </dgm:pt>
    <dgm:pt modelId="{44684EB4-E9B0-4286-958E-050A563004D7}" type="parTrans" cxnId="{C2CBEF14-74A3-4305-B958-87AF8FC95C90}">
      <dgm:prSet/>
      <dgm:spPr/>
      <dgm:t>
        <a:bodyPr/>
        <a:lstStyle/>
        <a:p>
          <a:endParaRPr lang="en-US"/>
        </a:p>
      </dgm:t>
    </dgm:pt>
    <dgm:pt modelId="{659FBC58-E00C-4084-9B1E-4A179A4FDAEB}" type="sibTrans" cxnId="{C2CBEF14-74A3-4305-B958-87AF8FC95C90}">
      <dgm:prSet/>
      <dgm:spPr/>
      <dgm:t>
        <a:bodyPr/>
        <a:lstStyle/>
        <a:p>
          <a:endParaRPr lang="en-US"/>
        </a:p>
      </dgm:t>
    </dgm:pt>
    <dgm:pt modelId="{F4163FCE-CB3F-4295-B88D-D62E6AAA2DEA}">
      <dgm:prSet/>
      <dgm:spPr/>
      <dgm:t>
        <a:bodyPr/>
        <a:lstStyle/>
        <a:p>
          <a:r>
            <a:rPr lang="en-GB"/>
            <a:t>0/1 Knapsack problem</a:t>
          </a:r>
          <a:endParaRPr lang="en-US"/>
        </a:p>
      </dgm:t>
    </dgm:pt>
    <dgm:pt modelId="{7EBA1726-5840-4E8B-ADEC-90F538A7EF45}" type="parTrans" cxnId="{899618D6-FF31-4EB4-9C99-519A167DFF02}">
      <dgm:prSet/>
      <dgm:spPr/>
      <dgm:t>
        <a:bodyPr/>
        <a:lstStyle/>
        <a:p>
          <a:endParaRPr lang="en-US"/>
        </a:p>
      </dgm:t>
    </dgm:pt>
    <dgm:pt modelId="{655C5CB0-1464-487F-90BE-F0ADCC51717E}" type="sibTrans" cxnId="{899618D6-FF31-4EB4-9C99-519A167DFF02}">
      <dgm:prSet/>
      <dgm:spPr/>
      <dgm:t>
        <a:bodyPr/>
        <a:lstStyle/>
        <a:p>
          <a:endParaRPr lang="en-US"/>
        </a:p>
      </dgm:t>
    </dgm:pt>
    <dgm:pt modelId="{8920D4CC-1F7F-4DA8-8BA7-FCC018FF227D}">
      <dgm:prSet/>
      <dgm:spPr/>
      <dgm:t>
        <a:bodyPr/>
        <a:lstStyle/>
        <a:p>
          <a:r>
            <a:rPr lang="en-GB" dirty="0"/>
            <a:t>Multiplicative Optimisation</a:t>
          </a:r>
          <a:endParaRPr lang="en-US" dirty="0"/>
        </a:p>
      </dgm:t>
    </dgm:pt>
    <dgm:pt modelId="{5CCB5E38-B4BC-4C29-AB09-8626946A2798}" type="parTrans" cxnId="{7B47D567-CA8F-4FF6-A56F-A89EAAB744A0}">
      <dgm:prSet/>
      <dgm:spPr/>
      <dgm:t>
        <a:bodyPr/>
        <a:lstStyle/>
        <a:p>
          <a:endParaRPr lang="en-US"/>
        </a:p>
      </dgm:t>
    </dgm:pt>
    <dgm:pt modelId="{77495973-DE79-48CE-944C-3BD6FE7E3174}" type="sibTrans" cxnId="{7B47D567-CA8F-4FF6-A56F-A89EAAB744A0}">
      <dgm:prSet/>
      <dgm:spPr/>
      <dgm:t>
        <a:bodyPr/>
        <a:lstStyle/>
        <a:p>
          <a:endParaRPr lang="en-US"/>
        </a:p>
      </dgm:t>
    </dgm:pt>
    <dgm:pt modelId="{2AAA8979-990D-4286-992E-C5AD5BD93F97}" type="pres">
      <dgm:prSet presAssocID="{63E5EACF-4361-4708-99D0-7C9AE63EF092}" presName="vert0" presStyleCnt="0">
        <dgm:presLayoutVars>
          <dgm:dir/>
          <dgm:animOne val="branch"/>
          <dgm:animLvl val="lvl"/>
        </dgm:presLayoutVars>
      </dgm:prSet>
      <dgm:spPr/>
    </dgm:pt>
    <dgm:pt modelId="{466AAD3A-C777-4F30-98C0-301AECBBE84F}" type="pres">
      <dgm:prSet presAssocID="{C27FF13B-8FBA-4C6C-B9D6-A57861D5D4CE}" presName="thickLine" presStyleLbl="alignNode1" presStyleIdx="0" presStyleCnt="6"/>
      <dgm:spPr/>
    </dgm:pt>
    <dgm:pt modelId="{DE435C92-EAF2-48E8-8F82-0F7486E4494B}" type="pres">
      <dgm:prSet presAssocID="{C27FF13B-8FBA-4C6C-B9D6-A57861D5D4CE}" presName="horz1" presStyleCnt="0"/>
      <dgm:spPr/>
    </dgm:pt>
    <dgm:pt modelId="{5A8B2C6E-AE48-4A1F-A1DC-4E4BD6186660}" type="pres">
      <dgm:prSet presAssocID="{C27FF13B-8FBA-4C6C-B9D6-A57861D5D4CE}" presName="tx1" presStyleLbl="revTx" presStyleIdx="0" presStyleCnt="6"/>
      <dgm:spPr/>
    </dgm:pt>
    <dgm:pt modelId="{4FC57065-0A73-4C73-B31C-FA848FE2664C}" type="pres">
      <dgm:prSet presAssocID="{C27FF13B-8FBA-4C6C-B9D6-A57861D5D4CE}" presName="vert1" presStyleCnt="0"/>
      <dgm:spPr/>
    </dgm:pt>
    <dgm:pt modelId="{A168AAB2-14D5-46B8-AE69-184350C10C4D}" type="pres">
      <dgm:prSet presAssocID="{B72F1609-A409-43C8-83DC-0167F687C4E9}" presName="thickLine" presStyleLbl="alignNode1" presStyleIdx="1" presStyleCnt="6"/>
      <dgm:spPr/>
    </dgm:pt>
    <dgm:pt modelId="{2B81F987-6AC0-4775-B5D8-FEF8886743E1}" type="pres">
      <dgm:prSet presAssocID="{B72F1609-A409-43C8-83DC-0167F687C4E9}" presName="horz1" presStyleCnt="0"/>
      <dgm:spPr/>
    </dgm:pt>
    <dgm:pt modelId="{FB911EBB-56C7-4238-BBEE-DC6E6D451AB3}" type="pres">
      <dgm:prSet presAssocID="{B72F1609-A409-43C8-83DC-0167F687C4E9}" presName="tx1" presStyleLbl="revTx" presStyleIdx="1" presStyleCnt="6"/>
      <dgm:spPr/>
    </dgm:pt>
    <dgm:pt modelId="{8E109126-343C-47FA-AF9A-3631138333E5}" type="pres">
      <dgm:prSet presAssocID="{B72F1609-A409-43C8-83DC-0167F687C4E9}" presName="vert1" presStyleCnt="0"/>
      <dgm:spPr/>
    </dgm:pt>
    <dgm:pt modelId="{8697BBAB-C8B5-4312-A285-8474C70D062E}" type="pres">
      <dgm:prSet presAssocID="{0EDF8E9E-D0FE-42A6-8EC3-72726A35A270}" presName="thickLine" presStyleLbl="alignNode1" presStyleIdx="2" presStyleCnt="6"/>
      <dgm:spPr/>
    </dgm:pt>
    <dgm:pt modelId="{A26BD2C7-AB8C-40EA-92E5-AC25568C115A}" type="pres">
      <dgm:prSet presAssocID="{0EDF8E9E-D0FE-42A6-8EC3-72726A35A270}" presName="horz1" presStyleCnt="0"/>
      <dgm:spPr/>
    </dgm:pt>
    <dgm:pt modelId="{5179F7A8-68B9-4546-946C-7C0F49736DE4}" type="pres">
      <dgm:prSet presAssocID="{0EDF8E9E-D0FE-42A6-8EC3-72726A35A270}" presName="tx1" presStyleLbl="revTx" presStyleIdx="2" presStyleCnt="6"/>
      <dgm:spPr/>
    </dgm:pt>
    <dgm:pt modelId="{689337A6-1872-41CC-9653-A81DCFEF8279}" type="pres">
      <dgm:prSet presAssocID="{0EDF8E9E-D0FE-42A6-8EC3-72726A35A270}" presName="vert1" presStyleCnt="0"/>
      <dgm:spPr/>
    </dgm:pt>
    <dgm:pt modelId="{0322BF78-0E0B-4111-A6E1-750221E166DC}" type="pres">
      <dgm:prSet presAssocID="{BD76B7C5-02B7-4104-A7EC-B012A3025E79}" presName="thickLine" presStyleLbl="alignNode1" presStyleIdx="3" presStyleCnt="6"/>
      <dgm:spPr/>
    </dgm:pt>
    <dgm:pt modelId="{6FE42B85-EBC2-4AA3-B496-01029E9A6D15}" type="pres">
      <dgm:prSet presAssocID="{BD76B7C5-02B7-4104-A7EC-B012A3025E79}" presName="horz1" presStyleCnt="0"/>
      <dgm:spPr/>
    </dgm:pt>
    <dgm:pt modelId="{61077A18-FD7B-4A66-BAD5-D808DC21673B}" type="pres">
      <dgm:prSet presAssocID="{BD76B7C5-02B7-4104-A7EC-B012A3025E79}" presName="tx1" presStyleLbl="revTx" presStyleIdx="3" presStyleCnt="6"/>
      <dgm:spPr/>
    </dgm:pt>
    <dgm:pt modelId="{E3CA40C0-D71C-48AC-A8D0-D479C091D3C1}" type="pres">
      <dgm:prSet presAssocID="{BD76B7C5-02B7-4104-A7EC-B012A3025E79}" presName="vert1" presStyleCnt="0"/>
      <dgm:spPr/>
    </dgm:pt>
    <dgm:pt modelId="{620364BC-0DB7-412F-96A9-70CE0A569A51}" type="pres">
      <dgm:prSet presAssocID="{F4163FCE-CB3F-4295-B88D-D62E6AAA2DEA}" presName="thickLine" presStyleLbl="alignNode1" presStyleIdx="4" presStyleCnt="6"/>
      <dgm:spPr/>
    </dgm:pt>
    <dgm:pt modelId="{58E03DC8-A16D-42D7-969D-21D7FD621409}" type="pres">
      <dgm:prSet presAssocID="{F4163FCE-CB3F-4295-B88D-D62E6AAA2DEA}" presName="horz1" presStyleCnt="0"/>
      <dgm:spPr/>
    </dgm:pt>
    <dgm:pt modelId="{CE9248BF-15E0-41AE-957E-286583943452}" type="pres">
      <dgm:prSet presAssocID="{F4163FCE-CB3F-4295-B88D-D62E6AAA2DEA}" presName="tx1" presStyleLbl="revTx" presStyleIdx="4" presStyleCnt="6"/>
      <dgm:spPr/>
    </dgm:pt>
    <dgm:pt modelId="{ED8DD79C-04E0-4B33-A1F5-C53A9972D502}" type="pres">
      <dgm:prSet presAssocID="{F4163FCE-CB3F-4295-B88D-D62E6AAA2DEA}" presName="vert1" presStyleCnt="0"/>
      <dgm:spPr/>
    </dgm:pt>
    <dgm:pt modelId="{70D2599D-796B-4D08-BA55-7F7F8991C244}" type="pres">
      <dgm:prSet presAssocID="{8920D4CC-1F7F-4DA8-8BA7-FCC018FF227D}" presName="thickLine" presStyleLbl="alignNode1" presStyleIdx="5" presStyleCnt="6"/>
      <dgm:spPr/>
    </dgm:pt>
    <dgm:pt modelId="{B4265970-0C1D-4A9D-9F31-F88B1717F6C4}" type="pres">
      <dgm:prSet presAssocID="{8920D4CC-1F7F-4DA8-8BA7-FCC018FF227D}" presName="horz1" presStyleCnt="0"/>
      <dgm:spPr/>
    </dgm:pt>
    <dgm:pt modelId="{84CE2B52-B3CF-4B4F-BC52-8BFC22EA9492}" type="pres">
      <dgm:prSet presAssocID="{8920D4CC-1F7F-4DA8-8BA7-FCC018FF227D}" presName="tx1" presStyleLbl="revTx" presStyleIdx="5" presStyleCnt="6"/>
      <dgm:spPr/>
    </dgm:pt>
    <dgm:pt modelId="{7E34FC16-8045-409D-BF37-19A05A99828B}" type="pres">
      <dgm:prSet presAssocID="{8920D4CC-1F7F-4DA8-8BA7-FCC018FF227D}" presName="vert1" presStyleCnt="0"/>
      <dgm:spPr/>
    </dgm:pt>
  </dgm:ptLst>
  <dgm:cxnLst>
    <dgm:cxn modelId="{63F26512-29BD-4705-B0C3-A4C2D4755FEF}" type="presOf" srcId="{8920D4CC-1F7F-4DA8-8BA7-FCC018FF227D}" destId="{84CE2B52-B3CF-4B4F-BC52-8BFC22EA9492}" srcOrd="0" destOrd="0" presId="urn:microsoft.com/office/officeart/2008/layout/LinedList"/>
    <dgm:cxn modelId="{C2CBEF14-74A3-4305-B958-87AF8FC95C90}" srcId="{63E5EACF-4361-4708-99D0-7C9AE63EF092}" destId="{BD76B7C5-02B7-4104-A7EC-B012A3025E79}" srcOrd="3" destOrd="0" parTransId="{44684EB4-E9B0-4286-958E-050A563004D7}" sibTransId="{659FBC58-E00C-4084-9B1E-4A179A4FDAEB}"/>
    <dgm:cxn modelId="{7B47D567-CA8F-4FF6-A56F-A89EAAB744A0}" srcId="{63E5EACF-4361-4708-99D0-7C9AE63EF092}" destId="{8920D4CC-1F7F-4DA8-8BA7-FCC018FF227D}" srcOrd="5" destOrd="0" parTransId="{5CCB5E38-B4BC-4C29-AB09-8626946A2798}" sibTransId="{77495973-DE79-48CE-944C-3BD6FE7E3174}"/>
    <dgm:cxn modelId="{9255436A-9B67-4761-9F19-8B9694D0C70C}" type="presOf" srcId="{B72F1609-A409-43C8-83DC-0167F687C4E9}" destId="{FB911EBB-56C7-4238-BBEE-DC6E6D451AB3}" srcOrd="0" destOrd="0" presId="urn:microsoft.com/office/officeart/2008/layout/LinedList"/>
    <dgm:cxn modelId="{B8EEE34A-37F2-4A36-8347-3F31E478B9BD}" srcId="{63E5EACF-4361-4708-99D0-7C9AE63EF092}" destId="{B72F1609-A409-43C8-83DC-0167F687C4E9}" srcOrd="1" destOrd="0" parTransId="{7625C320-4CED-485B-A9B7-37D7AA3FF25F}" sibTransId="{D7FF0D4F-5EEE-4FF7-A3AD-7A624E4FBE7D}"/>
    <dgm:cxn modelId="{6105F054-EDAF-49D8-8120-D153AA1EE075}" srcId="{63E5EACF-4361-4708-99D0-7C9AE63EF092}" destId="{C27FF13B-8FBA-4C6C-B9D6-A57861D5D4CE}" srcOrd="0" destOrd="0" parTransId="{D299C007-E816-4BF5-BB87-3822052667DF}" sibTransId="{AB388DB4-4692-487B-86AC-4650ECD2D80C}"/>
    <dgm:cxn modelId="{18D14A56-AAD7-4898-B63A-6EBDF1AC2CA5}" type="presOf" srcId="{63E5EACF-4361-4708-99D0-7C9AE63EF092}" destId="{2AAA8979-990D-4286-992E-C5AD5BD93F97}" srcOrd="0" destOrd="0" presId="urn:microsoft.com/office/officeart/2008/layout/LinedList"/>
    <dgm:cxn modelId="{A93E347F-1FEB-4E4E-9276-52915A179BD3}" type="presOf" srcId="{0EDF8E9E-D0FE-42A6-8EC3-72726A35A270}" destId="{5179F7A8-68B9-4546-946C-7C0F49736DE4}" srcOrd="0" destOrd="0" presId="urn:microsoft.com/office/officeart/2008/layout/LinedList"/>
    <dgm:cxn modelId="{7B62B495-145E-4E2A-B329-9F4A65FAA83E}" type="presOf" srcId="{BD76B7C5-02B7-4104-A7EC-B012A3025E79}" destId="{61077A18-FD7B-4A66-BAD5-D808DC21673B}" srcOrd="0" destOrd="0" presId="urn:microsoft.com/office/officeart/2008/layout/LinedList"/>
    <dgm:cxn modelId="{9C2ABE9A-8E29-4803-B9C1-74421204B766}" srcId="{63E5EACF-4361-4708-99D0-7C9AE63EF092}" destId="{0EDF8E9E-D0FE-42A6-8EC3-72726A35A270}" srcOrd="2" destOrd="0" parTransId="{3CCCCD90-9A17-41E0-9D22-90E72616D67D}" sibTransId="{3D63FC29-366F-4FCA-89DF-C3D0D6A6E799}"/>
    <dgm:cxn modelId="{899618D6-FF31-4EB4-9C99-519A167DFF02}" srcId="{63E5EACF-4361-4708-99D0-7C9AE63EF092}" destId="{F4163FCE-CB3F-4295-B88D-D62E6AAA2DEA}" srcOrd="4" destOrd="0" parTransId="{7EBA1726-5840-4E8B-ADEC-90F538A7EF45}" sibTransId="{655C5CB0-1464-487F-90BE-F0ADCC51717E}"/>
    <dgm:cxn modelId="{820FAADB-6646-4403-94B1-E7001FE113C3}" type="presOf" srcId="{C27FF13B-8FBA-4C6C-B9D6-A57861D5D4CE}" destId="{5A8B2C6E-AE48-4A1F-A1DC-4E4BD6186660}" srcOrd="0" destOrd="0" presId="urn:microsoft.com/office/officeart/2008/layout/LinedList"/>
    <dgm:cxn modelId="{AD21C9E3-731B-455B-B5A8-227FE3F77CD1}" type="presOf" srcId="{F4163FCE-CB3F-4295-B88D-D62E6AAA2DEA}" destId="{CE9248BF-15E0-41AE-957E-286583943452}" srcOrd="0" destOrd="0" presId="urn:microsoft.com/office/officeart/2008/layout/LinedList"/>
    <dgm:cxn modelId="{813059A5-EC74-46EA-9E6F-AA94B3D31A50}" type="presParOf" srcId="{2AAA8979-990D-4286-992E-C5AD5BD93F97}" destId="{466AAD3A-C777-4F30-98C0-301AECBBE84F}" srcOrd="0" destOrd="0" presId="urn:microsoft.com/office/officeart/2008/layout/LinedList"/>
    <dgm:cxn modelId="{5558FECF-D96E-4DF9-B9B0-5B01820D0538}" type="presParOf" srcId="{2AAA8979-990D-4286-992E-C5AD5BD93F97}" destId="{DE435C92-EAF2-48E8-8F82-0F7486E4494B}" srcOrd="1" destOrd="0" presId="urn:microsoft.com/office/officeart/2008/layout/LinedList"/>
    <dgm:cxn modelId="{A383D410-28A1-4135-A627-75E56EF4899B}" type="presParOf" srcId="{DE435C92-EAF2-48E8-8F82-0F7486E4494B}" destId="{5A8B2C6E-AE48-4A1F-A1DC-4E4BD6186660}" srcOrd="0" destOrd="0" presId="urn:microsoft.com/office/officeart/2008/layout/LinedList"/>
    <dgm:cxn modelId="{21E2AA6E-80FC-42BB-9B47-71A7A0A7DFAB}" type="presParOf" srcId="{DE435C92-EAF2-48E8-8F82-0F7486E4494B}" destId="{4FC57065-0A73-4C73-B31C-FA848FE2664C}" srcOrd="1" destOrd="0" presId="urn:microsoft.com/office/officeart/2008/layout/LinedList"/>
    <dgm:cxn modelId="{69FB5A94-DF5F-453B-8657-68E39A9ABBB6}" type="presParOf" srcId="{2AAA8979-990D-4286-992E-C5AD5BD93F97}" destId="{A168AAB2-14D5-46B8-AE69-184350C10C4D}" srcOrd="2" destOrd="0" presId="urn:microsoft.com/office/officeart/2008/layout/LinedList"/>
    <dgm:cxn modelId="{C2AF89D6-6E2A-458E-B73D-2278BAA2B575}" type="presParOf" srcId="{2AAA8979-990D-4286-992E-C5AD5BD93F97}" destId="{2B81F987-6AC0-4775-B5D8-FEF8886743E1}" srcOrd="3" destOrd="0" presId="urn:microsoft.com/office/officeart/2008/layout/LinedList"/>
    <dgm:cxn modelId="{DBE66F54-D57D-4455-B347-83201265AC83}" type="presParOf" srcId="{2B81F987-6AC0-4775-B5D8-FEF8886743E1}" destId="{FB911EBB-56C7-4238-BBEE-DC6E6D451AB3}" srcOrd="0" destOrd="0" presId="urn:microsoft.com/office/officeart/2008/layout/LinedList"/>
    <dgm:cxn modelId="{A224EAD1-FDE1-438F-81AF-74395348503C}" type="presParOf" srcId="{2B81F987-6AC0-4775-B5D8-FEF8886743E1}" destId="{8E109126-343C-47FA-AF9A-3631138333E5}" srcOrd="1" destOrd="0" presId="urn:microsoft.com/office/officeart/2008/layout/LinedList"/>
    <dgm:cxn modelId="{88081A44-0A08-4199-B8CC-0370DEDF6F55}" type="presParOf" srcId="{2AAA8979-990D-4286-992E-C5AD5BD93F97}" destId="{8697BBAB-C8B5-4312-A285-8474C70D062E}" srcOrd="4" destOrd="0" presId="urn:microsoft.com/office/officeart/2008/layout/LinedList"/>
    <dgm:cxn modelId="{7EB9A29F-0F54-4649-958F-DDD5FAA25781}" type="presParOf" srcId="{2AAA8979-990D-4286-992E-C5AD5BD93F97}" destId="{A26BD2C7-AB8C-40EA-92E5-AC25568C115A}" srcOrd="5" destOrd="0" presId="urn:microsoft.com/office/officeart/2008/layout/LinedList"/>
    <dgm:cxn modelId="{960C0087-DF85-46AC-8D57-BD9BCD80A743}" type="presParOf" srcId="{A26BD2C7-AB8C-40EA-92E5-AC25568C115A}" destId="{5179F7A8-68B9-4546-946C-7C0F49736DE4}" srcOrd="0" destOrd="0" presId="urn:microsoft.com/office/officeart/2008/layout/LinedList"/>
    <dgm:cxn modelId="{9BC3CD80-31A8-41C0-911B-25CF96AC5538}" type="presParOf" srcId="{A26BD2C7-AB8C-40EA-92E5-AC25568C115A}" destId="{689337A6-1872-41CC-9653-A81DCFEF8279}" srcOrd="1" destOrd="0" presId="urn:microsoft.com/office/officeart/2008/layout/LinedList"/>
    <dgm:cxn modelId="{105F04D8-7021-4089-A189-B614119DF7FF}" type="presParOf" srcId="{2AAA8979-990D-4286-992E-C5AD5BD93F97}" destId="{0322BF78-0E0B-4111-A6E1-750221E166DC}" srcOrd="6" destOrd="0" presId="urn:microsoft.com/office/officeart/2008/layout/LinedList"/>
    <dgm:cxn modelId="{5BA9A745-50D9-4DED-9C05-6F31EDE02D48}" type="presParOf" srcId="{2AAA8979-990D-4286-992E-C5AD5BD93F97}" destId="{6FE42B85-EBC2-4AA3-B496-01029E9A6D15}" srcOrd="7" destOrd="0" presId="urn:microsoft.com/office/officeart/2008/layout/LinedList"/>
    <dgm:cxn modelId="{9D6825EC-C8C2-4DB9-B176-458072921605}" type="presParOf" srcId="{6FE42B85-EBC2-4AA3-B496-01029E9A6D15}" destId="{61077A18-FD7B-4A66-BAD5-D808DC21673B}" srcOrd="0" destOrd="0" presId="urn:microsoft.com/office/officeart/2008/layout/LinedList"/>
    <dgm:cxn modelId="{3A26FEA6-BF1E-4B38-9952-AB8CB1A305F1}" type="presParOf" srcId="{6FE42B85-EBC2-4AA3-B496-01029E9A6D15}" destId="{E3CA40C0-D71C-48AC-A8D0-D479C091D3C1}" srcOrd="1" destOrd="0" presId="urn:microsoft.com/office/officeart/2008/layout/LinedList"/>
    <dgm:cxn modelId="{9AE0EDBF-CEAE-4F6C-A525-32C346374A50}" type="presParOf" srcId="{2AAA8979-990D-4286-992E-C5AD5BD93F97}" destId="{620364BC-0DB7-412F-96A9-70CE0A569A51}" srcOrd="8" destOrd="0" presId="urn:microsoft.com/office/officeart/2008/layout/LinedList"/>
    <dgm:cxn modelId="{5E3BFBE2-DC9E-4B7E-A89B-A3B46BBE81BA}" type="presParOf" srcId="{2AAA8979-990D-4286-992E-C5AD5BD93F97}" destId="{58E03DC8-A16D-42D7-969D-21D7FD621409}" srcOrd="9" destOrd="0" presId="urn:microsoft.com/office/officeart/2008/layout/LinedList"/>
    <dgm:cxn modelId="{B4469B56-485E-4620-AB60-44C8B88B2F1C}" type="presParOf" srcId="{58E03DC8-A16D-42D7-969D-21D7FD621409}" destId="{CE9248BF-15E0-41AE-957E-286583943452}" srcOrd="0" destOrd="0" presId="urn:microsoft.com/office/officeart/2008/layout/LinedList"/>
    <dgm:cxn modelId="{4AB33315-F743-4287-912E-693672B27E03}" type="presParOf" srcId="{58E03DC8-A16D-42D7-969D-21D7FD621409}" destId="{ED8DD79C-04E0-4B33-A1F5-C53A9972D502}" srcOrd="1" destOrd="0" presId="urn:microsoft.com/office/officeart/2008/layout/LinedList"/>
    <dgm:cxn modelId="{0318929D-008C-4B93-9D6B-FDA0D925892A}" type="presParOf" srcId="{2AAA8979-990D-4286-992E-C5AD5BD93F97}" destId="{70D2599D-796B-4D08-BA55-7F7F8991C244}" srcOrd="10" destOrd="0" presId="urn:microsoft.com/office/officeart/2008/layout/LinedList"/>
    <dgm:cxn modelId="{FD9A8046-5579-44E5-9AB2-08FFB5464511}" type="presParOf" srcId="{2AAA8979-990D-4286-992E-C5AD5BD93F97}" destId="{B4265970-0C1D-4A9D-9F31-F88B1717F6C4}" srcOrd="11" destOrd="0" presId="urn:microsoft.com/office/officeart/2008/layout/LinedList"/>
    <dgm:cxn modelId="{53A0BD6A-2E37-4385-A1E4-ACDE6947673B}" type="presParOf" srcId="{B4265970-0C1D-4A9D-9F31-F88B1717F6C4}" destId="{84CE2B52-B3CF-4B4F-BC52-8BFC22EA9492}" srcOrd="0" destOrd="0" presId="urn:microsoft.com/office/officeart/2008/layout/LinedList"/>
    <dgm:cxn modelId="{00F26A16-DF0F-402F-A6EC-A84E6CDA35BE}" type="presParOf" srcId="{B4265970-0C1D-4A9D-9F31-F88B1717F6C4}" destId="{7E34FC16-8045-409D-BF37-19A05A9982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AAD3A-C777-4F30-98C0-301AECBBE84F}">
      <dsp:nvSpPr>
        <dsp:cNvPr id="0" name=""/>
        <dsp:cNvSpPr/>
      </dsp:nvSpPr>
      <dsp:spPr>
        <a:xfrm>
          <a:off x="0" y="1079"/>
          <a:ext cx="6276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B2C6E-AE48-4A1F-A1DC-4E4BD6186660}">
      <dsp:nvSpPr>
        <dsp:cNvPr id="0" name=""/>
        <dsp:cNvSpPr/>
      </dsp:nvSpPr>
      <dsp:spPr>
        <a:xfrm>
          <a:off x="0" y="1079"/>
          <a:ext cx="6276975" cy="36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Multistage Graphs</a:t>
          </a:r>
          <a:endParaRPr lang="en-US" sz="1700" kern="1200"/>
        </a:p>
      </dsp:txBody>
      <dsp:txXfrm>
        <a:off x="0" y="1079"/>
        <a:ext cx="6276975" cy="367940"/>
      </dsp:txXfrm>
    </dsp:sp>
    <dsp:sp modelId="{A168AAB2-14D5-46B8-AE69-184350C10C4D}">
      <dsp:nvSpPr>
        <dsp:cNvPr id="0" name=""/>
        <dsp:cNvSpPr/>
      </dsp:nvSpPr>
      <dsp:spPr>
        <a:xfrm>
          <a:off x="0" y="369019"/>
          <a:ext cx="6276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11EBB-56C7-4238-BBEE-DC6E6D451AB3}">
      <dsp:nvSpPr>
        <dsp:cNvPr id="0" name=""/>
        <dsp:cNvSpPr/>
      </dsp:nvSpPr>
      <dsp:spPr>
        <a:xfrm>
          <a:off x="0" y="369019"/>
          <a:ext cx="6276975" cy="36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Optima Binary Search Tree</a:t>
          </a:r>
          <a:endParaRPr lang="en-US" sz="1700" kern="1200" dirty="0"/>
        </a:p>
      </dsp:txBody>
      <dsp:txXfrm>
        <a:off x="0" y="369019"/>
        <a:ext cx="6276975" cy="367940"/>
      </dsp:txXfrm>
    </dsp:sp>
    <dsp:sp modelId="{8697BBAB-C8B5-4312-A285-8474C70D062E}">
      <dsp:nvSpPr>
        <dsp:cNvPr id="0" name=""/>
        <dsp:cNvSpPr/>
      </dsp:nvSpPr>
      <dsp:spPr>
        <a:xfrm>
          <a:off x="0" y="736959"/>
          <a:ext cx="6276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9F7A8-68B9-4546-946C-7C0F49736DE4}">
      <dsp:nvSpPr>
        <dsp:cNvPr id="0" name=""/>
        <dsp:cNvSpPr/>
      </dsp:nvSpPr>
      <dsp:spPr>
        <a:xfrm>
          <a:off x="0" y="736959"/>
          <a:ext cx="6276975" cy="36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Matrix Chain Multiplication</a:t>
          </a:r>
          <a:endParaRPr lang="en-US" sz="1700" kern="1200" dirty="0"/>
        </a:p>
      </dsp:txBody>
      <dsp:txXfrm>
        <a:off x="0" y="736959"/>
        <a:ext cx="6276975" cy="367940"/>
      </dsp:txXfrm>
    </dsp:sp>
    <dsp:sp modelId="{0322BF78-0E0B-4111-A6E1-750221E166DC}">
      <dsp:nvSpPr>
        <dsp:cNvPr id="0" name=""/>
        <dsp:cNvSpPr/>
      </dsp:nvSpPr>
      <dsp:spPr>
        <a:xfrm>
          <a:off x="0" y="1104900"/>
          <a:ext cx="6276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77A18-FD7B-4A66-BAD5-D808DC21673B}">
      <dsp:nvSpPr>
        <dsp:cNvPr id="0" name=""/>
        <dsp:cNvSpPr/>
      </dsp:nvSpPr>
      <dsp:spPr>
        <a:xfrm>
          <a:off x="0" y="1104899"/>
          <a:ext cx="6276975" cy="36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Reliability Design</a:t>
          </a:r>
          <a:endParaRPr lang="en-US" sz="1700" kern="1200"/>
        </a:p>
      </dsp:txBody>
      <dsp:txXfrm>
        <a:off x="0" y="1104899"/>
        <a:ext cx="6276975" cy="367940"/>
      </dsp:txXfrm>
    </dsp:sp>
    <dsp:sp modelId="{620364BC-0DB7-412F-96A9-70CE0A569A51}">
      <dsp:nvSpPr>
        <dsp:cNvPr id="0" name=""/>
        <dsp:cNvSpPr/>
      </dsp:nvSpPr>
      <dsp:spPr>
        <a:xfrm>
          <a:off x="0" y="1472840"/>
          <a:ext cx="6276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248BF-15E0-41AE-957E-286583943452}">
      <dsp:nvSpPr>
        <dsp:cNvPr id="0" name=""/>
        <dsp:cNvSpPr/>
      </dsp:nvSpPr>
      <dsp:spPr>
        <a:xfrm>
          <a:off x="0" y="1472840"/>
          <a:ext cx="6276975" cy="36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0/1 Knapsack problem</a:t>
          </a:r>
          <a:endParaRPr lang="en-US" sz="1700" kern="1200"/>
        </a:p>
      </dsp:txBody>
      <dsp:txXfrm>
        <a:off x="0" y="1472840"/>
        <a:ext cx="6276975" cy="367940"/>
      </dsp:txXfrm>
    </dsp:sp>
    <dsp:sp modelId="{70D2599D-796B-4D08-BA55-7F7F8991C244}">
      <dsp:nvSpPr>
        <dsp:cNvPr id="0" name=""/>
        <dsp:cNvSpPr/>
      </dsp:nvSpPr>
      <dsp:spPr>
        <a:xfrm>
          <a:off x="0" y="1840780"/>
          <a:ext cx="62769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E2B52-B3CF-4B4F-BC52-8BFC22EA9492}">
      <dsp:nvSpPr>
        <dsp:cNvPr id="0" name=""/>
        <dsp:cNvSpPr/>
      </dsp:nvSpPr>
      <dsp:spPr>
        <a:xfrm>
          <a:off x="0" y="1840780"/>
          <a:ext cx="6276975" cy="36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Multiplicative Optimisation</a:t>
          </a:r>
          <a:endParaRPr lang="en-US" sz="1700" kern="1200" dirty="0"/>
        </a:p>
      </dsp:txBody>
      <dsp:txXfrm>
        <a:off x="0" y="1840780"/>
        <a:ext cx="6276975" cy="367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9775" cy="2682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7838" y="0"/>
            <a:ext cx="3279775" cy="2682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53BB2-496F-4FDA-B2AE-7722FC2F536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669925"/>
            <a:ext cx="2889250" cy="1806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7238" y="2576513"/>
            <a:ext cx="6054725" cy="2108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084763"/>
            <a:ext cx="3279775" cy="268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7838" y="5084763"/>
            <a:ext cx="3279775" cy="268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7ECC0-B2FB-43FF-BEDD-8FA4E3D64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5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13AC7E1-C27D-4B82-A670-59532EC243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7FFB07-E82D-4CEE-9FA1-A8E408F5504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84034" name="Rectangle 2">
            <a:extLst>
              <a:ext uri="{FF2B5EF4-FFF2-40B4-BE49-F238E27FC236}">
                <a16:creationId xmlns:a16="http://schemas.microsoft.com/office/drawing/2014/main" id="{09494D2D-D2D0-4BCF-9E8D-C4F9E478CC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4035" name="Rectangle 3">
            <a:extLst>
              <a:ext uri="{FF2B5EF4-FFF2-40B4-BE49-F238E27FC236}">
                <a16:creationId xmlns:a16="http://schemas.microsoft.com/office/drawing/2014/main" id="{FEA33CDC-28ED-4D23-88CF-5BC540397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38E6ACE-BD38-4A8C-9ADE-5CE5C166D4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0D1C2-0A40-4386-B9D0-F4B63795A32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85058" name="Rectangle 2">
            <a:extLst>
              <a:ext uri="{FF2B5EF4-FFF2-40B4-BE49-F238E27FC236}">
                <a16:creationId xmlns:a16="http://schemas.microsoft.com/office/drawing/2014/main" id="{9D0D9778-010A-445E-B82B-062BE2BEC4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>
            <a:extLst>
              <a:ext uri="{FF2B5EF4-FFF2-40B4-BE49-F238E27FC236}">
                <a16:creationId xmlns:a16="http://schemas.microsoft.com/office/drawing/2014/main" id="{E107BDF7-97E6-46E8-BB92-628F43A05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EFA05D2-5202-487A-AA2C-CBD234336A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5F8AE4-6B56-4EEC-B93D-E7FC17CB7CB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1FC68FAA-6306-4610-BC90-07FD9ACAF7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3DC30BAC-41EC-44BB-8BB1-14D144EED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24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03C7-5926-4228-8A81-1BFECE00B0FE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0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BB9E-945F-464B-8CF2-0328CBFDC990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4C91-271F-414E-9BCE-957E2E252DB4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1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182C-8BFE-4833-B249-5CFABDA8DE18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9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A491-20E2-4FA2-8A9A-513B6BEEFFE3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1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1B0B-21CC-4255-9993-17204CC0D247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3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964A-428B-4A8B-8381-76EC4252BD4A}" type="datetime1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9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0C0C-0C3C-4112-944A-55BC22F402A0}" type="datetime1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0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BC75-B36C-484A-87FC-15703A567594}" type="datetime1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4B20-F8A1-4A39-B60D-2EF274183041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2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C103-2024-45EE-BA5B-80C15908DF32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4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52F6B-8890-4925-88FC-033745954510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5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FF5A-E114-4DBB-AE6D-F323309D2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831" y="556260"/>
            <a:ext cx="5741394" cy="1485900"/>
          </a:xfrm>
        </p:spPr>
        <p:txBody>
          <a:bodyPr anchor="b">
            <a:normAutofit/>
          </a:bodyPr>
          <a:lstStyle/>
          <a:p>
            <a:r>
              <a:rPr lang="en-GB" sz="4057" b="1" dirty="0"/>
              <a:t>DYNAMIC PROGRAMMING</a:t>
            </a:r>
            <a:endParaRPr lang="en-US" sz="4057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0645-1228-45A9-9315-AD94EE9BC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0" y="2825256"/>
            <a:ext cx="4143306" cy="982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1" dirty="0"/>
              <a:t>By</a:t>
            </a:r>
          </a:p>
          <a:p>
            <a:pPr marL="0" indent="0">
              <a:buNone/>
            </a:pPr>
            <a:r>
              <a:rPr lang="en-GB" sz="1601" dirty="0"/>
              <a:t>Dr. N. Subhash Chandra</a:t>
            </a:r>
            <a:endParaRPr lang="en-US" sz="160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73BDD-980D-405C-B10D-9EA0FC9F4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48" r="30840" b="-3"/>
          <a:stretch/>
        </p:blipFill>
        <p:spPr>
          <a:xfrm>
            <a:off x="10886" y="0"/>
            <a:ext cx="2275114" cy="5714989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EF2CA-7836-476E-ABE5-7E281F42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4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9" y="95462"/>
            <a:ext cx="7529203" cy="1104636"/>
          </a:xfrm>
        </p:spPr>
        <p:txBody>
          <a:bodyPr/>
          <a:lstStyle/>
          <a:p>
            <a:pPr eaLnBrk="1" hangingPunct="1"/>
            <a:r>
              <a:rPr lang="en-US" altLang="zh-TW" b="1" dirty="0"/>
              <a:t>Multistage Graph: Dynamic method </a:t>
            </a:r>
            <a:r>
              <a:rPr lang="en-US" altLang="zh-TW" b="1" dirty="0" err="1"/>
              <a:t>v.s</a:t>
            </a:r>
            <a:r>
              <a:rPr lang="en-US" altLang="zh-TW" b="1" dirty="0"/>
              <a:t>. Greedy method</a:t>
            </a:r>
            <a:endParaRPr lang="zh-TW" altLang="en-US" b="1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5792" y="1666875"/>
            <a:ext cx="6212417" cy="2486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000" dirty="0">
                <a:solidFill>
                  <a:srgbClr val="0000CC"/>
                </a:solidFill>
                <a:sym typeface="Symbol" pitchFamily="18" charset="2"/>
              </a:rPr>
              <a:t>Comparison: In the greedy method, any decision is </a:t>
            </a:r>
            <a:r>
              <a:rPr lang="en-US" altLang="zh-TW" sz="3000" dirty="0">
                <a:solidFill>
                  <a:srgbClr val="FF0000"/>
                </a:solidFill>
                <a:sym typeface="Symbol" pitchFamily="18" charset="2"/>
              </a:rPr>
              <a:t>locally optimal.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000" dirty="0">
                <a:solidFill>
                  <a:srgbClr val="0000CC"/>
                </a:solidFill>
                <a:sym typeface="Symbol" pitchFamily="18" charset="2"/>
              </a:rPr>
              <a:t>These locally optimal solutions will finally add up to be a globally optimal solution.</a:t>
            </a:r>
            <a:r>
              <a:rPr lang="en-US" altLang="zh-TW" sz="3000" dirty="0">
                <a:solidFill>
                  <a:srgbClr val="0000CC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zh-TW" sz="3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F41F8F-FDBE-432C-9D7F-D735D3D6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5245A9-0607-498B-B3BC-ED8C5F94D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6" t="20035" r="2704" b="4458"/>
          <a:stretch/>
        </p:blipFill>
        <p:spPr>
          <a:xfrm>
            <a:off x="1201777" y="2400300"/>
            <a:ext cx="6740446" cy="25908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79DFA3-A619-484D-B814-8CDCC41D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DAD42-B999-4BFB-964A-235BCA30E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723900"/>
            <a:ext cx="6934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9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13"/>
            <a:ext cx="7886700" cy="861087"/>
          </a:xfrm>
        </p:spPr>
        <p:txBody>
          <a:bodyPr/>
          <a:lstStyle/>
          <a:p>
            <a:pPr eaLnBrk="1" hangingPunct="1"/>
            <a:r>
              <a:rPr lang="en-US" altLang="zh-TW" b="1" dirty="0"/>
              <a:t>Multistage graph: The Greedy Method</a:t>
            </a:r>
            <a:endParaRPr lang="zh-TW" altLang="en-US" b="1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34607"/>
            <a:ext cx="7886700" cy="3626115"/>
          </a:xfrm>
        </p:spPr>
        <p:txBody>
          <a:bodyPr/>
          <a:lstStyle/>
          <a:p>
            <a:pPr algn="just" eaLnBrk="1" hangingPunct="1"/>
            <a:r>
              <a:rPr lang="en-US" altLang="zh-TW" sz="2167" dirty="0"/>
              <a:t>E.g. Find a shortest path from v</a:t>
            </a:r>
            <a:r>
              <a:rPr lang="en-US" altLang="zh-TW" sz="2167" baseline="-30000" dirty="0"/>
              <a:t>0</a:t>
            </a:r>
            <a:r>
              <a:rPr lang="en-US" altLang="zh-TW" sz="2167" dirty="0"/>
              <a:t> to v</a:t>
            </a:r>
            <a:r>
              <a:rPr lang="en-US" altLang="zh-TW" sz="2167" baseline="-30000" dirty="0"/>
              <a:t>3</a:t>
            </a:r>
            <a:r>
              <a:rPr lang="en-US" altLang="zh-TW" sz="2167" dirty="0"/>
              <a:t>.</a:t>
            </a:r>
          </a:p>
          <a:p>
            <a:pPr lvl="1" algn="just" eaLnBrk="1" hangingPunct="1"/>
            <a:r>
              <a:rPr lang="en-US" altLang="zh-TW" sz="1833" dirty="0"/>
              <a:t>The greedy method can solve this problem.</a:t>
            </a:r>
          </a:p>
          <a:p>
            <a:pPr lvl="1" algn="just" eaLnBrk="1" hangingPunct="1"/>
            <a:r>
              <a:rPr lang="en-US" altLang="zh-TW" sz="1833" dirty="0"/>
              <a:t>The shortest path:  1 + 2 + 4 = 7.</a:t>
            </a:r>
          </a:p>
          <a:p>
            <a:pPr algn="just" eaLnBrk="1" hangingPunct="1"/>
            <a:endParaRPr lang="en-US" altLang="zh-TW" sz="2167" dirty="0"/>
          </a:p>
          <a:p>
            <a:pPr eaLnBrk="1" hangingPunct="1"/>
            <a:endParaRPr lang="zh-TW" altLang="en-US" sz="2167" dirty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377282" y="2075657"/>
            <a:ext cx="7620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TW" altLang="en-US" sz="1500"/>
          </a:p>
        </p:txBody>
      </p:sp>
      <p:pic>
        <p:nvPicPr>
          <p:cNvPr id="133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2750" y="2548312"/>
            <a:ext cx="5778500" cy="205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006E52-4273-44F0-9BE6-8BAB5034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22266"/>
            <a:ext cx="7886700" cy="777834"/>
          </a:xfrm>
        </p:spPr>
        <p:txBody>
          <a:bodyPr/>
          <a:lstStyle/>
          <a:p>
            <a:pPr eaLnBrk="1" hangingPunct="1"/>
            <a:r>
              <a:rPr lang="en-US" altLang="zh-TW" b="1" dirty="0"/>
              <a:t>Multistage graph: The Greedy Method</a:t>
            </a:r>
            <a:endParaRPr lang="zh-TW" altLang="en-US" b="1" dirty="0"/>
          </a:p>
        </p:txBody>
      </p:sp>
      <p:sp>
        <p:nvSpPr>
          <p:cNvPr id="1434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466741"/>
            <a:ext cx="7462573" cy="4064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TW" sz="2167" dirty="0"/>
              <a:t>E.g. Find a shortest path from v</a:t>
            </a:r>
            <a:r>
              <a:rPr lang="en-US" altLang="zh-TW" sz="2167" baseline="-30000" dirty="0"/>
              <a:t>0</a:t>
            </a:r>
            <a:r>
              <a:rPr lang="en-US" altLang="zh-TW" sz="2167" dirty="0"/>
              <a:t> to v</a:t>
            </a:r>
            <a:r>
              <a:rPr lang="en-US" altLang="zh-TW" sz="2167" baseline="-30000" dirty="0"/>
              <a:t>3</a:t>
            </a:r>
            <a:r>
              <a:rPr lang="en-US" altLang="zh-TW" sz="2167" dirty="0"/>
              <a:t> in the </a:t>
            </a:r>
            <a:r>
              <a:rPr lang="en-US" altLang="zh-TW" sz="2167" dirty="0">
                <a:solidFill>
                  <a:schemeClr val="hlink"/>
                </a:solidFill>
              </a:rPr>
              <a:t>multi-stage graph</a:t>
            </a:r>
            <a:r>
              <a:rPr lang="en-US" altLang="zh-TW" sz="2167" dirty="0"/>
              <a:t>.</a:t>
            </a:r>
          </a:p>
          <a:p>
            <a:pPr algn="just" eaLnBrk="1" hangingPunct="1">
              <a:lnSpc>
                <a:spcPct val="90000"/>
              </a:lnSpc>
            </a:pPr>
            <a:endParaRPr lang="en-US" altLang="zh-TW" sz="2167" dirty="0"/>
          </a:p>
          <a:p>
            <a:pPr algn="just" eaLnBrk="1" hangingPunct="1">
              <a:lnSpc>
                <a:spcPct val="90000"/>
              </a:lnSpc>
            </a:pPr>
            <a:endParaRPr lang="en-US" altLang="zh-TW" sz="2333" dirty="0"/>
          </a:p>
          <a:p>
            <a:pPr algn="just" eaLnBrk="1" hangingPunct="1">
              <a:lnSpc>
                <a:spcPct val="90000"/>
              </a:lnSpc>
            </a:pPr>
            <a:endParaRPr lang="en-US" altLang="zh-TW" sz="2333" dirty="0"/>
          </a:p>
          <a:p>
            <a:pPr algn="just" eaLnBrk="1" hangingPunct="1">
              <a:lnSpc>
                <a:spcPct val="90000"/>
              </a:lnSpc>
            </a:pPr>
            <a:endParaRPr lang="en-US" altLang="zh-TW" sz="2333" dirty="0"/>
          </a:p>
          <a:p>
            <a:pPr algn="just" eaLnBrk="1" hangingPunct="1">
              <a:lnSpc>
                <a:spcPct val="90000"/>
              </a:lnSpc>
            </a:pPr>
            <a:r>
              <a:rPr lang="en-US" altLang="zh-TW" sz="2167" dirty="0"/>
              <a:t>Greedy method: v</a:t>
            </a:r>
            <a:r>
              <a:rPr lang="en-US" altLang="zh-TW" sz="2167" baseline="-30000" dirty="0"/>
              <a:t>0</a:t>
            </a:r>
            <a:r>
              <a:rPr lang="en-US" altLang="zh-TW" sz="2167" dirty="0"/>
              <a:t>v</a:t>
            </a:r>
            <a:r>
              <a:rPr lang="en-US" altLang="zh-TW" sz="2167" baseline="-30000" dirty="0"/>
              <a:t>1,2</a:t>
            </a:r>
            <a:r>
              <a:rPr lang="en-US" altLang="zh-TW" sz="2167" dirty="0"/>
              <a:t>v</a:t>
            </a:r>
            <a:r>
              <a:rPr lang="en-US" altLang="zh-TW" sz="2167" baseline="-30000" dirty="0"/>
              <a:t>2,1</a:t>
            </a:r>
            <a:r>
              <a:rPr lang="en-US" altLang="zh-TW" sz="2167" dirty="0"/>
              <a:t>v</a:t>
            </a:r>
            <a:r>
              <a:rPr lang="en-US" altLang="zh-TW" sz="2167" baseline="-30000" dirty="0"/>
              <a:t>3</a:t>
            </a:r>
            <a:r>
              <a:rPr lang="en-US" altLang="zh-TW" sz="2167" dirty="0"/>
              <a:t> = 23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TW" sz="2167" dirty="0"/>
              <a:t>Optimal: v</a:t>
            </a:r>
            <a:r>
              <a:rPr lang="en-US" altLang="zh-TW" sz="2167" baseline="-30000" dirty="0"/>
              <a:t>0</a:t>
            </a:r>
            <a:r>
              <a:rPr lang="en-US" altLang="zh-TW" sz="2167" dirty="0"/>
              <a:t>v</a:t>
            </a:r>
            <a:r>
              <a:rPr lang="en-US" altLang="zh-TW" sz="2167" baseline="-30000" dirty="0"/>
              <a:t>1,1</a:t>
            </a:r>
            <a:r>
              <a:rPr lang="en-US" altLang="zh-TW" sz="2167" dirty="0"/>
              <a:t>v</a:t>
            </a:r>
            <a:r>
              <a:rPr lang="en-US" altLang="zh-TW" sz="2167" baseline="-30000" dirty="0"/>
              <a:t>2,2</a:t>
            </a:r>
            <a:r>
              <a:rPr lang="en-US" altLang="zh-TW" sz="2167" dirty="0"/>
              <a:t>v</a:t>
            </a:r>
            <a:r>
              <a:rPr lang="en-US" altLang="zh-TW" sz="2167" baseline="-30000" dirty="0"/>
              <a:t>3</a:t>
            </a:r>
            <a:r>
              <a:rPr lang="en-US" altLang="zh-TW" sz="2167" dirty="0"/>
              <a:t> = 7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TW" sz="2167" dirty="0"/>
              <a:t>The greedy method </a:t>
            </a:r>
            <a:r>
              <a:rPr lang="en-US" altLang="zh-TW" sz="2167" dirty="0">
                <a:solidFill>
                  <a:srgbClr val="FF0000"/>
                </a:solidFill>
              </a:rPr>
              <a:t>does not </a:t>
            </a:r>
            <a:r>
              <a:rPr lang="en-US" altLang="zh-TW" sz="2167" dirty="0"/>
              <a:t>work for this problem.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TW" sz="2167" dirty="0"/>
              <a:t>This is because decisions at different stages influence one another.</a:t>
            </a:r>
          </a:p>
        </p:txBody>
      </p:sp>
      <p:sp>
        <p:nvSpPr>
          <p:cNvPr id="14341" name="Rectangle 1029"/>
          <p:cNvSpPr>
            <a:spLocks noChangeArrowheads="1"/>
          </p:cNvSpPr>
          <p:nvPr/>
        </p:nvSpPr>
        <p:spPr bwMode="auto">
          <a:xfrm>
            <a:off x="2377282" y="1893095"/>
            <a:ext cx="7620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TW" altLang="en-US" sz="1500"/>
          </a:p>
        </p:txBody>
      </p:sp>
      <p:pic>
        <p:nvPicPr>
          <p:cNvPr id="14342" name="Picture 10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893095"/>
            <a:ext cx="3962400" cy="1726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0CB1BF-79EB-4729-BE9D-52D6C804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29EC7FF-4D92-4239-80DA-39096BC2DFA6}" type="slidenum">
              <a:rPr lang="zh-TW" altLang="en-US" smtClean="0"/>
              <a:pPr/>
              <a:t>14</a:t>
            </a:fld>
            <a:endParaRPr lang="en-US" altLang="zh-TW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333" dirty="0"/>
              <a:t>E.g. </a:t>
            </a:r>
          </a:p>
          <a:p>
            <a:pPr eaLnBrk="1" hangingPunct="1">
              <a:lnSpc>
                <a:spcPct val="90000"/>
              </a:lnSpc>
            </a:pPr>
            <a:endParaRPr lang="zh-TW" altLang="en-US" sz="2333" dirty="0"/>
          </a:p>
          <a:p>
            <a:pPr eaLnBrk="1" hangingPunct="1">
              <a:lnSpc>
                <a:spcPct val="90000"/>
              </a:lnSpc>
            </a:pPr>
            <a:endParaRPr lang="zh-TW" altLang="en-US" sz="2333" dirty="0"/>
          </a:p>
          <a:p>
            <a:pPr eaLnBrk="1" hangingPunct="1">
              <a:lnSpc>
                <a:spcPct val="90000"/>
              </a:lnSpc>
            </a:pPr>
            <a:endParaRPr lang="zh-TW" altLang="en-US" sz="2333" dirty="0"/>
          </a:p>
          <a:p>
            <a:pPr eaLnBrk="1" hangingPunct="1">
              <a:lnSpc>
                <a:spcPct val="90000"/>
              </a:lnSpc>
            </a:pPr>
            <a:endParaRPr lang="zh-TW" altLang="en-US" sz="2333" dirty="0"/>
          </a:p>
          <a:p>
            <a:pPr eaLnBrk="1" hangingPunct="1">
              <a:lnSpc>
                <a:spcPct val="90000"/>
              </a:lnSpc>
            </a:pPr>
            <a:r>
              <a:rPr lang="en-US" altLang="zh-TW" sz="2333" dirty="0"/>
              <a:t>The </a:t>
            </a:r>
            <a:r>
              <a:rPr lang="en-US" altLang="zh-TW" sz="2333" dirty="0">
                <a:solidFill>
                  <a:srgbClr val="FF0000"/>
                </a:solidFill>
              </a:rPr>
              <a:t>greedy</a:t>
            </a:r>
            <a:r>
              <a:rPr lang="en-US" altLang="zh-TW" sz="2333" dirty="0"/>
              <a:t> method </a:t>
            </a:r>
            <a:r>
              <a:rPr lang="en-US" altLang="zh-TW" sz="2333" dirty="0">
                <a:solidFill>
                  <a:srgbClr val="FF0000"/>
                </a:solidFill>
              </a:rPr>
              <a:t>cannot</a:t>
            </a:r>
            <a:r>
              <a:rPr lang="en-US" altLang="zh-TW" sz="2333" dirty="0"/>
              <a:t> be applied to this case:  S  A  D  T  1+4+18 = 23.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333" dirty="0"/>
              <a:t>The shortest path is:    S  C  F   T  5+2+2 = 9. </a:t>
            </a:r>
            <a:endParaRPr lang="zh-TW" altLang="en-US" sz="2333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413930"/>
              </p:ext>
            </p:extLst>
          </p:nvPr>
        </p:nvGraphicFramePr>
        <p:xfrm>
          <a:off x="2648445" y="1134400"/>
          <a:ext cx="4534958" cy="2200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4792246" imgH="2697632" progId="Visio.Drawing.11">
                  <p:embed/>
                </p:oleObj>
              </mc:Choice>
              <mc:Fallback>
                <p:oleObj name="VISIO" r:id="rId3" imgW="4792246" imgH="2697632" progId="Visio.Drawing.11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8445" y="1134400"/>
                        <a:ext cx="4534958" cy="2200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26">
            <a:extLst>
              <a:ext uri="{FF2B5EF4-FFF2-40B4-BE49-F238E27FC236}">
                <a16:creationId xmlns:a16="http://schemas.microsoft.com/office/drawing/2014/main" id="{DA025316-58CA-45FA-8314-A64FE2609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266"/>
            <a:ext cx="7886700" cy="777834"/>
          </a:xfrm>
        </p:spPr>
        <p:txBody>
          <a:bodyPr/>
          <a:lstStyle/>
          <a:p>
            <a:pPr eaLnBrk="1" hangingPunct="1"/>
            <a:r>
              <a:rPr lang="en-US" altLang="zh-TW" b="1" dirty="0"/>
              <a:t>Multistage graph: The Greedy Method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57779" y="1108517"/>
            <a:ext cx="7428442" cy="3215902"/>
          </a:xfrm>
          <a:prstGeom prst="rect">
            <a:avLst/>
          </a:prstGeom>
        </p:spPr>
        <p:txBody>
          <a:bodyPr vert="horz" wrap="square" lIns="0" tIns="10054" rIns="0" bIns="0" rtlCol="0">
            <a:spAutoFit/>
          </a:bodyPr>
          <a:lstStyle/>
          <a:p>
            <a:pPr marL="296321" marR="102125" indent="-285739" algn="just">
              <a:spcBef>
                <a:spcPts val="79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295792" algn="l"/>
                <a:tab pos="296321" algn="l"/>
              </a:tabLst>
            </a:pPr>
            <a:r>
              <a:rPr sz="1833" spc="-4" dirty="0">
                <a:cs typeface="Tahoma"/>
              </a:rPr>
              <a:t>A multistage graph </a:t>
            </a:r>
            <a:r>
              <a:rPr sz="1833" spc="-8" dirty="0">
                <a:cs typeface="Tahoma"/>
              </a:rPr>
              <a:t>G=(V,E) </a:t>
            </a:r>
            <a:r>
              <a:rPr sz="1833" dirty="0">
                <a:cs typeface="Tahoma"/>
              </a:rPr>
              <a:t>is </a:t>
            </a:r>
            <a:r>
              <a:rPr sz="1833" spc="-4" dirty="0">
                <a:cs typeface="Tahoma"/>
              </a:rPr>
              <a:t>a </a:t>
            </a:r>
            <a:r>
              <a:rPr sz="1833" b="1" spc="-4" dirty="0">
                <a:cs typeface="Tahoma"/>
              </a:rPr>
              <a:t>directed graph</a:t>
            </a:r>
            <a:r>
              <a:rPr lang="en-GB" sz="1833" b="1" spc="-4" dirty="0">
                <a:cs typeface="Tahoma"/>
              </a:rPr>
              <a:t>, weighted graph</a:t>
            </a:r>
            <a:r>
              <a:rPr sz="1833" b="1" spc="-4" dirty="0">
                <a:cs typeface="Tahoma"/>
              </a:rPr>
              <a:t> </a:t>
            </a:r>
            <a:r>
              <a:rPr sz="1833" spc="-4" dirty="0">
                <a:cs typeface="Tahoma"/>
              </a:rPr>
              <a:t>in </a:t>
            </a:r>
            <a:r>
              <a:rPr sz="1833" spc="-8" dirty="0">
                <a:cs typeface="Tahoma"/>
              </a:rPr>
              <a:t>which the vertices  </a:t>
            </a:r>
            <a:r>
              <a:rPr sz="1833" spc="-4" dirty="0">
                <a:cs typeface="Tahoma"/>
              </a:rPr>
              <a:t>are partitioned into </a:t>
            </a:r>
            <a:r>
              <a:rPr sz="1833" spc="-8" dirty="0">
                <a:cs typeface="Tahoma"/>
              </a:rPr>
              <a:t>k&gt;=2 </a:t>
            </a:r>
            <a:r>
              <a:rPr sz="1833" spc="-4" dirty="0">
                <a:cs typeface="Tahoma"/>
              </a:rPr>
              <a:t>disjoint sets Vi,</a:t>
            </a:r>
            <a:r>
              <a:rPr sz="1833" spc="67" dirty="0">
                <a:cs typeface="Tahoma"/>
              </a:rPr>
              <a:t> </a:t>
            </a:r>
            <a:r>
              <a:rPr sz="1833" spc="-4" dirty="0">
                <a:cs typeface="Tahoma"/>
              </a:rPr>
              <a:t>i&lt;=i&lt;=k.</a:t>
            </a:r>
            <a:endParaRPr sz="1833" dirty="0">
              <a:cs typeface="Tahoma"/>
            </a:endParaRPr>
          </a:p>
          <a:p>
            <a:pPr algn="just">
              <a:spcBef>
                <a:spcPts val="17"/>
              </a:spcBef>
              <a:buClr>
                <a:srgbClr val="3333CC"/>
              </a:buClr>
              <a:buFont typeface="Wingdings"/>
              <a:buChar char=""/>
            </a:pPr>
            <a:endParaRPr sz="2667" dirty="0">
              <a:cs typeface="Times New Roman"/>
            </a:endParaRPr>
          </a:p>
          <a:p>
            <a:pPr marL="296321" indent="-285739" algn="just">
              <a:buClr>
                <a:srgbClr val="3333CC"/>
              </a:buClr>
              <a:buSzPct val="59090"/>
              <a:buFont typeface="Wingdings"/>
              <a:buChar char=""/>
              <a:tabLst>
                <a:tab pos="295792" algn="l"/>
                <a:tab pos="296321" algn="l"/>
                <a:tab pos="6631251" algn="l"/>
              </a:tabLst>
            </a:pPr>
            <a:r>
              <a:rPr sz="1833" spc="-4" dirty="0">
                <a:cs typeface="Tahoma"/>
              </a:rPr>
              <a:t>The </a:t>
            </a:r>
            <a:r>
              <a:rPr sz="1833" spc="-8" dirty="0">
                <a:cs typeface="Tahoma"/>
              </a:rPr>
              <a:t>vertex </a:t>
            </a:r>
            <a:r>
              <a:rPr sz="1833" spc="-4" dirty="0">
                <a:cs typeface="Tahoma"/>
              </a:rPr>
              <a:t>s is </a:t>
            </a:r>
            <a:r>
              <a:rPr sz="1833" spc="-8" dirty="0">
                <a:cs typeface="Tahoma"/>
              </a:rPr>
              <a:t>source </a:t>
            </a:r>
            <a:r>
              <a:rPr sz="1833" spc="-4" dirty="0">
                <a:cs typeface="Tahoma"/>
              </a:rPr>
              <a:t>and t is the </a:t>
            </a:r>
            <a:r>
              <a:rPr sz="1833" dirty="0">
                <a:cs typeface="Tahoma"/>
              </a:rPr>
              <a:t>sink. </a:t>
            </a:r>
            <a:r>
              <a:rPr sz="1833" spc="-4" dirty="0">
                <a:cs typeface="Tahoma"/>
              </a:rPr>
              <a:t>Let c(i,j) be</a:t>
            </a:r>
            <a:r>
              <a:rPr sz="1833" spc="162" dirty="0">
                <a:cs typeface="Tahoma"/>
              </a:rPr>
              <a:t> </a:t>
            </a:r>
            <a:r>
              <a:rPr sz="1833" spc="-4" dirty="0">
                <a:cs typeface="Tahoma"/>
              </a:rPr>
              <a:t>the</a:t>
            </a:r>
            <a:r>
              <a:rPr sz="1833" spc="12" dirty="0">
                <a:cs typeface="Tahoma"/>
              </a:rPr>
              <a:t> </a:t>
            </a:r>
            <a:r>
              <a:rPr sz="1833" spc="-8" dirty="0">
                <a:cs typeface="Tahoma"/>
              </a:rPr>
              <a:t>cost	</a:t>
            </a:r>
            <a:r>
              <a:rPr sz="1833" spc="-4" dirty="0">
                <a:cs typeface="Tahoma"/>
              </a:rPr>
              <a:t>of</a:t>
            </a:r>
            <a:r>
              <a:rPr sz="1833" spc="-62" dirty="0">
                <a:cs typeface="Tahoma"/>
              </a:rPr>
              <a:t> </a:t>
            </a:r>
            <a:r>
              <a:rPr sz="1833" spc="-4" dirty="0">
                <a:cs typeface="Tahoma"/>
              </a:rPr>
              <a:t>edge</a:t>
            </a:r>
            <a:endParaRPr sz="1833" dirty="0">
              <a:cs typeface="Tahoma"/>
            </a:endParaRPr>
          </a:p>
          <a:p>
            <a:pPr marL="296321" algn="just"/>
            <a:r>
              <a:rPr sz="1833" spc="-4" dirty="0">
                <a:cs typeface="Tahoma"/>
              </a:rPr>
              <a:t>&lt;i,j&gt;.</a:t>
            </a:r>
            <a:endParaRPr sz="1833" dirty="0">
              <a:cs typeface="Tahoma"/>
            </a:endParaRPr>
          </a:p>
          <a:p>
            <a:pPr algn="just">
              <a:spcBef>
                <a:spcPts val="12"/>
              </a:spcBef>
            </a:pPr>
            <a:endParaRPr sz="2667" dirty="0">
              <a:cs typeface="Times New Roman"/>
            </a:endParaRPr>
          </a:p>
          <a:p>
            <a:pPr marL="296321" indent="-285739" algn="just">
              <a:buClr>
                <a:srgbClr val="3333CC"/>
              </a:buClr>
              <a:buSzPct val="59090"/>
              <a:buFont typeface="Wingdings"/>
              <a:buChar char=""/>
              <a:tabLst>
                <a:tab pos="295792" algn="l"/>
                <a:tab pos="296321" algn="l"/>
              </a:tabLst>
            </a:pPr>
            <a:r>
              <a:rPr sz="1833" spc="-4" dirty="0">
                <a:cs typeface="Tahoma"/>
              </a:rPr>
              <a:t>The </a:t>
            </a:r>
            <a:r>
              <a:rPr sz="1833" spc="-8" dirty="0">
                <a:cs typeface="Tahoma"/>
              </a:rPr>
              <a:t>cost </a:t>
            </a:r>
            <a:r>
              <a:rPr sz="1833" spc="-4" dirty="0">
                <a:cs typeface="Tahoma"/>
              </a:rPr>
              <a:t>of a path </a:t>
            </a:r>
            <a:r>
              <a:rPr sz="1833" spc="-8" dirty="0">
                <a:cs typeface="Tahoma"/>
              </a:rPr>
              <a:t>from </a:t>
            </a:r>
            <a:r>
              <a:rPr sz="1833" spc="-4" dirty="0">
                <a:cs typeface="Tahoma"/>
              </a:rPr>
              <a:t>s to t is </a:t>
            </a:r>
            <a:r>
              <a:rPr sz="1833" spc="-8" dirty="0">
                <a:cs typeface="Tahoma"/>
              </a:rPr>
              <a:t>the sum </a:t>
            </a:r>
            <a:r>
              <a:rPr sz="1833" spc="-4" dirty="0">
                <a:cs typeface="Tahoma"/>
              </a:rPr>
              <a:t>of </a:t>
            </a:r>
            <a:r>
              <a:rPr sz="1833" spc="-8" dirty="0">
                <a:cs typeface="Tahoma"/>
              </a:rPr>
              <a:t>costs </a:t>
            </a:r>
            <a:r>
              <a:rPr sz="1833" spc="-4" dirty="0">
                <a:cs typeface="Tahoma"/>
              </a:rPr>
              <a:t>of </a:t>
            </a:r>
            <a:r>
              <a:rPr sz="1833" spc="-8" dirty="0">
                <a:cs typeface="Tahoma"/>
              </a:rPr>
              <a:t>the edges </a:t>
            </a:r>
            <a:r>
              <a:rPr sz="1833" spc="-4" dirty="0">
                <a:cs typeface="Tahoma"/>
              </a:rPr>
              <a:t>on</a:t>
            </a:r>
            <a:r>
              <a:rPr sz="1833" spc="250" dirty="0">
                <a:cs typeface="Tahoma"/>
              </a:rPr>
              <a:t> </a:t>
            </a:r>
            <a:r>
              <a:rPr sz="1833" spc="-8" dirty="0">
                <a:cs typeface="Tahoma"/>
              </a:rPr>
              <a:t>the</a:t>
            </a:r>
            <a:endParaRPr sz="1833" dirty="0">
              <a:cs typeface="Tahoma"/>
            </a:endParaRPr>
          </a:p>
          <a:p>
            <a:pPr marL="296321" algn="just"/>
            <a:r>
              <a:rPr sz="1833" spc="-4" dirty="0">
                <a:cs typeface="Tahoma"/>
              </a:rPr>
              <a:t>path.</a:t>
            </a:r>
            <a:endParaRPr sz="1833" dirty="0">
              <a:cs typeface="Tahoma"/>
            </a:endParaRPr>
          </a:p>
          <a:p>
            <a:pPr algn="just">
              <a:spcBef>
                <a:spcPts val="12"/>
              </a:spcBef>
            </a:pPr>
            <a:endParaRPr sz="2667" dirty="0">
              <a:cs typeface="Times New Roman"/>
            </a:endParaRPr>
          </a:p>
          <a:p>
            <a:pPr marL="296321" marR="76726" indent="-285739" algn="just">
              <a:spcBef>
                <a:spcPts val="4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295792" algn="l"/>
                <a:tab pos="296321" algn="l"/>
              </a:tabLst>
            </a:pPr>
            <a:r>
              <a:rPr sz="1833" spc="-4" dirty="0">
                <a:cs typeface="Tahoma"/>
              </a:rPr>
              <a:t>The multistage graph problem is to </a:t>
            </a:r>
            <a:r>
              <a:rPr sz="1833" spc="-8" dirty="0">
                <a:cs typeface="Tahoma"/>
              </a:rPr>
              <a:t>find </a:t>
            </a:r>
            <a:r>
              <a:rPr sz="1833" spc="-4" dirty="0">
                <a:cs typeface="Tahoma"/>
              </a:rPr>
              <a:t>a minimum-cost path </a:t>
            </a:r>
            <a:r>
              <a:rPr sz="1833" spc="-8" dirty="0">
                <a:cs typeface="Tahoma"/>
              </a:rPr>
              <a:t>from </a:t>
            </a:r>
            <a:r>
              <a:rPr sz="1833" spc="-4" dirty="0">
                <a:cs typeface="Tahoma"/>
              </a:rPr>
              <a:t>s  to</a:t>
            </a:r>
            <a:r>
              <a:rPr sz="1833" spc="-8" dirty="0">
                <a:cs typeface="Tahoma"/>
              </a:rPr>
              <a:t> t.</a:t>
            </a:r>
            <a:endParaRPr sz="1833" dirty="0">
              <a:cs typeface="Tahom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890B1-D382-41B2-BF61-613B6974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1026">
            <a:extLst>
              <a:ext uri="{FF2B5EF4-FFF2-40B4-BE49-F238E27FC236}">
                <a16:creationId xmlns:a16="http://schemas.microsoft.com/office/drawing/2014/main" id="{300829A7-8007-48F7-BA37-D629B6373C97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113770"/>
            <a:ext cx="7886700" cy="777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Multistage graph: Concept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7616" y="851958"/>
            <a:ext cx="7360179" cy="4151799"/>
          </a:xfrm>
          <a:prstGeom prst="rect">
            <a:avLst/>
          </a:prstGeom>
        </p:spPr>
        <p:txBody>
          <a:bodyPr vert="horz" wrap="square" lIns="0" tIns="10054" rIns="0" bIns="0" rtlCol="0">
            <a:spAutoFit/>
          </a:bodyPr>
          <a:lstStyle/>
          <a:p>
            <a:pPr marL="296321" marR="4233" indent="-285739" algn="just">
              <a:spcBef>
                <a:spcPts val="79"/>
              </a:spcBef>
              <a:tabLst>
                <a:tab pos="6089406" algn="l"/>
              </a:tabLst>
            </a:pPr>
            <a:r>
              <a:rPr sz="2083" spc="-8" dirty="0">
                <a:cs typeface="Tahoma"/>
              </a:rPr>
              <a:t>Let </a:t>
            </a:r>
            <a:r>
              <a:rPr sz="2083" spc="-4" dirty="0">
                <a:cs typeface="Tahoma"/>
              </a:rPr>
              <a:t>G=(v,E) be a directed graph. In this we divide </a:t>
            </a:r>
            <a:r>
              <a:rPr sz="2083" spc="-8" dirty="0">
                <a:cs typeface="Tahoma"/>
              </a:rPr>
              <a:t>the </a:t>
            </a:r>
            <a:r>
              <a:rPr sz="2083" spc="-4" dirty="0">
                <a:cs typeface="Tahoma"/>
              </a:rPr>
              <a:t>problem  into no. of stages or </a:t>
            </a:r>
            <a:r>
              <a:rPr sz="2083" dirty="0">
                <a:cs typeface="Tahoma"/>
              </a:rPr>
              <a:t>multiple </a:t>
            </a:r>
            <a:r>
              <a:rPr sz="2083" spc="-4" dirty="0">
                <a:cs typeface="Tahoma"/>
              </a:rPr>
              <a:t>stages </a:t>
            </a:r>
            <a:r>
              <a:rPr sz="2083" spc="-8" dirty="0">
                <a:cs typeface="Tahoma"/>
              </a:rPr>
              <a:t>then</a:t>
            </a:r>
            <a:r>
              <a:rPr sz="2083" spc="150" dirty="0">
                <a:cs typeface="Tahoma"/>
              </a:rPr>
              <a:t> </a:t>
            </a:r>
            <a:r>
              <a:rPr sz="2083" spc="-4" dirty="0">
                <a:cs typeface="Tahoma"/>
              </a:rPr>
              <a:t>we</a:t>
            </a:r>
            <a:r>
              <a:rPr sz="2083" spc="4" dirty="0">
                <a:cs typeface="Tahoma"/>
              </a:rPr>
              <a:t> </a:t>
            </a:r>
            <a:r>
              <a:rPr sz="2083" spc="-4" dirty="0">
                <a:cs typeface="Tahoma"/>
              </a:rPr>
              <a:t>try	to </a:t>
            </a:r>
            <a:r>
              <a:rPr sz="2083" spc="-8" dirty="0">
                <a:cs typeface="Tahoma"/>
              </a:rPr>
              <a:t>solve  whole </a:t>
            </a:r>
            <a:r>
              <a:rPr sz="2083" spc="-4" dirty="0">
                <a:cs typeface="Tahoma"/>
              </a:rPr>
              <a:t>problem.</a:t>
            </a:r>
            <a:endParaRPr sz="2083" dirty="0">
              <a:cs typeface="Tahoma"/>
            </a:endParaRPr>
          </a:p>
          <a:p>
            <a:pPr algn="just">
              <a:spcBef>
                <a:spcPts val="4"/>
              </a:spcBef>
            </a:pPr>
            <a:endParaRPr sz="3042" dirty="0">
              <a:cs typeface="Times New Roman"/>
            </a:endParaRPr>
          </a:p>
          <a:p>
            <a:pPr marL="296321" marR="171972" indent="-285739" algn="just">
              <a:tabLst>
                <a:tab pos="5008362" algn="l"/>
              </a:tabLst>
            </a:pPr>
            <a:r>
              <a:rPr sz="2083" spc="-4" dirty="0">
                <a:cs typeface="Tahoma"/>
              </a:rPr>
              <a:t>Multistage graph problem is</a:t>
            </a:r>
            <a:r>
              <a:rPr sz="2083" spc="117" dirty="0">
                <a:cs typeface="Tahoma"/>
              </a:rPr>
              <a:t> </a:t>
            </a:r>
            <a:r>
              <a:rPr sz="2083" dirty="0">
                <a:cs typeface="Tahoma"/>
              </a:rPr>
              <a:t>to</a:t>
            </a:r>
            <a:r>
              <a:rPr sz="2083" spc="21" dirty="0">
                <a:cs typeface="Tahoma"/>
              </a:rPr>
              <a:t> </a:t>
            </a:r>
            <a:r>
              <a:rPr sz="2083" spc="-4" dirty="0">
                <a:cs typeface="Tahoma"/>
              </a:rPr>
              <a:t>determine	shortest path </a:t>
            </a:r>
            <a:r>
              <a:rPr sz="2083" spc="-8" dirty="0">
                <a:cs typeface="Tahoma"/>
              </a:rPr>
              <a:t>from  source </a:t>
            </a:r>
            <a:r>
              <a:rPr sz="2083" spc="-4" dirty="0">
                <a:cs typeface="Tahoma"/>
              </a:rPr>
              <a:t>to destination. This </a:t>
            </a:r>
            <a:r>
              <a:rPr sz="2083" spc="-8" dirty="0">
                <a:cs typeface="Tahoma"/>
              </a:rPr>
              <a:t>can </a:t>
            </a:r>
            <a:r>
              <a:rPr sz="2083" spc="-4" dirty="0">
                <a:cs typeface="Tahoma"/>
              </a:rPr>
              <a:t>be solved by using </a:t>
            </a:r>
            <a:r>
              <a:rPr sz="2083" spc="-8" dirty="0">
                <a:cs typeface="Tahoma"/>
              </a:rPr>
              <a:t>either  </a:t>
            </a:r>
            <a:r>
              <a:rPr sz="2083" spc="-4" dirty="0">
                <a:cs typeface="Tahoma"/>
              </a:rPr>
              <a:t>forward or backward</a:t>
            </a:r>
            <a:r>
              <a:rPr sz="2083" spc="42" dirty="0">
                <a:cs typeface="Tahoma"/>
              </a:rPr>
              <a:t> </a:t>
            </a:r>
            <a:r>
              <a:rPr sz="2083" spc="-4" dirty="0">
                <a:cs typeface="Tahoma"/>
              </a:rPr>
              <a:t>approach.</a:t>
            </a:r>
            <a:endParaRPr sz="2083" b="1" dirty="0">
              <a:cs typeface="Tahoma"/>
            </a:endParaRPr>
          </a:p>
          <a:p>
            <a:pPr algn="just">
              <a:spcBef>
                <a:spcPts val="4"/>
              </a:spcBef>
            </a:pPr>
            <a:r>
              <a:rPr lang="en-GB" sz="3042" b="1" dirty="0">
                <a:cs typeface="Times New Roman"/>
              </a:rPr>
              <a:t>Approaches: </a:t>
            </a:r>
            <a:endParaRPr sz="3042" b="1" dirty="0">
              <a:cs typeface="Times New Roman"/>
            </a:endParaRPr>
          </a:p>
          <a:p>
            <a:pPr marL="296321" marR="175676" indent="-285739" algn="just"/>
            <a:r>
              <a:rPr lang="en-GB" sz="2083" b="1" spc="-8" dirty="0">
                <a:cs typeface="Tahoma"/>
              </a:rPr>
              <a:t>F</a:t>
            </a:r>
            <a:r>
              <a:rPr sz="2083" b="1" spc="-8" dirty="0" err="1">
                <a:cs typeface="Tahoma"/>
              </a:rPr>
              <a:t>orward</a:t>
            </a:r>
            <a:r>
              <a:rPr sz="2083" b="1" spc="-8" dirty="0">
                <a:cs typeface="Tahoma"/>
              </a:rPr>
              <a:t> </a:t>
            </a:r>
            <a:r>
              <a:rPr sz="2083" b="1" spc="-4" dirty="0">
                <a:cs typeface="Tahoma"/>
              </a:rPr>
              <a:t>approach</a:t>
            </a:r>
            <a:r>
              <a:rPr lang="en-GB" sz="2083" spc="-4" dirty="0">
                <a:cs typeface="Tahoma"/>
              </a:rPr>
              <a:t>:</a:t>
            </a:r>
            <a:r>
              <a:rPr sz="2083" spc="-4" dirty="0">
                <a:cs typeface="Tahoma"/>
              </a:rPr>
              <a:t> we </a:t>
            </a:r>
            <a:r>
              <a:rPr sz="2083" spc="-8" dirty="0">
                <a:cs typeface="Tahoma"/>
              </a:rPr>
              <a:t>will find the </a:t>
            </a:r>
            <a:r>
              <a:rPr sz="2083" spc="-4" dirty="0">
                <a:cs typeface="Tahoma"/>
              </a:rPr>
              <a:t>path </a:t>
            </a:r>
            <a:r>
              <a:rPr sz="2083" spc="-8" dirty="0">
                <a:cs typeface="Tahoma"/>
              </a:rPr>
              <a:t>from </a:t>
            </a:r>
            <a:r>
              <a:rPr sz="2083" spc="-4" dirty="0">
                <a:cs typeface="Tahoma"/>
              </a:rPr>
              <a:t>destination </a:t>
            </a:r>
            <a:r>
              <a:rPr sz="2083" spc="-8" dirty="0">
                <a:cs typeface="Tahoma"/>
              </a:rPr>
              <a:t>to  source, </a:t>
            </a:r>
            <a:endParaRPr lang="en-GB" sz="2083" spc="-8" dirty="0">
              <a:cs typeface="Tahoma"/>
            </a:endParaRPr>
          </a:p>
          <a:p>
            <a:pPr marL="296321" marR="175676" indent="-285739" algn="just"/>
            <a:r>
              <a:rPr lang="en-GB" sz="2083" b="1" spc="-4" dirty="0">
                <a:cs typeface="Tahoma"/>
              </a:rPr>
              <a:t>B</a:t>
            </a:r>
            <a:r>
              <a:rPr sz="2083" b="1" spc="-4" dirty="0" err="1">
                <a:cs typeface="Tahoma"/>
              </a:rPr>
              <a:t>ackward</a:t>
            </a:r>
            <a:r>
              <a:rPr sz="2083" b="1" spc="-4" dirty="0">
                <a:cs typeface="Tahoma"/>
              </a:rPr>
              <a:t> approach</a:t>
            </a:r>
            <a:r>
              <a:rPr lang="en-GB" sz="2083" spc="-4" dirty="0">
                <a:cs typeface="Tahoma"/>
              </a:rPr>
              <a:t>:</a:t>
            </a:r>
            <a:r>
              <a:rPr sz="2083" spc="-4" dirty="0">
                <a:cs typeface="Tahoma"/>
              </a:rPr>
              <a:t> we </a:t>
            </a:r>
            <a:r>
              <a:rPr sz="2083" spc="-8" dirty="0">
                <a:cs typeface="Tahoma"/>
              </a:rPr>
              <a:t>will find the </a:t>
            </a:r>
            <a:r>
              <a:rPr sz="2083" spc="-4" dirty="0">
                <a:cs typeface="Tahoma"/>
              </a:rPr>
              <a:t>path </a:t>
            </a:r>
            <a:r>
              <a:rPr sz="2083" spc="-8" dirty="0">
                <a:cs typeface="Tahoma"/>
              </a:rPr>
              <a:t>from  source </a:t>
            </a:r>
            <a:r>
              <a:rPr sz="2083" spc="-4" dirty="0">
                <a:cs typeface="Tahoma"/>
              </a:rPr>
              <a:t>to</a:t>
            </a:r>
            <a:r>
              <a:rPr sz="2083" spc="17" dirty="0">
                <a:cs typeface="Tahoma"/>
              </a:rPr>
              <a:t> </a:t>
            </a:r>
            <a:r>
              <a:rPr sz="2083" spc="-4" dirty="0">
                <a:cs typeface="Tahoma"/>
              </a:rPr>
              <a:t>destination.</a:t>
            </a:r>
            <a:endParaRPr sz="2083" dirty="0">
              <a:cs typeface="Tahom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A32FA-9C37-49B7-A545-8C330716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1026">
            <a:extLst>
              <a:ext uri="{FF2B5EF4-FFF2-40B4-BE49-F238E27FC236}">
                <a16:creationId xmlns:a16="http://schemas.microsoft.com/office/drawing/2014/main" id="{5071B570-C627-4620-ADA5-570A9A46CDF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113770"/>
            <a:ext cx="7886700" cy="777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Multistage graph: Problem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6D88-F9AF-42E3-AE9B-B51B53A2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69" y="38537"/>
            <a:ext cx="7886700" cy="53296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Multistage Graph: Dynamic programming </a:t>
            </a:r>
            <a:endParaRPr lang="en-US" b="1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D37E8A3-4F3D-4F66-A774-4EC0B82BB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54291"/>
            <a:ext cx="6629400" cy="340641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B2FF-CA1B-4B02-9557-2B060260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08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64140"/>
            <a:ext cx="8153400" cy="575543"/>
          </a:xfrm>
          <a:prstGeom prst="rect">
            <a:avLst/>
          </a:prstGeom>
        </p:spPr>
        <p:txBody>
          <a:bodyPr vert="horz" wrap="square" lIns="0" tIns="11113" rIns="0" bIns="0" rtlCol="0" anchor="ctr">
            <a:spAutoFit/>
          </a:bodyPr>
          <a:lstStyle/>
          <a:p>
            <a:pPr marL="10583">
              <a:lnSpc>
                <a:spcPct val="100000"/>
              </a:lnSpc>
              <a:spcBef>
                <a:spcPts val="87"/>
              </a:spcBef>
            </a:pPr>
            <a:r>
              <a:rPr sz="3667" b="1" dirty="0"/>
              <a:t>Multistage</a:t>
            </a:r>
            <a:r>
              <a:rPr sz="3667" b="1" spc="-75" dirty="0"/>
              <a:t> </a:t>
            </a:r>
            <a:r>
              <a:rPr sz="3667" b="1" spc="-4" dirty="0"/>
              <a:t>Graphs</a:t>
            </a:r>
            <a:r>
              <a:rPr lang="en-GB" sz="3667" b="1" spc="-4" dirty="0"/>
              <a:t>: Dynamic Programming</a:t>
            </a:r>
            <a:endParaRPr sz="3667" b="1" dirty="0"/>
          </a:p>
        </p:txBody>
      </p:sp>
      <p:sp>
        <p:nvSpPr>
          <p:cNvPr id="3" name="object 3"/>
          <p:cNvSpPr txBox="1"/>
          <p:nvPr/>
        </p:nvSpPr>
        <p:spPr>
          <a:xfrm>
            <a:off x="827616" y="5215213"/>
            <a:ext cx="125942" cy="1794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83">
              <a:spcBef>
                <a:spcPts val="100"/>
              </a:spcBef>
            </a:pPr>
            <a:r>
              <a:rPr sz="1083" spc="8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083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5200" y="4300106"/>
            <a:ext cx="3857096" cy="292217"/>
          </a:xfrm>
          <a:prstGeom prst="rect">
            <a:avLst/>
          </a:prstGeom>
        </p:spPr>
        <p:txBody>
          <a:bodyPr vert="horz" wrap="square" lIns="0" tIns="10054" rIns="0" bIns="0" rtlCol="0">
            <a:spAutoFit/>
          </a:bodyPr>
          <a:lstStyle/>
          <a:p>
            <a:pPr marL="10583">
              <a:spcBef>
                <a:spcPts val="79"/>
              </a:spcBef>
            </a:pPr>
            <a:r>
              <a:rPr sz="1833" spc="-8" dirty="0">
                <a:latin typeface="Tahoma"/>
                <a:cs typeface="Tahoma"/>
              </a:rPr>
              <a:t>j-vertices </a:t>
            </a:r>
            <a:r>
              <a:rPr sz="1833" spc="-4" dirty="0">
                <a:latin typeface="Tahoma"/>
                <a:cs typeface="Tahoma"/>
              </a:rPr>
              <a:t>available at particular</a:t>
            </a:r>
            <a:r>
              <a:rPr sz="1833" spc="46" dirty="0">
                <a:latin typeface="Tahoma"/>
                <a:cs typeface="Tahoma"/>
              </a:rPr>
              <a:t> </a:t>
            </a:r>
            <a:r>
              <a:rPr sz="1833" spc="-8" dirty="0">
                <a:latin typeface="Tahoma"/>
                <a:cs typeface="Tahoma"/>
              </a:rPr>
              <a:t>stage</a:t>
            </a:r>
            <a:endParaRPr sz="1833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1754" y="4742629"/>
            <a:ext cx="3290888" cy="292217"/>
          </a:xfrm>
          <a:prstGeom prst="rect">
            <a:avLst/>
          </a:prstGeom>
        </p:spPr>
        <p:txBody>
          <a:bodyPr vert="horz" wrap="square" lIns="0" tIns="10054" rIns="0" bIns="0" rtlCol="0">
            <a:spAutoFit/>
          </a:bodyPr>
          <a:lstStyle/>
          <a:p>
            <a:pPr marL="10583">
              <a:spcBef>
                <a:spcPts val="79"/>
              </a:spcBef>
            </a:pPr>
            <a:r>
              <a:rPr sz="1833" spc="-4" dirty="0">
                <a:latin typeface="Tahoma"/>
                <a:cs typeface="Tahoma"/>
              </a:rPr>
              <a:t>l- </a:t>
            </a:r>
            <a:r>
              <a:rPr sz="1833" spc="-8" dirty="0">
                <a:latin typeface="Tahoma"/>
                <a:cs typeface="Tahoma"/>
              </a:rPr>
              <a:t>vertices </a:t>
            </a:r>
            <a:r>
              <a:rPr sz="1833" spc="-4" dirty="0">
                <a:latin typeface="Tahoma"/>
                <a:cs typeface="Tahoma"/>
              </a:rPr>
              <a:t>away </a:t>
            </a:r>
            <a:r>
              <a:rPr sz="1833" spc="-8" dirty="0">
                <a:latin typeface="Tahoma"/>
                <a:cs typeface="Tahoma"/>
              </a:rPr>
              <a:t>from </a:t>
            </a:r>
            <a:r>
              <a:rPr sz="1833" spc="-4" dirty="0">
                <a:latin typeface="Tahoma"/>
                <a:cs typeface="Tahoma"/>
              </a:rPr>
              <a:t>the</a:t>
            </a:r>
            <a:r>
              <a:rPr sz="1833" spc="50" dirty="0">
                <a:latin typeface="Tahoma"/>
                <a:cs typeface="Tahoma"/>
              </a:rPr>
              <a:t> </a:t>
            </a:r>
            <a:r>
              <a:rPr sz="1833" spc="-8" dirty="0">
                <a:latin typeface="Tahoma"/>
                <a:cs typeface="Tahoma"/>
              </a:rPr>
              <a:t>vertex</a:t>
            </a:r>
            <a:endParaRPr sz="1833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7616" y="1042458"/>
            <a:ext cx="7288742" cy="2926976"/>
          </a:xfrm>
          <a:prstGeom prst="rect">
            <a:avLst/>
          </a:prstGeom>
        </p:spPr>
        <p:txBody>
          <a:bodyPr vert="horz" wrap="square" lIns="0" tIns="10054" rIns="0" bIns="0" rtlCol="0">
            <a:spAutoFit/>
          </a:bodyPr>
          <a:lstStyle/>
          <a:p>
            <a:pPr marL="296321" marR="41802" indent="-285739" algn="just">
              <a:spcBef>
                <a:spcPts val="79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295792" algn="l"/>
                <a:tab pos="296321" algn="l"/>
              </a:tabLst>
            </a:pPr>
            <a:r>
              <a:rPr sz="1833" spc="-4" dirty="0">
                <a:latin typeface="Tahoma"/>
                <a:cs typeface="Tahoma"/>
              </a:rPr>
              <a:t>A dynamic programming formulation </a:t>
            </a:r>
            <a:r>
              <a:rPr sz="1833" spc="-8" dirty="0">
                <a:latin typeface="Tahoma"/>
                <a:cs typeface="Tahoma"/>
              </a:rPr>
              <a:t>for </a:t>
            </a:r>
            <a:r>
              <a:rPr sz="1833" spc="-4" dirty="0">
                <a:latin typeface="Tahoma"/>
                <a:cs typeface="Tahoma"/>
              </a:rPr>
              <a:t>a k-stage graph problem is  </a:t>
            </a:r>
            <a:r>
              <a:rPr sz="1833" spc="-8" dirty="0">
                <a:latin typeface="Tahoma"/>
                <a:cs typeface="Tahoma"/>
              </a:rPr>
              <a:t>obtained </a:t>
            </a:r>
            <a:r>
              <a:rPr sz="1833" spc="-4" dirty="0">
                <a:latin typeface="Tahoma"/>
                <a:cs typeface="Tahoma"/>
              </a:rPr>
              <a:t>by first noticing </a:t>
            </a:r>
            <a:r>
              <a:rPr sz="1833" spc="-8" dirty="0">
                <a:latin typeface="Tahoma"/>
                <a:cs typeface="Tahoma"/>
              </a:rPr>
              <a:t>that every </a:t>
            </a:r>
            <a:r>
              <a:rPr sz="1833" spc="-4" dirty="0">
                <a:latin typeface="Tahoma"/>
                <a:cs typeface="Tahoma"/>
              </a:rPr>
              <a:t>s to t path is </a:t>
            </a:r>
            <a:r>
              <a:rPr sz="1833" spc="-8" dirty="0">
                <a:latin typeface="Tahoma"/>
                <a:cs typeface="Tahoma"/>
              </a:rPr>
              <a:t>the result </a:t>
            </a:r>
            <a:r>
              <a:rPr sz="1833" spc="-4" dirty="0">
                <a:latin typeface="Tahoma"/>
                <a:cs typeface="Tahoma"/>
              </a:rPr>
              <a:t>of a  </a:t>
            </a:r>
            <a:r>
              <a:rPr sz="1833" spc="-8" dirty="0">
                <a:latin typeface="Tahoma"/>
                <a:cs typeface="Tahoma"/>
              </a:rPr>
              <a:t>sequence </a:t>
            </a:r>
            <a:r>
              <a:rPr sz="1833" spc="-4" dirty="0">
                <a:latin typeface="Tahoma"/>
                <a:cs typeface="Tahoma"/>
              </a:rPr>
              <a:t>of k-2</a:t>
            </a:r>
            <a:r>
              <a:rPr sz="1833" spc="33" dirty="0">
                <a:latin typeface="Tahoma"/>
                <a:cs typeface="Tahoma"/>
              </a:rPr>
              <a:t> </a:t>
            </a:r>
            <a:r>
              <a:rPr sz="1833" spc="-8" dirty="0">
                <a:latin typeface="Tahoma"/>
                <a:cs typeface="Tahoma"/>
              </a:rPr>
              <a:t>decisions.</a:t>
            </a:r>
            <a:endParaRPr sz="1833" dirty="0">
              <a:latin typeface="Tahoma"/>
              <a:cs typeface="Tahoma"/>
            </a:endParaRPr>
          </a:p>
          <a:p>
            <a:pPr marL="296321" marR="778901" indent="-285739" algn="just">
              <a:buClr>
                <a:srgbClr val="3333CC"/>
              </a:buClr>
              <a:buSzPct val="59090"/>
              <a:buFont typeface="Wingdings"/>
              <a:buChar char=""/>
              <a:tabLst>
                <a:tab pos="295792" algn="l"/>
                <a:tab pos="296321" algn="l"/>
              </a:tabLst>
            </a:pPr>
            <a:r>
              <a:rPr sz="1833" spc="-4" dirty="0">
                <a:latin typeface="Tahoma"/>
                <a:cs typeface="Tahoma"/>
              </a:rPr>
              <a:t>The ith decision invloves </a:t>
            </a:r>
            <a:r>
              <a:rPr sz="1833" spc="-8" dirty="0">
                <a:latin typeface="Tahoma"/>
                <a:cs typeface="Tahoma"/>
              </a:rPr>
              <a:t>determining which vertex </a:t>
            </a:r>
            <a:r>
              <a:rPr sz="1833" spc="-4" dirty="0">
                <a:latin typeface="Tahoma"/>
                <a:cs typeface="Tahoma"/>
              </a:rPr>
              <a:t>in Vi+1,  </a:t>
            </a:r>
            <a:r>
              <a:rPr sz="1833" spc="-8" dirty="0">
                <a:latin typeface="Tahoma"/>
                <a:cs typeface="Tahoma"/>
              </a:rPr>
              <a:t>1&lt;=i&lt;=k-2, </a:t>
            </a:r>
            <a:r>
              <a:rPr sz="1833" spc="-4" dirty="0">
                <a:latin typeface="Tahoma"/>
                <a:cs typeface="Tahoma"/>
              </a:rPr>
              <a:t>is on </a:t>
            </a:r>
            <a:r>
              <a:rPr sz="1833" spc="-8" dirty="0">
                <a:latin typeface="Tahoma"/>
                <a:cs typeface="Tahoma"/>
              </a:rPr>
              <a:t>the </a:t>
            </a:r>
            <a:r>
              <a:rPr sz="1833" spc="-4" dirty="0">
                <a:latin typeface="Tahoma"/>
                <a:cs typeface="Tahoma"/>
              </a:rPr>
              <a:t>path. It is </a:t>
            </a:r>
            <a:r>
              <a:rPr sz="1833" spc="-8" dirty="0">
                <a:latin typeface="Tahoma"/>
                <a:cs typeface="Tahoma"/>
              </a:rPr>
              <a:t>easy </a:t>
            </a:r>
            <a:r>
              <a:rPr sz="1833" spc="-4" dirty="0">
                <a:latin typeface="Tahoma"/>
                <a:cs typeface="Tahoma"/>
              </a:rPr>
              <a:t>to </a:t>
            </a:r>
            <a:r>
              <a:rPr sz="1833" spc="-8" dirty="0">
                <a:latin typeface="Tahoma"/>
                <a:cs typeface="Tahoma"/>
              </a:rPr>
              <a:t>see that </a:t>
            </a:r>
            <a:r>
              <a:rPr sz="1833" spc="-4" dirty="0">
                <a:latin typeface="Tahoma"/>
                <a:cs typeface="Tahoma"/>
              </a:rPr>
              <a:t>principal of  </a:t>
            </a:r>
            <a:r>
              <a:rPr sz="1833" spc="-8" dirty="0">
                <a:latin typeface="Tahoma"/>
                <a:cs typeface="Tahoma"/>
              </a:rPr>
              <a:t>optimality </a:t>
            </a:r>
            <a:r>
              <a:rPr sz="1833" spc="-4" dirty="0">
                <a:latin typeface="Tahoma"/>
                <a:cs typeface="Tahoma"/>
              </a:rPr>
              <a:t>holds.</a:t>
            </a:r>
            <a:endParaRPr sz="1833" dirty="0">
              <a:latin typeface="Tahoma"/>
              <a:cs typeface="Tahoma"/>
            </a:endParaRPr>
          </a:p>
          <a:p>
            <a:pPr marL="296321" marR="4233" indent="-285739" algn="just">
              <a:buClr>
                <a:srgbClr val="3333CC"/>
              </a:buClr>
              <a:buSzPct val="59090"/>
              <a:buFont typeface="Wingdings"/>
              <a:buChar char=""/>
              <a:tabLst>
                <a:tab pos="295792" algn="l"/>
                <a:tab pos="296321" algn="l"/>
              </a:tabLst>
            </a:pPr>
            <a:r>
              <a:rPr sz="1833" spc="-4" dirty="0">
                <a:latin typeface="Tahoma"/>
                <a:cs typeface="Tahoma"/>
              </a:rPr>
              <a:t>Let p(i,j) </a:t>
            </a:r>
            <a:r>
              <a:rPr sz="1833" spc="-8" dirty="0">
                <a:latin typeface="Tahoma"/>
                <a:cs typeface="Tahoma"/>
              </a:rPr>
              <a:t>be </a:t>
            </a:r>
            <a:r>
              <a:rPr sz="1833" spc="-4" dirty="0">
                <a:latin typeface="Tahoma"/>
                <a:cs typeface="Tahoma"/>
              </a:rPr>
              <a:t>a minimum-cost path </a:t>
            </a:r>
            <a:r>
              <a:rPr sz="1833" spc="-8" dirty="0">
                <a:latin typeface="Tahoma"/>
                <a:cs typeface="Tahoma"/>
              </a:rPr>
              <a:t>from vertex </a:t>
            </a:r>
            <a:r>
              <a:rPr sz="1833" spc="-4" dirty="0">
                <a:latin typeface="Tahoma"/>
                <a:cs typeface="Tahoma"/>
              </a:rPr>
              <a:t>j in </a:t>
            </a:r>
            <a:r>
              <a:rPr sz="1833" spc="-8" dirty="0">
                <a:latin typeface="Tahoma"/>
                <a:cs typeface="Tahoma"/>
              </a:rPr>
              <a:t>Vi </a:t>
            </a:r>
            <a:r>
              <a:rPr sz="1833" spc="-4" dirty="0">
                <a:latin typeface="Tahoma"/>
                <a:cs typeface="Tahoma"/>
              </a:rPr>
              <a:t>to </a:t>
            </a:r>
            <a:r>
              <a:rPr sz="1833" spc="-8" dirty="0">
                <a:latin typeface="Tahoma"/>
                <a:cs typeface="Tahoma"/>
              </a:rPr>
              <a:t>vertex </a:t>
            </a:r>
            <a:r>
              <a:rPr sz="1833" spc="-4" dirty="0">
                <a:latin typeface="Tahoma"/>
                <a:cs typeface="Tahoma"/>
              </a:rPr>
              <a:t>t. </a:t>
            </a:r>
            <a:endParaRPr lang="en-GB" sz="1833" spc="-4" dirty="0">
              <a:latin typeface="Tahoma"/>
              <a:cs typeface="Tahoma"/>
            </a:endParaRPr>
          </a:p>
          <a:p>
            <a:pPr marL="296321" marR="4233" indent="-285739" algn="just">
              <a:buClr>
                <a:srgbClr val="3333CC"/>
              </a:buClr>
              <a:buSzPct val="59090"/>
              <a:buFont typeface="Wingdings"/>
              <a:buChar char=""/>
              <a:tabLst>
                <a:tab pos="295792" algn="l"/>
                <a:tab pos="296321" algn="l"/>
              </a:tabLst>
            </a:pPr>
            <a:r>
              <a:rPr sz="1833" spc="-4" dirty="0">
                <a:latin typeface="Tahoma"/>
                <a:cs typeface="Tahoma"/>
              </a:rPr>
              <a:t>Let  cost(i,j) be </a:t>
            </a:r>
            <a:r>
              <a:rPr sz="1833" spc="-8" dirty="0">
                <a:latin typeface="Tahoma"/>
                <a:cs typeface="Tahoma"/>
              </a:rPr>
              <a:t>the cost </a:t>
            </a:r>
            <a:r>
              <a:rPr sz="1833" spc="-4" dirty="0">
                <a:latin typeface="Tahoma"/>
                <a:cs typeface="Tahoma"/>
              </a:rPr>
              <a:t>of </a:t>
            </a:r>
            <a:r>
              <a:rPr sz="1833" spc="-8" dirty="0">
                <a:latin typeface="Tahoma"/>
                <a:cs typeface="Tahoma"/>
              </a:rPr>
              <a:t>this</a:t>
            </a:r>
            <a:r>
              <a:rPr sz="1833" spc="67" dirty="0">
                <a:latin typeface="Tahoma"/>
                <a:cs typeface="Tahoma"/>
              </a:rPr>
              <a:t> </a:t>
            </a:r>
            <a:r>
              <a:rPr sz="1833" spc="-4" dirty="0">
                <a:latin typeface="Tahoma"/>
                <a:cs typeface="Tahoma"/>
              </a:rPr>
              <a:t>path.</a:t>
            </a:r>
            <a:endParaRPr sz="1833" dirty="0">
              <a:latin typeface="Tahoma"/>
              <a:cs typeface="Tahoma"/>
            </a:endParaRPr>
          </a:p>
          <a:p>
            <a:pPr marL="296321" indent="-285739" algn="just">
              <a:spcBef>
                <a:spcPts val="446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295792" algn="l"/>
                <a:tab pos="296321" algn="l"/>
              </a:tabLst>
            </a:pPr>
            <a:r>
              <a:rPr sz="1833" spc="-4" dirty="0">
                <a:latin typeface="Tahoma"/>
                <a:cs typeface="Tahoma"/>
              </a:rPr>
              <a:t>Using </a:t>
            </a:r>
            <a:r>
              <a:rPr sz="1833" spc="-8" dirty="0">
                <a:latin typeface="Tahoma"/>
                <a:cs typeface="Tahoma"/>
              </a:rPr>
              <a:t>forward </a:t>
            </a:r>
            <a:r>
              <a:rPr sz="1833" spc="-4" dirty="0">
                <a:latin typeface="Tahoma"/>
                <a:cs typeface="Tahoma"/>
              </a:rPr>
              <a:t>approach to find </a:t>
            </a:r>
            <a:r>
              <a:rPr sz="1833" spc="-8" dirty="0">
                <a:latin typeface="Tahoma"/>
                <a:cs typeface="Tahoma"/>
              </a:rPr>
              <a:t>cost </a:t>
            </a:r>
            <a:r>
              <a:rPr sz="1833" spc="-4" dirty="0">
                <a:latin typeface="Tahoma"/>
                <a:cs typeface="Tahoma"/>
              </a:rPr>
              <a:t>of the</a:t>
            </a:r>
            <a:r>
              <a:rPr sz="1833" spc="29" dirty="0">
                <a:latin typeface="Tahoma"/>
                <a:cs typeface="Tahoma"/>
              </a:rPr>
              <a:t> </a:t>
            </a:r>
            <a:r>
              <a:rPr sz="1833" spc="-4" dirty="0">
                <a:latin typeface="Tahoma"/>
                <a:cs typeface="Tahoma"/>
              </a:rPr>
              <a:t>path</a:t>
            </a:r>
            <a:endParaRPr sz="1833" dirty="0">
              <a:latin typeface="Tahoma"/>
              <a:cs typeface="Tahoma"/>
            </a:endParaRPr>
          </a:p>
          <a:p>
            <a:pPr marL="296321" indent="-285739" algn="just">
              <a:buClr>
                <a:srgbClr val="3333CC"/>
              </a:buClr>
              <a:buSzPct val="59090"/>
              <a:buFont typeface="Wingdings"/>
              <a:buChar char=""/>
              <a:tabLst>
                <a:tab pos="295792" algn="l"/>
                <a:tab pos="296321" algn="l"/>
              </a:tabLst>
            </a:pPr>
            <a:r>
              <a:rPr sz="1833" spc="-4" dirty="0">
                <a:latin typeface="Tahoma"/>
                <a:cs typeface="Tahoma"/>
              </a:rPr>
              <a:t>Cost(i,j) = min { </a:t>
            </a:r>
            <a:r>
              <a:rPr sz="1833" spc="-8" dirty="0">
                <a:latin typeface="Tahoma"/>
                <a:cs typeface="Tahoma"/>
              </a:rPr>
              <a:t>c(j, </a:t>
            </a:r>
            <a:r>
              <a:rPr sz="2562" i="1" spc="162" baseline="1355" dirty="0">
                <a:latin typeface="Times New Roman"/>
                <a:cs typeface="Times New Roman"/>
              </a:rPr>
              <a:t>l</a:t>
            </a:r>
            <a:r>
              <a:rPr sz="1833" spc="108" dirty="0">
                <a:latin typeface="Tahoma"/>
                <a:cs typeface="Tahoma"/>
              </a:rPr>
              <a:t>) </a:t>
            </a:r>
            <a:r>
              <a:rPr sz="1833" spc="-4" dirty="0">
                <a:latin typeface="Tahoma"/>
                <a:cs typeface="Tahoma"/>
              </a:rPr>
              <a:t>+ cost(i+1, </a:t>
            </a:r>
            <a:r>
              <a:rPr sz="3187" i="1" spc="237" baseline="3267" dirty="0">
                <a:latin typeface="Times New Roman"/>
                <a:cs typeface="Times New Roman"/>
              </a:rPr>
              <a:t>l</a:t>
            </a:r>
            <a:r>
              <a:rPr sz="1833" spc="158" dirty="0">
                <a:latin typeface="Tahoma"/>
                <a:cs typeface="Tahoma"/>
              </a:rPr>
              <a:t>)} </a:t>
            </a:r>
            <a:r>
              <a:rPr sz="1833" spc="-8" dirty="0">
                <a:latin typeface="Tahoma"/>
                <a:cs typeface="Tahoma"/>
              </a:rPr>
              <a:t>i-stage</a:t>
            </a:r>
            <a:r>
              <a:rPr sz="1833" spc="-242" dirty="0">
                <a:latin typeface="Tahoma"/>
                <a:cs typeface="Tahoma"/>
              </a:rPr>
              <a:t> </a:t>
            </a:r>
            <a:r>
              <a:rPr sz="1833" spc="-4" dirty="0">
                <a:latin typeface="Tahoma"/>
                <a:cs typeface="Tahoma"/>
              </a:rPr>
              <a:t>number</a:t>
            </a:r>
            <a:endParaRPr sz="1833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7400" y="4469935"/>
            <a:ext cx="853016" cy="550365"/>
          </a:xfrm>
          <a:prstGeom prst="rect">
            <a:avLst/>
          </a:prstGeom>
        </p:spPr>
        <p:txBody>
          <a:bodyPr vert="horz" wrap="square" lIns="0" tIns="11642" rIns="0" bIns="0" rtlCol="0">
            <a:spAutoFit/>
          </a:bodyPr>
          <a:lstStyle/>
          <a:p>
            <a:pPr marL="66143">
              <a:lnSpc>
                <a:spcPts val="2017"/>
              </a:lnSpc>
              <a:spcBef>
                <a:spcPts val="92"/>
              </a:spcBef>
            </a:pPr>
            <a:r>
              <a:rPr sz="1708" spc="250" dirty="0">
                <a:latin typeface="Times New Roman"/>
                <a:cs typeface="Times New Roman"/>
              </a:rPr>
              <a:t>l</a:t>
            </a:r>
            <a:r>
              <a:rPr sz="1708" spc="250" dirty="0">
                <a:latin typeface="Symbol"/>
                <a:cs typeface="Symbol"/>
              </a:rPr>
              <a:t></a:t>
            </a:r>
            <a:r>
              <a:rPr sz="1708" spc="250" dirty="0">
                <a:latin typeface="Times New Roman"/>
                <a:cs typeface="Times New Roman"/>
              </a:rPr>
              <a:t>V</a:t>
            </a:r>
            <a:r>
              <a:rPr sz="1000" spc="250" dirty="0">
                <a:latin typeface="Times New Roman"/>
                <a:cs typeface="Times New Roman"/>
              </a:rPr>
              <a:t>i</a:t>
            </a:r>
            <a:r>
              <a:rPr sz="1000" spc="-71" dirty="0">
                <a:latin typeface="Times New Roman"/>
                <a:cs typeface="Times New Roman"/>
              </a:rPr>
              <a:t> </a:t>
            </a:r>
            <a:r>
              <a:rPr sz="1000" spc="117" dirty="0">
                <a:latin typeface="Symbol"/>
                <a:cs typeface="Symbol"/>
              </a:rPr>
              <a:t></a:t>
            </a:r>
            <a:r>
              <a:rPr sz="1000" spc="117" dirty="0">
                <a:latin typeface="Times New Roman"/>
                <a:cs typeface="Times New Roman"/>
              </a:rPr>
              <a:t> </a:t>
            </a:r>
            <a:r>
              <a:rPr sz="1000" spc="104" dirty="0">
                <a:latin typeface="Times New Roman"/>
                <a:cs typeface="Times New Roman"/>
              </a:rPr>
              <a:t>1</a:t>
            </a:r>
            <a:endParaRPr sz="1000" dirty="0">
              <a:latin typeface="Times New Roman"/>
              <a:cs typeface="Times New Roman"/>
            </a:endParaRPr>
          </a:p>
          <a:p>
            <a:pPr marL="10583">
              <a:lnSpc>
                <a:spcPts val="2217"/>
              </a:lnSpc>
            </a:pPr>
            <a:r>
              <a:rPr sz="1875" spc="-170" dirty="0">
                <a:latin typeface="Symbol"/>
                <a:cs typeface="Symbol"/>
              </a:rPr>
              <a:t></a:t>
            </a:r>
            <a:r>
              <a:rPr sz="1875" spc="-170" dirty="0">
                <a:latin typeface="Times New Roman"/>
                <a:cs typeface="Times New Roman"/>
              </a:rPr>
              <a:t> </a:t>
            </a:r>
            <a:r>
              <a:rPr sz="1875" spc="-117" dirty="0">
                <a:latin typeface="Times New Roman"/>
                <a:cs typeface="Times New Roman"/>
              </a:rPr>
              <a:t>j, </a:t>
            </a:r>
            <a:r>
              <a:rPr sz="1875" spc="-87" dirty="0">
                <a:latin typeface="Times New Roman"/>
                <a:cs typeface="Times New Roman"/>
              </a:rPr>
              <a:t>l</a:t>
            </a:r>
            <a:r>
              <a:rPr sz="1875" spc="-200" dirty="0">
                <a:latin typeface="Times New Roman"/>
                <a:cs typeface="Times New Roman"/>
              </a:rPr>
              <a:t> </a:t>
            </a:r>
            <a:r>
              <a:rPr sz="1875" spc="-158" dirty="0">
                <a:latin typeface="Symbol"/>
                <a:cs typeface="Symbol"/>
              </a:rPr>
              <a:t></a:t>
            </a:r>
            <a:r>
              <a:rPr sz="1875" spc="-158" dirty="0">
                <a:latin typeface="Times New Roman"/>
                <a:cs typeface="Times New Roman"/>
              </a:rPr>
              <a:t>E</a:t>
            </a:r>
            <a:endParaRPr sz="187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7843"/>
            <a:ext cx="8153400" cy="575543"/>
          </a:xfrm>
          <a:prstGeom prst="rect">
            <a:avLst/>
          </a:prstGeom>
        </p:spPr>
        <p:txBody>
          <a:bodyPr vert="horz" wrap="square" lIns="0" tIns="11113" rIns="0" bIns="0" rtlCol="0" anchor="ctr">
            <a:spAutoFit/>
          </a:bodyPr>
          <a:lstStyle/>
          <a:p>
            <a:pPr marL="10583">
              <a:lnSpc>
                <a:spcPct val="100000"/>
              </a:lnSpc>
              <a:spcBef>
                <a:spcPts val="87"/>
              </a:spcBef>
            </a:pPr>
            <a:r>
              <a:rPr sz="3667" b="1" dirty="0"/>
              <a:t>Multistage</a:t>
            </a:r>
            <a:r>
              <a:rPr sz="3667" b="1" spc="-75" dirty="0"/>
              <a:t> </a:t>
            </a:r>
            <a:r>
              <a:rPr sz="3667" b="1" spc="-4" dirty="0"/>
              <a:t>Graphs</a:t>
            </a:r>
            <a:r>
              <a:rPr lang="en-GB" sz="3667" b="1" spc="-4" dirty="0"/>
              <a:t>: Backward Approach</a:t>
            </a:r>
            <a:endParaRPr sz="3667" b="1" dirty="0"/>
          </a:p>
        </p:txBody>
      </p:sp>
      <p:sp>
        <p:nvSpPr>
          <p:cNvPr id="3" name="object 3"/>
          <p:cNvSpPr txBox="1"/>
          <p:nvPr/>
        </p:nvSpPr>
        <p:spPr>
          <a:xfrm>
            <a:off x="795867" y="1296458"/>
            <a:ext cx="7097713" cy="1882203"/>
          </a:xfrm>
          <a:prstGeom prst="rect">
            <a:avLst/>
          </a:prstGeom>
        </p:spPr>
        <p:txBody>
          <a:bodyPr vert="horz" wrap="square" lIns="0" tIns="10054" rIns="0" bIns="0" rtlCol="0">
            <a:spAutoFit/>
          </a:bodyPr>
          <a:lstStyle/>
          <a:p>
            <a:pPr marL="328070" indent="-285739">
              <a:spcBef>
                <a:spcPts val="79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27541" algn="l"/>
                <a:tab pos="328070" algn="l"/>
              </a:tabLst>
            </a:pPr>
            <a:r>
              <a:rPr sz="1833" spc="-4" dirty="0">
                <a:latin typeface="Tahoma"/>
                <a:cs typeface="Tahoma"/>
              </a:rPr>
              <a:t>The multistage graph problem </a:t>
            </a:r>
            <a:r>
              <a:rPr sz="1833" spc="-8" dirty="0">
                <a:latin typeface="Tahoma"/>
                <a:cs typeface="Tahoma"/>
              </a:rPr>
              <a:t>can </a:t>
            </a:r>
            <a:r>
              <a:rPr sz="1833" spc="-4" dirty="0">
                <a:latin typeface="Tahoma"/>
                <a:cs typeface="Tahoma"/>
              </a:rPr>
              <a:t>be solved using</a:t>
            </a:r>
            <a:r>
              <a:rPr sz="1833" spc="75" dirty="0">
                <a:latin typeface="Tahoma"/>
                <a:cs typeface="Tahoma"/>
              </a:rPr>
              <a:t> </a:t>
            </a:r>
            <a:r>
              <a:rPr sz="1833" spc="-8" dirty="0">
                <a:latin typeface="Tahoma"/>
                <a:cs typeface="Tahoma"/>
              </a:rPr>
              <a:t>backward</a:t>
            </a:r>
            <a:endParaRPr sz="1833" dirty="0">
              <a:latin typeface="Tahoma"/>
              <a:cs typeface="Tahoma"/>
            </a:endParaRPr>
          </a:p>
          <a:p>
            <a:pPr marL="328070"/>
            <a:r>
              <a:rPr sz="1833" spc="-8" dirty="0">
                <a:latin typeface="Tahoma"/>
                <a:cs typeface="Tahoma"/>
              </a:rPr>
              <a:t>approach.</a:t>
            </a:r>
            <a:endParaRPr sz="1833" dirty="0">
              <a:latin typeface="Tahoma"/>
              <a:cs typeface="Tahoma"/>
            </a:endParaRPr>
          </a:p>
          <a:p>
            <a:pPr marL="328070" marR="35982" indent="-285739">
              <a:spcBef>
                <a:spcPts val="442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27541" algn="l"/>
                <a:tab pos="328070" algn="l"/>
              </a:tabLst>
            </a:pPr>
            <a:r>
              <a:rPr sz="1833" spc="-4" dirty="0">
                <a:latin typeface="Tahoma"/>
                <a:cs typeface="Tahoma"/>
              </a:rPr>
              <a:t>Let bp(i,j) be a mimimum-cost path </a:t>
            </a:r>
            <a:r>
              <a:rPr sz="1833" spc="-8" dirty="0">
                <a:latin typeface="Tahoma"/>
                <a:cs typeface="Tahoma"/>
              </a:rPr>
              <a:t>from vertex </a:t>
            </a:r>
            <a:r>
              <a:rPr sz="1833" spc="-4" dirty="0">
                <a:latin typeface="Tahoma"/>
                <a:cs typeface="Tahoma"/>
              </a:rPr>
              <a:t>s to </a:t>
            </a:r>
            <a:r>
              <a:rPr sz="1833" spc="-8" dirty="0">
                <a:latin typeface="Tahoma"/>
                <a:cs typeface="Tahoma"/>
              </a:rPr>
              <a:t>vertex </a:t>
            </a:r>
            <a:r>
              <a:rPr sz="1833" spc="-4" dirty="0">
                <a:latin typeface="Tahoma"/>
                <a:cs typeface="Tahoma"/>
              </a:rPr>
              <a:t>j in </a:t>
            </a:r>
            <a:r>
              <a:rPr sz="1833" spc="4" dirty="0">
                <a:latin typeface="Tahoma"/>
                <a:cs typeface="Tahoma"/>
              </a:rPr>
              <a:t>V</a:t>
            </a:r>
            <a:r>
              <a:rPr sz="1812" spc="6" baseline="-21072" dirty="0">
                <a:latin typeface="Tahoma"/>
                <a:cs typeface="Tahoma"/>
              </a:rPr>
              <a:t>i </a:t>
            </a:r>
            <a:r>
              <a:rPr sz="1208" spc="4" dirty="0">
                <a:latin typeface="Tahoma"/>
                <a:cs typeface="Tahoma"/>
              </a:rPr>
              <a:t> </a:t>
            </a:r>
            <a:r>
              <a:rPr sz="1833" spc="-4" dirty="0">
                <a:latin typeface="Tahoma"/>
                <a:cs typeface="Tahoma"/>
              </a:rPr>
              <a:t>Let </a:t>
            </a:r>
            <a:r>
              <a:rPr sz="1833" spc="-8" dirty="0">
                <a:latin typeface="Tahoma"/>
                <a:cs typeface="Tahoma"/>
              </a:rPr>
              <a:t>bcost(i,j) </a:t>
            </a:r>
            <a:r>
              <a:rPr sz="1833" spc="-4" dirty="0">
                <a:latin typeface="Tahoma"/>
                <a:cs typeface="Tahoma"/>
              </a:rPr>
              <a:t>be </a:t>
            </a:r>
            <a:r>
              <a:rPr sz="1833" spc="-8" dirty="0">
                <a:latin typeface="Tahoma"/>
                <a:cs typeface="Tahoma"/>
              </a:rPr>
              <a:t>cost </a:t>
            </a:r>
            <a:r>
              <a:rPr sz="1833" spc="-4" dirty="0">
                <a:latin typeface="Tahoma"/>
                <a:cs typeface="Tahoma"/>
              </a:rPr>
              <a:t>of</a:t>
            </a:r>
            <a:r>
              <a:rPr sz="1833" spc="67" dirty="0">
                <a:latin typeface="Tahoma"/>
                <a:cs typeface="Tahoma"/>
              </a:rPr>
              <a:t> </a:t>
            </a:r>
            <a:r>
              <a:rPr sz="1833" spc="-4" dirty="0">
                <a:latin typeface="Tahoma"/>
                <a:cs typeface="Tahoma"/>
              </a:rPr>
              <a:t>bp(i,j).</a:t>
            </a:r>
            <a:endParaRPr sz="1833" dirty="0">
              <a:latin typeface="Tahoma"/>
              <a:cs typeface="Tahoma"/>
            </a:endParaRPr>
          </a:p>
          <a:p>
            <a:pPr>
              <a:spcBef>
                <a:spcPts val="12"/>
              </a:spcBef>
              <a:buClr>
                <a:srgbClr val="3333CC"/>
              </a:buClr>
              <a:buFont typeface="Wingdings"/>
              <a:buChar char=""/>
            </a:pPr>
            <a:endParaRPr sz="2667" dirty="0">
              <a:latin typeface="Times New Roman"/>
              <a:cs typeface="Times New Roman"/>
            </a:endParaRPr>
          </a:p>
          <a:p>
            <a:pPr marL="328070" indent="-285739">
              <a:buClr>
                <a:srgbClr val="3333CC"/>
              </a:buClr>
              <a:buSzPct val="59090"/>
              <a:buFont typeface="Wingdings"/>
              <a:buChar char=""/>
              <a:tabLst>
                <a:tab pos="327541" algn="l"/>
                <a:tab pos="328070" algn="l"/>
              </a:tabLst>
            </a:pPr>
            <a:r>
              <a:rPr sz="1833" spc="-4" dirty="0">
                <a:latin typeface="Tahoma"/>
                <a:cs typeface="Tahoma"/>
              </a:rPr>
              <a:t>The backward apporach to </a:t>
            </a:r>
            <a:r>
              <a:rPr sz="1833" spc="-8" dirty="0">
                <a:latin typeface="Tahoma"/>
                <a:cs typeface="Tahoma"/>
              </a:rPr>
              <a:t>find </a:t>
            </a:r>
            <a:r>
              <a:rPr sz="1833" spc="-4" dirty="0">
                <a:latin typeface="Tahoma"/>
                <a:cs typeface="Tahoma"/>
              </a:rPr>
              <a:t>min. </a:t>
            </a:r>
            <a:r>
              <a:rPr sz="1833" spc="-8" dirty="0">
                <a:latin typeface="Tahoma"/>
                <a:cs typeface="Tahoma"/>
              </a:rPr>
              <a:t>cost</a:t>
            </a:r>
            <a:r>
              <a:rPr sz="1833" spc="46" dirty="0">
                <a:latin typeface="Tahoma"/>
                <a:cs typeface="Tahoma"/>
              </a:rPr>
              <a:t> </a:t>
            </a:r>
            <a:r>
              <a:rPr sz="1833" spc="-4" dirty="0">
                <a:latin typeface="Tahoma"/>
                <a:cs typeface="Tahoma"/>
              </a:rPr>
              <a:t>is</a:t>
            </a:r>
            <a:endParaRPr sz="1833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3227" y="3196907"/>
            <a:ext cx="1174750" cy="292217"/>
          </a:xfrm>
          <a:prstGeom prst="rect">
            <a:avLst/>
          </a:prstGeom>
        </p:spPr>
        <p:txBody>
          <a:bodyPr vert="horz" wrap="square" lIns="0" tIns="10054" rIns="0" bIns="0" rtlCol="0">
            <a:spAutoFit/>
          </a:bodyPr>
          <a:lstStyle/>
          <a:p>
            <a:pPr marL="10583">
              <a:spcBef>
                <a:spcPts val="79"/>
              </a:spcBef>
            </a:pPr>
            <a:r>
              <a:rPr sz="1833" spc="-4" dirty="0">
                <a:latin typeface="Tahoma"/>
                <a:cs typeface="Tahoma"/>
              </a:rPr>
              <a:t>bcost(i,j)</a:t>
            </a:r>
            <a:r>
              <a:rPr sz="1833" spc="-46" dirty="0">
                <a:latin typeface="Tahoma"/>
                <a:cs typeface="Tahoma"/>
              </a:rPr>
              <a:t> </a:t>
            </a:r>
            <a:r>
              <a:rPr sz="1833" spc="-4" dirty="0">
                <a:latin typeface="Tahoma"/>
                <a:cs typeface="Tahoma"/>
              </a:rPr>
              <a:t>=</a:t>
            </a:r>
            <a:endParaRPr sz="1833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2224" y="3196908"/>
            <a:ext cx="3055938" cy="753946"/>
          </a:xfrm>
          <a:prstGeom prst="rect">
            <a:avLst/>
          </a:prstGeom>
        </p:spPr>
        <p:txBody>
          <a:bodyPr vert="horz" wrap="square" lIns="0" tIns="10054" rIns="0" bIns="0" rtlCol="0">
            <a:spAutoFit/>
          </a:bodyPr>
          <a:lstStyle/>
          <a:p>
            <a:pPr marL="213245">
              <a:lnSpc>
                <a:spcPts val="1908"/>
              </a:lnSpc>
              <a:spcBef>
                <a:spcPts val="79"/>
              </a:spcBef>
              <a:tabLst>
                <a:tab pos="1925031" algn="l"/>
              </a:tabLst>
            </a:pPr>
            <a:r>
              <a:rPr sz="1833" spc="-4" dirty="0">
                <a:latin typeface="Tahoma"/>
                <a:cs typeface="Tahoma"/>
              </a:rPr>
              <a:t>min</a:t>
            </a:r>
            <a:r>
              <a:rPr sz="1833" spc="4" dirty="0">
                <a:latin typeface="Tahoma"/>
                <a:cs typeface="Tahoma"/>
              </a:rPr>
              <a:t> </a:t>
            </a:r>
            <a:r>
              <a:rPr sz="1833" spc="-4" dirty="0">
                <a:latin typeface="Tahoma"/>
                <a:cs typeface="Tahoma"/>
              </a:rPr>
              <a:t>{</a:t>
            </a:r>
            <a:r>
              <a:rPr sz="1833" spc="4" dirty="0">
                <a:latin typeface="Tahoma"/>
                <a:cs typeface="Tahoma"/>
              </a:rPr>
              <a:t> </a:t>
            </a:r>
            <a:r>
              <a:rPr sz="1833" spc="-4" dirty="0">
                <a:latin typeface="Tahoma"/>
                <a:cs typeface="Tahoma"/>
              </a:rPr>
              <a:t>bcost(i-1,	</a:t>
            </a:r>
            <a:r>
              <a:rPr sz="1708" i="1" spc="196" dirty="0">
                <a:latin typeface="Times New Roman"/>
                <a:cs typeface="Times New Roman"/>
              </a:rPr>
              <a:t>l</a:t>
            </a:r>
            <a:r>
              <a:rPr sz="1708" i="1" spc="-358" dirty="0">
                <a:latin typeface="Times New Roman"/>
                <a:cs typeface="Times New Roman"/>
              </a:rPr>
              <a:t> </a:t>
            </a:r>
            <a:r>
              <a:rPr sz="1833" spc="-4" dirty="0">
                <a:latin typeface="Tahoma"/>
                <a:cs typeface="Tahoma"/>
              </a:rPr>
              <a:t>) </a:t>
            </a:r>
            <a:r>
              <a:rPr sz="1833" spc="-8" dirty="0">
                <a:latin typeface="Tahoma"/>
                <a:cs typeface="Tahoma"/>
              </a:rPr>
              <a:t>+c( </a:t>
            </a:r>
            <a:r>
              <a:rPr sz="1708" i="1" spc="33" dirty="0">
                <a:latin typeface="Times New Roman"/>
                <a:cs typeface="Times New Roman"/>
              </a:rPr>
              <a:t>l</a:t>
            </a:r>
            <a:r>
              <a:rPr sz="1833" spc="33" dirty="0">
                <a:latin typeface="Tahoma"/>
                <a:cs typeface="Tahoma"/>
              </a:rPr>
              <a:t>,j)}</a:t>
            </a:r>
            <a:endParaRPr sz="1833">
              <a:latin typeface="Tahoma"/>
              <a:cs typeface="Tahoma"/>
            </a:endParaRPr>
          </a:p>
          <a:p>
            <a:pPr marL="135990">
              <a:lnSpc>
                <a:spcPts val="1721"/>
              </a:lnSpc>
            </a:pPr>
            <a:r>
              <a:rPr sz="1708" spc="71" dirty="0">
                <a:latin typeface="Times New Roman"/>
                <a:cs typeface="Times New Roman"/>
              </a:rPr>
              <a:t>l</a:t>
            </a:r>
            <a:r>
              <a:rPr sz="1708" spc="71" dirty="0">
                <a:latin typeface="Symbol"/>
                <a:cs typeface="Symbol"/>
              </a:rPr>
              <a:t></a:t>
            </a:r>
            <a:r>
              <a:rPr sz="1708" spc="71" dirty="0">
                <a:latin typeface="Times New Roman"/>
                <a:cs typeface="Times New Roman"/>
              </a:rPr>
              <a:t>V</a:t>
            </a:r>
            <a:r>
              <a:rPr sz="1000" spc="71" dirty="0">
                <a:latin typeface="Times New Roman"/>
                <a:cs typeface="Times New Roman"/>
              </a:rPr>
              <a:t>i </a:t>
            </a:r>
            <a:r>
              <a:rPr sz="1000" spc="4" dirty="0">
                <a:latin typeface="Symbol"/>
                <a:cs typeface="Symbol"/>
              </a:rPr>
              <a:t></a:t>
            </a:r>
            <a:r>
              <a:rPr sz="1000" spc="-71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  <a:p>
            <a:pPr marL="10583">
              <a:lnSpc>
                <a:spcPts val="2217"/>
              </a:lnSpc>
            </a:pPr>
            <a:r>
              <a:rPr sz="1875" spc="-42" dirty="0">
                <a:latin typeface="Symbol"/>
                <a:cs typeface="Symbol"/>
              </a:rPr>
              <a:t></a:t>
            </a:r>
            <a:r>
              <a:rPr sz="1875" spc="-42" dirty="0">
                <a:latin typeface="Times New Roman"/>
                <a:cs typeface="Times New Roman"/>
              </a:rPr>
              <a:t> </a:t>
            </a:r>
            <a:r>
              <a:rPr sz="1875" spc="-54" dirty="0">
                <a:latin typeface="Times New Roman"/>
                <a:cs typeface="Times New Roman"/>
              </a:rPr>
              <a:t>j, </a:t>
            </a:r>
            <a:r>
              <a:rPr sz="1875" spc="-21" dirty="0">
                <a:latin typeface="Times New Roman"/>
                <a:cs typeface="Times New Roman"/>
              </a:rPr>
              <a:t>l</a:t>
            </a:r>
            <a:r>
              <a:rPr sz="1875" spc="-204" dirty="0">
                <a:latin typeface="Times New Roman"/>
                <a:cs typeface="Times New Roman"/>
              </a:rPr>
              <a:t> </a:t>
            </a:r>
            <a:r>
              <a:rPr sz="1875" spc="-4" dirty="0">
                <a:latin typeface="Symbol"/>
                <a:cs typeface="Symbol"/>
              </a:rPr>
              <a:t></a:t>
            </a:r>
            <a:r>
              <a:rPr sz="1875" spc="-4" dirty="0">
                <a:latin typeface="Times New Roman"/>
                <a:cs typeface="Times New Roman"/>
              </a:rPr>
              <a:t>E</a:t>
            </a:r>
            <a:endParaRPr sz="187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6450" y="4053212"/>
            <a:ext cx="6781271" cy="806845"/>
          </a:xfrm>
          <a:prstGeom prst="rect">
            <a:avLst/>
          </a:prstGeom>
        </p:spPr>
        <p:txBody>
          <a:bodyPr vert="horz" wrap="square" lIns="0" tIns="11642" rIns="0" bIns="0" rtlCol="0">
            <a:spAutoFit/>
          </a:bodyPr>
          <a:lstStyle/>
          <a:p>
            <a:pPr marL="317487" indent="-285739">
              <a:lnSpc>
                <a:spcPts val="3371"/>
              </a:lnSpc>
              <a:spcBef>
                <a:spcPts val="92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16958" algn="l"/>
                <a:tab pos="317487" algn="l"/>
                <a:tab pos="4090824" algn="l"/>
                <a:tab pos="4366509" algn="l"/>
              </a:tabLst>
            </a:pPr>
            <a:r>
              <a:rPr sz="1833" spc="-8" dirty="0">
                <a:latin typeface="Tahoma"/>
                <a:cs typeface="Tahoma"/>
              </a:rPr>
              <a:t>Since </a:t>
            </a:r>
            <a:r>
              <a:rPr sz="1833" spc="-4" dirty="0">
                <a:latin typeface="Tahoma"/>
                <a:cs typeface="Tahoma"/>
              </a:rPr>
              <a:t>bcost(2,j) = c(1,j) if</a:t>
            </a:r>
            <a:r>
              <a:rPr sz="1833" spc="67" dirty="0">
                <a:latin typeface="Tahoma"/>
                <a:cs typeface="Tahoma"/>
              </a:rPr>
              <a:t> </a:t>
            </a:r>
            <a:r>
              <a:rPr sz="1833" spc="-4" dirty="0">
                <a:latin typeface="Tahoma"/>
                <a:cs typeface="Tahoma"/>
              </a:rPr>
              <a:t>&lt;1,j&gt;</a:t>
            </a:r>
            <a:r>
              <a:rPr sz="1833" spc="-87" dirty="0">
                <a:latin typeface="Tahoma"/>
                <a:cs typeface="Tahoma"/>
              </a:rPr>
              <a:t> </a:t>
            </a:r>
            <a:r>
              <a:rPr sz="2687" spc="656" baseline="9043" dirty="0">
                <a:latin typeface="Symbol"/>
                <a:cs typeface="Symbol"/>
              </a:rPr>
              <a:t></a:t>
            </a:r>
            <a:r>
              <a:rPr sz="2687" spc="656" baseline="9043" dirty="0">
                <a:latin typeface="Times New Roman"/>
                <a:cs typeface="Times New Roman"/>
              </a:rPr>
              <a:t>	</a:t>
            </a:r>
            <a:r>
              <a:rPr sz="1833" spc="-4" dirty="0">
                <a:latin typeface="Tahoma"/>
                <a:cs typeface="Tahoma"/>
              </a:rPr>
              <a:t>E	and bcost(2,j) </a:t>
            </a:r>
            <a:r>
              <a:rPr sz="1833" spc="204" dirty="0">
                <a:latin typeface="Tahoma"/>
                <a:cs typeface="Tahoma"/>
              </a:rPr>
              <a:t>=</a:t>
            </a:r>
            <a:r>
              <a:rPr sz="3000" spc="204" dirty="0">
                <a:latin typeface="Symbol"/>
                <a:cs typeface="Symbol"/>
              </a:rPr>
              <a:t></a:t>
            </a:r>
            <a:endParaRPr sz="3000">
              <a:latin typeface="Symbol"/>
              <a:cs typeface="Symbol"/>
            </a:endParaRPr>
          </a:p>
          <a:p>
            <a:pPr marL="321191">
              <a:lnSpc>
                <a:spcPts val="2771"/>
              </a:lnSpc>
              <a:tabLst>
                <a:tab pos="1177878" algn="l"/>
              </a:tabLst>
            </a:pPr>
            <a:r>
              <a:rPr sz="1833" spc="-4" dirty="0">
                <a:latin typeface="Tahoma"/>
                <a:cs typeface="Tahoma"/>
              </a:rPr>
              <a:t>if</a:t>
            </a:r>
            <a:r>
              <a:rPr sz="1833" dirty="0">
                <a:latin typeface="Tahoma"/>
                <a:cs typeface="Tahoma"/>
              </a:rPr>
              <a:t> </a:t>
            </a:r>
            <a:r>
              <a:rPr sz="1833" spc="-4" dirty="0">
                <a:latin typeface="Tahoma"/>
                <a:cs typeface="Tahoma"/>
              </a:rPr>
              <a:t>&lt;i,j&gt;	</a:t>
            </a:r>
            <a:r>
              <a:rPr sz="3750" spc="493" baseline="-5555" dirty="0">
                <a:latin typeface="Symbol"/>
                <a:cs typeface="Symbol"/>
              </a:rPr>
              <a:t></a:t>
            </a:r>
            <a:r>
              <a:rPr sz="3750" spc="-299" baseline="-5555" dirty="0">
                <a:latin typeface="Times New Roman"/>
                <a:cs typeface="Times New Roman"/>
              </a:rPr>
              <a:t> </a:t>
            </a:r>
            <a:r>
              <a:rPr sz="1833" spc="-4" dirty="0">
                <a:latin typeface="Tahoma"/>
                <a:cs typeface="Tahoma"/>
              </a:rPr>
              <a:t>E, bcost(i,j) </a:t>
            </a:r>
            <a:r>
              <a:rPr sz="1833" spc="-8" dirty="0">
                <a:latin typeface="Tahoma"/>
                <a:cs typeface="Tahoma"/>
              </a:rPr>
              <a:t>can </a:t>
            </a:r>
            <a:r>
              <a:rPr sz="1833" spc="-4" dirty="0">
                <a:latin typeface="Tahoma"/>
                <a:cs typeface="Tahoma"/>
              </a:rPr>
              <a:t>be </a:t>
            </a:r>
            <a:r>
              <a:rPr sz="1833" spc="-8" dirty="0">
                <a:latin typeface="Tahoma"/>
                <a:cs typeface="Tahoma"/>
              </a:rPr>
              <a:t>computed </a:t>
            </a:r>
            <a:r>
              <a:rPr sz="1833" spc="-4" dirty="0">
                <a:latin typeface="Tahoma"/>
                <a:cs typeface="Tahoma"/>
              </a:rPr>
              <a:t>using </a:t>
            </a:r>
            <a:r>
              <a:rPr sz="1833" spc="-8" dirty="0">
                <a:latin typeface="Tahoma"/>
                <a:cs typeface="Tahoma"/>
              </a:rPr>
              <a:t>above formula.</a:t>
            </a:r>
            <a:endParaRPr sz="1833">
              <a:latin typeface="Tahoma"/>
              <a:cs typeface="Tahoma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8A44C9-6AF1-48A8-9DB0-518E5C7E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9" y="503203"/>
            <a:ext cx="7410112" cy="342928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2135" b="1" spc="-5" dirty="0">
                <a:solidFill>
                  <a:srgbClr val="FF0000"/>
                </a:solidFill>
                <a:latin typeface="Verdana"/>
                <a:cs typeface="Verdana"/>
              </a:rPr>
              <a:t>Dynamic</a:t>
            </a:r>
            <a:r>
              <a:rPr sz="2135" b="1" spc="-128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135" b="1" spc="-5" dirty="0">
                <a:solidFill>
                  <a:srgbClr val="FF0000"/>
                </a:solidFill>
                <a:latin typeface="Verdana"/>
                <a:cs typeface="Verdana"/>
              </a:rPr>
              <a:t>Programming</a:t>
            </a:r>
            <a:r>
              <a:rPr lang="en-GB" sz="2135" b="1" spc="-5" dirty="0">
                <a:solidFill>
                  <a:srgbClr val="FF0000"/>
                </a:solidFill>
                <a:latin typeface="Verdana"/>
                <a:cs typeface="Verdana"/>
              </a:rPr>
              <a:t>: Control of abstraction</a:t>
            </a:r>
            <a:endParaRPr sz="2135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9697" y="1274220"/>
            <a:ext cx="6784606" cy="3166560"/>
          </a:xfrm>
          <a:prstGeom prst="rect">
            <a:avLst/>
          </a:prstGeom>
        </p:spPr>
        <p:txBody>
          <a:bodyPr vert="horz" wrap="square" lIns="0" tIns="10847" rIns="0" bIns="0" rtlCol="0">
            <a:spAutoFit/>
          </a:bodyPr>
          <a:lstStyle/>
          <a:p>
            <a:pPr marL="196599" marR="5423" indent="-183040" algn="just">
              <a:lnSpc>
                <a:spcPct val="1014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sz="1708" spc="-5" dirty="0">
                <a:latin typeface="Verdana"/>
                <a:cs typeface="Verdana"/>
              </a:rPr>
              <a:t>Dynamic programming </a:t>
            </a:r>
            <a:r>
              <a:rPr sz="1708" dirty="0">
                <a:latin typeface="Verdana"/>
                <a:cs typeface="Verdana"/>
              </a:rPr>
              <a:t>is </a:t>
            </a:r>
            <a:r>
              <a:rPr sz="1708" spc="-5" dirty="0">
                <a:latin typeface="Verdana"/>
                <a:cs typeface="Verdana"/>
              </a:rPr>
              <a:t>a name, coined by </a:t>
            </a:r>
            <a:r>
              <a:rPr sz="1708" b="1" spc="-5" dirty="0">
                <a:latin typeface="Verdana"/>
                <a:cs typeface="Verdana"/>
              </a:rPr>
              <a:t>Richard Bellman </a:t>
            </a:r>
            <a:r>
              <a:rPr sz="1708" b="1" dirty="0">
                <a:latin typeface="Verdana"/>
                <a:cs typeface="Verdana"/>
              </a:rPr>
              <a:t>in </a:t>
            </a:r>
            <a:r>
              <a:rPr sz="1708" b="1" spc="-5" dirty="0">
                <a:latin typeface="Verdana"/>
                <a:cs typeface="Verdana"/>
              </a:rPr>
              <a:t>1955. </a:t>
            </a:r>
            <a:endParaRPr lang="en-GB" sz="1708" b="1" spc="-5" dirty="0">
              <a:latin typeface="Verdana"/>
              <a:cs typeface="Verdana"/>
            </a:endParaRPr>
          </a:p>
          <a:p>
            <a:pPr marL="13559" marR="5423" algn="just">
              <a:lnSpc>
                <a:spcPct val="101400"/>
              </a:lnSpc>
              <a:spcBef>
                <a:spcPts val="85"/>
              </a:spcBef>
            </a:pPr>
            <a:endParaRPr lang="en-GB" sz="1708" spc="-5" dirty="0">
              <a:latin typeface="Verdana"/>
              <a:cs typeface="Verdana"/>
            </a:endParaRPr>
          </a:p>
          <a:p>
            <a:pPr marL="196599" marR="5423" indent="-183040" algn="just">
              <a:lnSpc>
                <a:spcPct val="1014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GB" sz="1708" spc="-5" dirty="0">
                <a:latin typeface="Verdana"/>
                <a:cs typeface="Verdana"/>
              </a:rPr>
              <a:t>An Algorithmic design method, that can be used ,when the solution to a problem can be viewed as the result of a sequence of decisions.</a:t>
            </a:r>
          </a:p>
          <a:p>
            <a:pPr marL="13559" marR="5423" algn="just">
              <a:lnSpc>
                <a:spcPct val="101400"/>
              </a:lnSpc>
              <a:spcBef>
                <a:spcPts val="85"/>
              </a:spcBef>
            </a:pPr>
            <a:endParaRPr sz="1708" dirty="0">
              <a:latin typeface="Verdana"/>
              <a:cs typeface="Verdana"/>
            </a:endParaRPr>
          </a:p>
          <a:p>
            <a:pPr marL="196599" marR="10847" indent="-183040" algn="just">
              <a:lnSpc>
                <a:spcPct val="101499"/>
              </a:lnSpc>
              <a:buFont typeface="Arial" panose="020B0604020202020204" pitchFamily="34" charset="0"/>
              <a:buChar char="•"/>
            </a:pPr>
            <a:r>
              <a:rPr sz="1708" spc="-11" dirty="0">
                <a:latin typeface="Verdana"/>
                <a:cs typeface="Verdana"/>
              </a:rPr>
              <a:t>When </a:t>
            </a:r>
            <a:r>
              <a:rPr sz="1708" spc="-5" dirty="0">
                <a:latin typeface="Verdana"/>
                <a:cs typeface="Verdana"/>
              </a:rPr>
              <a:t>optimal decision sequences </a:t>
            </a:r>
            <a:r>
              <a:rPr sz="1708" dirty="0">
                <a:latin typeface="Verdana"/>
                <a:cs typeface="Verdana"/>
              </a:rPr>
              <a:t>contain </a:t>
            </a:r>
            <a:r>
              <a:rPr sz="1708" spc="-5" dirty="0">
                <a:latin typeface="Verdana"/>
                <a:cs typeface="Verdana"/>
              </a:rPr>
              <a:t>optimal decision subsequences, </a:t>
            </a:r>
            <a:r>
              <a:rPr sz="1708" dirty="0">
                <a:latin typeface="Verdana"/>
                <a:cs typeface="Verdana"/>
              </a:rPr>
              <a:t>we </a:t>
            </a:r>
            <a:r>
              <a:rPr sz="1708" spc="-5" dirty="0">
                <a:latin typeface="Verdana"/>
                <a:cs typeface="Verdana"/>
              </a:rPr>
              <a:t>can  establish recurrence equations, called </a:t>
            </a:r>
            <a:r>
              <a:rPr sz="1708" b="1" i="1" spc="-5" dirty="0">
                <a:latin typeface="Verdana"/>
                <a:cs typeface="Verdana"/>
              </a:rPr>
              <a:t>dynamic-programming recurrence equations</a:t>
            </a:r>
            <a:r>
              <a:rPr sz="1708" i="1" spc="-5" dirty="0">
                <a:latin typeface="Verdana"/>
                <a:cs typeface="Verdana"/>
              </a:rPr>
              <a:t>,  </a:t>
            </a:r>
            <a:r>
              <a:rPr sz="1708" spc="-5" dirty="0">
                <a:latin typeface="Verdana"/>
                <a:cs typeface="Verdana"/>
              </a:rPr>
              <a:t>that enable us to solve </a:t>
            </a:r>
            <a:r>
              <a:rPr sz="1708" dirty="0">
                <a:latin typeface="Verdana"/>
                <a:cs typeface="Verdana"/>
              </a:rPr>
              <a:t>the </a:t>
            </a:r>
            <a:r>
              <a:rPr sz="1708" spc="-5" dirty="0">
                <a:latin typeface="Verdana"/>
                <a:cs typeface="Verdana"/>
              </a:rPr>
              <a:t>problem </a:t>
            </a:r>
            <a:r>
              <a:rPr sz="1708" dirty="0">
                <a:latin typeface="Verdana"/>
                <a:cs typeface="Verdana"/>
              </a:rPr>
              <a:t>in </a:t>
            </a:r>
            <a:r>
              <a:rPr sz="1708" spc="-5" dirty="0">
                <a:latin typeface="Verdana"/>
                <a:cs typeface="Verdana"/>
              </a:rPr>
              <a:t>an efficient</a:t>
            </a:r>
            <a:r>
              <a:rPr sz="1708" spc="-107" dirty="0">
                <a:latin typeface="Verdana"/>
                <a:cs typeface="Verdana"/>
              </a:rPr>
              <a:t> </a:t>
            </a:r>
            <a:r>
              <a:rPr sz="1708" spc="-11" dirty="0">
                <a:latin typeface="Verdana"/>
                <a:cs typeface="Verdana"/>
              </a:rPr>
              <a:t>way.</a:t>
            </a:r>
            <a:endParaRPr sz="1708" dirty="0">
              <a:latin typeface="Verdana"/>
              <a:cs typeface="Verdana"/>
            </a:endParaRPr>
          </a:p>
          <a:p>
            <a:pPr marL="183040" indent="-183040">
              <a:spcBef>
                <a:spcPts val="5"/>
              </a:spcBef>
              <a:buFont typeface="Arial" panose="020B0604020202020204" pitchFamily="34" charset="0"/>
              <a:buChar char="•"/>
            </a:pPr>
            <a:endParaRPr sz="1281" dirty="0">
              <a:latin typeface="Verdana"/>
              <a:cs typeface="Verdan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DF0A50-34AD-4E50-A58C-B95C9AA7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27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4318" y="3524453"/>
            <a:ext cx="6499180" cy="1265016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67793">
              <a:spcBef>
                <a:spcPts val="101"/>
              </a:spcBef>
            </a:pPr>
            <a:r>
              <a:rPr sz="1068" b="1" spc="-11" dirty="0">
                <a:latin typeface="Verdana"/>
                <a:cs typeface="Verdana"/>
              </a:rPr>
              <a:t>FORWARD</a:t>
            </a:r>
            <a:r>
              <a:rPr sz="1068" b="1" spc="-48" dirty="0">
                <a:latin typeface="Verdana"/>
                <a:cs typeface="Verdana"/>
              </a:rPr>
              <a:t> </a:t>
            </a:r>
            <a:r>
              <a:rPr sz="1068" b="1" spc="-5" dirty="0">
                <a:latin typeface="Verdana"/>
                <a:cs typeface="Verdana"/>
              </a:rPr>
              <a:t>APPROACH:</a:t>
            </a:r>
            <a:endParaRPr sz="1068" dirty="0">
              <a:latin typeface="Verdana"/>
              <a:cs typeface="Verdana"/>
            </a:endParaRPr>
          </a:p>
          <a:p>
            <a:pPr marL="67793" marR="32540">
              <a:lnSpc>
                <a:spcPts val="2605"/>
              </a:lnSpc>
              <a:spcBef>
                <a:spcPts val="288"/>
              </a:spcBef>
            </a:pPr>
            <a:r>
              <a:rPr sz="1068" spc="-5" dirty="0">
                <a:latin typeface="Verdana"/>
                <a:cs typeface="Verdana"/>
              </a:rPr>
              <a:t>We </a:t>
            </a:r>
            <a:r>
              <a:rPr sz="1068" dirty="0">
                <a:latin typeface="Verdana"/>
                <a:cs typeface="Verdana"/>
              </a:rPr>
              <a:t>use the </a:t>
            </a:r>
            <a:r>
              <a:rPr sz="1068" spc="-5" dirty="0">
                <a:latin typeface="Verdana"/>
                <a:cs typeface="Verdana"/>
              </a:rPr>
              <a:t>following equation to </a:t>
            </a:r>
            <a:r>
              <a:rPr sz="1068" dirty="0">
                <a:latin typeface="Verdana"/>
                <a:cs typeface="Verdana"/>
              </a:rPr>
              <a:t>find </a:t>
            </a:r>
            <a:r>
              <a:rPr sz="1068" spc="-5" dirty="0">
                <a:latin typeface="Verdana"/>
                <a:cs typeface="Verdana"/>
              </a:rPr>
              <a:t>the minimum cost path from s to t:  </a:t>
            </a:r>
            <a:r>
              <a:rPr lang="en-GB" sz="1068" spc="-5" dirty="0">
                <a:latin typeface="Verdana"/>
                <a:cs typeface="Verdana"/>
              </a:rPr>
              <a:t>                        </a:t>
            </a:r>
            <a:r>
              <a:rPr sz="1068" spc="-5" dirty="0">
                <a:latin typeface="Verdana"/>
                <a:cs typeface="Verdana"/>
              </a:rPr>
              <a:t>cost </a:t>
            </a:r>
            <a:r>
              <a:rPr sz="1068" dirty="0">
                <a:latin typeface="Verdana"/>
                <a:cs typeface="Verdana"/>
              </a:rPr>
              <a:t>(i, </a:t>
            </a:r>
            <a:r>
              <a:rPr sz="1068" spc="-5" dirty="0">
                <a:latin typeface="Verdana"/>
                <a:cs typeface="Verdana"/>
              </a:rPr>
              <a:t>j)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{c (j, </a:t>
            </a:r>
            <a:r>
              <a:rPr sz="1068" dirty="0">
                <a:latin typeface="Verdana"/>
                <a:cs typeface="Verdana"/>
              </a:rPr>
              <a:t>l) </a:t>
            </a:r>
            <a:r>
              <a:rPr sz="1068" spc="-5" dirty="0">
                <a:latin typeface="Verdana"/>
                <a:cs typeface="Verdana"/>
              </a:rPr>
              <a:t>+ cost (i + 1,</a:t>
            </a:r>
            <a:r>
              <a:rPr sz="1068" spc="-117" dirty="0">
                <a:latin typeface="Verdana"/>
                <a:cs typeface="Verdana"/>
              </a:rPr>
              <a:t> </a:t>
            </a:r>
            <a:r>
              <a:rPr sz="1068" dirty="0">
                <a:latin typeface="Verdana"/>
                <a:cs typeface="Verdana"/>
              </a:rPr>
              <a:t>l)}</a:t>
            </a:r>
          </a:p>
          <a:p>
            <a:pPr marL="839950">
              <a:lnSpc>
                <a:spcPts val="785"/>
              </a:lnSpc>
            </a:pPr>
            <a:r>
              <a:rPr sz="1281" baseline="6944" dirty="0">
                <a:latin typeface="Verdana"/>
                <a:cs typeface="Verdana"/>
              </a:rPr>
              <a:t>l </a:t>
            </a:r>
            <a:r>
              <a:rPr sz="1281" baseline="6944" dirty="0">
                <a:latin typeface="Symbol"/>
                <a:cs typeface="Symbol"/>
              </a:rPr>
              <a:t></a:t>
            </a:r>
            <a:r>
              <a:rPr sz="1281" baseline="6944" dirty="0">
                <a:latin typeface="Times New Roman"/>
                <a:cs typeface="Times New Roman"/>
              </a:rPr>
              <a:t> </a:t>
            </a:r>
            <a:r>
              <a:rPr sz="1281" baseline="6944" dirty="0">
                <a:latin typeface="Verdana"/>
                <a:cs typeface="Verdana"/>
              </a:rPr>
              <a:t>V</a:t>
            </a:r>
            <a:r>
              <a:rPr sz="534" dirty="0">
                <a:latin typeface="Verdana"/>
                <a:cs typeface="Verdana"/>
              </a:rPr>
              <a:t>i +</a:t>
            </a:r>
            <a:r>
              <a:rPr sz="534" spc="59" dirty="0">
                <a:latin typeface="Verdana"/>
                <a:cs typeface="Verdana"/>
              </a:rPr>
              <a:t> </a:t>
            </a:r>
            <a:r>
              <a:rPr sz="534" dirty="0">
                <a:latin typeface="Verdana"/>
                <a:cs typeface="Verdana"/>
              </a:rPr>
              <a:t>1</a:t>
            </a:r>
          </a:p>
          <a:p>
            <a:pPr marL="897574" algn="ctr">
              <a:spcBef>
                <a:spcPts val="939"/>
              </a:spcBef>
            </a:pPr>
            <a:endParaRPr sz="1068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55159" y="1428953"/>
            <a:ext cx="3636041" cy="1872459"/>
            <a:chOff x="1520825" y="1338453"/>
            <a:chExt cx="3338195" cy="1753870"/>
          </a:xfrm>
        </p:grpSpPr>
        <p:sp>
          <p:nvSpPr>
            <p:cNvPr id="4" name="object 4"/>
            <p:cNvSpPr/>
            <p:nvPr/>
          </p:nvSpPr>
          <p:spPr>
            <a:xfrm>
              <a:off x="1520825" y="2104263"/>
              <a:ext cx="228600" cy="2298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5" name="object 5"/>
            <p:cNvSpPr/>
            <p:nvPr/>
          </p:nvSpPr>
          <p:spPr>
            <a:xfrm>
              <a:off x="2282825" y="1338453"/>
              <a:ext cx="220980" cy="2298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6" name="object 6"/>
            <p:cNvSpPr/>
            <p:nvPr/>
          </p:nvSpPr>
          <p:spPr>
            <a:xfrm>
              <a:off x="2282825" y="1874393"/>
              <a:ext cx="220980" cy="2298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7" name="object 7"/>
            <p:cNvSpPr/>
            <p:nvPr/>
          </p:nvSpPr>
          <p:spPr>
            <a:xfrm>
              <a:off x="1722120" y="1539748"/>
              <a:ext cx="601980" cy="605155"/>
            </a:xfrm>
            <a:custGeom>
              <a:avLst/>
              <a:gdLst/>
              <a:ahLst/>
              <a:cxnLst/>
              <a:rect l="l" t="t" r="r" b="b"/>
              <a:pathLst>
                <a:path w="601980" h="605155">
                  <a:moveTo>
                    <a:pt x="0" y="605154"/>
                  </a:moveTo>
                  <a:lnTo>
                    <a:pt x="601980" y="0"/>
                  </a:lnTo>
                </a:path>
                <a:path w="601980" h="605155">
                  <a:moveTo>
                    <a:pt x="579119" y="76834"/>
                  </a:moveTo>
                  <a:lnTo>
                    <a:pt x="601980" y="7619"/>
                  </a:lnTo>
                  <a:lnTo>
                    <a:pt x="533400" y="31114"/>
                  </a:lnTo>
                </a:path>
              </a:pathLst>
            </a:custGeom>
            <a:ln w="7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8" name="object 8"/>
            <p:cNvSpPr/>
            <p:nvPr/>
          </p:nvSpPr>
          <p:spPr>
            <a:xfrm>
              <a:off x="2282825" y="2334133"/>
              <a:ext cx="220980" cy="2222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9" name="object 9"/>
            <p:cNvSpPr/>
            <p:nvPr/>
          </p:nvSpPr>
          <p:spPr>
            <a:xfrm>
              <a:off x="2282825" y="2862453"/>
              <a:ext cx="220980" cy="2298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722120" y="2305558"/>
              <a:ext cx="601980" cy="605155"/>
            </a:xfrm>
            <a:custGeom>
              <a:avLst/>
              <a:gdLst/>
              <a:ahLst/>
              <a:cxnLst/>
              <a:rect l="l" t="t" r="r" b="b"/>
              <a:pathLst>
                <a:path w="601980" h="605155">
                  <a:moveTo>
                    <a:pt x="0" y="0"/>
                  </a:moveTo>
                  <a:lnTo>
                    <a:pt x="601980" y="605155"/>
                  </a:lnTo>
                </a:path>
                <a:path w="601980" h="605155">
                  <a:moveTo>
                    <a:pt x="533400" y="582294"/>
                  </a:moveTo>
                  <a:lnTo>
                    <a:pt x="601980" y="605155"/>
                  </a:lnTo>
                  <a:lnTo>
                    <a:pt x="579119" y="536575"/>
                  </a:lnTo>
                </a:path>
              </a:pathLst>
            </a:custGeom>
            <a:ln w="7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759584" y="1999488"/>
              <a:ext cx="534035" cy="229870"/>
            </a:xfrm>
            <a:custGeom>
              <a:avLst/>
              <a:gdLst/>
              <a:ahLst/>
              <a:cxnLst/>
              <a:rect l="l" t="t" r="r" b="b"/>
              <a:pathLst>
                <a:path w="534035" h="229869">
                  <a:moveTo>
                    <a:pt x="0" y="229869"/>
                  </a:moveTo>
                  <a:lnTo>
                    <a:pt x="534034" y="0"/>
                  </a:lnTo>
                </a:path>
              </a:pathLst>
            </a:custGeom>
            <a:ln w="77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12" name="object 12"/>
            <p:cNvSpPr/>
            <p:nvPr/>
          </p:nvSpPr>
          <p:spPr>
            <a:xfrm>
              <a:off x="2225040" y="1999488"/>
              <a:ext cx="68580" cy="60960"/>
            </a:xfrm>
            <a:custGeom>
              <a:avLst/>
              <a:gdLst/>
              <a:ahLst/>
              <a:cxnLst/>
              <a:rect l="l" t="t" r="r" b="b"/>
              <a:pathLst>
                <a:path w="68580" h="60960">
                  <a:moveTo>
                    <a:pt x="22860" y="60960"/>
                  </a:moveTo>
                  <a:lnTo>
                    <a:pt x="68580" y="7619"/>
                  </a:lnTo>
                  <a:lnTo>
                    <a:pt x="0" y="0"/>
                  </a:lnTo>
                </a:path>
              </a:pathLst>
            </a:custGeom>
            <a:ln w="77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759584" y="2229358"/>
              <a:ext cx="534035" cy="229870"/>
            </a:xfrm>
            <a:custGeom>
              <a:avLst/>
              <a:gdLst/>
              <a:ahLst/>
              <a:cxnLst/>
              <a:rect l="l" t="t" r="r" b="b"/>
              <a:pathLst>
                <a:path w="534035" h="229869">
                  <a:moveTo>
                    <a:pt x="0" y="0"/>
                  </a:moveTo>
                  <a:lnTo>
                    <a:pt x="534034" y="229869"/>
                  </a:lnTo>
                </a:path>
              </a:pathLst>
            </a:custGeom>
            <a:ln w="77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14" name="object 14"/>
            <p:cNvSpPr/>
            <p:nvPr/>
          </p:nvSpPr>
          <p:spPr>
            <a:xfrm>
              <a:off x="2225040" y="2405253"/>
              <a:ext cx="68580" cy="61594"/>
            </a:xfrm>
            <a:custGeom>
              <a:avLst/>
              <a:gdLst/>
              <a:ahLst/>
              <a:cxnLst/>
              <a:rect l="l" t="t" r="r" b="b"/>
              <a:pathLst>
                <a:path w="68580" h="61594">
                  <a:moveTo>
                    <a:pt x="0" y="61594"/>
                  </a:moveTo>
                  <a:lnTo>
                    <a:pt x="68580" y="61594"/>
                  </a:lnTo>
                  <a:lnTo>
                    <a:pt x="22860" y="0"/>
                  </a:lnTo>
                </a:path>
              </a:pathLst>
            </a:custGeom>
            <a:ln w="77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190239" y="1468628"/>
              <a:ext cx="229235" cy="22987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16" name="object 16"/>
            <p:cNvSpPr/>
            <p:nvPr/>
          </p:nvSpPr>
          <p:spPr>
            <a:xfrm>
              <a:off x="2514600" y="1425448"/>
              <a:ext cx="685800" cy="153035"/>
            </a:xfrm>
            <a:custGeom>
              <a:avLst/>
              <a:gdLst/>
              <a:ahLst/>
              <a:cxnLst/>
              <a:rect l="l" t="t" r="r" b="b"/>
              <a:pathLst>
                <a:path w="685800" h="153034">
                  <a:moveTo>
                    <a:pt x="0" y="0"/>
                  </a:moveTo>
                  <a:lnTo>
                    <a:pt x="685800" y="153034"/>
                  </a:lnTo>
                </a:path>
              </a:pathLst>
            </a:custGeom>
            <a:ln w="7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131819" y="1532763"/>
              <a:ext cx="76200" cy="68580"/>
            </a:xfrm>
            <a:custGeom>
              <a:avLst/>
              <a:gdLst/>
              <a:ahLst/>
              <a:cxnLst/>
              <a:rect l="l" t="t" r="r" b="b"/>
              <a:pathLst>
                <a:path w="76200" h="68580">
                  <a:moveTo>
                    <a:pt x="0" y="68579"/>
                  </a:moveTo>
                  <a:lnTo>
                    <a:pt x="76200" y="45719"/>
                  </a:lnTo>
                  <a:lnTo>
                    <a:pt x="15240" y="0"/>
                  </a:lnTo>
                </a:path>
              </a:pathLst>
            </a:custGeom>
            <a:ln w="77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190239" y="2043303"/>
              <a:ext cx="229235" cy="2298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484119" y="1539748"/>
              <a:ext cx="754380" cy="551815"/>
            </a:xfrm>
            <a:custGeom>
              <a:avLst/>
              <a:gdLst/>
              <a:ahLst/>
              <a:cxnLst/>
              <a:rect l="l" t="t" r="r" b="b"/>
              <a:pathLst>
                <a:path w="754380" h="551814">
                  <a:moveTo>
                    <a:pt x="0" y="0"/>
                  </a:moveTo>
                  <a:lnTo>
                    <a:pt x="754380" y="551814"/>
                  </a:lnTo>
                </a:path>
              </a:pathLst>
            </a:custGeom>
            <a:ln w="7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169920" y="2029968"/>
              <a:ext cx="68580" cy="69215"/>
            </a:xfrm>
            <a:custGeom>
              <a:avLst/>
              <a:gdLst/>
              <a:ahLst/>
              <a:cxnLst/>
              <a:rect l="l" t="t" r="r" b="b"/>
              <a:pathLst>
                <a:path w="68580" h="69214">
                  <a:moveTo>
                    <a:pt x="0" y="46355"/>
                  </a:moveTo>
                  <a:lnTo>
                    <a:pt x="68580" y="69215"/>
                  </a:lnTo>
                  <a:lnTo>
                    <a:pt x="45719" y="0"/>
                  </a:lnTo>
                </a:path>
              </a:pathLst>
            </a:custGeom>
            <a:ln w="7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190239" y="2617343"/>
              <a:ext cx="229235" cy="22986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22" name="object 22"/>
            <p:cNvSpPr/>
            <p:nvPr/>
          </p:nvSpPr>
          <p:spPr>
            <a:xfrm>
              <a:off x="2484119" y="1539748"/>
              <a:ext cx="754380" cy="1125855"/>
            </a:xfrm>
            <a:custGeom>
              <a:avLst/>
              <a:gdLst/>
              <a:ahLst/>
              <a:cxnLst/>
              <a:rect l="l" t="t" r="r" b="b"/>
              <a:pathLst>
                <a:path w="754380" h="1125855">
                  <a:moveTo>
                    <a:pt x="0" y="0"/>
                  </a:moveTo>
                  <a:lnTo>
                    <a:pt x="754380" y="1118234"/>
                  </a:lnTo>
                </a:path>
                <a:path w="754380" h="1125855">
                  <a:moveTo>
                    <a:pt x="701040" y="1080134"/>
                  </a:moveTo>
                  <a:lnTo>
                    <a:pt x="754380" y="1125854"/>
                  </a:lnTo>
                  <a:lnTo>
                    <a:pt x="754380" y="1049020"/>
                  </a:lnTo>
                </a:path>
              </a:pathLst>
            </a:custGeom>
            <a:ln w="77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23" name="object 23"/>
            <p:cNvSpPr/>
            <p:nvPr/>
          </p:nvSpPr>
          <p:spPr>
            <a:xfrm>
              <a:off x="2514600" y="2459228"/>
              <a:ext cx="685800" cy="283210"/>
            </a:xfrm>
            <a:custGeom>
              <a:avLst/>
              <a:gdLst/>
              <a:ahLst/>
              <a:cxnLst/>
              <a:rect l="l" t="t" r="r" b="b"/>
              <a:pathLst>
                <a:path w="685800" h="283210">
                  <a:moveTo>
                    <a:pt x="0" y="0"/>
                  </a:moveTo>
                  <a:lnTo>
                    <a:pt x="685800" y="283210"/>
                  </a:lnTo>
                </a:path>
              </a:pathLst>
            </a:custGeom>
            <a:ln w="77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24" name="object 24"/>
            <p:cNvSpPr/>
            <p:nvPr/>
          </p:nvSpPr>
          <p:spPr>
            <a:xfrm>
              <a:off x="3131819" y="2688463"/>
              <a:ext cx="76200" cy="61594"/>
            </a:xfrm>
            <a:custGeom>
              <a:avLst/>
              <a:gdLst/>
              <a:ahLst/>
              <a:cxnLst/>
              <a:rect l="l" t="t" r="r" b="b"/>
              <a:pathLst>
                <a:path w="76200" h="61594">
                  <a:moveTo>
                    <a:pt x="0" y="61594"/>
                  </a:moveTo>
                  <a:lnTo>
                    <a:pt x="76200" y="53975"/>
                  </a:lnTo>
                  <a:lnTo>
                    <a:pt x="22860" y="0"/>
                  </a:lnTo>
                </a:path>
              </a:pathLst>
            </a:custGeom>
            <a:ln w="7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25" name="object 25"/>
            <p:cNvSpPr/>
            <p:nvPr/>
          </p:nvSpPr>
          <p:spPr>
            <a:xfrm>
              <a:off x="2514600" y="2819273"/>
              <a:ext cx="723900" cy="168275"/>
            </a:xfrm>
            <a:custGeom>
              <a:avLst/>
              <a:gdLst/>
              <a:ahLst/>
              <a:cxnLst/>
              <a:rect l="l" t="t" r="r" b="b"/>
              <a:pathLst>
                <a:path w="723900" h="168275">
                  <a:moveTo>
                    <a:pt x="0" y="168275"/>
                  </a:moveTo>
                  <a:lnTo>
                    <a:pt x="723900" y="0"/>
                  </a:lnTo>
                </a:path>
              </a:pathLst>
            </a:custGeom>
            <a:ln w="7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26" name="object 26"/>
            <p:cNvSpPr/>
            <p:nvPr/>
          </p:nvSpPr>
          <p:spPr>
            <a:xfrm>
              <a:off x="3169920" y="2803398"/>
              <a:ext cx="68580" cy="69215"/>
            </a:xfrm>
            <a:custGeom>
              <a:avLst/>
              <a:gdLst/>
              <a:ahLst/>
              <a:cxnLst/>
              <a:rect l="l" t="t" r="r" b="b"/>
              <a:pathLst>
                <a:path w="68580" h="69214">
                  <a:moveTo>
                    <a:pt x="15240" y="69215"/>
                  </a:moveTo>
                  <a:lnTo>
                    <a:pt x="68580" y="15875"/>
                  </a:lnTo>
                  <a:lnTo>
                    <a:pt x="0" y="0"/>
                  </a:lnTo>
                </a:path>
              </a:pathLst>
            </a:custGeom>
            <a:ln w="7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27" name="object 27"/>
            <p:cNvSpPr/>
            <p:nvPr/>
          </p:nvSpPr>
          <p:spPr>
            <a:xfrm>
              <a:off x="2484119" y="2252218"/>
              <a:ext cx="754380" cy="658495"/>
            </a:xfrm>
            <a:custGeom>
              <a:avLst/>
              <a:gdLst/>
              <a:ahLst/>
              <a:cxnLst/>
              <a:rect l="l" t="t" r="r" b="b"/>
              <a:pathLst>
                <a:path w="754380" h="658494">
                  <a:moveTo>
                    <a:pt x="0" y="658494"/>
                  </a:moveTo>
                  <a:lnTo>
                    <a:pt x="754380" y="0"/>
                  </a:lnTo>
                </a:path>
              </a:pathLst>
            </a:custGeom>
            <a:ln w="77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28" name="object 28"/>
            <p:cNvSpPr/>
            <p:nvPr/>
          </p:nvSpPr>
          <p:spPr>
            <a:xfrm>
              <a:off x="3169920" y="2252218"/>
              <a:ext cx="68580" cy="69215"/>
            </a:xfrm>
            <a:custGeom>
              <a:avLst/>
              <a:gdLst/>
              <a:ahLst/>
              <a:cxnLst/>
              <a:rect l="l" t="t" r="r" b="b"/>
              <a:pathLst>
                <a:path w="68580" h="69214">
                  <a:moveTo>
                    <a:pt x="45719" y="69214"/>
                  </a:moveTo>
                  <a:lnTo>
                    <a:pt x="68580" y="0"/>
                  </a:lnTo>
                  <a:lnTo>
                    <a:pt x="0" y="22859"/>
                  </a:lnTo>
                </a:path>
              </a:pathLst>
            </a:custGeom>
            <a:ln w="7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29" name="object 29"/>
            <p:cNvSpPr/>
            <p:nvPr/>
          </p:nvSpPr>
          <p:spPr>
            <a:xfrm>
              <a:off x="2514600" y="1654683"/>
              <a:ext cx="723900" cy="306705"/>
            </a:xfrm>
            <a:custGeom>
              <a:avLst/>
              <a:gdLst/>
              <a:ahLst/>
              <a:cxnLst/>
              <a:rect l="l" t="t" r="r" b="b"/>
              <a:pathLst>
                <a:path w="723900" h="306705">
                  <a:moveTo>
                    <a:pt x="0" y="306705"/>
                  </a:moveTo>
                  <a:lnTo>
                    <a:pt x="723900" y="0"/>
                  </a:lnTo>
                </a:path>
              </a:pathLst>
            </a:custGeom>
            <a:ln w="77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30" name="object 30"/>
            <p:cNvSpPr/>
            <p:nvPr/>
          </p:nvSpPr>
          <p:spPr>
            <a:xfrm>
              <a:off x="3169920" y="1654683"/>
              <a:ext cx="68580" cy="61594"/>
            </a:xfrm>
            <a:custGeom>
              <a:avLst/>
              <a:gdLst/>
              <a:ahLst/>
              <a:cxnLst/>
              <a:rect l="l" t="t" r="r" b="b"/>
              <a:pathLst>
                <a:path w="68580" h="61594">
                  <a:moveTo>
                    <a:pt x="22860" y="61595"/>
                  </a:moveTo>
                  <a:lnTo>
                    <a:pt x="68580" y="0"/>
                  </a:lnTo>
                  <a:lnTo>
                    <a:pt x="0" y="0"/>
                  </a:lnTo>
                </a:path>
              </a:pathLst>
            </a:custGeom>
            <a:ln w="77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4600" y="1999488"/>
              <a:ext cx="685800" cy="168275"/>
            </a:xfrm>
            <a:custGeom>
              <a:avLst/>
              <a:gdLst/>
              <a:ahLst/>
              <a:cxnLst/>
              <a:rect l="l" t="t" r="r" b="b"/>
              <a:pathLst>
                <a:path w="685800" h="168275">
                  <a:moveTo>
                    <a:pt x="0" y="0"/>
                  </a:moveTo>
                  <a:lnTo>
                    <a:pt x="685800" y="168275"/>
                  </a:lnTo>
                </a:path>
              </a:pathLst>
            </a:custGeom>
            <a:ln w="7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32" name="object 32"/>
            <p:cNvSpPr/>
            <p:nvPr/>
          </p:nvSpPr>
          <p:spPr>
            <a:xfrm>
              <a:off x="3131819" y="2122043"/>
              <a:ext cx="76200" cy="69215"/>
            </a:xfrm>
            <a:custGeom>
              <a:avLst/>
              <a:gdLst/>
              <a:ahLst/>
              <a:cxnLst/>
              <a:rect l="l" t="t" r="r" b="b"/>
              <a:pathLst>
                <a:path w="76200" h="69214">
                  <a:moveTo>
                    <a:pt x="0" y="69214"/>
                  </a:moveTo>
                  <a:lnTo>
                    <a:pt x="76200" y="53339"/>
                  </a:lnTo>
                  <a:lnTo>
                    <a:pt x="15240" y="0"/>
                  </a:lnTo>
                </a:path>
              </a:pathLst>
            </a:custGeom>
            <a:ln w="77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33" name="object 33"/>
            <p:cNvSpPr/>
            <p:nvPr/>
          </p:nvSpPr>
          <p:spPr>
            <a:xfrm>
              <a:off x="3952239" y="1468628"/>
              <a:ext cx="228600" cy="22987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34" name="object 34"/>
            <p:cNvSpPr/>
            <p:nvPr/>
          </p:nvSpPr>
          <p:spPr>
            <a:xfrm>
              <a:off x="3952239" y="2043303"/>
              <a:ext cx="228600" cy="22986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35" name="object 35"/>
            <p:cNvSpPr/>
            <p:nvPr/>
          </p:nvSpPr>
          <p:spPr>
            <a:xfrm>
              <a:off x="4638039" y="2043303"/>
              <a:ext cx="220979" cy="22986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36" name="object 36"/>
            <p:cNvSpPr/>
            <p:nvPr/>
          </p:nvSpPr>
          <p:spPr>
            <a:xfrm>
              <a:off x="4191000" y="1593723"/>
              <a:ext cx="495934" cy="505459"/>
            </a:xfrm>
            <a:custGeom>
              <a:avLst/>
              <a:gdLst/>
              <a:ahLst/>
              <a:cxnLst/>
              <a:rect l="l" t="t" r="r" b="b"/>
              <a:pathLst>
                <a:path w="495935" h="505460">
                  <a:moveTo>
                    <a:pt x="0" y="0"/>
                  </a:moveTo>
                  <a:lnTo>
                    <a:pt x="487679" y="497839"/>
                  </a:lnTo>
                </a:path>
                <a:path w="495935" h="505460">
                  <a:moveTo>
                    <a:pt x="419100" y="474344"/>
                  </a:moveTo>
                  <a:lnTo>
                    <a:pt x="495935" y="505459"/>
                  </a:lnTo>
                  <a:lnTo>
                    <a:pt x="464820" y="428625"/>
                  </a:lnTo>
                </a:path>
              </a:pathLst>
            </a:custGeom>
            <a:ln w="7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37" name="object 37"/>
            <p:cNvSpPr/>
            <p:nvPr/>
          </p:nvSpPr>
          <p:spPr>
            <a:xfrm>
              <a:off x="3952239" y="2617343"/>
              <a:ext cx="228600" cy="22986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38" name="object 38"/>
            <p:cNvSpPr/>
            <p:nvPr/>
          </p:nvSpPr>
          <p:spPr>
            <a:xfrm>
              <a:off x="4191000" y="2252218"/>
              <a:ext cx="495934" cy="490220"/>
            </a:xfrm>
            <a:custGeom>
              <a:avLst/>
              <a:gdLst/>
              <a:ahLst/>
              <a:cxnLst/>
              <a:rect l="l" t="t" r="r" b="b"/>
              <a:pathLst>
                <a:path w="495935" h="490219">
                  <a:moveTo>
                    <a:pt x="0" y="490219"/>
                  </a:moveTo>
                  <a:lnTo>
                    <a:pt x="487679" y="0"/>
                  </a:lnTo>
                </a:path>
                <a:path w="495935" h="490219">
                  <a:moveTo>
                    <a:pt x="464820" y="76834"/>
                  </a:moveTo>
                  <a:lnTo>
                    <a:pt x="495935" y="0"/>
                  </a:lnTo>
                  <a:lnTo>
                    <a:pt x="419100" y="30479"/>
                  </a:lnTo>
                </a:path>
              </a:pathLst>
            </a:custGeom>
            <a:ln w="7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39" name="object 39"/>
            <p:cNvSpPr/>
            <p:nvPr/>
          </p:nvSpPr>
          <p:spPr>
            <a:xfrm>
              <a:off x="4191000" y="2167763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7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40" name="object 40"/>
            <p:cNvSpPr/>
            <p:nvPr/>
          </p:nvSpPr>
          <p:spPr>
            <a:xfrm>
              <a:off x="4587239" y="2137283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80">
                  <a:moveTo>
                    <a:pt x="0" y="68580"/>
                  </a:moveTo>
                  <a:lnTo>
                    <a:pt x="68580" y="38100"/>
                  </a:lnTo>
                  <a:lnTo>
                    <a:pt x="0" y="0"/>
                  </a:lnTo>
                </a:path>
              </a:pathLst>
            </a:custGeom>
            <a:ln w="7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41" name="object 41"/>
            <p:cNvSpPr/>
            <p:nvPr/>
          </p:nvSpPr>
          <p:spPr>
            <a:xfrm>
              <a:off x="3429000" y="2742438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7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42" name="object 42"/>
            <p:cNvSpPr/>
            <p:nvPr/>
          </p:nvSpPr>
          <p:spPr>
            <a:xfrm>
              <a:off x="3901439" y="2711958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80">
                  <a:moveTo>
                    <a:pt x="0" y="68580"/>
                  </a:moveTo>
                  <a:lnTo>
                    <a:pt x="68580" y="30480"/>
                  </a:lnTo>
                  <a:lnTo>
                    <a:pt x="0" y="0"/>
                  </a:lnTo>
                </a:path>
              </a:pathLst>
            </a:custGeom>
            <a:ln w="7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43" name="object 43"/>
            <p:cNvSpPr/>
            <p:nvPr/>
          </p:nvSpPr>
          <p:spPr>
            <a:xfrm>
              <a:off x="3398520" y="2252218"/>
              <a:ext cx="594360" cy="405765"/>
            </a:xfrm>
            <a:custGeom>
              <a:avLst/>
              <a:gdLst/>
              <a:ahLst/>
              <a:cxnLst/>
              <a:rect l="l" t="t" r="r" b="b"/>
              <a:pathLst>
                <a:path w="594360" h="405764">
                  <a:moveTo>
                    <a:pt x="0" y="405764"/>
                  </a:moveTo>
                  <a:lnTo>
                    <a:pt x="594359" y="0"/>
                  </a:lnTo>
                </a:path>
              </a:pathLst>
            </a:custGeom>
            <a:ln w="7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44" name="object 44"/>
            <p:cNvSpPr/>
            <p:nvPr/>
          </p:nvSpPr>
          <p:spPr>
            <a:xfrm>
              <a:off x="3924300" y="2252218"/>
              <a:ext cx="76200" cy="60960"/>
            </a:xfrm>
            <a:custGeom>
              <a:avLst/>
              <a:gdLst/>
              <a:ahLst/>
              <a:cxnLst/>
              <a:rect l="l" t="t" r="r" b="b"/>
              <a:pathLst>
                <a:path w="76200" h="60960">
                  <a:moveTo>
                    <a:pt x="30479" y="60959"/>
                  </a:moveTo>
                  <a:lnTo>
                    <a:pt x="76200" y="0"/>
                  </a:lnTo>
                  <a:lnTo>
                    <a:pt x="0" y="7619"/>
                  </a:lnTo>
                </a:path>
              </a:pathLst>
            </a:custGeom>
            <a:ln w="7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45" name="object 45"/>
            <p:cNvSpPr/>
            <p:nvPr/>
          </p:nvSpPr>
          <p:spPr>
            <a:xfrm>
              <a:off x="3429000" y="2167763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7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46" name="object 46"/>
            <p:cNvSpPr/>
            <p:nvPr/>
          </p:nvSpPr>
          <p:spPr>
            <a:xfrm>
              <a:off x="3901439" y="2137283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80">
                  <a:moveTo>
                    <a:pt x="0" y="68580"/>
                  </a:moveTo>
                  <a:lnTo>
                    <a:pt x="68580" y="38100"/>
                  </a:lnTo>
                  <a:lnTo>
                    <a:pt x="0" y="0"/>
                  </a:lnTo>
                </a:path>
              </a:pathLst>
            </a:custGeom>
            <a:ln w="7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47" name="object 47"/>
            <p:cNvSpPr/>
            <p:nvPr/>
          </p:nvSpPr>
          <p:spPr>
            <a:xfrm>
              <a:off x="3398520" y="1677543"/>
              <a:ext cx="594360" cy="414020"/>
            </a:xfrm>
            <a:custGeom>
              <a:avLst/>
              <a:gdLst/>
              <a:ahLst/>
              <a:cxnLst/>
              <a:rect l="l" t="t" r="r" b="b"/>
              <a:pathLst>
                <a:path w="594360" h="414019">
                  <a:moveTo>
                    <a:pt x="0" y="414020"/>
                  </a:moveTo>
                  <a:lnTo>
                    <a:pt x="594359" y="0"/>
                  </a:lnTo>
                </a:path>
              </a:pathLst>
            </a:custGeom>
            <a:ln w="7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48" name="object 48"/>
            <p:cNvSpPr/>
            <p:nvPr/>
          </p:nvSpPr>
          <p:spPr>
            <a:xfrm>
              <a:off x="3924300" y="1685163"/>
              <a:ext cx="76200" cy="61594"/>
            </a:xfrm>
            <a:custGeom>
              <a:avLst/>
              <a:gdLst/>
              <a:ahLst/>
              <a:cxnLst/>
              <a:rect l="l" t="t" r="r" b="b"/>
              <a:pathLst>
                <a:path w="76200" h="61594">
                  <a:moveTo>
                    <a:pt x="38100" y="61594"/>
                  </a:moveTo>
                  <a:lnTo>
                    <a:pt x="76200" y="0"/>
                  </a:lnTo>
                  <a:lnTo>
                    <a:pt x="0" y="8254"/>
                  </a:lnTo>
                </a:path>
              </a:pathLst>
            </a:custGeom>
            <a:ln w="77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49" name="object 49"/>
            <p:cNvSpPr/>
            <p:nvPr/>
          </p:nvSpPr>
          <p:spPr>
            <a:xfrm>
              <a:off x="3429000" y="1593723"/>
              <a:ext cx="571500" cy="505459"/>
            </a:xfrm>
            <a:custGeom>
              <a:avLst/>
              <a:gdLst/>
              <a:ahLst/>
              <a:cxnLst/>
              <a:rect l="l" t="t" r="r" b="b"/>
              <a:pathLst>
                <a:path w="571500" h="505460">
                  <a:moveTo>
                    <a:pt x="0" y="0"/>
                  </a:moveTo>
                  <a:lnTo>
                    <a:pt x="563879" y="497839"/>
                  </a:lnTo>
                </a:path>
                <a:path w="571500" h="505460">
                  <a:moveTo>
                    <a:pt x="495300" y="482600"/>
                  </a:moveTo>
                  <a:lnTo>
                    <a:pt x="571500" y="505459"/>
                  </a:lnTo>
                  <a:lnTo>
                    <a:pt x="541020" y="436244"/>
                  </a:lnTo>
                </a:path>
              </a:pathLst>
            </a:custGeom>
            <a:ln w="77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50" name="object 50"/>
            <p:cNvSpPr/>
            <p:nvPr/>
          </p:nvSpPr>
          <p:spPr>
            <a:xfrm>
              <a:off x="3429000" y="1593723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7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51" name="object 51"/>
            <p:cNvSpPr/>
            <p:nvPr/>
          </p:nvSpPr>
          <p:spPr>
            <a:xfrm>
              <a:off x="3901439" y="1563243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80">
                  <a:moveTo>
                    <a:pt x="0" y="68580"/>
                  </a:moveTo>
                  <a:lnTo>
                    <a:pt x="68580" y="30480"/>
                  </a:lnTo>
                  <a:lnTo>
                    <a:pt x="0" y="0"/>
                  </a:lnTo>
                </a:path>
              </a:pathLst>
            </a:custGeom>
            <a:ln w="7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041762" y="1478985"/>
            <a:ext cx="94911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6" dirty="0">
                <a:latin typeface="Verdana"/>
                <a:cs typeface="Verdana"/>
              </a:rPr>
              <a:t>2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03501" y="1478985"/>
            <a:ext cx="94911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6" dirty="0">
                <a:latin typeface="Verdana"/>
                <a:cs typeface="Verdana"/>
              </a:rPr>
              <a:t>4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57700" y="1527796"/>
            <a:ext cx="94911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6" dirty="0">
                <a:latin typeface="Verdana"/>
                <a:cs typeface="Verdana"/>
              </a:rPr>
              <a:t>6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326902" y="1633554"/>
            <a:ext cx="94911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6" dirty="0">
                <a:latin typeface="Verdana"/>
                <a:cs typeface="Verdana"/>
              </a:rPr>
              <a:t>2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10262" y="1609149"/>
            <a:ext cx="94911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6" dirty="0">
                <a:latin typeface="Verdana"/>
                <a:cs typeface="Verdana"/>
              </a:rPr>
              <a:t>6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822158" y="1609149"/>
            <a:ext cx="94911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6" dirty="0">
                <a:latin typeface="Verdana"/>
                <a:cs typeface="Verdana"/>
              </a:rPr>
              <a:t>9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649645" y="1765345"/>
            <a:ext cx="94911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6" dirty="0">
                <a:latin typeface="Verdana"/>
                <a:cs typeface="Verdana"/>
              </a:rPr>
              <a:t>9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212603" y="1797886"/>
            <a:ext cx="94911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6" dirty="0">
                <a:latin typeface="Verdana"/>
                <a:cs typeface="Verdana"/>
              </a:rPr>
              <a:t>1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603501" y="1723042"/>
            <a:ext cx="94911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6" dirty="0">
                <a:latin typeface="Verdana"/>
                <a:cs typeface="Verdana"/>
              </a:rPr>
              <a:t>2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384483" y="1739311"/>
            <a:ext cx="94911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6" dirty="0">
                <a:latin typeface="Verdana"/>
                <a:cs typeface="Verdana"/>
              </a:rPr>
              <a:t>5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198277" y="1723042"/>
            <a:ext cx="94911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6" dirty="0">
                <a:latin typeface="Verdana"/>
                <a:cs typeface="Verdana"/>
              </a:rPr>
              <a:t>4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49645" y="2059840"/>
            <a:ext cx="94911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6" dirty="0">
                <a:latin typeface="Verdana"/>
                <a:cs typeface="Verdana"/>
              </a:rPr>
              <a:t>7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041762" y="2041943"/>
            <a:ext cx="94911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6" dirty="0">
                <a:latin typeface="Verdana"/>
                <a:cs typeface="Verdana"/>
              </a:rPr>
              <a:t>3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213643" y="1993132"/>
            <a:ext cx="94911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6" dirty="0">
                <a:latin typeface="Verdana"/>
                <a:cs typeface="Verdana"/>
              </a:rPr>
              <a:t>4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603501" y="2092381"/>
            <a:ext cx="94911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6" dirty="0">
                <a:latin typeface="Verdana"/>
                <a:cs typeface="Verdana"/>
              </a:rPr>
              <a:t>7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198277" y="2141193"/>
            <a:ext cx="94911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6" dirty="0">
                <a:latin typeface="Verdana"/>
                <a:cs typeface="Verdana"/>
              </a:rPr>
              <a:t>2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218477" y="2287627"/>
            <a:ext cx="94911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6" dirty="0">
                <a:latin typeface="Verdana"/>
                <a:cs typeface="Verdana"/>
              </a:rPr>
              <a:t>1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008635" y="2222545"/>
            <a:ext cx="94911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6" dirty="0">
                <a:latin typeface="Verdana"/>
                <a:cs typeface="Verdana"/>
              </a:rPr>
              <a:t>7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773347" y="2222545"/>
            <a:ext cx="174230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12" dirty="0">
                <a:latin typeface="Verdana"/>
                <a:cs typeface="Verdana"/>
              </a:rPr>
              <a:t>1</a:t>
            </a:r>
            <a:r>
              <a:rPr sz="801" spc="16" dirty="0">
                <a:latin typeface="Verdana"/>
                <a:cs typeface="Verdana"/>
              </a:rPr>
              <a:t>0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649645" y="2303897"/>
            <a:ext cx="94911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6" dirty="0">
                <a:latin typeface="Verdana"/>
                <a:cs typeface="Verdana"/>
              </a:rPr>
              <a:t>3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376348" y="2312033"/>
            <a:ext cx="94911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6" dirty="0">
                <a:latin typeface="Verdana"/>
                <a:cs typeface="Verdana"/>
              </a:rPr>
              <a:t>3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649645" y="2598393"/>
            <a:ext cx="94911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6" dirty="0">
                <a:latin typeface="Verdana"/>
                <a:cs typeface="Verdana"/>
              </a:rPr>
              <a:t>2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041762" y="2544700"/>
            <a:ext cx="94911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6" dirty="0">
                <a:latin typeface="Verdana"/>
                <a:cs typeface="Verdana"/>
              </a:rPr>
              <a:t>4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351309" y="2538192"/>
            <a:ext cx="176941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75" dirty="0">
                <a:latin typeface="Verdana"/>
                <a:cs typeface="Verdana"/>
              </a:rPr>
              <a:t>11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433293" y="2630934"/>
            <a:ext cx="94911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6" dirty="0">
                <a:latin typeface="Verdana"/>
                <a:cs typeface="Verdana"/>
              </a:rPr>
              <a:t>5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198277" y="2754589"/>
            <a:ext cx="94911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6" dirty="0">
                <a:latin typeface="Verdana"/>
                <a:cs typeface="Verdana"/>
              </a:rPr>
              <a:t>5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349682" y="2892888"/>
            <a:ext cx="176941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75" dirty="0">
                <a:latin typeface="Verdana"/>
                <a:cs typeface="Verdana"/>
              </a:rPr>
              <a:t>11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018398" y="2835942"/>
            <a:ext cx="94911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6" dirty="0">
                <a:latin typeface="Verdana"/>
                <a:cs typeface="Verdana"/>
              </a:rPr>
              <a:t>8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781483" y="2835942"/>
            <a:ext cx="174230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12" dirty="0">
                <a:latin typeface="Verdana"/>
                <a:cs typeface="Verdana"/>
              </a:rPr>
              <a:t>1</a:t>
            </a:r>
            <a:r>
              <a:rPr sz="801" spc="16" dirty="0">
                <a:latin typeface="Verdana"/>
                <a:cs typeface="Verdana"/>
              </a:rPr>
              <a:t>1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408889" y="2941700"/>
            <a:ext cx="94911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6" dirty="0">
                <a:latin typeface="Verdana"/>
                <a:cs typeface="Verdana"/>
              </a:rPr>
              <a:t>6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058032" y="3094642"/>
            <a:ext cx="94911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6" dirty="0">
                <a:latin typeface="Verdana"/>
                <a:cs typeface="Verdana"/>
              </a:rPr>
              <a:t>5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603501" y="3073490"/>
            <a:ext cx="94911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6" dirty="0">
                <a:latin typeface="Verdana"/>
                <a:cs typeface="Verdana"/>
              </a:rPr>
              <a:t>8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531142" y="2235469"/>
            <a:ext cx="370153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  <a:tabLst>
                <a:tab pos="313880" algn="l"/>
              </a:tabLst>
            </a:pPr>
            <a:r>
              <a:rPr sz="801" spc="112" dirty="0">
                <a:latin typeface="Verdana"/>
                <a:cs typeface="Verdana"/>
              </a:rPr>
              <a:t>1</a:t>
            </a:r>
            <a:r>
              <a:rPr sz="801" spc="16" dirty="0">
                <a:latin typeface="Verdana"/>
                <a:cs typeface="Verdana"/>
              </a:rPr>
              <a:t>2</a:t>
            </a:r>
            <a:r>
              <a:rPr sz="801" dirty="0">
                <a:latin typeface="Verdana"/>
                <a:cs typeface="Verdana"/>
              </a:rPr>
              <a:t>	</a:t>
            </a:r>
            <a:r>
              <a:rPr sz="801" spc="11" dirty="0">
                <a:latin typeface="Verdana"/>
                <a:cs typeface="Verdana"/>
              </a:rPr>
              <a:t>t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370100" y="9356"/>
            <a:ext cx="6786282" cy="1160693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3559">
              <a:lnSpc>
                <a:spcPts val="1249"/>
              </a:lnSpc>
              <a:spcBef>
                <a:spcPts val="101"/>
              </a:spcBef>
            </a:pPr>
            <a:r>
              <a:rPr sz="1068" spc="-5" dirty="0">
                <a:latin typeface="Microsoft Sans Serif"/>
                <a:cs typeface="Microsoft Sans Serif"/>
              </a:rPr>
              <a:t> </a:t>
            </a:r>
            <a:endParaRPr sz="1068" dirty="0">
              <a:latin typeface="Microsoft Sans Serif"/>
              <a:cs typeface="Microsoft Sans Serif"/>
            </a:endParaRPr>
          </a:p>
          <a:p>
            <a:pPr marL="13559">
              <a:lnSpc>
                <a:spcPts val="1217"/>
              </a:lnSpc>
            </a:pPr>
            <a:r>
              <a:rPr sz="1068" spc="-5" dirty="0">
                <a:latin typeface="Microsoft Sans Serif"/>
                <a:cs typeface="Microsoft Sans Serif"/>
              </a:rPr>
              <a:t> </a:t>
            </a:r>
            <a:endParaRPr sz="1068" dirty="0">
              <a:latin typeface="Microsoft Sans Serif"/>
              <a:cs typeface="Microsoft Sans Serif"/>
            </a:endParaRPr>
          </a:p>
          <a:p>
            <a:pPr marL="13559">
              <a:lnSpc>
                <a:spcPts val="1505"/>
              </a:lnSpc>
            </a:pPr>
            <a:r>
              <a:rPr sz="1281" dirty="0">
                <a:latin typeface="Microsoft Sans Serif"/>
                <a:cs typeface="Microsoft Sans Serif"/>
              </a:rPr>
              <a:t> </a:t>
            </a:r>
          </a:p>
          <a:p>
            <a:pPr marL="94910">
              <a:spcBef>
                <a:spcPts val="21"/>
              </a:spcBef>
            </a:pPr>
            <a:r>
              <a:rPr lang="en-GB" sz="1068" b="1" spc="-11" dirty="0">
                <a:latin typeface="Verdana"/>
                <a:cs typeface="Verdana"/>
              </a:rPr>
              <a:t>Multistage Graph: </a:t>
            </a:r>
            <a:r>
              <a:rPr sz="1068" b="1" spc="-11" dirty="0">
                <a:latin typeface="Verdana"/>
                <a:cs typeface="Verdana"/>
              </a:rPr>
              <a:t>EXAMPLE</a:t>
            </a:r>
            <a:r>
              <a:rPr sz="1068" b="1" spc="-21" dirty="0">
                <a:latin typeface="Verdana"/>
                <a:cs typeface="Verdana"/>
              </a:rPr>
              <a:t> </a:t>
            </a:r>
            <a:r>
              <a:rPr sz="1068" b="1" spc="-11" dirty="0">
                <a:latin typeface="Verdana"/>
                <a:cs typeface="Verdana"/>
              </a:rPr>
              <a:t>1: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5"/>
              </a:spcBef>
            </a:pPr>
            <a:endParaRPr sz="1068" dirty="0">
              <a:latin typeface="Verdana"/>
              <a:cs typeface="Verdana"/>
            </a:endParaRPr>
          </a:p>
          <a:p>
            <a:pPr marL="94910" marR="5423">
              <a:lnSpc>
                <a:spcPct val="101000"/>
              </a:lnSpc>
              <a:spcBef>
                <a:spcPts val="5"/>
              </a:spcBef>
            </a:pPr>
            <a:r>
              <a:rPr sz="1068" spc="-5" dirty="0">
                <a:latin typeface="Verdana"/>
                <a:cs typeface="Verdana"/>
              </a:rPr>
              <a:t>Find the minimum cost path </a:t>
            </a:r>
            <a:r>
              <a:rPr sz="1068" spc="-11" dirty="0">
                <a:latin typeface="Verdana"/>
                <a:cs typeface="Verdana"/>
              </a:rPr>
              <a:t>from </a:t>
            </a:r>
            <a:r>
              <a:rPr sz="1068" spc="-5" dirty="0">
                <a:latin typeface="Verdana"/>
                <a:cs typeface="Verdana"/>
              </a:rPr>
              <a:t>s </a:t>
            </a:r>
            <a:r>
              <a:rPr sz="1068" dirty="0">
                <a:latin typeface="Verdana"/>
                <a:cs typeface="Verdana"/>
              </a:rPr>
              <a:t>to </a:t>
            </a:r>
            <a:r>
              <a:rPr sz="1068" spc="-5" dirty="0">
                <a:latin typeface="Verdana"/>
                <a:cs typeface="Verdana"/>
              </a:rPr>
              <a:t>t </a:t>
            </a:r>
            <a:r>
              <a:rPr sz="1068" dirty="0">
                <a:latin typeface="Verdana"/>
                <a:cs typeface="Verdana"/>
              </a:rPr>
              <a:t>in </a:t>
            </a:r>
            <a:r>
              <a:rPr sz="1068" spc="-5" dirty="0">
                <a:latin typeface="Verdana"/>
                <a:cs typeface="Verdana"/>
              </a:rPr>
              <a:t>the multistage graph </a:t>
            </a:r>
            <a:r>
              <a:rPr sz="1068" spc="-11" dirty="0">
                <a:latin typeface="Verdana"/>
                <a:cs typeface="Verdana"/>
              </a:rPr>
              <a:t>of </a:t>
            </a:r>
            <a:r>
              <a:rPr sz="1068" dirty="0">
                <a:latin typeface="Verdana"/>
                <a:cs typeface="Verdana"/>
              </a:rPr>
              <a:t>five </a:t>
            </a:r>
            <a:r>
              <a:rPr sz="1068" spc="-5" dirty="0">
                <a:latin typeface="Verdana"/>
                <a:cs typeface="Verdana"/>
              </a:rPr>
              <a:t>stages shown  below. </a:t>
            </a:r>
            <a:r>
              <a:rPr sz="1068" dirty="0">
                <a:latin typeface="Verdana"/>
                <a:cs typeface="Verdana"/>
              </a:rPr>
              <a:t>Do this </a:t>
            </a:r>
            <a:r>
              <a:rPr sz="1068" spc="-5" dirty="0">
                <a:latin typeface="Verdana"/>
                <a:cs typeface="Verdana"/>
              </a:rPr>
              <a:t>first using </a:t>
            </a:r>
            <a:r>
              <a:rPr sz="1068" spc="-11" dirty="0">
                <a:latin typeface="Verdana"/>
                <a:cs typeface="Verdana"/>
              </a:rPr>
              <a:t>forward </a:t>
            </a:r>
            <a:r>
              <a:rPr sz="1068" spc="-5" dirty="0">
                <a:latin typeface="Verdana"/>
                <a:cs typeface="Verdana"/>
              </a:rPr>
              <a:t>approach and then </a:t>
            </a:r>
            <a:r>
              <a:rPr sz="1068" dirty="0">
                <a:latin typeface="Verdana"/>
                <a:cs typeface="Verdana"/>
              </a:rPr>
              <a:t>using </a:t>
            </a:r>
            <a:r>
              <a:rPr sz="1068" spc="-5" dirty="0">
                <a:latin typeface="Verdana"/>
                <a:cs typeface="Verdana"/>
              </a:rPr>
              <a:t>backward</a:t>
            </a:r>
            <a:r>
              <a:rPr sz="1068" spc="-37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approach.</a:t>
            </a:r>
            <a:endParaRPr sz="1068" dirty="0">
              <a:latin typeface="Verdana"/>
              <a:cs typeface="Verdan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998826" y="2286000"/>
            <a:ext cx="82708" cy="137615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01" spc="16" dirty="0">
                <a:latin typeface="Verdana"/>
                <a:cs typeface="Verdana"/>
              </a:rPr>
              <a:t>s</a:t>
            </a:r>
            <a:endParaRPr sz="801">
              <a:latin typeface="Verdana"/>
              <a:cs typeface="Verdana"/>
            </a:endParaRPr>
          </a:p>
        </p:txBody>
      </p:sp>
      <p:sp>
        <p:nvSpPr>
          <p:cNvPr id="87" name="Slide Number Placeholder 86">
            <a:extLst>
              <a:ext uri="{FF2B5EF4-FFF2-40B4-BE49-F238E27FC236}">
                <a16:creationId xmlns:a16="http://schemas.microsoft.com/office/drawing/2014/main" id="{9B81FE29-7D72-4100-A175-3FDE1608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438868"/>
            <a:ext cx="6006188" cy="4572868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699620">
              <a:spcBef>
                <a:spcPts val="112"/>
              </a:spcBef>
            </a:pPr>
            <a:r>
              <a:rPr sz="854" spc="-5" dirty="0">
                <a:latin typeface="Verdana"/>
                <a:cs typeface="Verdana"/>
              </a:rPr>
              <a:t>&lt;j, l&gt; </a:t>
            </a:r>
            <a:r>
              <a:rPr sz="854" dirty="0">
                <a:latin typeface="Symbol"/>
                <a:cs typeface="Symbol"/>
              </a:rPr>
              <a:t></a:t>
            </a:r>
            <a:r>
              <a:rPr sz="854" spc="91" dirty="0">
                <a:latin typeface="Times New Roman"/>
                <a:cs typeface="Times New Roman"/>
              </a:rPr>
              <a:t> </a:t>
            </a:r>
            <a:r>
              <a:rPr sz="854" dirty="0">
                <a:latin typeface="Verdana"/>
                <a:cs typeface="Verdana"/>
              </a:rPr>
              <a:t>E</a:t>
            </a:r>
          </a:p>
          <a:p>
            <a:pPr marL="13559"/>
            <a:r>
              <a:rPr sz="1068" spc="-5" dirty="0">
                <a:latin typeface="Verdana"/>
                <a:cs typeface="Verdana"/>
              </a:rPr>
              <a:t>cost (1, 1)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{c (1, 2) + cost (2, 2), c (1, 3) + cost (2, 3), c (1, </a:t>
            </a:r>
            <a:r>
              <a:rPr sz="1068" dirty="0">
                <a:latin typeface="Verdana"/>
                <a:cs typeface="Verdana"/>
              </a:rPr>
              <a:t>4) </a:t>
            </a:r>
            <a:r>
              <a:rPr sz="1068" spc="-5" dirty="0">
                <a:latin typeface="Verdana"/>
                <a:cs typeface="Verdana"/>
              </a:rPr>
              <a:t>+ cost (2,</a:t>
            </a:r>
            <a:r>
              <a:rPr sz="1068" spc="-59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4),</a:t>
            </a:r>
            <a:endParaRPr sz="1068" dirty="0">
              <a:latin typeface="Verdana"/>
              <a:cs typeface="Verdana"/>
            </a:endParaRPr>
          </a:p>
          <a:p>
            <a:pPr marL="1328057">
              <a:spcBef>
                <a:spcPts val="16"/>
              </a:spcBef>
            </a:pPr>
            <a:r>
              <a:rPr sz="1068" spc="-5" dirty="0">
                <a:latin typeface="Verdana"/>
                <a:cs typeface="Verdana"/>
              </a:rPr>
              <a:t>c (1, 5) + cost (2,</a:t>
            </a:r>
            <a:r>
              <a:rPr sz="1068" spc="-32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5)}</a:t>
            </a:r>
            <a:endParaRPr sz="1068" dirty="0">
              <a:latin typeface="Verdana"/>
              <a:cs typeface="Verdana"/>
            </a:endParaRPr>
          </a:p>
          <a:p>
            <a:pPr marL="785716">
              <a:spcBef>
                <a:spcPts val="27"/>
              </a:spcBef>
            </a:pPr>
            <a:r>
              <a:rPr sz="1068" spc="-5" dirty="0">
                <a:latin typeface="Verdana"/>
                <a:cs typeface="Verdana"/>
              </a:rPr>
              <a:t>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{9 + cost (2, 2), 7 + cost (2, 3), 3 + cost (2, 4), 2 + cost (2,</a:t>
            </a:r>
            <a:r>
              <a:rPr sz="1068" spc="-53" dirty="0">
                <a:latin typeface="Verdana"/>
                <a:cs typeface="Verdana"/>
              </a:rPr>
              <a:t> </a:t>
            </a:r>
            <a:r>
              <a:rPr sz="1068" dirty="0">
                <a:latin typeface="Verdana"/>
                <a:cs typeface="Verdana"/>
              </a:rPr>
              <a:t>5)}</a:t>
            </a:r>
          </a:p>
          <a:p>
            <a:pPr>
              <a:lnSpc>
                <a:spcPct val="100000"/>
              </a:lnSpc>
            </a:pPr>
            <a:endParaRPr sz="1281" dirty="0">
              <a:latin typeface="Verdana"/>
              <a:cs typeface="Verdana"/>
            </a:endParaRPr>
          </a:p>
          <a:p>
            <a:pPr marL="13559">
              <a:spcBef>
                <a:spcPts val="966"/>
              </a:spcBef>
            </a:pPr>
            <a:r>
              <a:rPr sz="1068" spc="-11" dirty="0">
                <a:latin typeface="Verdana"/>
                <a:cs typeface="Verdana"/>
              </a:rPr>
              <a:t>Now </a:t>
            </a:r>
            <a:r>
              <a:rPr sz="1068" spc="-5" dirty="0">
                <a:latin typeface="Verdana"/>
                <a:cs typeface="Verdana"/>
              </a:rPr>
              <a:t>first starting</a:t>
            </a:r>
            <a:r>
              <a:rPr sz="1068" spc="-27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with,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48"/>
              </a:spcBef>
            </a:pPr>
            <a:endParaRPr sz="1014" dirty="0">
              <a:latin typeface="Verdana"/>
              <a:cs typeface="Verdana"/>
            </a:endParaRPr>
          </a:p>
          <a:p>
            <a:pPr marL="13559"/>
            <a:r>
              <a:rPr sz="1068" spc="-5" dirty="0">
                <a:latin typeface="Verdana"/>
                <a:cs typeface="Verdana"/>
              </a:rPr>
              <a:t>cost (2, 2) = </a:t>
            </a:r>
            <a:r>
              <a:rPr sz="1068" dirty="0">
                <a:latin typeface="Verdana"/>
                <a:cs typeface="Verdana"/>
              </a:rPr>
              <a:t>min{c </a:t>
            </a:r>
            <a:r>
              <a:rPr sz="1068" spc="-5" dirty="0">
                <a:latin typeface="Verdana"/>
                <a:cs typeface="Verdana"/>
              </a:rPr>
              <a:t>(2, 6) + cost (3, 6), c (2, </a:t>
            </a:r>
            <a:r>
              <a:rPr sz="1068" dirty="0">
                <a:latin typeface="Verdana"/>
                <a:cs typeface="Verdana"/>
              </a:rPr>
              <a:t>7) </a:t>
            </a:r>
            <a:r>
              <a:rPr sz="1068" spc="-5" dirty="0">
                <a:latin typeface="Verdana"/>
                <a:cs typeface="Verdana"/>
              </a:rPr>
              <a:t>+ cost (3, 7), c (2, 8) + cost (3,</a:t>
            </a:r>
            <a:r>
              <a:rPr sz="1068" spc="-91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8)}</a:t>
            </a:r>
            <a:endParaRPr sz="1068" dirty="0">
              <a:latin typeface="Verdana"/>
              <a:cs typeface="Verdana"/>
            </a:endParaRPr>
          </a:p>
          <a:p>
            <a:pPr marL="785716">
              <a:spcBef>
                <a:spcPts val="27"/>
              </a:spcBef>
            </a:pPr>
            <a:r>
              <a:rPr sz="1068" spc="-5" dirty="0">
                <a:latin typeface="Verdana"/>
                <a:cs typeface="Verdana"/>
              </a:rPr>
              <a:t>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{4 + cost (3, 6), 2 + cost (3, </a:t>
            </a:r>
            <a:r>
              <a:rPr sz="1068" dirty="0">
                <a:latin typeface="Verdana"/>
                <a:cs typeface="Verdana"/>
              </a:rPr>
              <a:t>7), </a:t>
            </a:r>
            <a:r>
              <a:rPr sz="1068" spc="-5" dirty="0">
                <a:latin typeface="Verdana"/>
                <a:cs typeface="Verdana"/>
              </a:rPr>
              <a:t>1 + cost (3,</a:t>
            </a:r>
            <a:r>
              <a:rPr sz="1068" spc="-85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8)}</a:t>
            </a:r>
            <a:endParaRPr sz="1068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81" dirty="0">
              <a:latin typeface="Verdana"/>
              <a:cs typeface="Verdana"/>
            </a:endParaRPr>
          </a:p>
          <a:p>
            <a:pPr marR="1210098" algn="ctr">
              <a:spcBef>
                <a:spcPts val="966"/>
              </a:spcBef>
            </a:pPr>
            <a:r>
              <a:rPr sz="1068" spc="-5" dirty="0">
                <a:latin typeface="Verdana"/>
                <a:cs typeface="Verdana"/>
              </a:rPr>
              <a:t>cost  (3,  6)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{c (6, 9) + cost </a:t>
            </a:r>
            <a:r>
              <a:rPr sz="1068" dirty="0">
                <a:latin typeface="Verdana"/>
                <a:cs typeface="Verdana"/>
              </a:rPr>
              <a:t>(4, </a:t>
            </a:r>
            <a:r>
              <a:rPr sz="1068" spc="-5" dirty="0">
                <a:latin typeface="Verdana"/>
                <a:cs typeface="Verdana"/>
              </a:rPr>
              <a:t>9), c (6, 10) + cost </a:t>
            </a:r>
            <a:r>
              <a:rPr sz="1068" dirty="0">
                <a:latin typeface="Verdana"/>
                <a:cs typeface="Verdana"/>
              </a:rPr>
              <a:t>(4,</a:t>
            </a:r>
            <a:r>
              <a:rPr sz="1068" spc="-64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10)}</a:t>
            </a:r>
            <a:endParaRPr sz="1068" dirty="0">
              <a:latin typeface="Verdana"/>
              <a:cs typeface="Verdana"/>
            </a:endParaRPr>
          </a:p>
          <a:p>
            <a:pPr marR="1250773" algn="ctr">
              <a:spcBef>
                <a:spcPts val="16"/>
              </a:spcBef>
            </a:pPr>
            <a:r>
              <a:rPr sz="1068" spc="-5" dirty="0">
                <a:latin typeface="Verdana"/>
                <a:cs typeface="Verdana"/>
              </a:rPr>
              <a:t>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{6 + cost (4, 9), 5 + cost (4,</a:t>
            </a:r>
            <a:r>
              <a:rPr sz="1068" spc="-64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10)}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5"/>
              </a:spcBef>
            </a:pPr>
            <a:endParaRPr sz="1121" dirty="0">
              <a:latin typeface="Verdana"/>
              <a:cs typeface="Verdana"/>
            </a:endParaRPr>
          </a:p>
          <a:p>
            <a:pPr marL="13559"/>
            <a:r>
              <a:rPr sz="1068" spc="-5" dirty="0">
                <a:latin typeface="Verdana"/>
                <a:cs typeface="Verdana"/>
              </a:rPr>
              <a:t>cost (4, 9)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{c (9, 12) + cost (5, 12)}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{4 + 0) =</a:t>
            </a:r>
            <a:r>
              <a:rPr sz="1068" spc="-37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4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11"/>
              </a:spcBef>
            </a:pPr>
            <a:endParaRPr sz="1068" dirty="0">
              <a:latin typeface="Verdana"/>
              <a:cs typeface="Verdana"/>
            </a:endParaRPr>
          </a:p>
          <a:p>
            <a:pPr marL="13559"/>
            <a:r>
              <a:rPr sz="1068" spc="-5" dirty="0">
                <a:latin typeface="Verdana"/>
                <a:cs typeface="Verdana"/>
              </a:rPr>
              <a:t>cost (4, 10)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{c (10, 12) + cost (5, 12)} =</a:t>
            </a:r>
            <a:r>
              <a:rPr sz="1068" spc="-37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2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21"/>
              </a:spcBef>
            </a:pPr>
            <a:endParaRPr sz="1068" dirty="0">
              <a:latin typeface="Verdana"/>
              <a:cs typeface="Verdana"/>
            </a:endParaRPr>
          </a:p>
          <a:p>
            <a:pPr marL="13559"/>
            <a:r>
              <a:rPr sz="1068" spc="-5" dirty="0">
                <a:latin typeface="Verdana"/>
                <a:cs typeface="Verdana"/>
              </a:rPr>
              <a:t>Therefore, cost (3, 6)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{6 + 4, 5 + 2} =</a:t>
            </a:r>
            <a:r>
              <a:rPr sz="1068" spc="-48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7</a:t>
            </a:r>
            <a:endParaRPr sz="1068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81" dirty="0">
              <a:latin typeface="Verdana"/>
              <a:cs typeface="Verdana"/>
            </a:endParaRPr>
          </a:p>
          <a:p>
            <a:pPr marR="1159253" algn="ctr">
              <a:spcBef>
                <a:spcPts val="928"/>
              </a:spcBef>
            </a:pPr>
            <a:r>
              <a:rPr sz="1068" spc="-5" dirty="0">
                <a:latin typeface="Verdana"/>
                <a:cs typeface="Verdana"/>
              </a:rPr>
              <a:t>cost (3, 7)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{c (7, 9) + cost </a:t>
            </a:r>
            <a:r>
              <a:rPr sz="1068" dirty="0">
                <a:latin typeface="Verdana"/>
                <a:cs typeface="Verdana"/>
              </a:rPr>
              <a:t>(4, </a:t>
            </a:r>
            <a:r>
              <a:rPr sz="1068" spc="-5" dirty="0">
                <a:latin typeface="Verdana"/>
                <a:cs typeface="Verdana"/>
              </a:rPr>
              <a:t>9) , c (7, 10) + cost (4, 10)}</a:t>
            </a:r>
            <a:endParaRPr sz="1068" dirty="0">
              <a:latin typeface="Verdana"/>
              <a:cs typeface="Verdana"/>
            </a:endParaRPr>
          </a:p>
          <a:p>
            <a:pPr marL="886727">
              <a:spcBef>
                <a:spcPts val="11"/>
              </a:spcBef>
            </a:pPr>
            <a:r>
              <a:rPr sz="1068" spc="-5" dirty="0">
                <a:latin typeface="Verdana"/>
                <a:cs typeface="Verdana"/>
              </a:rPr>
              <a:t>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{4 + cost (4, 9), 3 + cost (4,</a:t>
            </a:r>
            <a:r>
              <a:rPr sz="1068" spc="-59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10)}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53"/>
              </a:spcBef>
            </a:pPr>
            <a:endParaRPr sz="1068" dirty="0">
              <a:latin typeface="Verdana"/>
              <a:cs typeface="Verdana"/>
            </a:endParaRPr>
          </a:p>
          <a:p>
            <a:pPr marL="13559"/>
            <a:r>
              <a:rPr sz="1068" spc="-5" dirty="0">
                <a:latin typeface="Verdana"/>
                <a:cs typeface="Verdana"/>
              </a:rPr>
              <a:t>cost (4, 9)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{c (9, 12) + cost (5, 12)}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{4 + 0} =</a:t>
            </a:r>
            <a:r>
              <a:rPr sz="1068" spc="-27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4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21"/>
              </a:spcBef>
            </a:pPr>
            <a:endParaRPr sz="1068" dirty="0">
              <a:latin typeface="Verdana"/>
              <a:cs typeface="Verdana"/>
            </a:endParaRPr>
          </a:p>
          <a:p>
            <a:pPr marL="13559"/>
            <a:r>
              <a:rPr sz="1068" spc="-5" dirty="0">
                <a:latin typeface="Verdana"/>
                <a:cs typeface="Verdana"/>
              </a:rPr>
              <a:t>Cost (4, 10)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{c </a:t>
            </a:r>
            <a:r>
              <a:rPr sz="1068" dirty="0">
                <a:latin typeface="Verdana"/>
                <a:cs typeface="Verdana"/>
              </a:rPr>
              <a:t>(10, </a:t>
            </a:r>
            <a:r>
              <a:rPr sz="1068" spc="-5" dirty="0">
                <a:latin typeface="Verdana"/>
                <a:cs typeface="Verdana"/>
              </a:rPr>
              <a:t>2) + cost (5, 12)}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{2 + 0} =</a:t>
            </a:r>
            <a:r>
              <a:rPr sz="1068" spc="-117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2</a:t>
            </a:r>
            <a:endParaRPr sz="1068" dirty="0">
              <a:latin typeface="Verdana"/>
              <a:cs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90598-B1B2-46D1-B79A-F21C5B1F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2E5BFD-9710-4E54-9566-C33F956C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943100"/>
            <a:ext cx="3733800" cy="240042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3024" y="352043"/>
            <a:ext cx="5125196" cy="5010913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3559">
              <a:spcBef>
                <a:spcPts val="101"/>
              </a:spcBef>
            </a:pPr>
            <a:r>
              <a:rPr sz="1068" spc="-5" dirty="0">
                <a:latin typeface="Verdana"/>
                <a:cs typeface="Verdana"/>
              </a:rPr>
              <a:t>Therefore, cost (3, 7)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{4 + 4, 3 + 2}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{8, 5} =</a:t>
            </a:r>
            <a:r>
              <a:rPr sz="1068" spc="-75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5</a:t>
            </a:r>
            <a:endParaRPr sz="1068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81" dirty="0">
              <a:latin typeface="Verdana"/>
              <a:cs typeface="Verdana"/>
            </a:endParaRPr>
          </a:p>
          <a:p>
            <a:pPr marR="305745" algn="ctr">
              <a:spcBef>
                <a:spcPts val="913"/>
              </a:spcBef>
            </a:pPr>
            <a:r>
              <a:rPr sz="1068" spc="-5" dirty="0">
                <a:latin typeface="Verdana"/>
                <a:cs typeface="Verdana"/>
              </a:rPr>
              <a:t>cost (3, 8)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{c (8, 10) + cost (4, 10), c (8, 11) + cost (4,</a:t>
            </a:r>
            <a:r>
              <a:rPr sz="1068" spc="-32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11)}</a:t>
            </a:r>
            <a:endParaRPr sz="1068" dirty="0">
              <a:latin typeface="Verdana"/>
              <a:cs typeface="Verdana"/>
            </a:endParaRPr>
          </a:p>
          <a:p>
            <a:pPr marR="315236" algn="ctr">
              <a:spcBef>
                <a:spcPts val="16"/>
              </a:spcBef>
            </a:pPr>
            <a:r>
              <a:rPr sz="1068" spc="-5" dirty="0">
                <a:latin typeface="Verdana"/>
                <a:cs typeface="Verdana"/>
              </a:rPr>
              <a:t>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{5 + cost (4, </a:t>
            </a:r>
            <a:r>
              <a:rPr sz="1068" dirty="0">
                <a:latin typeface="Verdana"/>
                <a:cs typeface="Verdana"/>
              </a:rPr>
              <a:t>10), </a:t>
            </a:r>
            <a:r>
              <a:rPr sz="1068" spc="-5" dirty="0">
                <a:latin typeface="Verdana"/>
                <a:cs typeface="Verdana"/>
              </a:rPr>
              <a:t>6 + cost (4 +</a:t>
            </a:r>
            <a:r>
              <a:rPr sz="1068" spc="-59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11)}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21"/>
              </a:spcBef>
            </a:pPr>
            <a:endParaRPr sz="1068" dirty="0">
              <a:latin typeface="Verdana"/>
              <a:cs typeface="Verdana"/>
            </a:endParaRPr>
          </a:p>
          <a:p>
            <a:pPr marL="13559"/>
            <a:r>
              <a:rPr sz="1068" spc="-5" dirty="0">
                <a:latin typeface="Verdana"/>
                <a:cs typeface="Verdana"/>
              </a:rPr>
              <a:t>cost (4, 11)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{c (11, 12) + cost (5, 12)} =</a:t>
            </a:r>
            <a:r>
              <a:rPr sz="1068" spc="-69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5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21"/>
              </a:spcBef>
            </a:pPr>
            <a:endParaRPr sz="1068" dirty="0">
              <a:latin typeface="Verdana"/>
              <a:cs typeface="Verdana"/>
            </a:endParaRPr>
          </a:p>
          <a:p>
            <a:pPr marL="13559"/>
            <a:r>
              <a:rPr sz="1068" spc="-5" dirty="0">
                <a:latin typeface="Verdana"/>
                <a:cs typeface="Verdana"/>
              </a:rPr>
              <a:t>Therefore, cost (3, 8)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{5 + 2, 6 + 5}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{7, 11} =</a:t>
            </a:r>
            <a:r>
              <a:rPr sz="1068" spc="-69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7</a:t>
            </a:r>
            <a:endParaRPr sz="1068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81" dirty="0">
              <a:latin typeface="Verdana"/>
              <a:cs typeface="Verdana"/>
            </a:endParaRPr>
          </a:p>
          <a:p>
            <a:pPr marL="13559">
              <a:spcBef>
                <a:spcPts val="972"/>
              </a:spcBef>
            </a:pPr>
            <a:r>
              <a:rPr sz="1068" spc="-5" dirty="0">
                <a:latin typeface="Verdana"/>
                <a:cs typeface="Verdana"/>
              </a:rPr>
              <a:t>Therefore, cost (2, 2)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{4 + 7, 2 + </a:t>
            </a:r>
            <a:r>
              <a:rPr sz="1068" dirty="0">
                <a:latin typeface="Verdana"/>
                <a:cs typeface="Verdana"/>
              </a:rPr>
              <a:t>5, </a:t>
            </a:r>
            <a:r>
              <a:rPr sz="1068" spc="-5" dirty="0">
                <a:latin typeface="Verdana"/>
                <a:cs typeface="Verdana"/>
              </a:rPr>
              <a:t>1 + 7}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{11, 7, 8} =</a:t>
            </a:r>
            <a:r>
              <a:rPr sz="1068" spc="-91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7</a:t>
            </a:r>
            <a:endParaRPr sz="1068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81" dirty="0">
              <a:latin typeface="Verdana"/>
              <a:cs typeface="Verdana"/>
            </a:endParaRPr>
          </a:p>
          <a:p>
            <a:pPr marL="13559">
              <a:lnSpc>
                <a:spcPts val="1270"/>
              </a:lnSpc>
              <a:spcBef>
                <a:spcPts val="939"/>
              </a:spcBef>
            </a:pPr>
            <a:r>
              <a:rPr sz="1068" spc="-5" dirty="0">
                <a:latin typeface="Verdana"/>
                <a:cs typeface="Verdana"/>
              </a:rPr>
              <a:t>Therefore, cost (2, 3)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{c (3, 6) + cost (3, 6), c (3, 7) + cost (3,</a:t>
            </a:r>
            <a:r>
              <a:rPr sz="1068" spc="-37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7)}</a:t>
            </a:r>
            <a:endParaRPr sz="1068" dirty="0">
              <a:latin typeface="Verdana"/>
              <a:cs typeface="Verdana"/>
            </a:endParaRPr>
          </a:p>
          <a:p>
            <a:pPr marL="1554484">
              <a:lnSpc>
                <a:spcPts val="1270"/>
              </a:lnSpc>
            </a:pPr>
            <a:r>
              <a:rPr sz="1068" spc="-5" dirty="0">
                <a:latin typeface="Verdana"/>
                <a:cs typeface="Verdana"/>
              </a:rPr>
              <a:t>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{2 + cost (3, 6), 7 + cost (3,</a:t>
            </a:r>
            <a:r>
              <a:rPr sz="1068" spc="-80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7)}</a:t>
            </a:r>
            <a:endParaRPr sz="1068" dirty="0">
              <a:latin typeface="Verdana"/>
              <a:cs typeface="Verdana"/>
            </a:endParaRPr>
          </a:p>
          <a:p>
            <a:pPr marL="1554484">
              <a:spcBef>
                <a:spcPts val="27"/>
              </a:spcBef>
            </a:pPr>
            <a:r>
              <a:rPr sz="1068" spc="-5" dirty="0">
                <a:latin typeface="Verdana"/>
                <a:cs typeface="Verdana"/>
              </a:rPr>
              <a:t>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{2 + 7, 7 + 5}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{9, 12} =</a:t>
            </a:r>
            <a:r>
              <a:rPr sz="1068" spc="-69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9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48"/>
              </a:spcBef>
            </a:pPr>
            <a:endParaRPr sz="1068" dirty="0">
              <a:latin typeface="Verdana"/>
              <a:cs typeface="Verdana"/>
            </a:endParaRPr>
          </a:p>
          <a:p>
            <a:pPr marL="13559">
              <a:lnSpc>
                <a:spcPts val="1270"/>
              </a:lnSpc>
            </a:pPr>
            <a:r>
              <a:rPr sz="1068" spc="-5" dirty="0">
                <a:latin typeface="Verdana"/>
                <a:cs typeface="Verdana"/>
              </a:rPr>
              <a:t>cost (2, 4) = 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{c (4, 8) + cost (3, 8)}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{11 + 7} =</a:t>
            </a:r>
            <a:r>
              <a:rPr sz="1068" spc="-43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18</a:t>
            </a:r>
            <a:endParaRPr sz="1068" dirty="0">
              <a:latin typeface="Verdana"/>
              <a:cs typeface="Verdana"/>
            </a:endParaRPr>
          </a:p>
          <a:p>
            <a:pPr marL="13559">
              <a:lnSpc>
                <a:spcPts val="1270"/>
              </a:lnSpc>
            </a:pPr>
            <a:r>
              <a:rPr sz="1068" spc="-5" dirty="0">
                <a:latin typeface="Verdana"/>
                <a:cs typeface="Verdana"/>
              </a:rPr>
              <a:t>cost (2, 5) = 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{c (5, 7) + cost (3, 7), c (5, 8) + cost (3,</a:t>
            </a:r>
            <a:r>
              <a:rPr sz="1068" spc="11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8)}</a:t>
            </a:r>
            <a:endParaRPr lang="en-GB" sz="1068" spc="-5" dirty="0">
              <a:latin typeface="Verdana"/>
              <a:cs typeface="Verdana"/>
            </a:endParaRPr>
          </a:p>
          <a:p>
            <a:pPr marL="13559">
              <a:lnSpc>
                <a:spcPts val="1270"/>
              </a:lnSpc>
            </a:pPr>
            <a:endParaRPr sz="1068" dirty="0">
              <a:latin typeface="Verdana"/>
              <a:cs typeface="Verdana"/>
            </a:endParaRPr>
          </a:p>
          <a:p>
            <a:pPr marL="792495">
              <a:spcBef>
                <a:spcPts val="27"/>
              </a:spcBef>
            </a:pPr>
            <a:r>
              <a:rPr sz="1068" spc="-5" dirty="0">
                <a:latin typeface="Verdana"/>
                <a:cs typeface="Verdana"/>
              </a:rPr>
              <a:t>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{11 + 5, 8 + 7}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{16, 15} =</a:t>
            </a:r>
            <a:r>
              <a:rPr sz="1068" spc="-80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15</a:t>
            </a:r>
            <a:endParaRPr sz="1068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81" dirty="0">
              <a:latin typeface="Verdana"/>
              <a:cs typeface="Verdana"/>
            </a:endParaRPr>
          </a:p>
          <a:p>
            <a:pPr marL="13559">
              <a:spcBef>
                <a:spcPts val="901"/>
              </a:spcBef>
            </a:pPr>
            <a:r>
              <a:rPr sz="1068" spc="-5" dirty="0">
                <a:latin typeface="Verdana"/>
                <a:cs typeface="Verdana"/>
              </a:rPr>
              <a:t>Therefore, cost (1, 1)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{9 + 7, 7 + </a:t>
            </a:r>
            <a:r>
              <a:rPr sz="1068" dirty="0">
                <a:latin typeface="Verdana"/>
                <a:cs typeface="Verdana"/>
              </a:rPr>
              <a:t>9, </a:t>
            </a:r>
            <a:r>
              <a:rPr sz="1068" spc="-5" dirty="0">
                <a:latin typeface="Verdana"/>
                <a:cs typeface="Verdana"/>
              </a:rPr>
              <a:t>3 + 18, 2 +</a:t>
            </a:r>
            <a:r>
              <a:rPr sz="1068" spc="-101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15}</a:t>
            </a:r>
            <a:endParaRPr sz="1068" dirty="0">
              <a:latin typeface="Verdana"/>
              <a:cs typeface="Verdana"/>
            </a:endParaRPr>
          </a:p>
          <a:p>
            <a:pPr marL="1549739">
              <a:spcBef>
                <a:spcPts val="16"/>
              </a:spcBef>
            </a:pPr>
            <a:r>
              <a:rPr sz="1068" spc="-5" dirty="0">
                <a:latin typeface="Verdana"/>
                <a:cs typeface="Verdana"/>
              </a:rPr>
              <a:t>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{16, 16, 21, 17} =</a:t>
            </a:r>
            <a:r>
              <a:rPr sz="1068" spc="-48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16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59"/>
              </a:spcBef>
            </a:pPr>
            <a:endParaRPr sz="1068" dirty="0">
              <a:latin typeface="Verdana"/>
              <a:cs typeface="Verdana"/>
            </a:endParaRPr>
          </a:p>
          <a:p>
            <a:pPr marL="13559"/>
            <a:r>
              <a:rPr sz="1068" spc="-5" dirty="0">
                <a:latin typeface="Verdana"/>
                <a:cs typeface="Verdana"/>
              </a:rPr>
              <a:t>The </a:t>
            </a:r>
            <a:r>
              <a:rPr sz="1068" dirty="0">
                <a:latin typeface="Verdana"/>
                <a:cs typeface="Verdana"/>
              </a:rPr>
              <a:t>minimum </a:t>
            </a:r>
            <a:r>
              <a:rPr sz="1068" spc="-5" dirty="0">
                <a:latin typeface="Verdana"/>
                <a:cs typeface="Verdana"/>
              </a:rPr>
              <a:t>cost path </a:t>
            </a:r>
            <a:r>
              <a:rPr sz="1068" dirty="0">
                <a:latin typeface="Verdana"/>
                <a:cs typeface="Verdana"/>
              </a:rPr>
              <a:t>is</a:t>
            </a:r>
            <a:r>
              <a:rPr sz="1068" spc="-64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16.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53"/>
              </a:spcBef>
            </a:pPr>
            <a:endParaRPr sz="1601" dirty="0">
              <a:latin typeface="Verdana"/>
              <a:cs typeface="Verdana"/>
            </a:endParaRPr>
          </a:p>
          <a:p>
            <a:pPr marL="783005" algn="ctr"/>
            <a:endParaRPr sz="1068" dirty="0">
              <a:latin typeface="Times New Roman"/>
              <a:cs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6810D-80CF-4556-A52E-3E5892A8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98DE35-0177-403A-B93D-930E818E0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92494"/>
            <a:ext cx="3554221" cy="236219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5852" y="727146"/>
            <a:ext cx="254226" cy="254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10"/>
          </a:p>
        </p:txBody>
      </p:sp>
      <p:grpSp>
        <p:nvGrpSpPr>
          <p:cNvPr id="3" name="object 3"/>
          <p:cNvGrpSpPr/>
          <p:nvPr/>
        </p:nvGrpSpPr>
        <p:grpSpPr>
          <a:xfrm>
            <a:off x="2084653" y="727146"/>
            <a:ext cx="615566" cy="254226"/>
            <a:chOff x="2240914" y="1334770"/>
            <a:chExt cx="576580" cy="238125"/>
          </a:xfrm>
        </p:grpSpPr>
        <p:sp>
          <p:nvSpPr>
            <p:cNvPr id="4" name="object 4"/>
            <p:cNvSpPr/>
            <p:nvPr/>
          </p:nvSpPr>
          <p:spPr>
            <a:xfrm>
              <a:off x="2579369" y="133477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5" name="object 5"/>
            <p:cNvSpPr/>
            <p:nvPr/>
          </p:nvSpPr>
          <p:spPr>
            <a:xfrm>
              <a:off x="2240914" y="1454150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694795" y="727146"/>
            <a:ext cx="615566" cy="254226"/>
            <a:chOff x="2812414" y="1334770"/>
            <a:chExt cx="576580" cy="238125"/>
          </a:xfrm>
        </p:grpSpPr>
        <p:sp>
          <p:nvSpPr>
            <p:cNvPr id="7" name="object 7"/>
            <p:cNvSpPr/>
            <p:nvPr/>
          </p:nvSpPr>
          <p:spPr>
            <a:xfrm>
              <a:off x="3150869" y="133477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8" name="object 8"/>
            <p:cNvSpPr/>
            <p:nvPr/>
          </p:nvSpPr>
          <p:spPr>
            <a:xfrm>
              <a:off x="2812414" y="1454150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304938" y="727146"/>
            <a:ext cx="615566" cy="254226"/>
            <a:chOff x="3383915" y="1334770"/>
            <a:chExt cx="576580" cy="238125"/>
          </a:xfrm>
        </p:grpSpPr>
        <p:sp>
          <p:nvSpPr>
            <p:cNvPr id="10" name="object 10"/>
            <p:cNvSpPr/>
            <p:nvPr/>
          </p:nvSpPr>
          <p:spPr>
            <a:xfrm>
              <a:off x="3722370" y="133477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383915" y="1454150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915081" y="727146"/>
            <a:ext cx="615566" cy="254226"/>
            <a:chOff x="3955415" y="1334770"/>
            <a:chExt cx="576580" cy="238125"/>
          </a:xfrm>
        </p:grpSpPr>
        <p:sp>
          <p:nvSpPr>
            <p:cNvPr id="13" name="object 13"/>
            <p:cNvSpPr/>
            <p:nvPr/>
          </p:nvSpPr>
          <p:spPr>
            <a:xfrm>
              <a:off x="4293870" y="133477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955415" y="1454150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</p:grpSp>
      <p:sp>
        <p:nvSpPr>
          <p:cNvPr id="15" name="object 15"/>
          <p:cNvSpPr/>
          <p:nvPr/>
        </p:nvSpPr>
        <p:spPr>
          <a:xfrm>
            <a:off x="1835852" y="1337288"/>
            <a:ext cx="254226" cy="254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10"/>
          </a:p>
        </p:txBody>
      </p:sp>
      <p:grpSp>
        <p:nvGrpSpPr>
          <p:cNvPr id="16" name="object 16"/>
          <p:cNvGrpSpPr/>
          <p:nvPr/>
        </p:nvGrpSpPr>
        <p:grpSpPr>
          <a:xfrm>
            <a:off x="2084653" y="1337288"/>
            <a:ext cx="615566" cy="254226"/>
            <a:chOff x="2240914" y="1906270"/>
            <a:chExt cx="576580" cy="238125"/>
          </a:xfrm>
        </p:grpSpPr>
        <p:sp>
          <p:nvSpPr>
            <p:cNvPr id="17" name="object 17"/>
            <p:cNvSpPr/>
            <p:nvPr/>
          </p:nvSpPr>
          <p:spPr>
            <a:xfrm>
              <a:off x="2579369" y="190627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18" name="object 18"/>
            <p:cNvSpPr/>
            <p:nvPr/>
          </p:nvSpPr>
          <p:spPr>
            <a:xfrm>
              <a:off x="2240914" y="2025650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694795" y="1337288"/>
            <a:ext cx="615566" cy="254226"/>
            <a:chOff x="2812414" y="1906270"/>
            <a:chExt cx="576580" cy="238125"/>
          </a:xfrm>
        </p:grpSpPr>
        <p:sp>
          <p:nvSpPr>
            <p:cNvPr id="20" name="object 20"/>
            <p:cNvSpPr/>
            <p:nvPr/>
          </p:nvSpPr>
          <p:spPr>
            <a:xfrm>
              <a:off x="3150869" y="190627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21" name="object 21"/>
            <p:cNvSpPr/>
            <p:nvPr/>
          </p:nvSpPr>
          <p:spPr>
            <a:xfrm>
              <a:off x="2812414" y="2025650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304938" y="1337288"/>
            <a:ext cx="615566" cy="254226"/>
            <a:chOff x="3383915" y="1906270"/>
            <a:chExt cx="576580" cy="238125"/>
          </a:xfrm>
        </p:grpSpPr>
        <p:sp>
          <p:nvSpPr>
            <p:cNvPr id="23" name="object 23"/>
            <p:cNvSpPr/>
            <p:nvPr/>
          </p:nvSpPr>
          <p:spPr>
            <a:xfrm>
              <a:off x="3722370" y="190627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24" name="object 24"/>
            <p:cNvSpPr/>
            <p:nvPr/>
          </p:nvSpPr>
          <p:spPr>
            <a:xfrm>
              <a:off x="3383915" y="2025650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915081" y="1337288"/>
            <a:ext cx="615566" cy="254226"/>
            <a:chOff x="3955415" y="1906270"/>
            <a:chExt cx="576580" cy="238125"/>
          </a:xfrm>
        </p:grpSpPr>
        <p:sp>
          <p:nvSpPr>
            <p:cNvPr id="26" name="object 26"/>
            <p:cNvSpPr/>
            <p:nvPr/>
          </p:nvSpPr>
          <p:spPr>
            <a:xfrm>
              <a:off x="4293870" y="1906270"/>
              <a:ext cx="238125" cy="238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27" name="object 27"/>
            <p:cNvSpPr/>
            <p:nvPr/>
          </p:nvSpPr>
          <p:spPr>
            <a:xfrm>
              <a:off x="3955415" y="2025650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99268" y="761314"/>
            <a:ext cx="785050" cy="177347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3559">
              <a:spcBef>
                <a:spcPts val="101"/>
              </a:spcBef>
            </a:pPr>
            <a:r>
              <a:rPr sz="1068" spc="-5" dirty="0">
                <a:latin typeface="Verdana"/>
                <a:cs typeface="Verdana"/>
              </a:rPr>
              <a:t>The path</a:t>
            </a:r>
            <a:r>
              <a:rPr sz="1068" spc="-101" dirty="0">
                <a:latin typeface="Verdana"/>
                <a:cs typeface="Verdana"/>
              </a:rPr>
              <a:t> </a:t>
            </a:r>
            <a:r>
              <a:rPr sz="1068" spc="5" dirty="0">
                <a:latin typeface="Verdana"/>
                <a:cs typeface="Verdana"/>
              </a:rPr>
              <a:t>is</a:t>
            </a:r>
            <a:endParaRPr sz="1068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98221" y="767822"/>
            <a:ext cx="96945" cy="145822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54" dirty="0">
                <a:latin typeface="Verdana"/>
                <a:cs typeface="Verdana"/>
              </a:rPr>
              <a:t>1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505517" y="767822"/>
            <a:ext cx="96945" cy="145822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54" dirty="0">
                <a:latin typeface="Verdana"/>
                <a:cs typeface="Verdana"/>
              </a:rPr>
              <a:t>2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07523" y="767822"/>
            <a:ext cx="96945" cy="145822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54" dirty="0">
                <a:latin typeface="Verdana"/>
                <a:cs typeface="Verdana"/>
              </a:rPr>
              <a:t>7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09531" y="767822"/>
            <a:ext cx="167450" cy="145822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54" dirty="0">
                <a:latin typeface="Verdana"/>
                <a:cs typeface="Verdana"/>
              </a:rPr>
              <a:t>10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08555" y="767822"/>
            <a:ext cx="164060" cy="145822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54" spc="-11" dirty="0">
                <a:latin typeface="Verdana"/>
                <a:cs typeface="Verdana"/>
              </a:rPr>
              <a:t>12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17745" y="1373083"/>
            <a:ext cx="96945" cy="145822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54" dirty="0">
                <a:latin typeface="Verdana"/>
                <a:cs typeface="Verdana"/>
              </a:rPr>
              <a:t>1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21787" y="1373083"/>
            <a:ext cx="96945" cy="145822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54" dirty="0">
                <a:latin typeface="Verdana"/>
                <a:cs typeface="Verdana"/>
              </a:rPr>
              <a:t>3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76610" y="1089976"/>
            <a:ext cx="187110" cy="437034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3559">
              <a:spcBef>
                <a:spcPts val="101"/>
              </a:spcBef>
            </a:pPr>
            <a:r>
              <a:rPr sz="1068" b="1" spc="-5" dirty="0">
                <a:latin typeface="Verdana"/>
                <a:cs typeface="Verdana"/>
              </a:rPr>
              <a:t>or</a:t>
            </a:r>
            <a:endParaRPr sz="1068">
              <a:latin typeface="Verdana"/>
              <a:cs typeface="Verdana"/>
            </a:endParaRPr>
          </a:p>
          <a:p>
            <a:pPr marL="60335">
              <a:spcBef>
                <a:spcPts val="954"/>
              </a:spcBef>
            </a:pPr>
            <a:r>
              <a:rPr sz="854" dirty="0">
                <a:latin typeface="Verdana"/>
                <a:cs typeface="Verdana"/>
              </a:rPr>
              <a:t>6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86751" y="1373083"/>
            <a:ext cx="167450" cy="145822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54" dirty="0">
                <a:latin typeface="Verdana"/>
                <a:cs typeface="Verdana"/>
              </a:rPr>
              <a:t>10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85776" y="1373083"/>
            <a:ext cx="164060" cy="145822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sz="854" spc="-11" dirty="0">
                <a:latin typeface="Verdana"/>
                <a:cs typeface="Verdana"/>
              </a:rPr>
              <a:t>12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84318" y="2612765"/>
            <a:ext cx="5349593" cy="1758036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67793">
              <a:spcBef>
                <a:spcPts val="101"/>
              </a:spcBef>
            </a:pPr>
            <a:r>
              <a:rPr sz="1068" b="1" spc="-5" dirty="0">
                <a:latin typeface="Verdana"/>
                <a:cs typeface="Verdana"/>
              </a:rPr>
              <a:t>BACKWARD</a:t>
            </a:r>
            <a:r>
              <a:rPr sz="1068" b="1" spc="-48" dirty="0">
                <a:latin typeface="Verdana"/>
                <a:cs typeface="Verdana"/>
              </a:rPr>
              <a:t> </a:t>
            </a:r>
            <a:r>
              <a:rPr sz="1068" b="1" spc="-5" dirty="0">
                <a:latin typeface="Verdana"/>
                <a:cs typeface="Verdana"/>
              </a:rPr>
              <a:t>APPROACH:</a:t>
            </a:r>
            <a:endParaRPr sz="1068" dirty="0">
              <a:latin typeface="Verdana"/>
              <a:cs typeface="Verdana"/>
            </a:endParaRPr>
          </a:p>
          <a:p>
            <a:pPr marL="67793" marR="279306">
              <a:lnSpc>
                <a:spcPts val="2605"/>
              </a:lnSpc>
              <a:spcBef>
                <a:spcPts val="304"/>
              </a:spcBef>
            </a:pPr>
            <a:r>
              <a:rPr sz="1068" spc="-5" dirty="0">
                <a:latin typeface="Verdana"/>
                <a:cs typeface="Verdana"/>
              </a:rPr>
              <a:t>We </a:t>
            </a:r>
            <a:r>
              <a:rPr sz="1068" dirty="0">
                <a:latin typeface="Verdana"/>
                <a:cs typeface="Verdana"/>
              </a:rPr>
              <a:t>use the </a:t>
            </a:r>
            <a:r>
              <a:rPr sz="1068" spc="-5" dirty="0">
                <a:latin typeface="Verdana"/>
                <a:cs typeface="Verdana"/>
              </a:rPr>
              <a:t>following equation to </a:t>
            </a:r>
            <a:r>
              <a:rPr sz="1068" dirty="0">
                <a:latin typeface="Verdana"/>
                <a:cs typeface="Verdana"/>
              </a:rPr>
              <a:t>find </a:t>
            </a:r>
            <a:r>
              <a:rPr sz="1068" spc="-5" dirty="0">
                <a:latin typeface="Verdana"/>
                <a:cs typeface="Verdana"/>
              </a:rPr>
              <a:t>the minimum cost path from t </a:t>
            </a:r>
            <a:r>
              <a:rPr sz="1068" dirty="0">
                <a:latin typeface="Verdana"/>
                <a:cs typeface="Verdana"/>
              </a:rPr>
              <a:t>to s:  </a:t>
            </a:r>
            <a:r>
              <a:rPr sz="1068" spc="-5" dirty="0">
                <a:latin typeface="Verdana"/>
                <a:cs typeface="Verdana"/>
              </a:rPr>
              <a:t>Bcost </a:t>
            </a:r>
            <a:r>
              <a:rPr sz="1068" dirty="0">
                <a:latin typeface="Verdana"/>
                <a:cs typeface="Verdana"/>
              </a:rPr>
              <a:t>(i, </a:t>
            </a:r>
            <a:r>
              <a:rPr sz="1068" spc="-5" dirty="0">
                <a:latin typeface="Verdana"/>
                <a:cs typeface="Verdana"/>
              </a:rPr>
              <a:t>J)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{Bcost (i – 1, </a:t>
            </a:r>
            <a:r>
              <a:rPr sz="1068" dirty="0">
                <a:latin typeface="Verdana"/>
                <a:cs typeface="Verdana"/>
              </a:rPr>
              <a:t>l) </a:t>
            </a:r>
            <a:r>
              <a:rPr sz="1068" spc="-5" dirty="0">
                <a:latin typeface="Verdana"/>
                <a:cs typeface="Verdana"/>
              </a:rPr>
              <a:t>+ c </a:t>
            </a:r>
            <a:r>
              <a:rPr sz="1068" dirty="0">
                <a:latin typeface="Verdana"/>
                <a:cs typeface="Verdana"/>
              </a:rPr>
              <a:t>(l,</a:t>
            </a:r>
            <a:r>
              <a:rPr sz="1068" spc="-192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J)}</a:t>
            </a:r>
            <a:endParaRPr sz="1068" dirty="0">
              <a:latin typeface="Verdana"/>
              <a:cs typeface="Verdana"/>
            </a:endParaRPr>
          </a:p>
          <a:p>
            <a:pPr marR="3001178" algn="ctr">
              <a:lnSpc>
                <a:spcPts val="731"/>
              </a:lnSpc>
            </a:pPr>
            <a:r>
              <a:rPr sz="1281" baseline="6944" dirty="0">
                <a:latin typeface="Verdana"/>
                <a:cs typeface="Verdana"/>
              </a:rPr>
              <a:t>l </a:t>
            </a:r>
            <a:r>
              <a:rPr sz="1281" baseline="6944" dirty="0">
                <a:latin typeface="Symbol"/>
                <a:cs typeface="Symbol"/>
              </a:rPr>
              <a:t></a:t>
            </a:r>
            <a:r>
              <a:rPr sz="1281" baseline="6944" dirty="0">
                <a:latin typeface="Times New Roman"/>
                <a:cs typeface="Times New Roman"/>
              </a:rPr>
              <a:t> </a:t>
            </a:r>
            <a:r>
              <a:rPr sz="1281" baseline="6944" dirty="0">
                <a:latin typeface="Verdana"/>
                <a:cs typeface="Verdana"/>
              </a:rPr>
              <a:t>v</a:t>
            </a:r>
            <a:r>
              <a:rPr sz="534" dirty="0">
                <a:latin typeface="Verdana"/>
                <a:cs typeface="Verdana"/>
              </a:rPr>
              <a:t>i –</a:t>
            </a:r>
            <a:r>
              <a:rPr sz="534" spc="59" dirty="0">
                <a:latin typeface="Verdana"/>
                <a:cs typeface="Verdana"/>
              </a:rPr>
              <a:t> </a:t>
            </a:r>
            <a:r>
              <a:rPr sz="534" dirty="0">
                <a:latin typeface="Verdana"/>
                <a:cs typeface="Verdana"/>
              </a:rPr>
              <a:t>1</a:t>
            </a:r>
          </a:p>
          <a:p>
            <a:pPr marR="3016093" algn="ctr">
              <a:lnSpc>
                <a:spcPts val="993"/>
              </a:lnSpc>
            </a:pPr>
            <a:r>
              <a:rPr sz="854" spc="-5" dirty="0">
                <a:latin typeface="Verdana"/>
                <a:cs typeface="Verdana"/>
              </a:rPr>
              <a:t>&lt;l, j&gt; </a:t>
            </a:r>
            <a:r>
              <a:rPr sz="854" dirty="0">
                <a:latin typeface="Symbol"/>
                <a:cs typeface="Symbol"/>
              </a:rPr>
              <a:t></a:t>
            </a:r>
            <a:r>
              <a:rPr sz="854" spc="48" dirty="0">
                <a:latin typeface="Times New Roman"/>
                <a:cs typeface="Times New Roman"/>
              </a:rPr>
              <a:t> </a:t>
            </a:r>
            <a:r>
              <a:rPr sz="854" dirty="0">
                <a:latin typeface="Verdana"/>
                <a:cs typeface="Verdana"/>
              </a:rPr>
              <a:t>E</a:t>
            </a:r>
          </a:p>
          <a:p>
            <a:pPr>
              <a:spcBef>
                <a:spcPts val="37"/>
              </a:spcBef>
            </a:pPr>
            <a:endParaRPr sz="1068" dirty="0">
              <a:latin typeface="Verdana"/>
              <a:cs typeface="Verdana"/>
            </a:endParaRPr>
          </a:p>
          <a:p>
            <a:pPr marR="188463" algn="ctr"/>
            <a:r>
              <a:rPr sz="1068" spc="-5" dirty="0">
                <a:latin typeface="Verdana"/>
                <a:cs typeface="Verdana"/>
              </a:rPr>
              <a:t>Bcost (5, 12)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{Bcost (4, 9) + c (9, 12), Bcost (4, 10) + c (10,</a:t>
            </a:r>
            <a:r>
              <a:rPr sz="1068" spc="-53" dirty="0">
                <a:latin typeface="Verdana"/>
                <a:cs typeface="Verdana"/>
              </a:rPr>
              <a:t> </a:t>
            </a:r>
            <a:r>
              <a:rPr sz="1068" dirty="0">
                <a:latin typeface="Verdana"/>
                <a:cs typeface="Verdana"/>
              </a:rPr>
              <a:t>12),</a:t>
            </a:r>
          </a:p>
          <a:p>
            <a:pPr marR="306423" algn="ctr"/>
            <a:r>
              <a:rPr sz="1068" spc="-5" dirty="0">
                <a:latin typeface="Verdana"/>
                <a:cs typeface="Verdana"/>
              </a:rPr>
              <a:t>Bcost (4, 11) + c (11,</a:t>
            </a:r>
            <a:r>
              <a:rPr sz="1068" spc="-69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12)}</a:t>
            </a:r>
            <a:endParaRPr sz="1068" dirty="0">
              <a:latin typeface="Verdana"/>
              <a:cs typeface="Verdana"/>
            </a:endParaRPr>
          </a:p>
          <a:p>
            <a:pPr marL="1003330" algn="ctr">
              <a:spcBef>
                <a:spcPts val="27"/>
              </a:spcBef>
            </a:pPr>
            <a:r>
              <a:rPr sz="1068" spc="-5" dirty="0">
                <a:latin typeface="Verdana"/>
                <a:cs typeface="Verdana"/>
              </a:rPr>
              <a:t>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{Bcost (4, 9) + </a:t>
            </a:r>
            <a:r>
              <a:rPr sz="1068" dirty="0">
                <a:latin typeface="Verdana"/>
                <a:cs typeface="Verdana"/>
              </a:rPr>
              <a:t>4, </a:t>
            </a:r>
            <a:r>
              <a:rPr sz="1068" spc="-5" dirty="0">
                <a:latin typeface="Verdana"/>
                <a:cs typeface="Verdana"/>
              </a:rPr>
              <a:t>Bcost (4, 10) + </a:t>
            </a:r>
            <a:r>
              <a:rPr sz="1068" dirty="0">
                <a:latin typeface="Verdana"/>
                <a:cs typeface="Verdana"/>
              </a:rPr>
              <a:t>2, </a:t>
            </a:r>
            <a:r>
              <a:rPr sz="1068" spc="-5" dirty="0">
                <a:latin typeface="Verdana"/>
                <a:cs typeface="Verdana"/>
              </a:rPr>
              <a:t>Bcost (4, 11) +</a:t>
            </a:r>
            <a:r>
              <a:rPr sz="1068" spc="-91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5}</a:t>
            </a:r>
            <a:endParaRPr sz="1068" dirty="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38552" y="4523325"/>
            <a:ext cx="835217" cy="177347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3559">
              <a:spcBef>
                <a:spcPts val="101"/>
              </a:spcBef>
            </a:pPr>
            <a:r>
              <a:rPr sz="1068" spc="-5" dirty="0">
                <a:latin typeface="Verdana"/>
                <a:cs typeface="Verdana"/>
              </a:rPr>
              <a:t>Bcost (4,</a:t>
            </a:r>
            <a:r>
              <a:rPr sz="1068" spc="-80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9)</a:t>
            </a:r>
            <a:endParaRPr sz="1068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42965" y="4523325"/>
            <a:ext cx="3789662" cy="341687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3559">
              <a:spcBef>
                <a:spcPts val="101"/>
              </a:spcBef>
            </a:pPr>
            <a:r>
              <a:rPr sz="1068" spc="-5" dirty="0">
                <a:latin typeface="Verdana"/>
                <a:cs typeface="Verdana"/>
              </a:rPr>
              <a:t>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{Bcost (3, 6) + c (6, </a:t>
            </a:r>
            <a:r>
              <a:rPr sz="1068" dirty="0">
                <a:latin typeface="Verdana"/>
                <a:cs typeface="Verdana"/>
              </a:rPr>
              <a:t>9), </a:t>
            </a:r>
            <a:r>
              <a:rPr sz="1068" spc="-5" dirty="0">
                <a:latin typeface="Verdana"/>
                <a:cs typeface="Verdana"/>
              </a:rPr>
              <a:t>Bcost (3, 7) + c (7,</a:t>
            </a:r>
            <a:r>
              <a:rPr sz="1068" spc="-128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9)}</a:t>
            </a:r>
            <a:endParaRPr sz="1068">
              <a:latin typeface="Verdana"/>
              <a:cs typeface="Verdana"/>
            </a:endParaRPr>
          </a:p>
          <a:p>
            <a:pPr marL="33218">
              <a:spcBef>
                <a:spcPts val="11"/>
              </a:spcBef>
            </a:pPr>
            <a:r>
              <a:rPr sz="1068" spc="-5" dirty="0">
                <a:latin typeface="Verdana"/>
                <a:cs typeface="Verdana"/>
              </a:rPr>
              <a:t>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{Bcost (3, 6) + </a:t>
            </a:r>
            <a:r>
              <a:rPr sz="1068" dirty="0">
                <a:latin typeface="Verdana"/>
                <a:cs typeface="Verdana"/>
              </a:rPr>
              <a:t>6, </a:t>
            </a:r>
            <a:r>
              <a:rPr sz="1068" spc="-5" dirty="0">
                <a:latin typeface="Verdana"/>
                <a:cs typeface="Verdana"/>
              </a:rPr>
              <a:t>Bcost (3, 7) +</a:t>
            </a:r>
            <a:r>
              <a:rPr sz="1068" spc="-69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4}</a:t>
            </a:r>
            <a:endParaRPr sz="1068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38552" y="5018218"/>
            <a:ext cx="835217" cy="177347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3559">
              <a:spcBef>
                <a:spcPts val="101"/>
              </a:spcBef>
            </a:pPr>
            <a:r>
              <a:rPr sz="1068" spc="-5" dirty="0">
                <a:latin typeface="Verdana"/>
                <a:cs typeface="Verdana"/>
              </a:rPr>
              <a:t>Bcost (3,</a:t>
            </a:r>
            <a:r>
              <a:rPr sz="1068" spc="-80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6)</a:t>
            </a:r>
            <a:endParaRPr sz="1068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42965" y="5018218"/>
            <a:ext cx="3789662" cy="341687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3559">
              <a:spcBef>
                <a:spcPts val="101"/>
              </a:spcBef>
            </a:pPr>
            <a:r>
              <a:rPr sz="1068" spc="-5" dirty="0">
                <a:latin typeface="Verdana"/>
                <a:cs typeface="Verdana"/>
              </a:rPr>
              <a:t>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{Bcost (2, 2) + c (2, </a:t>
            </a:r>
            <a:r>
              <a:rPr sz="1068" dirty="0">
                <a:latin typeface="Verdana"/>
                <a:cs typeface="Verdana"/>
              </a:rPr>
              <a:t>6), </a:t>
            </a:r>
            <a:r>
              <a:rPr sz="1068" spc="-5" dirty="0">
                <a:latin typeface="Verdana"/>
                <a:cs typeface="Verdana"/>
              </a:rPr>
              <a:t>Bcost (2, 3) + c (3,</a:t>
            </a:r>
            <a:r>
              <a:rPr sz="1068" spc="-128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6)}</a:t>
            </a:r>
            <a:endParaRPr sz="1068">
              <a:latin typeface="Verdana"/>
              <a:cs typeface="Verdana"/>
            </a:endParaRPr>
          </a:p>
          <a:p>
            <a:pPr marL="33218">
              <a:spcBef>
                <a:spcPts val="11"/>
              </a:spcBef>
            </a:pPr>
            <a:r>
              <a:rPr sz="1068" spc="-5" dirty="0">
                <a:latin typeface="Verdana"/>
                <a:cs typeface="Verdana"/>
              </a:rPr>
              <a:t>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{Bcost (2, 2) + </a:t>
            </a:r>
            <a:r>
              <a:rPr sz="1068" dirty="0">
                <a:latin typeface="Verdana"/>
                <a:cs typeface="Verdana"/>
              </a:rPr>
              <a:t>4, </a:t>
            </a:r>
            <a:r>
              <a:rPr sz="1068" spc="-5" dirty="0">
                <a:latin typeface="Verdana"/>
                <a:cs typeface="Verdana"/>
              </a:rPr>
              <a:t>Bcost (2, 3) +</a:t>
            </a:r>
            <a:r>
              <a:rPr sz="1068" spc="-69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2}</a:t>
            </a:r>
            <a:endParaRPr sz="1068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38552" y="5517721"/>
            <a:ext cx="835217" cy="177347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3559">
              <a:spcBef>
                <a:spcPts val="101"/>
              </a:spcBef>
            </a:pPr>
            <a:r>
              <a:rPr sz="1068" spc="-5" dirty="0">
                <a:latin typeface="Verdana"/>
                <a:cs typeface="Verdana"/>
              </a:rPr>
              <a:t>Bcost (2,</a:t>
            </a:r>
            <a:r>
              <a:rPr sz="1068" spc="-75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2)</a:t>
            </a:r>
            <a:endParaRPr sz="1068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43154" y="5517721"/>
            <a:ext cx="3524589" cy="177347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3559">
              <a:spcBef>
                <a:spcPts val="101"/>
              </a:spcBef>
            </a:pPr>
            <a:r>
              <a:rPr sz="1068" spc="-5" dirty="0">
                <a:latin typeface="Verdana"/>
                <a:cs typeface="Verdana"/>
              </a:rPr>
              <a:t>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{Bcost (1, 1) + c (1, 2)}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{0 + 9} =</a:t>
            </a:r>
            <a:r>
              <a:rPr sz="1068" spc="-96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9</a:t>
            </a:r>
            <a:endParaRPr sz="1068">
              <a:latin typeface="Verdana"/>
              <a:cs typeface="Verdana"/>
            </a:endParaRP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D5287F29-9DC6-4A3C-B980-DBD1294B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6CAAB49-C4D6-46C4-9D5C-31B81FC9F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1" y="190609"/>
            <a:ext cx="3810000" cy="22643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8552" y="1947574"/>
            <a:ext cx="4984185" cy="2832240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3559">
              <a:spcBef>
                <a:spcPts val="101"/>
              </a:spcBef>
            </a:pPr>
            <a:r>
              <a:rPr sz="1068" spc="-5" dirty="0">
                <a:latin typeface="Verdana"/>
                <a:cs typeface="Verdana"/>
              </a:rPr>
              <a:t>Bcost (4, 9)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{9 + 6, 11 + 4}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{15, 15} =</a:t>
            </a:r>
            <a:r>
              <a:rPr sz="1068" spc="-91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15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48"/>
              </a:spcBef>
            </a:pPr>
            <a:endParaRPr sz="1014" dirty="0">
              <a:latin typeface="Verdana"/>
              <a:cs typeface="Verdana"/>
            </a:endParaRPr>
          </a:p>
          <a:p>
            <a:pPr marL="13559"/>
            <a:r>
              <a:rPr sz="1068" spc="-5" dirty="0">
                <a:latin typeface="Verdana"/>
                <a:cs typeface="Verdana"/>
              </a:rPr>
              <a:t>Bcost (4, 10)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{Bcost (3, 6) + c (6, 10), Bcost (3, 7) + c (7,</a:t>
            </a:r>
            <a:r>
              <a:rPr sz="1068" spc="-75" dirty="0">
                <a:latin typeface="Verdana"/>
                <a:cs typeface="Verdana"/>
              </a:rPr>
              <a:t> </a:t>
            </a:r>
            <a:r>
              <a:rPr sz="1068" dirty="0">
                <a:latin typeface="Verdana"/>
                <a:cs typeface="Verdana"/>
              </a:rPr>
              <a:t>10),</a:t>
            </a:r>
          </a:p>
          <a:p>
            <a:pPr marR="219648" algn="ctr">
              <a:spcBef>
                <a:spcPts val="27"/>
              </a:spcBef>
            </a:pPr>
            <a:r>
              <a:rPr sz="1068" spc="-5" dirty="0">
                <a:latin typeface="Verdana"/>
                <a:cs typeface="Verdana"/>
              </a:rPr>
              <a:t>Bcost (3, 8) + c (8,</a:t>
            </a:r>
            <a:r>
              <a:rPr sz="1068" spc="-75" dirty="0">
                <a:latin typeface="Verdana"/>
                <a:cs typeface="Verdana"/>
              </a:rPr>
              <a:t> </a:t>
            </a:r>
            <a:r>
              <a:rPr sz="1068" dirty="0">
                <a:latin typeface="Verdana"/>
                <a:cs typeface="Verdana"/>
              </a:rPr>
              <a:t>10)}</a:t>
            </a:r>
          </a:p>
          <a:p>
            <a:pPr>
              <a:spcBef>
                <a:spcPts val="5"/>
              </a:spcBef>
            </a:pPr>
            <a:endParaRPr sz="1068" dirty="0">
              <a:latin typeface="Verdana"/>
              <a:cs typeface="Verdana"/>
            </a:endParaRPr>
          </a:p>
          <a:p>
            <a:pPr marR="364046" algn="ctr">
              <a:spcBef>
                <a:spcPts val="5"/>
              </a:spcBef>
            </a:pPr>
            <a:r>
              <a:rPr sz="1068" spc="-5" dirty="0">
                <a:latin typeface="Verdana"/>
                <a:cs typeface="Verdana"/>
              </a:rPr>
              <a:t>Bcost (3, 8)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{Bcost (2, 2) + c (2, 8), Bcost (2, 4) + c (4,</a:t>
            </a:r>
            <a:r>
              <a:rPr sz="1068" spc="-96" dirty="0">
                <a:latin typeface="Verdana"/>
                <a:cs typeface="Verdana"/>
              </a:rPr>
              <a:t> </a:t>
            </a:r>
            <a:r>
              <a:rPr sz="1068" dirty="0">
                <a:latin typeface="Verdana"/>
                <a:cs typeface="Verdana"/>
              </a:rPr>
              <a:t>8),</a:t>
            </a:r>
          </a:p>
          <a:p>
            <a:pPr marR="402688" algn="ctr">
              <a:spcBef>
                <a:spcPts val="11"/>
              </a:spcBef>
            </a:pPr>
            <a:r>
              <a:rPr sz="1068" spc="-5" dirty="0">
                <a:latin typeface="Verdana"/>
                <a:cs typeface="Verdana"/>
              </a:rPr>
              <a:t>Bcost (2, 5) + c (5,</a:t>
            </a:r>
            <a:r>
              <a:rPr sz="1068" spc="-69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8)}</a:t>
            </a:r>
            <a:endParaRPr sz="1068" dirty="0">
              <a:latin typeface="Verdana"/>
              <a:cs typeface="Verdana"/>
            </a:endParaRPr>
          </a:p>
          <a:p>
            <a:pPr marR="1653462" algn="ctr">
              <a:spcBef>
                <a:spcPts val="27"/>
              </a:spcBef>
            </a:pPr>
            <a:r>
              <a:rPr sz="1068" spc="-5" dirty="0">
                <a:latin typeface="Verdana"/>
                <a:cs typeface="Verdana"/>
              </a:rPr>
              <a:t>Bcost (2, 4)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{Bcost (1, 1) + c (1, 4)} =</a:t>
            </a:r>
            <a:r>
              <a:rPr sz="1068" spc="-96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3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59"/>
              </a:spcBef>
            </a:pPr>
            <a:endParaRPr sz="1068" dirty="0">
              <a:latin typeface="Verdana"/>
              <a:cs typeface="Verdana"/>
            </a:endParaRPr>
          </a:p>
          <a:p>
            <a:pPr marR="287441" algn="ctr"/>
            <a:r>
              <a:rPr sz="1068" spc="-5" dirty="0">
                <a:latin typeface="Verdana"/>
                <a:cs typeface="Verdana"/>
              </a:rPr>
              <a:t>Bcost (3, 8)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{9 + 1, 3 + 11, 2 + 8}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{10, 14, 10} =</a:t>
            </a:r>
            <a:r>
              <a:rPr sz="1068" spc="-69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10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11"/>
              </a:spcBef>
            </a:pPr>
            <a:endParaRPr sz="1068" dirty="0">
              <a:latin typeface="Verdana"/>
              <a:cs typeface="Verdana"/>
            </a:endParaRPr>
          </a:p>
          <a:p>
            <a:pPr marL="13559"/>
            <a:r>
              <a:rPr sz="1068" spc="-5" dirty="0">
                <a:latin typeface="Verdana"/>
                <a:cs typeface="Verdana"/>
              </a:rPr>
              <a:t>Bcost (4, 10)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{9 + 5, 11 + 3, 10 + 5}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{14, 14, 15) = 14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48"/>
              </a:spcBef>
            </a:pPr>
            <a:endParaRPr sz="1014" dirty="0">
              <a:latin typeface="Verdana"/>
              <a:cs typeface="Verdana"/>
            </a:endParaRPr>
          </a:p>
          <a:p>
            <a:pPr marL="13559"/>
            <a:r>
              <a:rPr sz="1068" spc="-5" dirty="0">
                <a:latin typeface="Verdana"/>
                <a:cs typeface="Verdana"/>
              </a:rPr>
              <a:t>Bcost (4, 11)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{Bcost (3, 8) + c (8, 11)}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{Bcost (3, 8) +</a:t>
            </a:r>
            <a:r>
              <a:rPr sz="1068" spc="-69" dirty="0">
                <a:latin typeface="Verdana"/>
                <a:cs typeface="Verdana"/>
              </a:rPr>
              <a:t> </a:t>
            </a:r>
            <a:r>
              <a:rPr sz="1068" spc="5" dirty="0">
                <a:latin typeface="Verdana"/>
                <a:cs typeface="Verdana"/>
              </a:rPr>
              <a:t>6}</a:t>
            </a:r>
            <a:endParaRPr sz="1068" dirty="0">
              <a:latin typeface="Verdana"/>
              <a:cs typeface="Verdana"/>
            </a:endParaRPr>
          </a:p>
          <a:p>
            <a:pPr marL="976213">
              <a:spcBef>
                <a:spcPts val="53"/>
              </a:spcBef>
            </a:pPr>
            <a:r>
              <a:rPr sz="1068" spc="-5" dirty="0">
                <a:latin typeface="Verdana"/>
                <a:cs typeface="Verdana"/>
              </a:rPr>
              <a:t>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{10 + 6} =</a:t>
            </a:r>
            <a:r>
              <a:rPr sz="1068" spc="-48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16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32"/>
              </a:spcBef>
            </a:pPr>
            <a:endParaRPr sz="1174" dirty="0">
              <a:latin typeface="Verdana"/>
              <a:cs typeface="Verdana"/>
            </a:endParaRPr>
          </a:p>
          <a:p>
            <a:pPr marL="924013" algn="ctr"/>
            <a:endParaRPr sz="1068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8552" y="134638"/>
            <a:ext cx="835217" cy="177347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3559">
              <a:spcBef>
                <a:spcPts val="101"/>
              </a:spcBef>
            </a:pPr>
            <a:r>
              <a:rPr sz="1068" spc="-5" dirty="0">
                <a:latin typeface="Verdana"/>
                <a:cs typeface="Verdana"/>
              </a:rPr>
              <a:t>Bcost (2,</a:t>
            </a:r>
            <a:r>
              <a:rPr sz="1068" spc="-80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3)</a:t>
            </a:r>
            <a:endParaRPr sz="1068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2965" y="134638"/>
            <a:ext cx="3524589" cy="177347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3559">
              <a:spcBef>
                <a:spcPts val="101"/>
              </a:spcBef>
            </a:pPr>
            <a:r>
              <a:rPr sz="1068" spc="-5" dirty="0">
                <a:latin typeface="Verdana"/>
                <a:cs typeface="Verdana"/>
              </a:rPr>
              <a:t>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{Bcost (1, 1) + c (1, 3)}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{0 + 7} =</a:t>
            </a:r>
            <a:r>
              <a:rPr sz="1068" spc="-96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7</a:t>
            </a:r>
            <a:endParaRPr sz="1068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8552" y="464929"/>
            <a:ext cx="835217" cy="177347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3559">
              <a:spcBef>
                <a:spcPts val="101"/>
              </a:spcBef>
            </a:pPr>
            <a:r>
              <a:rPr sz="1068" spc="-5" dirty="0">
                <a:latin typeface="Verdana"/>
                <a:cs typeface="Verdana"/>
              </a:rPr>
              <a:t>Bcost (3,</a:t>
            </a:r>
            <a:r>
              <a:rPr sz="1068" spc="-80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6)</a:t>
            </a:r>
            <a:endParaRPr sz="1068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2965" y="464929"/>
            <a:ext cx="2829705" cy="177347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3559">
              <a:spcBef>
                <a:spcPts val="101"/>
              </a:spcBef>
            </a:pPr>
            <a:r>
              <a:rPr sz="1068" spc="-5" dirty="0">
                <a:latin typeface="Verdana"/>
                <a:cs typeface="Verdana"/>
              </a:rPr>
              <a:t>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{9 + 4, 7 + 2}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{13, 9} =</a:t>
            </a:r>
            <a:r>
              <a:rPr sz="1068" spc="-128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9</a:t>
            </a:r>
            <a:endParaRPr sz="1068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8552" y="793592"/>
            <a:ext cx="835217" cy="177347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3559">
              <a:spcBef>
                <a:spcPts val="101"/>
              </a:spcBef>
            </a:pPr>
            <a:r>
              <a:rPr sz="1068" spc="-5" dirty="0">
                <a:latin typeface="Verdana"/>
                <a:cs typeface="Verdana"/>
              </a:rPr>
              <a:t>Bcost (3,</a:t>
            </a:r>
            <a:r>
              <a:rPr sz="1068" spc="-80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7)</a:t>
            </a:r>
            <a:endParaRPr sz="1068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2965" y="793592"/>
            <a:ext cx="3754408" cy="341687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3559">
              <a:spcBef>
                <a:spcPts val="101"/>
              </a:spcBef>
            </a:pPr>
            <a:r>
              <a:rPr sz="1068" spc="-5" dirty="0">
                <a:latin typeface="Verdana"/>
                <a:cs typeface="Verdana"/>
              </a:rPr>
              <a:t>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{Bcost (2, 2) + c (2, </a:t>
            </a:r>
            <a:r>
              <a:rPr sz="1068" dirty="0">
                <a:latin typeface="Verdana"/>
                <a:cs typeface="Verdana"/>
              </a:rPr>
              <a:t>7), </a:t>
            </a:r>
            <a:r>
              <a:rPr sz="1068" spc="-5" dirty="0">
                <a:latin typeface="Verdana"/>
                <a:cs typeface="Verdana"/>
              </a:rPr>
              <a:t>Bcost (2, 3) + c (3,</a:t>
            </a:r>
            <a:r>
              <a:rPr sz="1068" spc="-107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7),</a:t>
            </a:r>
            <a:endParaRPr sz="1068">
              <a:latin typeface="Verdana"/>
              <a:cs typeface="Verdana"/>
            </a:endParaRPr>
          </a:p>
          <a:p>
            <a:pPr marL="494886">
              <a:spcBef>
                <a:spcPts val="11"/>
              </a:spcBef>
            </a:pPr>
            <a:r>
              <a:rPr sz="1068" spc="-5" dirty="0">
                <a:latin typeface="Verdana"/>
                <a:cs typeface="Verdana"/>
              </a:rPr>
              <a:t>Bcost (2, 5) + c (5,</a:t>
            </a:r>
            <a:r>
              <a:rPr sz="1068" spc="-69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7)}</a:t>
            </a:r>
            <a:endParaRPr sz="1068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8552" y="1288214"/>
            <a:ext cx="835217" cy="177347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3559">
              <a:spcBef>
                <a:spcPts val="101"/>
              </a:spcBef>
            </a:pPr>
            <a:r>
              <a:rPr sz="1068" spc="-5" dirty="0">
                <a:latin typeface="Verdana"/>
                <a:cs typeface="Verdana"/>
              </a:rPr>
              <a:t>Bcost (2,</a:t>
            </a:r>
            <a:r>
              <a:rPr sz="1068" spc="-80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5)</a:t>
            </a:r>
            <a:endParaRPr sz="1068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2965" y="1288214"/>
            <a:ext cx="2469721" cy="177347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3559">
              <a:spcBef>
                <a:spcPts val="101"/>
              </a:spcBef>
            </a:pPr>
            <a:r>
              <a:rPr sz="1068" spc="-5" dirty="0">
                <a:latin typeface="Verdana"/>
                <a:cs typeface="Verdana"/>
              </a:rPr>
              <a:t>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{Bcost (1, 1) + c (1, 5)} =</a:t>
            </a:r>
            <a:r>
              <a:rPr sz="1068" spc="-85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2</a:t>
            </a:r>
            <a:endParaRPr sz="1068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8552" y="1618911"/>
            <a:ext cx="835217" cy="177347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3559">
              <a:spcBef>
                <a:spcPts val="101"/>
              </a:spcBef>
            </a:pPr>
            <a:r>
              <a:rPr sz="1068" spc="-5" dirty="0">
                <a:latin typeface="Verdana"/>
                <a:cs typeface="Verdana"/>
              </a:rPr>
              <a:t>Bcost (3,</a:t>
            </a:r>
            <a:r>
              <a:rPr sz="1068" spc="-80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7)</a:t>
            </a:r>
            <a:endParaRPr sz="1068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2965" y="1618911"/>
            <a:ext cx="3832371" cy="177347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3559">
              <a:spcBef>
                <a:spcPts val="101"/>
              </a:spcBef>
            </a:pPr>
            <a:r>
              <a:rPr sz="1068" spc="-5" dirty="0">
                <a:latin typeface="Verdana"/>
                <a:cs typeface="Verdana"/>
              </a:rPr>
              <a:t>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{9 + 2, 7 + 7, 2 + 11}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{11, 14, 13} =</a:t>
            </a:r>
            <a:r>
              <a:rPr sz="1068" spc="-85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11</a:t>
            </a:r>
            <a:endParaRPr sz="1068">
              <a:latin typeface="Verdana"/>
              <a:cs typeface="Verdana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5C87035-49A3-45B1-99D8-4F705586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  <p:sp>
        <p:nvSpPr>
          <p:cNvPr id="14" name="object 65">
            <a:extLst>
              <a:ext uri="{FF2B5EF4-FFF2-40B4-BE49-F238E27FC236}">
                <a16:creationId xmlns:a16="http://schemas.microsoft.com/office/drawing/2014/main" id="{B1E70959-7DFA-4006-8E37-0722FB571343}"/>
              </a:ext>
            </a:extLst>
          </p:cNvPr>
          <p:cNvSpPr txBox="1"/>
          <p:nvPr/>
        </p:nvSpPr>
        <p:spPr>
          <a:xfrm>
            <a:off x="1761998" y="4602873"/>
            <a:ext cx="5801098" cy="177347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3559">
              <a:spcBef>
                <a:spcPts val="101"/>
              </a:spcBef>
            </a:pPr>
            <a:r>
              <a:rPr sz="1068" spc="-5" dirty="0">
                <a:latin typeface="Verdana"/>
                <a:cs typeface="Verdana"/>
              </a:rPr>
              <a:t>Bcost (5, 12)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{15 + 4, 14 + 2, 16 + 5}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{19, 16, 21} =</a:t>
            </a:r>
            <a:r>
              <a:rPr sz="1068" spc="-32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16.</a:t>
            </a:r>
            <a:endParaRPr sz="1068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1241" y="2934107"/>
            <a:ext cx="254904" cy="253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10"/>
          </a:p>
        </p:txBody>
      </p:sp>
      <p:grpSp>
        <p:nvGrpSpPr>
          <p:cNvPr id="3" name="object 3"/>
          <p:cNvGrpSpPr/>
          <p:nvPr/>
        </p:nvGrpSpPr>
        <p:grpSpPr>
          <a:xfrm>
            <a:off x="2771038" y="2447349"/>
            <a:ext cx="604041" cy="534214"/>
            <a:chOff x="2097698" y="2292350"/>
            <a:chExt cx="565785" cy="500380"/>
          </a:xfrm>
        </p:grpSpPr>
        <p:sp>
          <p:nvSpPr>
            <p:cNvPr id="4" name="object 4"/>
            <p:cNvSpPr/>
            <p:nvPr/>
          </p:nvSpPr>
          <p:spPr>
            <a:xfrm>
              <a:off x="2434590" y="2292350"/>
              <a:ext cx="228600" cy="237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5" name="object 5"/>
            <p:cNvSpPr/>
            <p:nvPr/>
          </p:nvSpPr>
          <p:spPr>
            <a:xfrm>
              <a:off x="2102485" y="2493010"/>
              <a:ext cx="381635" cy="294640"/>
            </a:xfrm>
            <a:custGeom>
              <a:avLst/>
              <a:gdLst/>
              <a:ahLst/>
              <a:cxnLst/>
              <a:rect l="l" t="t" r="r" b="b"/>
              <a:pathLst>
                <a:path w="381635" h="294639">
                  <a:moveTo>
                    <a:pt x="0" y="294640"/>
                  </a:moveTo>
                  <a:lnTo>
                    <a:pt x="371475" y="0"/>
                  </a:lnTo>
                </a:path>
                <a:path w="381635" h="294639">
                  <a:moveTo>
                    <a:pt x="343534" y="66675"/>
                  </a:moveTo>
                  <a:lnTo>
                    <a:pt x="381634" y="0"/>
                  </a:lnTo>
                  <a:lnTo>
                    <a:pt x="305434" y="19685"/>
                  </a:lnTo>
                </a:path>
              </a:pathLst>
            </a:custGeom>
            <a:ln w="9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71039" y="3143903"/>
            <a:ext cx="604041" cy="449472"/>
            <a:chOff x="2097699" y="2944789"/>
            <a:chExt cx="565785" cy="421005"/>
          </a:xfrm>
        </p:grpSpPr>
        <p:sp>
          <p:nvSpPr>
            <p:cNvPr id="7" name="object 7"/>
            <p:cNvSpPr/>
            <p:nvPr/>
          </p:nvSpPr>
          <p:spPr>
            <a:xfrm>
              <a:off x="2434590" y="3128010"/>
              <a:ext cx="228600" cy="2374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8" name="object 8"/>
            <p:cNvSpPr/>
            <p:nvPr/>
          </p:nvSpPr>
          <p:spPr>
            <a:xfrm>
              <a:off x="2102485" y="2949575"/>
              <a:ext cx="371475" cy="217804"/>
            </a:xfrm>
            <a:custGeom>
              <a:avLst/>
              <a:gdLst/>
              <a:ahLst/>
              <a:cxnLst/>
              <a:rect l="l" t="t" r="r" b="b"/>
              <a:pathLst>
                <a:path w="371475" h="217805">
                  <a:moveTo>
                    <a:pt x="0" y="0"/>
                  </a:moveTo>
                  <a:lnTo>
                    <a:pt x="371475" y="217804"/>
                  </a:lnTo>
                </a:path>
              </a:pathLst>
            </a:custGeom>
            <a:ln w="9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9" name="object 9"/>
            <p:cNvSpPr/>
            <p:nvPr/>
          </p:nvSpPr>
          <p:spPr>
            <a:xfrm>
              <a:off x="2407920" y="3110865"/>
              <a:ext cx="76200" cy="66040"/>
            </a:xfrm>
            <a:custGeom>
              <a:avLst/>
              <a:gdLst/>
              <a:ahLst/>
              <a:cxnLst/>
              <a:rect l="l" t="t" r="r" b="b"/>
              <a:pathLst>
                <a:path w="76200" h="66039">
                  <a:moveTo>
                    <a:pt x="0" y="56515"/>
                  </a:moveTo>
                  <a:lnTo>
                    <a:pt x="76200" y="66040"/>
                  </a:lnTo>
                  <a:lnTo>
                    <a:pt x="28575" y="0"/>
                  </a:lnTo>
                </a:path>
              </a:pathLst>
            </a:custGeom>
            <a:ln w="9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371689" y="2203970"/>
            <a:ext cx="816913" cy="382356"/>
            <a:chOff x="2660308" y="2064385"/>
            <a:chExt cx="765175" cy="358140"/>
          </a:xfrm>
        </p:grpSpPr>
        <p:sp>
          <p:nvSpPr>
            <p:cNvPr id="11" name="object 11"/>
            <p:cNvSpPr/>
            <p:nvPr/>
          </p:nvSpPr>
          <p:spPr>
            <a:xfrm>
              <a:off x="3187064" y="2064385"/>
              <a:ext cx="238125" cy="2374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12" name="object 12"/>
            <p:cNvSpPr/>
            <p:nvPr/>
          </p:nvSpPr>
          <p:spPr>
            <a:xfrm>
              <a:off x="2665094" y="2189480"/>
              <a:ext cx="533400" cy="227965"/>
            </a:xfrm>
            <a:custGeom>
              <a:avLst/>
              <a:gdLst/>
              <a:ahLst/>
              <a:cxnLst/>
              <a:rect l="l" t="t" r="r" b="b"/>
              <a:pathLst>
                <a:path w="533400" h="227964">
                  <a:moveTo>
                    <a:pt x="0" y="227965"/>
                  </a:moveTo>
                  <a:lnTo>
                    <a:pt x="533400" y="0"/>
                  </a:lnTo>
                </a:path>
              </a:pathLst>
            </a:custGeom>
            <a:ln w="9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131819" y="2179955"/>
              <a:ext cx="76200" cy="66675"/>
            </a:xfrm>
            <a:custGeom>
              <a:avLst/>
              <a:gdLst/>
              <a:ahLst/>
              <a:cxnLst/>
              <a:rect l="l" t="t" r="r" b="b"/>
              <a:pathLst>
                <a:path w="76200" h="66675">
                  <a:moveTo>
                    <a:pt x="19050" y="66675"/>
                  </a:moveTo>
                  <a:lnTo>
                    <a:pt x="76200" y="9525"/>
                  </a:lnTo>
                  <a:lnTo>
                    <a:pt x="0" y="0"/>
                  </a:lnTo>
                </a:path>
              </a:pathLst>
            </a:custGeom>
            <a:ln w="9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</p:grpSp>
      <p:sp>
        <p:nvSpPr>
          <p:cNvPr id="14" name="object 14"/>
          <p:cNvSpPr/>
          <p:nvPr/>
        </p:nvSpPr>
        <p:spPr>
          <a:xfrm>
            <a:off x="3923893" y="2934107"/>
            <a:ext cx="254226" cy="2535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10"/>
          </a:p>
        </p:txBody>
      </p:sp>
      <p:grpSp>
        <p:nvGrpSpPr>
          <p:cNvPr id="15" name="object 15"/>
          <p:cNvGrpSpPr/>
          <p:nvPr/>
        </p:nvGrpSpPr>
        <p:grpSpPr>
          <a:xfrm>
            <a:off x="3259828" y="2413765"/>
            <a:ext cx="928772" cy="1494171"/>
            <a:chOff x="2555532" y="2260893"/>
            <a:chExt cx="869950" cy="1399540"/>
          </a:xfrm>
        </p:grpSpPr>
        <p:sp>
          <p:nvSpPr>
            <p:cNvPr id="16" name="object 16"/>
            <p:cNvSpPr/>
            <p:nvPr/>
          </p:nvSpPr>
          <p:spPr>
            <a:xfrm>
              <a:off x="3187064" y="3432175"/>
              <a:ext cx="238125" cy="2279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17" name="object 17"/>
            <p:cNvSpPr/>
            <p:nvPr/>
          </p:nvSpPr>
          <p:spPr>
            <a:xfrm>
              <a:off x="2636519" y="2493010"/>
              <a:ext cx="609600" cy="988060"/>
            </a:xfrm>
            <a:custGeom>
              <a:avLst/>
              <a:gdLst/>
              <a:ahLst/>
              <a:cxnLst/>
              <a:rect l="l" t="t" r="r" b="b"/>
              <a:pathLst>
                <a:path w="609600" h="988060">
                  <a:moveTo>
                    <a:pt x="0" y="0"/>
                  </a:moveTo>
                  <a:lnTo>
                    <a:pt x="600075" y="978535"/>
                  </a:lnTo>
                </a:path>
                <a:path w="609600" h="988060">
                  <a:moveTo>
                    <a:pt x="542925" y="940435"/>
                  </a:moveTo>
                  <a:lnTo>
                    <a:pt x="609600" y="988060"/>
                  </a:lnTo>
                  <a:lnTo>
                    <a:pt x="600075" y="911860"/>
                  </a:lnTo>
                </a:path>
              </a:pathLst>
            </a:custGeom>
            <a:ln w="9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18" name="object 18"/>
            <p:cNvSpPr/>
            <p:nvPr/>
          </p:nvSpPr>
          <p:spPr>
            <a:xfrm>
              <a:off x="2636519" y="3329305"/>
              <a:ext cx="561975" cy="227329"/>
            </a:xfrm>
            <a:custGeom>
              <a:avLst/>
              <a:gdLst/>
              <a:ahLst/>
              <a:cxnLst/>
              <a:rect l="l" t="t" r="r" b="b"/>
              <a:pathLst>
                <a:path w="561975" h="227329">
                  <a:moveTo>
                    <a:pt x="0" y="0"/>
                  </a:moveTo>
                  <a:lnTo>
                    <a:pt x="561975" y="227329"/>
                  </a:lnTo>
                </a:path>
              </a:pathLst>
            </a:custGeom>
            <a:ln w="9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131819" y="3509645"/>
              <a:ext cx="76200" cy="66675"/>
            </a:xfrm>
            <a:custGeom>
              <a:avLst/>
              <a:gdLst/>
              <a:ahLst/>
              <a:cxnLst/>
              <a:rect l="l" t="t" r="r" b="b"/>
              <a:pathLst>
                <a:path w="76200" h="66675">
                  <a:moveTo>
                    <a:pt x="0" y="66675"/>
                  </a:moveTo>
                  <a:lnTo>
                    <a:pt x="76200" y="46989"/>
                  </a:lnTo>
                  <a:lnTo>
                    <a:pt x="19050" y="0"/>
                  </a:lnTo>
                </a:path>
              </a:pathLst>
            </a:custGeom>
            <a:ln w="9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636519" y="2873375"/>
              <a:ext cx="552450" cy="294005"/>
            </a:xfrm>
            <a:custGeom>
              <a:avLst/>
              <a:gdLst/>
              <a:ahLst/>
              <a:cxnLst/>
              <a:rect l="l" t="t" r="r" b="b"/>
              <a:pathLst>
                <a:path w="552450" h="294005">
                  <a:moveTo>
                    <a:pt x="0" y="294004"/>
                  </a:moveTo>
                  <a:lnTo>
                    <a:pt x="552450" y="0"/>
                  </a:lnTo>
                </a:path>
              </a:pathLst>
            </a:custGeom>
            <a:ln w="9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122294" y="2873375"/>
              <a:ext cx="66675" cy="66040"/>
            </a:xfrm>
            <a:custGeom>
              <a:avLst/>
              <a:gdLst/>
              <a:ahLst/>
              <a:cxnLst/>
              <a:rect l="l" t="t" r="r" b="b"/>
              <a:pathLst>
                <a:path w="66675" h="66039">
                  <a:moveTo>
                    <a:pt x="28575" y="66039"/>
                  </a:moveTo>
                  <a:lnTo>
                    <a:pt x="66675" y="0"/>
                  </a:lnTo>
                  <a:lnTo>
                    <a:pt x="0" y="9525"/>
                  </a:lnTo>
                </a:path>
              </a:pathLst>
            </a:custGeom>
            <a:ln w="9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22" name="object 22"/>
            <p:cNvSpPr/>
            <p:nvPr/>
          </p:nvSpPr>
          <p:spPr>
            <a:xfrm>
              <a:off x="2560319" y="2265680"/>
              <a:ext cx="685800" cy="873760"/>
            </a:xfrm>
            <a:custGeom>
              <a:avLst/>
              <a:gdLst/>
              <a:ahLst/>
              <a:cxnLst/>
              <a:rect l="l" t="t" r="r" b="b"/>
              <a:pathLst>
                <a:path w="685800" h="873760">
                  <a:moveTo>
                    <a:pt x="0" y="873759"/>
                  </a:moveTo>
                  <a:lnTo>
                    <a:pt x="676275" y="0"/>
                  </a:lnTo>
                </a:path>
                <a:path w="685800" h="873760">
                  <a:moveTo>
                    <a:pt x="666750" y="75565"/>
                  </a:moveTo>
                  <a:lnTo>
                    <a:pt x="685800" y="0"/>
                  </a:lnTo>
                  <a:lnTo>
                    <a:pt x="619125" y="37465"/>
                  </a:lnTo>
                </a:path>
              </a:pathLst>
            </a:custGeom>
            <a:ln w="9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144535" y="2332413"/>
            <a:ext cx="858267" cy="649463"/>
            <a:chOff x="3384208" y="2184694"/>
            <a:chExt cx="803910" cy="608330"/>
          </a:xfrm>
        </p:grpSpPr>
        <p:sp>
          <p:nvSpPr>
            <p:cNvPr id="24" name="object 24"/>
            <p:cNvSpPr/>
            <p:nvPr/>
          </p:nvSpPr>
          <p:spPr>
            <a:xfrm>
              <a:off x="3949065" y="2292350"/>
              <a:ext cx="238760" cy="2374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25" name="object 25"/>
            <p:cNvSpPr/>
            <p:nvPr/>
          </p:nvSpPr>
          <p:spPr>
            <a:xfrm>
              <a:off x="3427095" y="2189480"/>
              <a:ext cx="571500" cy="142875"/>
            </a:xfrm>
            <a:custGeom>
              <a:avLst/>
              <a:gdLst/>
              <a:ahLst/>
              <a:cxnLst/>
              <a:rect l="l" t="t" r="r" b="b"/>
              <a:pathLst>
                <a:path w="571500" h="142875">
                  <a:moveTo>
                    <a:pt x="0" y="0"/>
                  </a:moveTo>
                  <a:lnTo>
                    <a:pt x="571500" y="142875"/>
                  </a:lnTo>
                </a:path>
              </a:pathLst>
            </a:custGeom>
            <a:ln w="9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26" name="object 26"/>
            <p:cNvSpPr/>
            <p:nvPr/>
          </p:nvSpPr>
          <p:spPr>
            <a:xfrm>
              <a:off x="3388995" y="2294255"/>
              <a:ext cx="619125" cy="493395"/>
            </a:xfrm>
            <a:custGeom>
              <a:avLst/>
              <a:gdLst/>
              <a:ahLst/>
              <a:cxnLst/>
              <a:rect l="l" t="t" r="r" b="b"/>
              <a:pathLst>
                <a:path w="619125" h="493394">
                  <a:moveTo>
                    <a:pt x="542925" y="66040"/>
                  </a:moveTo>
                  <a:lnTo>
                    <a:pt x="619125" y="46990"/>
                  </a:lnTo>
                  <a:lnTo>
                    <a:pt x="552450" y="0"/>
                  </a:lnTo>
                </a:path>
                <a:path w="619125" h="493394">
                  <a:moveTo>
                    <a:pt x="0" y="493395"/>
                  </a:moveTo>
                  <a:lnTo>
                    <a:pt x="571500" y="123190"/>
                  </a:lnTo>
                </a:path>
                <a:path w="619125" h="493394">
                  <a:moveTo>
                    <a:pt x="533400" y="189865"/>
                  </a:moveTo>
                  <a:lnTo>
                    <a:pt x="581025" y="123190"/>
                  </a:lnTo>
                  <a:lnTo>
                    <a:pt x="504825" y="132715"/>
                  </a:lnTo>
                </a:path>
              </a:pathLst>
            </a:custGeom>
            <a:ln w="9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154705" y="2413765"/>
            <a:ext cx="848098" cy="1389091"/>
            <a:chOff x="3393733" y="2260893"/>
            <a:chExt cx="794385" cy="1301115"/>
          </a:xfrm>
        </p:grpSpPr>
        <p:sp>
          <p:nvSpPr>
            <p:cNvPr id="28" name="object 28"/>
            <p:cNvSpPr/>
            <p:nvPr/>
          </p:nvSpPr>
          <p:spPr>
            <a:xfrm>
              <a:off x="3949065" y="3128010"/>
              <a:ext cx="238760" cy="23748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398520" y="2265680"/>
              <a:ext cx="676275" cy="873760"/>
            </a:xfrm>
            <a:custGeom>
              <a:avLst/>
              <a:gdLst/>
              <a:ahLst/>
              <a:cxnLst/>
              <a:rect l="l" t="t" r="r" b="b"/>
              <a:pathLst>
                <a:path w="676275" h="873760">
                  <a:moveTo>
                    <a:pt x="0" y="0"/>
                  </a:moveTo>
                  <a:lnTo>
                    <a:pt x="676275" y="873759"/>
                  </a:lnTo>
                </a:path>
              </a:pathLst>
            </a:custGeom>
            <a:ln w="9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30" name="object 30"/>
            <p:cNvSpPr/>
            <p:nvPr/>
          </p:nvSpPr>
          <p:spPr>
            <a:xfrm>
              <a:off x="4017645" y="3072765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38100"/>
                  </a:moveTo>
                  <a:lnTo>
                    <a:pt x="66675" y="66675"/>
                  </a:lnTo>
                  <a:lnTo>
                    <a:pt x="47625" y="0"/>
                  </a:lnTo>
                </a:path>
              </a:pathLst>
            </a:custGeom>
            <a:ln w="9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31" name="object 31"/>
            <p:cNvSpPr/>
            <p:nvPr/>
          </p:nvSpPr>
          <p:spPr>
            <a:xfrm>
              <a:off x="3417570" y="2873375"/>
              <a:ext cx="581025" cy="294005"/>
            </a:xfrm>
            <a:custGeom>
              <a:avLst/>
              <a:gdLst/>
              <a:ahLst/>
              <a:cxnLst/>
              <a:rect l="l" t="t" r="r" b="b"/>
              <a:pathLst>
                <a:path w="581025" h="294005">
                  <a:moveTo>
                    <a:pt x="0" y="0"/>
                  </a:moveTo>
                  <a:lnTo>
                    <a:pt x="581025" y="294004"/>
                  </a:lnTo>
                </a:path>
              </a:pathLst>
            </a:custGeom>
            <a:ln w="9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32" name="object 32"/>
            <p:cNvSpPr/>
            <p:nvPr/>
          </p:nvSpPr>
          <p:spPr>
            <a:xfrm>
              <a:off x="3931920" y="3110865"/>
              <a:ext cx="76200" cy="66040"/>
            </a:xfrm>
            <a:custGeom>
              <a:avLst/>
              <a:gdLst/>
              <a:ahLst/>
              <a:cxnLst/>
              <a:rect l="l" t="t" r="r" b="b"/>
              <a:pathLst>
                <a:path w="76200" h="66039">
                  <a:moveTo>
                    <a:pt x="0" y="56515"/>
                  </a:moveTo>
                  <a:lnTo>
                    <a:pt x="76200" y="66040"/>
                  </a:lnTo>
                  <a:lnTo>
                    <a:pt x="28575" y="0"/>
                  </a:lnTo>
                </a:path>
              </a:pathLst>
            </a:custGeom>
            <a:ln w="9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33" name="object 33"/>
            <p:cNvSpPr/>
            <p:nvPr/>
          </p:nvSpPr>
          <p:spPr>
            <a:xfrm>
              <a:off x="3427095" y="3329305"/>
              <a:ext cx="571500" cy="227329"/>
            </a:xfrm>
            <a:custGeom>
              <a:avLst/>
              <a:gdLst/>
              <a:ahLst/>
              <a:cxnLst/>
              <a:rect l="l" t="t" r="r" b="b"/>
              <a:pathLst>
                <a:path w="571500" h="227329">
                  <a:moveTo>
                    <a:pt x="0" y="227329"/>
                  </a:moveTo>
                  <a:lnTo>
                    <a:pt x="571500" y="0"/>
                  </a:lnTo>
                </a:path>
              </a:pathLst>
            </a:custGeom>
            <a:ln w="9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34" name="object 34"/>
            <p:cNvSpPr/>
            <p:nvPr/>
          </p:nvSpPr>
          <p:spPr>
            <a:xfrm>
              <a:off x="3931920" y="3319780"/>
              <a:ext cx="76200" cy="66675"/>
            </a:xfrm>
            <a:custGeom>
              <a:avLst/>
              <a:gdLst/>
              <a:ahLst/>
              <a:cxnLst/>
              <a:rect l="l" t="t" r="r" b="b"/>
              <a:pathLst>
                <a:path w="76200" h="66675">
                  <a:moveTo>
                    <a:pt x="19050" y="66675"/>
                  </a:moveTo>
                  <a:lnTo>
                    <a:pt x="76200" y="9525"/>
                  </a:lnTo>
                  <a:lnTo>
                    <a:pt x="0" y="0"/>
                  </a:lnTo>
                </a:path>
              </a:pathLst>
            </a:custGeom>
            <a:ln w="9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35" name="object 35"/>
            <p:cNvSpPr/>
            <p:nvPr/>
          </p:nvSpPr>
          <p:spPr>
            <a:xfrm>
              <a:off x="3398520" y="2493010"/>
              <a:ext cx="609600" cy="978535"/>
            </a:xfrm>
            <a:custGeom>
              <a:avLst/>
              <a:gdLst/>
              <a:ahLst/>
              <a:cxnLst/>
              <a:rect l="l" t="t" r="r" b="b"/>
              <a:pathLst>
                <a:path w="609600" h="978535">
                  <a:moveTo>
                    <a:pt x="0" y="978535"/>
                  </a:moveTo>
                  <a:lnTo>
                    <a:pt x="600075" y="0"/>
                  </a:lnTo>
                </a:path>
                <a:path w="609600" h="978535">
                  <a:moveTo>
                    <a:pt x="600075" y="76200"/>
                  </a:moveTo>
                  <a:lnTo>
                    <a:pt x="609600" y="0"/>
                  </a:lnTo>
                  <a:lnTo>
                    <a:pt x="542925" y="47625"/>
                  </a:lnTo>
                </a:path>
              </a:pathLst>
            </a:custGeom>
            <a:ln w="9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4998734" y="2575792"/>
            <a:ext cx="817591" cy="903010"/>
            <a:chOff x="4184308" y="2412658"/>
            <a:chExt cx="765810" cy="845819"/>
          </a:xfrm>
        </p:grpSpPr>
        <p:sp>
          <p:nvSpPr>
            <p:cNvPr id="37" name="object 37"/>
            <p:cNvSpPr/>
            <p:nvPr/>
          </p:nvSpPr>
          <p:spPr>
            <a:xfrm>
              <a:off x="4711700" y="2748280"/>
              <a:ext cx="238125" cy="2374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38" name="object 38"/>
            <p:cNvSpPr/>
            <p:nvPr/>
          </p:nvSpPr>
          <p:spPr>
            <a:xfrm>
              <a:off x="4189095" y="2949575"/>
              <a:ext cx="561975" cy="303530"/>
            </a:xfrm>
            <a:custGeom>
              <a:avLst/>
              <a:gdLst/>
              <a:ahLst/>
              <a:cxnLst/>
              <a:rect l="l" t="t" r="r" b="b"/>
              <a:pathLst>
                <a:path w="561975" h="303529">
                  <a:moveTo>
                    <a:pt x="0" y="303529"/>
                  </a:moveTo>
                  <a:lnTo>
                    <a:pt x="561975" y="0"/>
                  </a:lnTo>
                </a:path>
              </a:pathLst>
            </a:custGeom>
            <a:ln w="9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39" name="object 39"/>
            <p:cNvSpPr/>
            <p:nvPr/>
          </p:nvSpPr>
          <p:spPr>
            <a:xfrm>
              <a:off x="4189095" y="2417445"/>
              <a:ext cx="561975" cy="598170"/>
            </a:xfrm>
            <a:custGeom>
              <a:avLst/>
              <a:gdLst/>
              <a:ahLst/>
              <a:cxnLst/>
              <a:rect l="l" t="t" r="r" b="b"/>
              <a:pathLst>
                <a:path w="561975" h="598169">
                  <a:moveTo>
                    <a:pt x="523875" y="598169"/>
                  </a:moveTo>
                  <a:lnTo>
                    <a:pt x="561975" y="532129"/>
                  </a:lnTo>
                  <a:lnTo>
                    <a:pt x="495300" y="541654"/>
                  </a:lnTo>
                </a:path>
                <a:path w="561975" h="598169">
                  <a:moveTo>
                    <a:pt x="0" y="0"/>
                  </a:moveTo>
                  <a:lnTo>
                    <a:pt x="561975" y="370204"/>
                  </a:lnTo>
                </a:path>
              </a:pathLst>
            </a:custGeom>
            <a:ln w="9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  <p:sp>
          <p:nvSpPr>
            <p:cNvPr id="40" name="object 40"/>
            <p:cNvSpPr/>
            <p:nvPr/>
          </p:nvSpPr>
          <p:spPr>
            <a:xfrm>
              <a:off x="4684395" y="2730500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57150"/>
                  </a:moveTo>
                  <a:lnTo>
                    <a:pt x="66675" y="66675"/>
                  </a:lnTo>
                  <a:lnTo>
                    <a:pt x="28575" y="0"/>
                  </a:lnTo>
                </a:path>
              </a:pathLst>
            </a:custGeom>
            <a:ln w="9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210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590485" y="2305254"/>
            <a:ext cx="96945" cy="145138"/>
          </a:xfrm>
          <a:prstGeom prst="rect">
            <a:avLst/>
          </a:prstGeom>
        </p:spPr>
        <p:txBody>
          <a:bodyPr vert="horz" wrap="square" lIns="0" tIns="13559" rIns="0" bIns="0" rtlCol="0">
            <a:spAutoFit/>
          </a:bodyPr>
          <a:lstStyle/>
          <a:p>
            <a:pPr marL="13559">
              <a:spcBef>
                <a:spcPts val="107"/>
              </a:spcBef>
            </a:pPr>
            <a:r>
              <a:rPr sz="854" dirty="0">
                <a:latin typeface="Verdana"/>
                <a:cs typeface="Verdana"/>
              </a:rPr>
              <a:t>3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08636" y="2256443"/>
            <a:ext cx="96945" cy="145138"/>
          </a:xfrm>
          <a:prstGeom prst="rect">
            <a:avLst/>
          </a:prstGeom>
        </p:spPr>
        <p:txBody>
          <a:bodyPr vert="horz" wrap="square" lIns="0" tIns="13559" rIns="0" bIns="0" rtlCol="0">
            <a:spAutoFit/>
          </a:bodyPr>
          <a:lstStyle/>
          <a:p>
            <a:pPr marL="13559">
              <a:spcBef>
                <a:spcPts val="107"/>
              </a:spcBef>
            </a:pPr>
            <a:r>
              <a:rPr sz="854" dirty="0">
                <a:latin typeface="Verdana"/>
                <a:cs typeface="Verdana"/>
              </a:rPr>
              <a:t>4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25160" y="2236918"/>
            <a:ext cx="96945" cy="145138"/>
          </a:xfrm>
          <a:prstGeom prst="rect">
            <a:avLst/>
          </a:prstGeom>
        </p:spPr>
        <p:txBody>
          <a:bodyPr vert="horz" wrap="square" lIns="0" tIns="13559" rIns="0" bIns="0" rtlCol="0">
            <a:spAutoFit/>
          </a:bodyPr>
          <a:lstStyle/>
          <a:p>
            <a:pPr marL="13559">
              <a:spcBef>
                <a:spcPts val="107"/>
              </a:spcBef>
            </a:pPr>
            <a:r>
              <a:rPr sz="854" dirty="0">
                <a:latin typeface="Verdana"/>
                <a:cs typeface="Verdana"/>
              </a:rPr>
              <a:t>1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02841" y="2500500"/>
            <a:ext cx="96945" cy="145138"/>
          </a:xfrm>
          <a:prstGeom prst="rect">
            <a:avLst/>
          </a:prstGeom>
        </p:spPr>
        <p:txBody>
          <a:bodyPr vert="horz" wrap="square" lIns="0" tIns="13559" rIns="0" bIns="0" rtlCol="0">
            <a:spAutoFit/>
          </a:bodyPr>
          <a:lstStyle/>
          <a:p>
            <a:pPr marL="13559">
              <a:spcBef>
                <a:spcPts val="107"/>
              </a:spcBef>
            </a:pPr>
            <a:r>
              <a:rPr sz="854" dirty="0">
                <a:latin typeface="Verdana"/>
                <a:cs typeface="Verdana"/>
              </a:rPr>
              <a:t>2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12893" y="2487483"/>
            <a:ext cx="96945" cy="145138"/>
          </a:xfrm>
          <a:prstGeom prst="rect">
            <a:avLst/>
          </a:prstGeom>
        </p:spPr>
        <p:txBody>
          <a:bodyPr vert="horz" wrap="square" lIns="0" tIns="13559" rIns="0" bIns="0" rtlCol="0">
            <a:spAutoFit/>
          </a:bodyPr>
          <a:lstStyle/>
          <a:p>
            <a:pPr marL="13559">
              <a:spcBef>
                <a:spcPts val="107"/>
              </a:spcBef>
            </a:pPr>
            <a:r>
              <a:rPr sz="854" dirty="0">
                <a:latin typeface="Verdana"/>
                <a:cs typeface="Verdana"/>
              </a:rPr>
              <a:t>4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31921" y="2500500"/>
            <a:ext cx="96945" cy="145138"/>
          </a:xfrm>
          <a:prstGeom prst="rect">
            <a:avLst/>
          </a:prstGeom>
        </p:spPr>
        <p:txBody>
          <a:bodyPr vert="horz" wrap="square" lIns="0" tIns="13559" rIns="0" bIns="0" rtlCol="0">
            <a:spAutoFit/>
          </a:bodyPr>
          <a:lstStyle/>
          <a:p>
            <a:pPr marL="13559">
              <a:spcBef>
                <a:spcPts val="107"/>
              </a:spcBef>
            </a:pPr>
            <a:r>
              <a:rPr sz="854" dirty="0">
                <a:latin typeface="Verdana"/>
                <a:cs typeface="Verdana"/>
              </a:rPr>
              <a:t>7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88821" y="2659950"/>
            <a:ext cx="96945" cy="145138"/>
          </a:xfrm>
          <a:prstGeom prst="rect">
            <a:avLst/>
          </a:prstGeom>
        </p:spPr>
        <p:txBody>
          <a:bodyPr vert="horz" wrap="square" lIns="0" tIns="13559" rIns="0" bIns="0" rtlCol="0">
            <a:spAutoFit/>
          </a:bodyPr>
          <a:lstStyle/>
          <a:p>
            <a:pPr marL="13559">
              <a:spcBef>
                <a:spcPts val="107"/>
              </a:spcBef>
            </a:pPr>
            <a:r>
              <a:rPr sz="854" dirty="0">
                <a:latin typeface="Verdana"/>
                <a:cs typeface="Verdana"/>
              </a:rPr>
              <a:t>5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11635" y="2642053"/>
            <a:ext cx="96945" cy="145138"/>
          </a:xfrm>
          <a:prstGeom prst="rect">
            <a:avLst/>
          </a:prstGeom>
        </p:spPr>
        <p:txBody>
          <a:bodyPr vert="horz" wrap="square" lIns="0" tIns="13559" rIns="0" bIns="0" rtlCol="0">
            <a:spAutoFit/>
          </a:bodyPr>
          <a:lstStyle/>
          <a:p>
            <a:pPr marL="13559">
              <a:spcBef>
                <a:spcPts val="107"/>
              </a:spcBef>
            </a:pPr>
            <a:r>
              <a:rPr sz="854" dirty="0">
                <a:latin typeface="Verdana"/>
                <a:cs typeface="Verdana"/>
              </a:rPr>
              <a:t>6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69868" y="2601376"/>
            <a:ext cx="96945" cy="145138"/>
          </a:xfrm>
          <a:prstGeom prst="rect">
            <a:avLst/>
          </a:prstGeom>
        </p:spPr>
        <p:txBody>
          <a:bodyPr vert="horz" wrap="square" lIns="0" tIns="13559" rIns="0" bIns="0" rtlCol="0">
            <a:spAutoFit/>
          </a:bodyPr>
          <a:lstStyle/>
          <a:p>
            <a:pPr marL="13559">
              <a:spcBef>
                <a:spcPts val="107"/>
              </a:spcBef>
            </a:pPr>
            <a:r>
              <a:rPr sz="854" dirty="0">
                <a:latin typeface="Verdana"/>
                <a:cs typeface="Verdana"/>
              </a:rPr>
              <a:t>7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36665" y="2793368"/>
            <a:ext cx="96945" cy="145138"/>
          </a:xfrm>
          <a:prstGeom prst="rect">
            <a:avLst/>
          </a:prstGeom>
        </p:spPr>
        <p:txBody>
          <a:bodyPr vert="horz" wrap="square" lIns="0" tIns="13559" rIns="0" bIns="0" rtlCol="0">
            <a:spAutoFit/>
          </a:bodyPr>
          <a:lstStyle/>
          <a:p>
            <a:pPr marL="13559">
              <a:spcBef>
                <a:spcPts val="107"/>
              </a:spcBef>
            </a:pPr>
            <a:r>
              <a:rPr sz="854" dirty="0">
                <a:latin typeface="Verdana"/>
                <a:cs typeface="Verdana"/>
              </a:rPr>
              <a:t>3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171340" y="2764081"/>
            <a:ext cx="96945" cy="145138"/>
          </a:xfrm>
          <a:prstGeom prst="rect">
            <a:avLst/>
          </a:prstGeom>
        </p:spPr>
        <p:txBody>
          <a:bodyPr vert="horz" wrap="square" lIns="0" tIns="13559" rIns="0" bIns="0" rtlCol="0">
            <a:spAutoFit/>
          </a:bodyPr>
          <a:lstStyle/>
          <a:p>
            <a:pPr marL="13559">
              <a:spcBef>
                <a:spcPts val="107"/>
              </a:spcBef>
            </a:pPr>
            <a:r>
              <a:rPr sz="854" dirty="0">
                <a:latin typeface="Verdana"/>
                <a:cs typeface="Verdana"/>
              </a:rPr>
              <a:t>6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633374" y="2970716"/>
            <a:ext cx="98979" cy="145138"/>
          </a:xfrm>
          <a:prstGeom prst="rect">
            <a:avLst/>
          </a:prstGeom>
        </p:spPr>
        <p:txBody>
          <a:bodyPr vert="horz" wrap="square" lIns="0" tIns="13559" rIns="0" bIns="0" rtlCol="0">
            <a:spAutoFit/>
          </a:bodyPr>
          <a:lstStyle/>
          <a:p>
            <a:pPr marL="13559">
              <a:spcBef>
                <a:spcPts val="107"/>
              </a:spcBef>
            </a:pPr>
            <a:r>
              <a:rPr sz="854" spc="16" dirty="0">
                <a:latin typeface="Verdana"/>
                <a:cs typeface="Verdana"/>
              </a:rPr>
              <a:t>1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007007" y="2985766"/>
            <a:ext cx="98979" cy="145138"/>
          </a:xfrm>
          <a:prstGeom prst="rect">
            <a:avLst/>
          </a:prstGeom>
        </p:spPr>
        <p:txBody>
          <a:bodyPr vert="horz" wrap="square" lIns="0" tIns="13559" rIns="0" bIns="0" rtlCol="0">
            <a:spAutoFit/>
          </a:bodyPr>
          <a:lstStyle/>
          <a:p>
            <a:pPr marL="13559">
              <a:spcBef>
                <a:spcPts val="107"/>
              </a:spcBef>
            </a:pPr>
            <a:r>
              <a:rPr sz="854" spc="16" dirty="0">
                <a:latin typeface="Verdana"/>
                <a:cs typeface="Verdana"/>
              </a:rPr>
              <a:t>5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01503" y="2992274"/>
            <a:ext cx="96945" cy="145138"/>
          </a:xfrm>
          <a:prstGeom prst="rect">
            <a:avLst/>
          </a:prstGeom>
        </p:spPr>
        <p:txBody>
          <a:bodyPr vert="horz" wrap="square" lIns="0" tIns="13559" rIns="0" bIns="0" rtlCol="0">
            <a:spAutoFit/>
          </a:bodyPr>
          <a:lstStyle/>
          <a:p>
            <a:pPr marL="13559">
              <a:spcBef>
                <a:spcPts val="107"/>
              </a:spcBef>
            </a:pPr>
            <a:r>
              <a:rPr sz="854" dirty="0">
                <a:latin typeface="Verdana"/>
                <a:cs typeface="Verdana"/>
              </a:rPr>
              <a:t>2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77432" y="3268872"/>
            <a:ext cx="96945" cy="145138"/>
          </a:xfrm>
          <a:prstGeom prst="rect">
            <a:avLst/>
          </a:prstGeom>
        </p:spPr>
        <p:txBody>
          <a:bodyPr vert="horz" wrap="square" lIns="0" tIns="13559" rIns="0" bIns="0" rtlCol="0">
            <a:spAutoFit/>
          </a:bodyPr>
          <a:lstStyle/>
          <a:p>
            <a:pPr marL="13559">
              <a:spcBef>
                <a:spcPts val="107"/>
              </a:spcBef>
            </a:pPr>
            <a:r>
              <a:rPr sz="854" dirty="0">
                <a:latin typeface="Verdana"/>
                <a:cs typeface="Verdana"/>
              </a:rPr>
              <a:t>2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530283" y="3268872"/>
            <a:ext cx="96945" cy="145138"/>
          </a:xfrm>
          <a:prstGeom prst="rect">
            <a:avLst/>
          </a:prstGeom>
        </p:spPr>
        <p:txBody>
          <a:bodyPr vert="horz" wrap="square" lIns="0" tIns="13559" rIns="0" bIns="0" rtlCol="0">
            <a:spAutoFit/>
          </a:bodyPr>
          <a:lstStyle/>
          <a:p>
            <a:pPr marL="13559">
              <a:spcBef>
                <a:spcPts val="107"/>
              </a:spcBef>
            </a:pPr>
            <a:r>
              <a:rPr sz="854" dirty="0">
                <a:latin typeface="Verdana"/>
                <a:cs typeface="Verdana"/>
              </a:rPr>
              <a:t>5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202841" y="3392528"/>
            <a:ext cx="96945" cy="145138"/>
          </a:xfrm>
          <a:prstGeom prst="rect">
            <a:avLst/>
          </a:prstGeom>
        </p:spPr>
        <p:txBody>
          <a:bodyPr vert="horz" wrap="square" lIns="0" tIns="13559" rIns="0" bIns="0" rtlCol="0">
            <a:spAutoFit/>
          </a:bodyPr>
          <a:lstStyle/>
          <a:p>
            <a:pPr marL="13559">
              <a:spcBef>
                <a:spcPts val="107"/>
              </a:spcBef>
            </a:pPr>
            <a:r>
              <a:rPr sz="854" dirty="0">
                <a:latin typeface="Verdana"/>
                <a:cs typeface="Verdana"/>
              </a:rPr>
              <a:t>3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303131" y="3482015"/>
            <a:ext cx="96945" cy="145138"/>
          </a:xfrm>
          <a:prstGeom prst="rect">
            <a:avLst/>
          </a:prstGeom>
        </p:spPr>
        <p:txBody>
          <a:bodyPr vert="horz" wrap="square" lIns="0" tIns="13559" rIns="0" bIns="0" rtlCol="0">
            <a:spAutoFit/>
          </a:bodyPr>
          <a:lstStyle/>
          <a:p>
            <a:pPr marL="13559">
              <a:spcBef>
                <a:spcPts val="107"/>
              </a:spcBef>
            </a:pPr>
            <a:r>
              <a:rPr sz="854" dirty="0">
                <a:latin typeface="Verdana"/>
                <a:cs typeface="Verdana"/>
              </a:rPr>
              <a:t>6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831921" y="3400663"/>
            <a:ext cx="96945" cy="145138"/>
          </a:xfrm>
          <a:prstGeom prst="rect">
            <a:avLst/>
          </a:prstGeom>
        </p:spPr>
        <p:txBody>
          <a:bodyPr vert="horz" wrap="square" lIns="0" tIns="13559" rIns="0" bIns="0" rtlCol="0">
            <a:spAutoFit/>
          </a:bodyPr>
          <a:lstStyle/>
          <a:p>
            <a:pPr marL="13559">
              <a:spcBef>
                <a:spcPts val="107"/>
              </a:spcBef>
            </a:pPr>
            <a:r>
              <a:rPr sz="854" dirty="0">
                <a:latin typeface="Verdana"/>
                <a:cs typeface="Verdana"/>
              </a:rPr>
              <a:t>8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269868" y="3332327"/>
            <a:ext cx="96945" cy="145138"/>
          </a:xfrm>
          <a:prstGeom prst="rect">
            <a:avLst/>
          </a:prstGeom>
        </p:spPr>
        <p:txBody>
          <a:bodyPr vert="horz" wrap="square" lIns="0" tIns="13559" rIns="0" bIns="0" rtlCol="0">
            <a:spAutoFit/>
          </a:bodyPr>
          <a:lstStyle/>
          <a:p>
            <a:pPr marL="13559">
              <a:spcBef>
                <a:spcPts val="107"/>
              </a:spcBef>
            </a:pPr>
            <a:r>
              <a:rPr sz="854" dirty="0">
                <a:latin typeface="Verdana"/>
                <a:cs typeface="Verdana"/>
              </a:rPr>
              <a:t>3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561197" y="3664244"/>
            <a:ext cx="96945" cy="145138"/>
          </a:xfrm>
          <a:prstGeom prst="rect">
            <a:avLst/>
          </a:prstGeom>
        </p:spPr>
        <p:txBody>
          <a:bodyPr vert="horz" wrap="square" lIns="0" tIns="13559" rIns="0" bIns="0" rtlCol="0">
            <a:spAutoFit/>
          </a:bodyPr>
          <a:lstStyle/>
          <a:p>
            <a:pPr marL="13559">
              <a:spcBef>
                <a:spcPts val="107"/>
              </a:spcBef>
            </a:pPr>
            <a:r>
              <a:rPr sz="854" dirty="0">
                <a:latin typeface="Verdana"/>
                <a:cs typeface="Verdana"/>
              </a:rPr>
              <a:t>8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008636" y="3714683"/>
            <a:ext cx="96945" cy="145138"/>
          </a:xfrm>
          <a:prstGeom prst="rect">
            <a:avLst/>
          </a:prstGeom>
        </p:spPr>
        <p:txBody>
          <a:bodyPr vert="horz" wrap="square" lIns="0" tIns="13559" rIns="0" bIns="0" rtlCol="0">
            <a:spAutoFit/>
          </a:bodyPr>
          <a:lstStyle/>
          <a:p>
            <a:pPr marL="13559">
              <a:spcBef>
                <a:spcPts val="107"/>
              </a:spcBef>
            </a:pPr>
            <a:r>
              <a:rPr sz="854" dirty="0">
                <a:latin typeface="Verdana"/>
                <a:cs typeface="Verdana"/>
              </a:rPr>
              <a:t>6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496750" y="3656109"/>
            <a:ext cx="96945" cy="145138"/>
          </a:xfrm>
          <a:prstGeom prst="rect">
            <a:avLst/>
          </a:prstGeom>
        </p:spPr>
        <p:txBody>
          <a:bodyPr vert="horz" wrap="square" lIns="0" tIns="13559" rIns="0" bIns="0" rtlCol="0">
            <a:spAutoFit/>
          </a:bodyPr>
          <a:lstStyle/>
          <a:p>
            <a:pPr marL="13559">
              <a:spcBef>
                <a:spcPts val="107"/>
              </a:spcBef>
            </a:pPr>
            <a:r>
              <a:rPr sz="854" dirty="0">
                <a:latin typeface="Verdana"/>
                <a:cs typeface="Verdana"/>
              </a:rPr>
              <a:t>2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635953" y="2990647"/>
            <a:ext cx="345069" cy="145138"/>
          </a:xfrm>
          <a:prstGeom prst="rect">
            <a:avLst/>
          </a:prstGeom>
        </p:spPr>
        <p:txBody>
          <a:bodyPr vert="horz" wrap="square" lIns="0" tIns="13559" rIns="0" bIns="0" rtlCol="0">
            <a:spAutoFit/>
          </a:bodyPr>
          <a:lstStyle/>
          <a:p>
            <a:pPr marL="13559">
              <a:spcBef>
                <a:spcPts val="107"/>
              </a:spcBef>
              <a:tabLst>
                <a:tab pos="286763" algn="l"/>
              </a:tabLst>
            </a:pPr>
            <a:r>
              <a:rPr sz="854" dirty="0">
                <a:latin typeface="Verdana"/>
                <a:cs typeface="Verdana"/>
              </a:rPr>
              <a:t>9	</a:t>
            </a:r>
            <a:r>
              <a:rPr sz="854" spc="11" dirty="0">
                <a:latin typeface="Verdana"/>
                <a:cs typeface="Verdana"/>
              </a:rPr>
              <a:t>t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828733" y="607745"/>
            <a:ext cx="5801098" cy="824896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>
              <a:spcBef>
                <a:spcPts val="32"/>
              </a:spcBef>
            </a:pPr>
            <a:endParaRPr sz="1068" dirty="0">
              <a:latin typeface="Verdana"/>
              <a:cs typeface="Verdana"/>
            </a:endParaRPr>
          </a:p>
          <a:p>
            <a:pPr marL="13559"/>
            <a:r>
              <a:rPr lang="en-GB" sz="1068" b="1" spc="-11" dirty="0">
                <a:latin typeface="Verdana"/>
                <a:cs typeface="Verdana"/>
              </a:rPr>
              <a:t>Multistage Graph </a:t>
            </a:r>
            <a:r>
              <a:rPr sz="1068" b="1" spc="-11" dirty="0">
                <a:latin typeface="Verdana"/>
                <a:cs typeface="Verdana"/>
              </a:rPr>
              <a:t>EXAMPLE</a:t>
            </a:r>
            <a:r>
              <a:rPr sz="1068" b="1" spc="-21" dirty="0">
                <a:latin typeface="Verdana"/>
                <a:cs typeface="Verdana"/>
              </a:rPr>
              <a:t> </a:t>
            </a:r>
            <a:r>
              <a:rPr sz="1068" b="1" spc="-11" dirty="0">
                <a:latin typeface="Verdana"/>
                <a:cs typeface="Verdana"/>
              </a:rPr>
              <a:t>2:</a:t>
            </a:r>
            <a:endParaRPr sz="1068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68" dirty="0">
              <a:latin typeface="Verdana"/>
              <a:cs typeface="Verdana"/>
            </a:endParaRPr>
          </a:p>
          <a:p>
            <a:pPr marL="13559" marR="5423">
              <a:lnSpc>
                <a:spcPct val="101000"/>
              </a:lnSpc>
            </a:pPr>
            <a:r>
              <a:rPr sz="1068" spc="-5" dirty="0">
                <a:latin typeface="Verdana"/>
                <a:cs typeface="Verdana"/>
              </a:rPr>
              <a:t>Find the minimum cost path </a:t>
            </a:r>
            <a:r>
              <a:rPr sz="1068" spc="-11" dirty="0">
                <a:latin typeface="Verdana"/>
                <a:cs typeface="Verdana"/>
              </a:rPr>
              <a:t>from </a:t>
            </a:r>
            <a:r>
              <a:rPr sz="1068" spc="-5" dirty="0">
                <a:latin typeface="Verdana"/>
                <a:cs typeface="Verdana"/>
              </a:rPr>
              <a:t>s </a:t>
            </a:r>
            <a:r>
              <a:rPr sz="1068" dirty="0">
                <a:latin typeface="Verdana"/>
                <a:cs typeface="Verdana"/>
              </a:rPr>
              <a:t>to </a:t>
            </a:r>
            <a:r>
              <a:rPr sz="1068" spc="-5" dirty="0">
                <a:latin typeface="Verdana"/>
                <a:cs typeface="Verdana"/>
              </a:rPr>
              <a:t>t </a:t>
            </a:r>
            <a:r>
              <a:rPr sz="1068" dirty="0">
                <a:latin typeface="Verdana"/>
                <a:cs typeface="Verdana"/>
              </a:rPr>
              <a:t>in </a:t>
            </a:r>
            <a:r>
              <a:rPr sz="1068" spc="-5" dirty="0">
                <a:latin typeface="Verdana"/>
                <a:cs typeface="Verdana"/>
              </a:rPr>
              <a:t>the multistage graph </a:t>
            </a:r>
            <a:r>
              <a:rPr sz="1068" spc="-11" dirty="0">
                <a:latin typeface="Verdana"/>
                <a:cs typeface="Verdana"/>
              </a:rPr>
              <a:t>of </a:t>
            </a:r>
            <a:r>
              <a:rPr sz="1068" dirty="0">
                <a:latin typeface="Verdana"/>
                <a:cs typeface="Verdana"/>
              </a:rPr>
              <a:t>five </a:t>
            </a:r>
            <a:r>
              <a:rPr sz="1068" spc="-5" dirty="0">
                <a:latin typeface="Verdana"/>
                <a:cs typeface="Verdana"/>
              </a:rPr>
              <a:t>stages shown  below. </a:t>
            </a:r>
            <a:r>
              <a:rPr sz="1068" dirty="0">
                <a:latin typeface="Verdana"/>
                <a:cs typeface="Verdana"/>
              </a:rPr>
              <a:t>Do this </a:t>
            </a:r>
            <a:r>
              <a:rPr sz="1068" spc="-5" dirty="0">
                <a:latin typeface="Verdana"/>
                <a:cs typeface="Verdana"/>
              </a:rPr>
              <a:t>first using </a:t>
            </a:r>
            <a:r>
              <a:rPr sz="1068" spc="-11" dirty="0">
                <a:latin typeface="Verdana"/>
                <a:cs typeface="Verdana"/>
              </a:rPr>
              <a:t>forward </a:t>
            </a:r>
            <a:r>
              <a:rPr sz="1068" spc="-5" dirty="0">
                <a:latin typeface="Verdana"/>
                <a:cs typeface="Verdana"/>
              </a:rPr>
              <a:t>approach and then </a:t>
            </a:r>
            <a:r>
              <a:rPr sz="1068" dirty="0">
                <a:latin typeface="Verdana"/>
                <a:cs typeface="Verdana"/>
              </a:rPr>
              <a:t>using </a:t>
            </a:r>
            <a:r>
              <a:rPr sz="1068" spc="-5" dirty="0">
                <a:latin typeface="Verdana"/>
                <a:cs typeface="Verdana"/>
              </a:rPr>
              <a:t>backward</a:t>
            </a:r>
            <a:r>
              <a:rPr sz="1068" spc="-37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approach.</a:t>
            </a:r>
            <a:endParaRPr sz="1068" dirty="0">
              <a:latin typeface="Verdana"/>
              <a:cs typeface="Verdan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410470" y="2977631"/>
            <a:ext cx="86098" cy="145138"/>
          </a:xfrm>
          <a:prstGeom prst="rect">
            <a:avLst/>
          </a:prstGeom>
        </p:spPr>
        <p:txBody>
          <a:bodyPr vert="horz" wrap="square" lIns="0" tIns="13559" rIns="0" bIns="0" rtlCol="0">
            <a:spAutoFit/>
          </a:bodyPr>
          <a:lstStyle/>
          <a:p>
            <a:pPr marL="13559">
              <a:spcBef>
                <a:spcPts val="107"/>
              </a:spcBef>
            </a:pPr>
            <a:r>
              <a:rPr sz="854" spc="11" dirty="0">
                <a:latin typeface="Verdana"/>
                <a:cs typeface="Verdana"/>
              </a:rPr>
              <a:t>s</a:t>
            </a:r>
            <a:endParaRPr sz="854">
              <a:latin typeface="Verdana"/>
              <a:cs typeface="Verdan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696195" y="4098718"/>
            <a:ext cx="4439123" cy="1595171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67793">
              <a:spcBef>
                <a:spcPts val="101"/>
              </a:spcBef>
            </a:pPr>
            <a:r>
              <a:rPr sz="1068" b="1" spc="-5" dirty="0">
                <a:latin typeface="Verdana"/>
                <a:cs typeface="Verdana"/>
              </a:rPr>
              <a:t>SOLUTION: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5"/>
              </a:spcBef>
            </a:pPr>
            <a:endParaRPr sz="1068" dirty="0">
              <a:latin typeface="Verdana"/>
              <a:cs typeface="Verdana"/>
            </a:endParaRPr>
          </a:p>
          <a:p>
            <a:pPr marL="67793">
              <a:spcBef>
                <a:spcPts val="5"/>
              </a:spcBef>
            </a:pPr>
            <a:r>
              <a:rPr sz="1068" b="1" spc="-11" dirty="0">
                <a:latin typeface="Verdana"/>
                <a:cs typeface="Verdana"/>
              </a:rPr>
              <a:t>FORWARD</a:t>
            </a:r>
            <a:r>
              <a:rPr sz="1068" b="1" spc="-48" dirty="0">
                <a:latin typeface="Verdana"/>
                <a:cs typeface="Verdana"/>
              </a:rPr>
              <a:t> </a:t>
            </a:r>
            <a:r>
              <a:rPr sz="1068" b="1" spc="-5" dirty="0">
                <a:latin typeface="Verdana"/>
                <a:cs typeface="Verdana"/>
              </a:rPr>
              <a:t>APPROACH: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32"/>
              </a:spcBef>
            </a:pPr>
            <a:endParaRPr sz="1014" dirty="0">
              <a:latin typeface="Verdana"/>
              <a:cs typeface="Verdana"/>
            </a:endParaRPr>
          </a:p>
          <a:p>
            <a:pPr marL="67793"/>
            <a:r>
              <a:rPr sz="1068" spc="-5" dirty="0">
                <a:latin typeface="Verdana"/>
                <a:cs typeface="Verdana"/>
              </a:rPr>
              <a:t>cost </a:t>
            </a:r>
            <a:r>
              <a:rPr sz="1068" dirty="0">
                <a:latin typeface="Verdana"/>
                <a:cs typeface="Verdana"/>
              </a:rPr>
              <a:t>(i, </a:t>
            </a:r>
            <a:r>
              <a:rPr sz="1068" spc="-5" dirty="0">
                <a:latin typeface="Verdana"/>
                <a:cs typeface="Verdana"/>
              </a:rPr>
              <a:t>J)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{c (j, l) + cost (i + 1,</a:t>
            </a:r>
            <a:r>
              <a:rPr sz="1068" spc="-53" dirty="0">
                <a:latin typeface="Verdana"/>
                <a:cs typeface="Verdana"/>
              </a:rPr>
              <a:t> </a:t>
            </a:r>
            <a:r>
              <a:rPr sz="1068" dirty="0">
                <a:latin typeface="Verdana"/>
                <a:cs typeface="Verdana"/>
              </a:rPr>
              <a:t>l)}</a:t>
            </a:r>
          </a:p>
          <a:p>
            <a:pPr marL="976891">
              <a:spcBef>
                <a:spcPts val="48"/>
              </a:spcBef>
            </a:pPr>
            <a:r>
              <a:rPr sz="1281" baseline="6944" dirty="0">
                <a:latin typeface="Verdana"/>
                <a:cs typeface="Verdana"/>
              </a:rPr>
              <a:t>l </a:t>
            </a:r>
            <a:r>
              <a:rPr sz="1281" baseline="6944" dirty="0">
                <a:latin typeface="Symbol"/>
                <a:cs typeface="Symbol"/>
              </a:rPr>
              <a:t></a:t>
            </a:r>
            <a:r>
              <a:rPr sz="1281" baseline="6944" dirty="0">
                <a:latin typeface="Times New Roman"/>
                <a:cs typeface="Times New Roman"/>
              </a:rPr>
              <a:t> </a:t>
            </a:r>
            <a:r>
              <a:rPr sz="1281" baseline="6944" dirty="0">
                <a:latin typeface="Verdana"/>
                <a:cs typeface="Verdana"/>
              </a:rPr>
              <a:t>V</a:t>
            </a:r>
            <a:r>
              <a:rPr sz="534" dirty="0">
                <a:latin typeface="Verdana"/>
                <a:cs typeface="Verdana"/>
              </a:rPr>
              <a:t>i +</a:t>
            </a:r>
            <a:r>
              <a:rPr sz="534" spc="48" dirty="0">
                <a:latin typeface="Verdana"/>
                <a:cs typeface="Verdana"/>
              </a:rPr>
              <a:t> </a:t>
            </a:r>
            <a:r>
              <a:rPr sz="534" dirty="0">
                <a:latin typeface="Verdana"/>
                <a:cs typeface="Verdana"/>
              </a:rPr>
              <a:t>1</a:t>
            </a:r>
          </a:p>
          <a:p>
            <a:pPr marL="940961">
              <a:spcBef>
                <a:spcPts val="5"/>
              </a:spcBef>
            </a:pPr>
            <a:r>
              <a:rPr sz="854" spc="-5" dirty="0">
                <a:latin typeface="Verdana"/>
                <a:cs typeface="Verdana"/>
              </a:rPr>
              <a:t>&lt;J, l&gt; </a:t>
            </a:r>
            <a:r>
              <a:rPr sz="854" spc="-5" dirty="0">
                <a:latin typeface="Symbol"/>
                <a:cs typeface="Symbol"/>
              </a:rPr>
              <a:t></a:t>
            </a:r>
            <a:r>
              <a:rPr sz="854" spc="-5" dirty="0">
                <a:latin typeface="Verdana"/>
                <a:cs typeface="Verdana"/>
              </a:rPr>
              <a:t>E</a:t>
            </a:r>
            <a:endParaRPr sz="854" dirty="0">
              <a:latin typeface="Verdana"/>
              <a:cs typeface="Verdana"/>
            </a:endParaRPr>
          </a:p>
          <a:p>
            <a:pPr>
              <a:spcBef>
                <a:spcPts val="21"/>
              </a:spcBef>
            </a:pPr>
            <a:endParaRPr sz="1068" dirty="0">
              <a:latin typeface="Verdana"/>
              <a:cs typeface="Verdana"/>
            </a:endParaRPr>
          </a:p>
          <a:p>
            <a:pPr marL="40676" algn="ctr"/>
            <a:r>
              <a:rPr sz="1068" spc="-5" dirty="0">
                <a:latin typeface="Verdana"/>
                <a:cs typeface="Verdana"/>
              </a:rPr>
              <a:t>cost (1, 1)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{c (1, 2) + cost (2, 2), c (1, 3) + cost (2,</a:t>
            </a:r>
            <a:r>
              <a:rPr sz="1068" spc="-53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3)}</a:t>
            </a:r>
            <a:endParaRPr sz="1068" dirty="0">
              <a:latin typeface="Verdana"/>
              <a:cs typeface="Verdana"/>
            </a:endParaRPr>
          </a:p>
          <a:p>
            <a:pPr marL="80673" algn="ctr">
              <a:spcBef>
                <a:spcPts val="64"/>
              </a:spcBef>
            </a:pPr>
            <a:r>
              <a:rPr sz="1068" spc="-5" dirty="0">
                <a:latin typeface="Verdana"/>
                <a:cs typeface="Verdana"/>
              </a:rPr>
              <a:t>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{5 + cost (2, </a:t>
            </a:r>
            <a:r>
              <a:rPr sz="1068" dirty="0">
                <a:latin typeface="Verdana"/>
                <a:cs typeface="Verdana"/>
              </a:rPr>
              <a:t>2), </a:t>
            </a:r>
            <a:r>
              <a:rPr sz="1068" spc="-5" dirty="0">
                <a:latin typeface="Verdana"/>
                <a:cs typeface="Verdana"/>
              </a:rPr>
              <a:t>2 + cost (2,</a:t>
            </a:r>
            <a:r>
              <a:rPr sz="1068" spc="-117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3)}</a:t>
            </a:r>
            <a:endParaRPr sz="1068" dirty="0">
              <a:latin typeface="Verdana"/>
              <a:cs typeface="Verdana"/>
            </a:endParaRP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5D36866-83C2-4702-8CEF-CFB165F6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647700"/>
            <a:ext cx="5854655" cy="4561881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R="1474489" algn="ctr">
              <a:spcBef>
                <a:spcPts val="101"/>
              </a:spcBef>
            </a:pPr>
            <a:r>
              <a:rPr sz="1068" spc="-5" dirty="0">
                <a:latin typeface="Verdana"/>
                <a:cs typeface="Verdana"/>
              </a:rPr>
              <a:t>cost (2, 2)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{c (2, 4) + cost (3, 4), c (2, 6) + cost (3,</a:t>
            </a:r>
            <a:r>
              <a:rPr sz="1068" spc="-53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6)}</a:t>
            </a:r>
            <a:endParaRPr sz="1068" dirty="0">
              <a:latin typeface="Verdana"/>
              <a:cs typeface="Verdana"/>
            </a:endParaRPr>
          </a:p>
          <a:p>
            <a:pPr marL="793851">
              <a:spcBef>
                <a:spcPts val="11"/>
              </a:spcBef>
            </a:pPr>
            <a:r>
              <a:rPr sz="1068" spc="-5" dirty="0">
                <a:latin typeface="Verdana"/>
                <a:cs typeface="Verdana"/>
              </a:rPr>
              <a:t>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{3+ cost (3, 4), 3 + cost (3,</a:t>
            </a:r>
            <a:r>
              <a:rPr sz="1068" spc="-85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6)}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48"/>
              </a:spcBef>
            </a:pPr>
            <a:endParaRPr sz="1068" dirty="0">
              <a:latin typeface="Verdana"/>
              <a:cs typeface="Verdana"/>
            </a:endParaRPr>
          </a:p>
          <a:p>
            <a:pPr marR="1474489" algn="ctr"/>
            <a:r>
              <a:rPr sz="1068" spc="-5" dirty="0">
                <a:latin typeface="Verdana"/>
                <a:cs typeface="Verdana"/>
              </a:rPr>
              <a:t>cost (3, 4)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{c (4, 7) + cost (4, 7), c (4, 8) + cost (4,</a:t>
            </a:r>
            <a:r>
              <a:rPr sz="1068" spc="-53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8)}</a:t>
            </a:r>
            <a:endParaRPr sz="1068" dirty="0">
              <a:latin typeface="Verdana"/>
              <a:cs typeface="Verdana"/>
            </a:endParaRPr>
          </a:p>
          <a:p>
            <a:pPr marR="1461608" algn="ctr">
              <a:spcBef>
                <a:spcPts val="16"/>
              </a:spcBef>
            </a:pPr>
            <a:r>
              <a:rPr sz="1068" spc="-5" dirty="0">
                <a:latin typeface="Verdana"/>
                <a:cs typeface="Verdana"/>
              </a:rPr>
              <a:t>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{(1 + cost (4, </a:t>
            </a:r>
            <a:r>
              <a:rPr sz="1068" dirty="0">
                <a:latin typeface="Verdana"/>
                <a:cs typeface="Verdana"/>
              </a:rPr>
              <a:t>7), </a:t>
            </a:r>
            <a:r>
              <a:rPr sz="1068" spc="-5" dirty="0">
                <a:latin typeface="Verdana"/>
                <a:cs typeface="Verdana"/>
              </a:rPr>
              <a:t>4 + cost (4,</a:t>
            </a:r>
            <a:r>
              <a:rPr sz="1068" spc="-96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8)}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21"/>
              </a:spcBef>
            </a:pPr>
            <a:endParaRPr sz="1068" dirty="0">
              <a:latin typeface="Verdana"/>
              <a:cs typeface="Verdana"/>
            </a:endParaRPr>
          </a:p>
          <a:p>
            <a:pPr marL="13559"/>
            <a:r>
              <a:rPr sz="1068" spc="-5" dirty="0">
                <a:latin typeface="Verdana"/>
                <a:cs typeface="Verdana"/>
              </a:rPr>
              <a:t>cost (4, 7)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{c (7, 9) + cost (5, 9)} = min {7 + 0) =</a:t>
            </a:r>
            <a:r>
              <a:rPr sz="1068" spc="-101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7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21"/>
              </a:spcBef>
            </a:pPr>
            <a:endParaRPr sz="1068" dirty="0">
              <a:latin typeface="Verdana"/>
              <a:cs typeface="Verdana"/>
            </a:endParaRPr>
          </a:p>
          <a:p>
            <a:pPr marL="13559">
              <a:spcBef>
                <a:spcPts val="5"/>
              </a:spcBef>
            </a:pPr>
            <a:r>
              <a:rPr sz="1068" spc="-5" dirty="0">
                <a:latin typeface="Verdana"/>
                <a:cs typeface="Verdana"/>
              </a:rPr>
              <a:t>cost (4, 8)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{c (8, 9) + cost (5, 9)} =</a:t>
            </a:r>
            <a:r>
              <a:rPr sz="1068" spc="-96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3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5"/>
              </a:spcBef>
            </a:pPr>
            <a:endParaRPr sz="1068" dirty="0">
              <a:latin typeface="Verdana"/>
              <a:cs typeface="Verdana"/>
            </a:endParaRPr>
          </a:p>
          <a:p>
            <a:pPr marL="13559"/>
            <a:r>
              <a:rPr sz="1068" spc="-5" dirty="0">
                <a:latin typeface="Verdana"/>
                <a:cs typeface="Verdana"/>
              </a:rPr>
              <a:t>Therefore, cost (3, 4)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{8, 7} =</a:t>
            </a:r>
            <a:r>
              <a:rPr sz="1068" spc="-37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7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48"/>
              </a:spcBef>
            </a:pPr>
            <a:endParaRPr sz="1014" dirty="0">
              <a:latin typeface="Verdana"/>
              <a:cs typeface="Verdana"/>
            </a:endParaRPr>
          </a:p>
          <a:p>
            <a:pPr marL="13559"/>
            <a:r>
              <a:rPr sz="1068" spc="-5" dirty="0">
                <a:latin typeface="Verdana"/>
                <a:cs typeface="Verdana"/>
              </a:rPr>
              <a:t>cost (3, 6)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{c (6, 7) + cost (4, 7), c (6, 8) + cost (4,</a:t>
            </a:r>
            <a:r>
              <a:rPr sz="1068" spc="-75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8)}</a:t>
            </a:r>
            <a:endParaRPr sz="1068" dirty="0">
              <a:latin typeface="Verdana"/>
              <a:cs typeface="Verdana"/>
            </a:endParaRPr>
          </a:p>
          <a:p>
            <a:pPr marL="785716">
              <a:spcBef>
                <a:spcPts val="16"/>
              </a:spcBef>
            </a:pPr>
            <a:r>
              <a:rPr sz="1068" spc="-5" dirty="0">
                <a:latin typeface="Verdana"/>
                <a:cs typeface="Verdana"/>
              </a:rPr>
              <a:t>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{6 + cost (4, 7), 2 + cost (4, 8)}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{6 + 7, 2 + 3} =</a:t>
            </a:r>
            <a:r>
              <a:rPr sz="1068" spc="-48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5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59"/>
              </a:spcBef>
            </a:pPr>
            <a:endParaRPr sz="1068" dirty="0">
              <a:latin typeface="Verdana"/>
              <a:cs typeface="Verdana"/>
            </a:endParaRPr>
          </a:p>
          <a:p>
            <a:pPr marL="13559"/>
            <a:r>
              <a:rPr sz="1068" spc="-5" dirty="0">
                <a:latin typeface="Verdana"/>
                <a:cs typeface="Verdana"/>
              </a:rPr>
              <a:t>Therefore, cost (2, 2)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{10, 8} =</a:t>
            </a:r>
            <a:r>
              <a:rPr sz="1068" spc="-59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8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11"/>
              </a:spcBef>
            </a:pPr>
            <a:endParaRPr sz="1068" dirty="0">
              <a:latin typeface="Verdana"/>
              <a:cs typeface="Verdana"/>
            </a:endParaRPr>
          </a:p>
          <a:p>
            <a:pPr marL="13559"/>
            <a:r>
              <a:rPr sz="1068" spc="-5" dirty="0">
                <a:latin typeface="Verdana"/>
                <a:cs typeface="Verdana"/>
              </a:rPr>
              <a:t>cost (2, 3)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{c (3, 4) + cost (3, 4), c (3, 5) + cost (3, 5), c (3, 6) +</a:t>
            </a:r>
            <a:r>
              <a:rPr sz="1068" spc="-11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cost</a:t>
            </a:r>
            <a:endParaRPr sz="1068" dirty="0">
              <a:latin typeface="Verdana"/>
              <a:cs typeface="Verdana"/>
            </a:endParaRPr>
          </a:p>
          <a:p>
            <a:pPr marL="989094">
              <a:spcBef>
                <a:spcPts val="27"/>
              </a:spcBef>
            </a:pPr>
            <a:r>
              <a:rPr sz="1068" spc="-5" dirty="0">
                <a:latin typeface="Verdana"/>
                <a:cs typeface="Verdana"/>
              </a:rPr>
              <a:t>(3,6)}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32"/>
              </a:spcBef>
            </a:pPr>
            <a:endParaRPr sz="1014" dirty="0">
              <a:latin typeface="Verdana"/>
              <a:cs typeface="Verdana"/>
            </a:endParaRPr>
          </a:p>
          <a:p>
            <a:pPr marL="13559">
              <a:spcBef>
                <a:spcPts val="5"/>
              </a:spcBef>
            </a:pPr>
            <a:r>
              <a:rPr sz="1068" spc="-5" dirty="0">
                <a:latin typeface="Verdana"/>
                <a:cs typeface="Verdana"/>
              </a:rPr>
              <a:t>cost (3, 5)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{c (5, 7) + cost (4, 7), c (5, 8) + cost (4, 8)}=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{6 + 7, 2 +</a:t>
            </a:r>
            <a:r>
              <a:rPr sz="1068" spc="-43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3}</a:t>
            </a:r>
            <a:endParaRPr sz="1068" dirty="0">
              <a:latin typeface="Verdana"/>
              <a:cs typeface="Verdana"/>
            </a:endParaRPr>
          </a:p>
          <a:p>
            <a:pPr marL="13559">
              <a:spcBef>
                <a:spcPts val="11"/>
              </a:spcBef>
            </a:pPr>
            <a:r>
              <a:rPr sz="1068" spc="-5" dirty="0">
                <a:latin typeface="Verdana"/>
                <a:cs typeface="Verdana"/>
              </a:rPr>
              <a:t>=</a:t>
            </a:r>
            <a:r>
              <a:rPr sz="1068" spc="-21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5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59"/>
              </a:spcBef>
            </a:pPr>
            <a:endParaRPr sz="1068" dirty="0">
              <a:latin typeface="Verdana"/>
              <a:cs typeface="Verdana"/>
            </a:endParaRPr>
          </a:p>
          <a:p>
            <a:pPr marL="13559"/>
            <a:r>
              <a:rPr sz="1068" spc="-5" dirty="0">
                <a:latin typeface="Verdana"/>
                <a:cs typeface="Verdana"/>
              </a:rPr>
              <a:t>Therefore, cost (2, 3)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{13, 10, 13} =</a:t>
            </a:r>
            <a:r>
              <a:rPr sz="1068" spc="-85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10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21"/>
              </a:spcBef>
            </a:pPr>
            <a:endParaRPr sz="1068" dirty="0">
              <a:latin typeface="Verdana"/>
              <a:cs typeface="Verdana"/>
            </a:endParaRPr>
          </a:p>
          <a:p>
            <a:pPr marL="13559">
              <a:spcBef>
                <a:spcPts val="5"/>
              </a:spcBef>
            </a:pPr>
            <a:r>
              <a:rPr sz="1068" spc="-5" dirty="0">
                <a:latin typeface="Verdana"/>
                <a:cs typeface="Verdana"/>
              </a:rPr>
              <a:t>cost (1, 1)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{5 + 8, 2 + 10}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{13, 12} =</a:t>
            </a:r>
            <a:r>
              <a:rPr sz="1068" spc="-96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12</a:t>
            </a:r>
            <a:endParaRPr sz="1068" dirty="0">
              <a:latin typeface="Verdana"/>
              <a:cs typeface="Verdana"/>
            </a:endParaRPr>
          </a:p>
          <a:p>
            <a:pPr marL="52878" algn="ctr">
              <a:spcBef>
                <a:spcPts val="843"/>
              </a:spcBef>
            </a:pPr>
            <a:endParaRPr sz="1068" dirty="0"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E0452-443C-466D-B6D8-69945BE0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1160" y="36121"/>
            <a:ext cx="5257393" cy="4224481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62702">
              <a:spcBef>
                <a:spcPts val="101"/>
              </a:spcBef>
            </a:pPr>
            <a:r>
              <a:rPr sz="1068" b="1" spc="-5" dirty="0">
                <a:latin typeface="Verdana"/>
                <a:cs typeface="Verdana"/>
              </a:rPr>
              <a:t>BACKWARD</a:t>
            </a:r>
            <a:r>
              <a:rPr sz="1068" b="1" spc="-48" dirty="0">
                <a:latin typeface="Verdana"/>
                <a:cs typeface="Verdana"/>
              </a:rPr>
              <a:t> </a:t>
            </a:r>
            <a:r>
              <a:rPr sz="1068" b="1" spc="-5" dirty="0">
                <a:latin typeface="Verdana"/>
                <a:cs typeface="Verdana"/>
              </a:rPr>
              <a:t>APPROACH: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21"/>
              </a:spcBef>
            </a:pPr>
            <a:endParaRPr sz="1014" dirty="0">
              <a:latin typeface="Verdana"/>
              <a:cs typeface="Verdana"/>
            </a:endParaRPr>
          </a:p>
          <a:p>
            <a:pPr marR="1857517" algn="ctr"/>
            <a:r>
              <a:rPr sz="1068" spc="-5" dirty="0">
                <a:latin typeface="Verdana"/>
                <a:cs typeface="Verdana"/>
              </a:rPr>
              <a:t>Bcost </a:t>
            </a:r>
            <a:r>
              <a:rPr sz="1068" dirty="0">
                <a:latin typeface="Verdana"/>
                <a:cs typeface="Verdana"/>
              </a:rPr>
              <a:t>(i, </a:t>
            </a:r>
            <a:r>
              <a:rPr sz="1068" spc="-5" dirty="0">
                <a:latin typeface="Verdana"/>
                <a:cs typeface="Verdana"/>
              </a:rPr>
              <a:t>J)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{Bcost (i – 1, </a:t>
            </a:r>
            <a:r>
              <a:rPr sz="1068" dirty="0">
                <a:latin typeface="Verdana"/>
                <a:cs typeface="Verdana"/>
              </a:rPr>
              <a:t>l) </a:t>
            </a:r>
            <a:r>
              <a:rPr sz="1068" spc="-5" dirty="0">
                <a:latin typeface="Verdana"/>
                <a:cs typeface="Verdana"/>
              </a:rPr>
              <a:t>= c </a:t>
            </a:r>
            <a:r>
              <a:rPr sz="1068" dirty="0">
                <a:latin typeface="Verdana"/>
                <a:cs typeface="Verdana"/>
              </a:rPr>
              <a:t>(l,</a:t>
            </a:r>
            <a:r>
              <a:rPr sz="1068" spc="-198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J)}</a:t>
            </a:r>
            <a:endParaRPr sz="1068" dirty="0">
              <a:latin typeface="Verdana"/>
              <a:cs typeface="Verdana"/>
            </a:endParaRPr>
          </a:p>
          <a:p>
            <a:pPr marR="2704247" algn="ctr">
              <a:spcBef>
                <a:spcPts val="48"/>
              </a:spcBef>
            </a:pPr>
            <a:r>
              <a:rPr sz="1281" baseline="6944" dirty="0">
                <a:latin typeface="Verdana"/>
                <a:cs typeface="Verdana"/>
              </a:rPr>
              <a:t>l </a:t>
            </a:r>
            <a:r>
              <a:rPr sz="1281" baseline="6944" dirty="0">
                <a:latin typeface="Symbol"/>
                <a:cs typeface="Symbol"/>
              </a:rPr>
              <a:t></a:t>
            </a:r>
            <a:r>
              <a:rPr sz="1281" baseline="6944" dirty="0">
                <a:latin typeface="Times New Roman"/>
                <a:cs typeface="Times New Roman"/>
              </a:rPr>
              <a:t> </a:t>
            </a:r>
            <a:r>
              <a:rPr sz="1281" baseline="6944" dirty="0">
                <a:latin typeface="Verdana"/>
                <a:cs typeface="Verdana"/>
              </a:rPr>
              <a:t>v</a:t>
            </a:r>
            <a:r>
              <a:rPr sz="534" dirty="0">
                <a:latin typeface="Verdana"/>
                <a:cs typeface="Verdana"/>
              </a:rPr>
              <a:t>i –</a:t>
            </a:r>
            <a:r>
              <a:rPr sz="534" spc="43" dirty="0">
                <a:latin typeface="Verdana"/>
                <a:cs typeface="Verdana"/>
              </a:rPr>
              <a:t> </a:t>
            </a:r>
            <a:r>
              <a:rPr sz="534" dirty="0">
                <a:latin typeface="Verdana"/>
                <a:cs typeface="Verdana"/>
              </a:rPr>
              <a:t>1</a:t>
            </a:r>
          </a:p>
          <a:p>
            <a:pPr marR="2750346" algn="ctr"/>
            <a:r>
              <a:rPr sz="854" spc="-5" dirty="0">
                <a:latin typeface="Verdana"/>
                <a:cs typeface="Verdana"/>
              </a:rPr>
              <a:t>&lt;l ,j&gt;</a:t>
            </a:r>
            <a:r>
              <a:rPr sz="854" spc="-5" dirty="0">
                <a:latin typeface="Symbol"/>
                <a:cs typeface="Symbol"/>
              </a:rPr>
              <a:t></a:t>
            </a:r>
            <a:r>
              <a:rPr sz="854" spc="69" dirty="0">
                <a:latin typeface="Times New Roman"/>
                <a:cs typeface="Times New Roman"/>
              </a:rPr>
              <a:t> </a:t>
            </a:r>
            <a:r>
              <a:rPr sz="854" dirty="0">
                <a:latin typeface="Verdana"/>
                <a:cs typeface="Verdana"/>
              </a:rPr>
              <a:t>E</a:t>
            </a:r>
          </a:p>
          <a:p>
            <a:pPr>
              <a:lnSpc>
                <a:spcPct val="100000"/>
              </a:lnSpc>
            </a:pPr>
            <a:endParaRPr sz="1121" dirty="0">
              <a:latin typeface="Verdana"/>
              <a:cs typeface="Verdana"/>
            </a:endParaRPr>
          </a:p>
          <a:p>
            <a:pPr marR="303711" algn="ctr"/>
            <a:r>
              <a:rPr sz="1068" spc="-5" dirty="0">
                <a:latin typeface="Verdana"/>
                <a:cs typeface="Verdana"/>
              </a:rPr>
              <a:t>Bcost (5, 9)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{Bcost (4, 7) + c (7, 9), Bcost (4, 8) + c (8,</a:t>
            </a:r>
            <a:r>
              <a:rPr sz="1068" spc="-101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9)}</a:t>
            </a:r>
            <a:endParaRPr sz="1068" dirty="0">
              <a:latin typeface="Verdana"/>
              <a:cs typeface="Verdana"/>
            </a:endParaRPr>
          </a:p>
          <a:p>
            <a:pPr marR="261002" algn="ctr">
              <a:spcBef>
                <a:spcPts val="11"/>
              </a:spcBef>
            </a:pPr>
            <a:r>
              <a:rPr sz="1068" spc="-5" dirty="0">
                <a:latin typeface="Verdana"/>
                <a:cs typeface="Verdana"/>
              </a:rPr>
              <a:t>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{Bcost (4, 7) + </a:t>
            </a:r>
            <a:r>
              <a:rPr sz="1068" dirty="0">
                <a:latin typeface="Verdana"/>
                <a:cs typeface="Verdana"/>
              </a:rPr>
              <a:t>7, </a:t>
            </a:r>
            <a:r>
              <a:rPr sz="1068" spc="-5" dirty="0">
                <a:latin typeface="Verdana"/>
                <a:cs typeface="Verdana"/>
              </a:rPr>
              <a:t>Bcost (4, 8) +</a:t>
            </a:r>
            <a:r>
              <a:rPr sz="1068" spc="-69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3}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48"/>
              </a:spcBef>
            </a:pPr>
            <a:endParaRPr sz="1014" dirty="0">
              <a:latin typeface="Verdana"/>
              <a:cs typeface="Verdana"/>
            </a:endParaRPr>
          </a:p>
          <a:p>
            <a:pPr marL="162702"/>
            <a:r>
              <a:rPr sz="1068" spc="-5" dirty="0">
                <a:latin typeface="Verdana"/>
                <a:cs typeface="Verdana"/>
              </a:rPr>
              <a:t>Bcost (4, 7)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{Bcost (3, 4) + c (4, 7), Bcost (3, 5) + c (5,</a:t>
            </a:r>
            <a:r>
              <a:rPr sz="1068" spc="85" dirty="0">
                <a:latin typeface="Verdana"/>
                <a:cs typeface="Verdana"/>
              </a:rPr>
              <a:t> </a:t>
            </a:r>
            <a:r>
              <a:rPr sz="1068" dirty="0">
                <a:latin typeface="Verdana"/>
                <a:cs typeface="Verdana"/>
              </a:rPr>
              <a:t>7),</a:t>
            </a:r>
          </a:p>
          <a:p>
            <a:pPr marL="2054794">
              <a:spcBef>
                <a:spcPts val="16"/>
              </a:spcBef>
            </a:pPr>
            <a:r>
              <a:rPr sz="1068" spc="-5" dirty="0">
                <a:latin typeface="Verdana"/>
                <a:cs typeface="Verdana"/>
              </a:rPr>
              <a:t>Bcost (3, 6) + c (6,</a:t>
            </a:r>
            <a:r>
              <a:rPr sz="1068" spc="-75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7)}</a:t>
            </a:r>
            <a:endParaRPr sz="1068" dirty="0">
              <a:latin typeface="Verdana"/>
              <a:cs typeface="Verdana"/>
            </a:endParaRPr>
          </a:p>
          <a:p>
            <a:pPr marL="1031125">
              <a:spcBef>
                <a:spcPts val="53"/>
              </a:spcBef>
            </a:pPr>
            <a:r>
              <a:rPr sz="1068" spc="-5" dirty="0">
                <a:latin typeface="Verdana"/>
                <a:cs typeface="Verdana"/>
              </a:rPr>
              <a:t>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{Bcost (3, 4) + </a:t>
            </a:r>
            <a:r>
              <a:rPr sz="1068" dirty="0">
                <a:latin typeface="Verdana"/>
                <a:cs typeface="Verdana"/>
              </a:rPr>
              <a:t>1, </a:t>
            </a:r>
            <a:r>
              <a:rPr sz="1068" spc="-5" dirty="0">
                <a:latin typeface="Verdana"/>
                <a:cs typeface="Verdana"/>
              </a:rPr>
              <a:t>Bcost (3, 5) + </a:t>
            </a:r>
            <a:r>
              <a:rPr sz="1068" dirty="0">
                <a:latin typeface="Verdana"/>
                <a:cs typeface="Verdana"/>
              </a:rPr>
              <a:t>6, Bcost </a:t>
            </a:r>
            <a:r>
              <a:rPr sz="1068" spc="-5" dirty="0">
                <a:latin typeface="Verdana"/>
                <a:cs typeface="Verdana"/>
              </a:rPr>
              <a:t>(3, 6) +</a:t>
            </a:r>
            <a:r>
              <a:rPr sz="1068" spc="-144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6}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21"/>
              </a:spcBef>
            </a:pPr>
            <a:endParaRPr sz="1068" dirty="0">
              <a:latin typeface="Verdana"/>
              <a:cs typeface="Verdana"/>
            </a:endParaRPr>
          </a:p>
          <a:p>
            <a:pPr marR="303711" algn="ctr"/>
            <a:r>
              <a:rPr sz="1068" spc="-5" dirty="0">
                <a:latin typeface="Verdana"/>
                <a:cs typeface="Verdana"/>
              </a:rPr>
              <a:t>Bcost (3, 4)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{Bcost (2, 2) + c (2, 4), Bcost (2, 3) + c (3,</a:t>
            </a:r>
            <a:r>
              <a:rPr sz="1068" spc="-96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4)}</a:t>
            </a:r>
            <a:endParaRPr sz="1068" dirty="0">
              <a:latin typeface="Verdana"/>
              <a:cs typeface="Verdana"/>
            </a:endParaRPr>
          </a:p>
          <a:p>
            <a:pPr marR="261002" algn="ctr">
              <a:spcBef>
                <a:spcPts val="16"/>
              </a:spcBef>
            </a:pPr>
            <a:r>
              <a:rPr sz="1068" spc="-5" dirty="0">
                <a:latin typeface="Verdana"/>
                <a:cs typeface="Verdana"/>
              </a:rPr>
              <a:t>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{Bcost (2, 2) + </a:t>
            </a:r>
            <a:r>
              <a:rPr sz="1068" dirty="0">
                <a:latin typeface="Verdana"/>
                <a:cs typeface="Verdana"/>
              </a:rPr>
              <a:t>3, </a:t>
            </a:r>
            <a:r>
              <a:rPr sz="1068" spc="-5" dirty="0">
                <a:latin typeface="Verdana"/>
                <a:cs typeface="Verdana"/>
              </a:rPr>
              <a:t>Bcost (2, 3) +</a:t>
            </a:r>
            <a:r>
              <a:rPr sz="1068" spc="-69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6}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21"/>
              </a:spcBef>
            </a:pPr>
            <a:endParaRPr sz="1068" dirty="0">
              <a:latin typeface="Verdana"/>
              <a:cs typeface="Verdana"/>
            </a:endParaRPr>
          </a:p>
          <a:p>
            <a:pPr marL="162702"/>
            <a:r>
              <a:rPr sz="1068" spc="-5" dirty="0">
                <a:latin typeface="Verdana"/>
                <a:cs typeface="Verdana"/>
              </a:rPr>
              <a:t>Bcost (2, 2)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{Bcost (1, 1) + c (1, 2)}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{0 + 5} =</a:t>
            </a:r>
            <a:r>
              <a:rPr sz="1068" spc="-64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5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21"/>
              </a:spcBef>
            </a:pPr>
            <a:endParaRPr sz="1068" dirty="0">
              <a:latin typeface="Verdana"/>
              <a:cs typeface="Verdana"/>
            </a:endParaRPr>
          </a:p>
          <a:p>
            <a:pPr marL="162702"/>
            <a:r>
              <a:rPr sz="1068" spc="-5" dirty="0">
                <a:latin typeface="Verdana"/>
                <a:cs typeface="Verdana"/>
              </a:rPr>
              <a:t>Bcost (2, 3)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(Bcost (1, 1) + c (1, 3)}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{0 + 2} =</a:t>
            </a:r>
            <a:r>
              <a:rPr sz="1068" spc="-107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2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5"/>
              </a:spcBef>
            </a:pPr>
            <a:endParaRPr sz="1068" dirty="0">
              <a:latin typeface="Verdana"/>
              <a:cs typeface="Verdana"/>
            </a:endParaRPr>
          </a:p>
          <a:p>
            <a:pPr marL="162702">
              <a:spcBef>
                <a:spcPts val="5"/>
              </a:spcBef>
            </a:pPr>
            <a:r>
              <a:rPr sz="1068" spc="-5" dirty="0">
                <a:latin typeface="Verdana"/>
                <a:cs typeface="Verdana"/>
              </a:rPr>
              <a:t>Therefore, Bcost (3, 4)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{5 + 3, 2 + 6}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{8, 8} =</a:t>
            </a:r>
            <a:r>
              <a:rPr sz="1068" spc="-85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8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21"/>
              </a:spcBef>
            </a:pPr>
            <a:endParaRPr sz="1068" dirty="0">
              <a:latin typeface="Verdana"/>
              <a:cs typeface="Verdana"/>
            </a:endParaRPr>
          </a:p>
          <a:p>
            <a:pPr marL="162702"/>
            <a:r>
              <a:rPr sz="1068" spc="-5" dirty="0">
                <a:latin typeface="Verdana"/>
                <a:cs typeface="Verdana"/>
              </a:rPr>
              <a:t>Bcost (3, 5)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{Bcost (2, 3) + c (3, 5)}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{2 + 5} =</a:t>
            </a:r>
            <a:r>
              <a:rPr sz="1068" spc="-80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7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11"/>
              </a:spcBef>
            </a:pPr>
            <a:endParaRPr sz="1068" dirty="0">
              <a:latin typeface="Verdana"/>
              <a:cs typeface="Verdana"/>
            </a:endParaRPr>
          </a:p>
          <a:p>
            <a:pPr marL="162702"/>
            <a:r>
              <a:rPr sz="1068" spc="-5" dirty="0">
                <a:latin typeface="Verdana"/>
                <a:cs typeface="Verdana"/>
              </a:rPr>
              <a:t>Bcost (3, 6)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{Bcost (2, 2) + c (2, 6), Bcost (2, 3) + c (3,</a:t>
            </a:r>
            <a:r>
              <a:rPr sz="1068" spc="-101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6)}</a:t>
            </a:r>
            <a:endParaRPr sz="1068" dirty="0">
              <a:latin typeface="Verdana"/>
              <a:cs typeface="Verdana"/>
            </a:endParaRPr>
          </a:p>
          <a:p>
            <a:pPr marL="1019601">
              <a:spcBef>
                <a:spcPts val="27"/>
              </a:spcBef>
            </a:pPr>
            <a:r>
              <a:rPr sz="1068" spc="-5" dirty="0">
                <a:latin typeface="Verdana"/>
                <a:cs typeface="Verdana"/>
              </a:rPr>
              <a:t>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{5 + 5, 2 + 8} =</a:t>
            </a:r>
            <a:r>
              <a:rPr sz="1068" spc="-48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10</a:t>
            </a:r>
            <a:endParaRPr sz="1068" dirty="0">
              <a:latin typeface="Verdana"/>
              <a:cs typeface="Verdan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82A25D1-180F-43D9-AD4F-8375782D6E04}"/>
              </a:ext>
            </a:extLst>
          </p:cNvPr>
          <p:cNvSpPr txBox="1"/>
          <p:nvPr/>
        </p:nvSpPr>
        <p:spPr>
          <a:xfrm>
            <a:off x="3161160" y="4415476"/>
            <a:ext cx="5984819" cy="1365044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54234">
              <a:spcBef>
                <a:spcPts val="101"/>
              </a:spcBef>
            </a:pPr>
            <a:r>
              <a:rPr sz="1068" spc="-5" dirty="0">
                <a:latin typeface="Verdana"/>
                <a:cs typeface="Verdana"/>
              </a:rPr>
              <a:t>Therefore, Bcost (4, 7)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{8 + 1, 7 + 6, </a:t>
            </a:r>
            <a:r>
              <a:rPr sz="1068" spc="11" dirty="0">
                <a:latin typeface="Verdana"/>
                <a:cs typeface="Verdana"/>
              </a:rPr>
              <a:t>10 </a:t>
            </a:r>
            <a:r>
              <a:rPr sz="1068" spc="-5" dirty="0">
                <a:latin typeface="Verdana"/>
                <a:cs typeface="Verdana"/>
              </a:rPr>
              <a:t>+ 6} =</a:t>
            </a:r>
            <a:r>
              <a:rPr sz="1068" spc="-122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9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48"/>
              </a:spcBef>
            </a:pPr>
            <a:endParaRPr sz="1014" dirty="0">
              <a:latin typeface="Verdana"/>
              <a:cs typeface="Verdana"/>
            </a:endParaRPr>
          </a:p>
          <a:p>
            <a:pPr marL="54234"/>
            <a:r>
              <a:rPr sz="1068" spc="-5" dirty="0">
                <a:latin typeface="Verdana"/>
                <a:cs typeface="Verdana"/>
              </a:rPr>
              <a:t>Bcost (4, 8)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{Bcost (3, 4) + c (4, 8), Bcost (3, 5) + c (5,</a:t>
            </a:r>
            <a:r>
              <a:rPr sz="1068" spc="-112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8),</a:t>
            </a:r>
            <a:endParaRPr sz="1068" dirty="0">
              <a:latin typeface="Verdana"/>
              <a:cs typeface="Verdana"/>
            </a:endParaRPr>
          </a:p>
          <a:p>
            <a:pPr marL="1464320"/>
            <a:r>
              <a:rPr sz="1068" spc="-5" dirty="0">
                <a:latin typeface="Verdana"/>
                <a:cs typeface="Verdana"/>
              </a:rPr>
              <a:t>Bcost (3, 6) + c (6,</a:t>
            </a:r>
            <a:r>
              <a:rPr sz="1068" spc="-64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8)}</a:t>
            </a:r>
            <a:endParaRPr sz="1068" dirty="0">
              <a:latin typeface="Verdana"/>
              <a:cs typeface="Verdana"/>
            </a:endParaRPr>
          </a:p>
          <a:p>
            <a:pPr marL="922657">
              <a:spcBef>
                <a:spcPts val="27"/>
              </a:spcBef>
            </a:pPr>
            <a:r>
              <a:rPr sz="1068" spc="-5" dirty="0">
                <a:latin typeface="Verdana"/>
                <a:cs typeface="Verdana"/>
              </a:rPr>
              <a:t>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{8 + 4, 7 + 2, </a:t>
            </a:r>
            <a:r>
              <a:rPr sz="1068" dirty="0">
                <a:latin typeface="Verdana"/>
                <a:cs typeface="Verdana"/>
              </a:rPr>
              <a:t>10 </a:t>
            </a:r>
            <a:r>
              <a:rPr sz="1068" spc="-5" dirty="0">
                <a:latin typeface="Verdana"/>
                <a:cs typeface="Verdana"/>
              </a:rPr>
              <a:t>+ 2} =</a:t>
            </a:r>
            <a:r>
              <a:rPr sz="1068" spc="-69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9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59"/>
              </a:spcBef>
            </a:pPr>
            <a:endParaRPr sz="1068" dirty="0">
              <a:latin typeface="Verdana"/>
              <a:cs typeface="Verdana"/>
            </a:endParaRPr>
          </a:p>
          <a:p>
            <a:pPr marL="54234"/>
            <a:r>
              <a:rPr sz="1068" spc="-5" dirty="0">
                <a:latin typeface="Verdana"/>
                <a:cs typeface="Verdana"/>
              </a:rPr>
              <a:t>Therefore, Bcost (5, 9) = </a:t>
            </a:r>
            <a:r>
              <a:rPr sz="1068" dirty="0">
                <a:latin typeface="Verdana"/>
                <a:cs typeface="Verdana"/>
              </a:rPr>
              <a:t>min </a:t>
            </a:r>
            <a:r>
              <a:rPr sz="1068" spc="-5" dirty="0">
                <a:latin typeface="Verdana"/>
                <a:cs typeface="Verdana"/>
              </a:rPr>
              <a:t>{9 + 7, 9 + 3} =</a:t>
            </a:r>
            <a:r>
              <a:rPr sz="1068" spc="-21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12</a:t>
            </a:r>
            <a:endParaRPr sz="1068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81" dirty="0">
              <a:latin typeface="Verdana"/>
              <a:cs typeface="Verdan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31520-D9DC-43F6-9604-EAFC15BB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654969" y="832114"/>
            <a:ext cx="6012603" cy="4228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5ED621-9419-493A-B3A8-F2CC008579D9}"/>
              </a:ext>
            </a:extLst>
          </p:cNvPr>
          <p:cNvSpPr txBox="1"/>
          <p:nvPr/>
        </p:nvSpPr>
        <p:spPr>
          <a:xfrm>
            <a:off x="609600" y="193179"/>
            <a:ext cx="6331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Multistage Graph : Forward Approach Algorithm</a:t>
            </a:r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6D4CD-1213-416B-BC4F-657B7839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73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30833" y="1667669"/>
            <a:ext cx="1486714" cy="177347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 marL="13559">
              <a:spcBef>
                <a:spcPts val="101"/>
              </a:spcBef>
            </a:pPr>
            <a:r>
              <a:rPr sz="1068" spc="-5" dirty="0">
                <a:latin typeface="Verdana"/>
                <a:cs typeface="Verdana"/>
              </a:rPr>
              <a:t>// Compute Bcost</a:t>
            </a:r>
            <a:r>
              <a:rPr sz="1068" spc="-112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[j].</a:t>
            </a:r>
            <a:endParaRPr sz="1068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3852" y="4486832"/>
            <a:ext cx="6164282" cy="1008536"/>
          </a:xfrm>
          <a:prstGeom prst="rect">
            <a:avLst/>
          </a:prstGeom>
        </p:spPr>
        <p:txBody>
          <a:bodyPr vert="horz" wrap="square" lIns="0" tIns="12881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81" dirty="0">
              <a:latin typeface="Verdana"/>
              <a:cs typeface="Verdana"/>
            </a:endParaRPr>
          </a:p>
          <a:p>
            <a:pPr marL="67793">
              <a:spcBef>
                <a:spcPts val="1100"/>
              </a:spcBef>
            </a:pPr>
            <a:r>
              <a:rPr sz="1068" b="1" spc="-5" dirty="0">
                <a:latin typeface="Verdana"/>
                <a:cs typeface="Verdana"/>
              </a:rPr>
              <a:t>Complexity</a:t>
            </a:r>
            <a:r>
              <a:rPr sz="1068" b="1" spc="-48" dirty="0">
                <a:latin typeface="Verdana"/>
                <a:cs typeface="Verdana"/>
              </a:rPr>
              <a:t> </a:t>
            </a:r>
            <a:r>
              <a:rPr sz="1068" b="1" spc="-5" dirty="0">
                <a:latin typeface="Verdana"/>
                <a:cs typeface="Verdana"/>
              </a:rPr>
              <a:t>Analysis:</a:t>
            </a:r>
            <a:endParaRPr sz="1068" dirty="0">
              <a:latin typeface="Verdana"/>
              <a:cs typeface="Verdana"/>
            </a:endParaRPr>
          </a:p>
          <a:p>
            <a:pPr>
              <a:spcBef>
                <a:spcPts val="5"/>
              </a:spcBef>
            </a:pPr>
            <a:endParaRPr sz="1068" dirty="0">
              <a:latin typeface="Verdana"/>
              <a:cs typeface="Verdana"/>
            </a:endParaRPr>
          </a:p>
          <a:p>
            <a:pPr marL="67793">
              <a:tabLst>
                <a:tab pos="5701358" algn="l"/>
              </a:tabLst>
            </a:pPr>
            <a:r>
              <a:rPr sz="1068" spc="-5" dirty="0">
                <a:latin typeface="Verdana"/>
                <a:cs typeface="Verdana"/>
              </a:rPr>
              <a:t>The complexity </a:t>
            </a:r>
            <a:r>
              <a:rPr sz="1068" dirty="0">
                <a:latin typeface="Verdana"/>
                <a:cs typeface="Verdana"/>
              </a:rPr>
              <a:t>analysis </a:t>
            </a:r>
            <a:r>
              <a:rPr sz="1068" spc="-11" dirty="0">
                <a:latin typeface="Verdana"/>
                <a:cs typeface="Verdana"/>
              </a:rPr>
              <a:t>of </a:t>
            </a:r>
            <a:r>
              <a:rPr sz="1068" dirty="0">
                <a:latin typeface="Verdana"/>
                <a:cs typeface="Verdana"/>
              </a:rPr>
              <a:t>the </a:t>
            </a:r>
            <a:r>
              <a:rPr sz="1068" spc="-5" dirty="0">
                <a:latin typeface="Verdana"/>
                <a:cs typeface="Verdana"/>
              </a:rPr>
              <a:t>algorithm </a:t>
            </a:r>
            <a:r>
              <a:rPr sz="1068" dirty="0">
                <a:latin typeface="Verdana"/>
                <a:cs typeface="Verdana"/>
              </a:rPr>
              <a:t>is </a:t>
            </a:r>
            <a:r>
              <a:rPr sz="1068" spc="-5" dirty="0">
                <a:latin typeface="Verdana"/>
                <a:cs typeface="Verdana"/>
              </a:rPr>
              <a:t>fairly straightforward. Here, </a:t>
            </a:r>
            <a:r>
              <a:rPr sz="1068" dirty="0">
                <a:latin typeface="Verdana"/>
                <a:cs typeface="Verdana"/>
              </a:rPr>
              <a:t>if</a:t>
            </a:r>
            <a:r>
              <a:rPr sz="1068" spc="117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G</a:t>
            </a:r>
            <a:r>
              <a:rPr sz="1068" spc="5" dirty="0">
                <a:latin typeface="Verdana"/>
                <a:cs typeface="Verdana"/>
              </a:rPr>
              <a:t> </a:t>
            </a:r>
            <a:r>
              <a:rPr sz="1068" spc="-5" dirty="0">
                <a:latin typeface="Verdana"/>
                <a:cs typeface="Verdana"/>
              </a:rPr>
              <a:t>has	</a:t>
            </a:r>
            <a:r>
              <a:rPr sz="1068" spc="-5" dirty="0">
                <a:latin typeface="Symbol"/>
                <a:cs typeface="Symbol"/>
              </a:rPr>
              <a:t></a:t>
            </a:r>
            <a:r>
              <a:rPr sz="1068" spc="-5" dirty="0">
                <a:latin typeface="Verdana"/>
                <a:cs typeface="Verdana"/>
              </a:rPr>
              <a:t>E</a:t>
            </a:r>
            <a:r>
              <a:rPr sz="1068" spc="-5" dirty="0">
                <a:latin typeface="Symbol"/>
                <a:cs typeface="Symbol"/>
              </a:rPr>
              <a:t></a:t>
            </a:r>
            <a:endParaRPr sz="1068" dirty="0">
              <a:latin typeface="Symbol"/>
              <a:cs typeface="Symbol"/>
            </a:endParaRPr>
          </a:p>
          <a:p>
            <a:pPr marL="67793">
              <a:spcBef>
                <a:spcPts val="27"/>
              </a:spcBef>
            </a:pPr>
            <a:r>
              <a:rPr sz="1068" spc="-5" dirty="0">
                <a:latin typeface="Verdana"/>
                <a:cs typeface="Verdana"/>
              </a:rPr>
              <a:t>edges, then </a:t>
            </a:r>
            <a:r>
              <a:rPr sz="1068" dirty="0">
                <a:latin typeface="Verdana"/>
                <a:cs typeface="Verdana"/>
              </a:rPr>
              <a:t>the time </a:t>
            </a:r>
            <a:r>
              <a:rPr sz="1068" spc="-5" dirty="0">
                <a:latin typeface="Verdana"/>
                <a:cs typeface="Verdana"/>
              </a:rPr>
              <a:t>for the first </a:t>
            </a:r>
            <a:r>
              <a:rPr sz="1068" dirty="0">
                <a:latin typeface="Verdana"/>
                <a:cs typeface="Verdana"/>
              </a:rPr>
              <a:t>for </a:t>
            </a:r>
            <a:r>
              <a:rPr sz="1068" spc="-5" dirty="0">
                <a:latin typeface="Verdana"/>
                <a:cs typeface="Verdana"/>
              </a:rPr>
              <a:t>loop </a:t>
            </a:r>
            <a:r>
              <a:rPr sz="1068" dirty="0">
                <a:latin typeface="Verdana"/>
                <a:cs typeface="Verdana"/>
              </a:rPr>
              <a:t>is </a:t>
            </a:r>
            <a:r>
              <a:rPr sz="1068" spc="-5" dirty="0">
                <a:latin typeface="Symbol"/>
                <a:cs typeface="Symbol"/>
              </a:rPr>
              <a:t></a:t>
            </a:r>
            <a:r>
              <a:rPr sz="1068" spc="-5" dirty="0">
                <a:latin typeface="Times New Roman"/>
                <a:cs typeface="Times New Roman"/>
              </a:rPr>
              <a:t> </a:t>
            </a:r>
            <a:r>
              <a:rPr sz="1068" spc="-5" dirty="0">
                <a:latin typeface="Microsoft Sans Serif"/>
                <a:cs typeface="Microsoft Sans Serif"/>
              </a:rPr>
              <a:t>(</a:t>
            </a:r>
            <a:r>
              <a:rPr sz="1068" spc="-5" dirty="0">
                <a:latin typeface="Symbol"/>
                <a:cs typeface="Symbol"/>
              </a:rPr>
              <a:t></a:t>
            </a:r>
            <a:r>
              <a:rPr sz="1068" spc="-5" dirty="0">
                <a:latin typeface="Verdana"/>
                <a:cs typeface="Verdana"/>
              </a:rPr>
              <a:t>V</a:t>
            </a:r>
            <a:r>
              <a:rPr sz="1068" spc="-5" dirty="0">
                <a:latin typeface="Symbol"/>
                <a:cs typeface="Symbol"/>
              </a:rPr>
              <a:t></a:t>
            </a:r>
            <a:r>
              <a:rPr sz="1068" dirty="0">
                <a:latin typeface="Times New Roman"/>
                <a:cs typeface="Times New Roman"/>
              </a:rPr>
              <a:t> </a:t>
            </a:r>
            <a:r>
              <a:rPr sz="1068" spc="-11" dirty="0">
                <a:latin typeface="Microsoft Sans Serif"/>
                <a:cs typeface="Microsoft Sans Serif"/>
              </a:rPr>
              <a:t>+</a:t>
            </a:r>
            <a:r>
              <a:rPr sz="1068" spc="-11" dirty="0">
                <a:latin typeface="Symbol"/>
                <a:cs typeface="Symbol"/>
              </a:rPr>
              <a:t></a:t>
            </a:r>
            <a:r>
              <a:rPr sz="1068" spc="-11" dirty="0">
                <a:latin typeface="Verdana"/>
                <a:cs typeface="Verdana"/>
              </a:rPr>
              <a:t>E</a:t>
            </a:r>
            <a:r>
              <a:rPr sz="1068" spc="-11" dirty="0">
                <a:latin typeface="Symbol"/>
                <a:cs typeface="Symbol"/>
              </a:rPr>
              <a:t></a:t>
            </a:r>
            <a:r>
              <a:rPr sz="1068" spc="-11" dirty="0">
                <a:latin typeface="Microsoft Sans Serif"/>
                <a:cs typeface="Microsoft Sans Serif"/>
              </a:rPr>
              <a:t>).</a:t>
            </a:r>
            <a:r>
              <a:rPr sz="1068" spc="11" dirty="0">
                <a:latin typeface="Microsoft Sans Serif"/>
                <a:cs typeface="Microsoft Sans Serif"/>
              </a:rPr>
              <a:t> </a:t>
            </a:r>
            <a:r>
              <a:rPr sz="1068" spc="-80" dirty="0">
                <a:solidFill>
                  <a:srgbClr val="999999"/>
                </a:solidFill>
                <a:latin typeface="Microsoft Sans Serif"/>
                <a:cs typeface="Microsoft Sans Serif"/>
              </a:rPr>
              <a:t> </a:t>
            </a:r>
            <a:r>
              <a:rPr sz="1601" spc="-296" baseline="-11111" dirty="0">
                <a:latin typeface="Microsoft Sans Serif"/>
                <a:cs typeface="Microsoft Sans Serif"/>
              </a:rPr>
              <a:t> </a:t>
            </a:r>
            <a:r>
              <a:rPr sz="1068" dirty="0">
                <a:latin typeface="Microsoft Sans Serif"/>
                <a:cs typeface="Microsoft Sans Serif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F258D1-14E9-4BE9-A026-661C3EE9E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52" y="1181100"/>
            <a:ext cx="5943600" cy="355598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DD7CA268-0BBB-4460-B54F-920E71A48A32}"/>
              </a:ext>
            </a:extLst>
          </p:cNvPr>
          <p:cNvSpPr txBox="1">
            <a:spLocks/>
          </p:cNvSpPr>
          <p:nvPr/>
        </p:nvSpPr>
        <p:spPr>
          <a:xfrm>
            <a:off x="685800" y="195338"/>
            <a:ext cx="8153400" cy="380553"/>
          </a:xfrm>
          <a:prstGeom prst="rect">
            <a:avLst/>
          </a:prstGeom>
        </p:spPr>
        <p:txBody>
          <a:bodyPr vert="horz" wrap="square" lIns="0" tIns="11113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583">
              <a:lnSpc>
                <a:spcPct val="100000"/>
              </a:lnSpc>
              <a:spcBef>
                <a:spcPts val="87"/>
              </a:spcBef>
            </a:pPr>
            <a:r>
              <a:rPr lang="en-US" sz="2400" b="1" dirty="0"/>
              <a:t>Multistage</a:t>
            </a:r>
            <a:r>
              <a:rPr lang="en-US" sz="2400" b="1" spc="-75" dirty="0"/>
              <a:t> </a:t>
            </a:r>
            <a:r>
              <a:rPr lang="en-US" sz="2400" b="1" spc="-4" dirty="0"/>
              <a:t>Graphs: Backward Approach Algorithm</a:t>
            </a:r>
            <a:endParaRPr lang="en-US" sz="24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0C513F-36EE-4906-82A3-FB45B402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9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7089" y="91522"/>
            <a:ext cx="6410208" cy="342928"/>
          </a:xfrm>
          <a:prstGeom prst="rect">
            <a:avLst/>
          </a:prstGeom>
        </p:spPr>
        <p:txBody>
          <a:bodyPr vert="horz" wrap="square" lIns="0" tIns="14237" rIns="0" bIns="0" rtlCol="0">
            <a:spAutoFit/>
          </a:bodyPr>
          <a:lstStyle/>
          <a:p>
            <a:pPr marL="13559">
              <a:spcBef>
                <a:spcPts val="112"/>
              </a:spcBef>
            </a:pPr>
            <a:r>
              <a:rPr lang="en-GB" sz="2135" b="1" spc="-5" dirty="0">
                <a:solidFill>
                  <a:srgbClr val="FF0000"/>
                </a:solidFill>
                <a:latin typeface="Verdana"/>
                <a:cs typeface="Verdana"/>
              </a:rPr>
              <a:t>Principle of Optimality concept</a:t>
            </a:r>
            <a:endParaRPr sz="2135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2662038"/>
            <a:ext cx="6784606" cy="2226944"/>
          </a:xfrm>
          <a:prstGeom prst="rect">
            <a:avLst/>
          </a:prstGeom>
        </p:spPr>
        <p:txBody>
          <a:bodyPr vert="horz" wrap="square" lIns="0" tIns="10847" rIns="0" bIns="0" rtlCol="0">
            <a:spAutoFit/>
          </a:bodyPr>
          <a:lstStyle/>
          <a:p>
            <a:pPr marL="196599" marR="7457" indent="-183040" algn="just">
              <a:lnSpc>
                <a:spcPct val="101299"/>
              </a:lnSpc>
              <a:buFont typeface="Arial" panose="020B0604020202020204" pitchFamily="34" charset="0"/>
              <a:buChar char="•"/>
            </a:pPr>
            <a:r>
              <a:rPr spc="-5" dirty="0">
                <a:latin typeface="Verdana"/>
                <a:cs typeface="Verdana"/>
              </a:rPr>
              <a:t>Dynamic programming </a:t>
            </a:r>
            <a:r>
              <a:rPr dirty="0">
                <a:latin typeface="Verdana"/>
                <a:cs typeface="Verdana"/>
              </a:rPr>
              <a:t>is </a:t>
            </a:r>
            <a:r>
              <a:rPr spc="-5" dirty="0">
                <a:latin typeface="Verdana"/>
                <a:cs typeface="Verdana"/>
              </a:rPr>
              <a:t>based on the </a:t>
            </a:r>
            <a:r>
              <a:rPr b="1" dirty="0">
                <a:latin typeface="Verdana"/>
                <a:cs typeface="Verdana"/>
              </a:rPr>
              <a:t>principle </a:t>
            </a:r>
            <a:r>
              <a:rPr b="1" spc="-5" dirty="0">
                <a:latin typeface="Verdana"/>
                <a:cs typeface="Verdana"/>
              </a:rPr>
              <a:t>of optimality </a:t>
            </a:r>
            <a:r>
              <a:rPr dirty="0">
                <a:latin typeface="Verdana"/>
                <a:cs typeface="Verdana"/>
              </a:rPr>
              <a:t>( </a:t>
            </a:r>
            <a:r>
              <a:rPr spc="-5" dirty="0">
                <a:latin typeface="Verdana"/>
                <a:cs typeface="Verdana"/>
              </a:rPr>
              <a:t>coined by  Bellman). </a:t>
            </a:r>
            <a:endParaRPr lang="en-GB" spc="-5" dirty="0">
              <a:latin typeface="Verdana"/>
              <a:cs typeface="Verdana"/>
            </a:endParaRPr>
          </a:p>
          <a:p>
            <a:pPr marL="13559" marR="7457" algn="just">
              <a:lnSpc>
                <a:spcPct val="101299"/>
              </a:lnSpc>
            </a:pPr>
            <a:endParaRPr lang="en-GB" spc="-5" dirty="0">
              <a:latin typeface="Verdana"/>
              <a:cs typeface="Verdana"/>
            </a:endParaRPr>
          </a:p>
          <a:p>
            <a:pPr marL="196599" marR="7457" indent="-183040" algn="just">
              <a:lnSpc>
                <a:spcPct val="101299"/>
              </a:lnSpc>
              <a:buFont typeface="Arial" panose="020B0604020202020204" pitchFamily="34" charset="0"/>
              <a:buChar char="•"/>
            </a:pPr>
            <a:r>
              <a:rPr spc="-5" dirty="0">
                <a:latin typeface="Verdana"/>
                <a:cs typeface="Verdana"/>
              </a:rPr>
              <a:t>The  principle implies that </a:t>
            </a:r>
            <a:r>
              <a:rPr spc="-11" dirty="0">
                <a:latin typeface="Verdana"/>
                <a:cs typeface="Verdana"/>
              </a:rPr>
              <a:t>an </a:t>
            </a:r>
            <a:r>
              <a:rPr spc="-5" dirty="0">
                <a:latin typeface="Verdana"/>
                <a:cs typeface="Verdana"/>
              </a:rPr>
              <a:t>optimal decision sequence </a:t>
            </a:r>
            <a:r>
              <a:rPr dirty="0">
                <a:latin typeface="Verdana"/>
                <a:cs typeface="Verdana"/>
              </a:rPr>
              <a:t>is </a:t>
            </a:r>
            <a:r>
              <a:rPr b="1" spc="-5" dirty="0">
                <a:latin typeface="Verdana"/>
                <a:cs typeface="Verdana"/>
              </a:rPr>
              <a:t>comprised of optimal decision  subsequences</a:t>
            </a:r>
            <a:r>
              <a:rPr spc="-5" dirty="0">
                <a:latin typeface="Verdana"/>
                <a:cs typeface="Verdana"/>
              </a:rPr>
              <a:t>. </a:t>
            </a:r>
            <a:endParaRPr lang="en-GB" spc="-5" dirty="0">
              <a:latin typeface="Verdana"/>
              <a:cs typeface="Verdana"/>
            </a:endParaRPr>
          </a:p>
          <a:p>
            <a:pPr marL="13559" marR="7457" algn="just">
              <a:lnSpc>
                <a:spcPct val="101299"/>
              </a:lnSpc>
            </a:pPr>
            <a:endParaRPr lang="en-GB" spc="-5" dirty="0">
              <a:latin typeface="Verdana"/>
              <a:cs typeface="Verdana"/>
            </a:endParaRPr>
          </a:p>
          <a:p>
            <a:pPr marL="196599" marR="7457" indent="-183040" algn="just">
              <a:lnSpc>
                <a:spcPct val="101299"/>
              </a:lnSpc>
              <a:buFont typeface="Arial" panose="020B0604020202020204" pitchFamily="34" charset="0"/>
              <a:buChar char="•"/>
            </a:pPr>
            <a:r>
              <a:rPr spc="-5" dirty="0">
                <a:latin typeface="Verdana"/>
                <a:cs typeface="Verdana"/>
              </a:rPr>
              <a:t>Dynamic programming </a:t>
            </a:r>
            <a:r>
              <a:rPr b="1" spc="-5" dirty="0">
                <a:latin typeface="Verdana"/>
                <a:cs typeface="Verdana"/>
              </a:rPr>
              <a:t>cannot be applied </a:t>
            </a:r>
            <a:r>
              <a:rPr b="1" spc="-11" dirty="0">
                <a:latin typeface="Verdana"/>
                <a:cs typeface="Verdana"/>
              </a:rPr>
              <a:t>when </a:t>
            </a:r>
            <a:r>
              <a:rPr b="1" dirty="0">
                <a:latin typeface="Verdana"/>
                <a:cs typeface="Verdana"/>
              </a:rPr>
              <a:t>this </a:t>
            </a:r>
            <a:r>
              <a:rPr b="1" spc="-5" dirty="0">
                <a:latin typeface="Verdana"/>
                <a:cs typeface="Verdana"/>
              </a:rPr>
              <a:t>principle does </a:t>
            </a:r>
            <a:r>
              <a:rPr b="1" dirty="0">
                <a:latin typeface="Verdana"/>
                <a:cs typeface="Verdana"/>
              </a:rPr>
              <a:t>not</a:t>
            </a:r>
            <a:r>
              <a:rPr b="1" spc="-53" dirty="0">
                <a:latin typeface="Verdana"/>
                <a:cs typeface="Verdana"/>
              </a:rPr>
              <a:t> </a:t>
            </a:r>
            <a:r>
              <a:rPr b="1" dirty="0">
                <a:latin typeface="Verdana"/>
                <a:cs typeface="Verdana"/>
              </a:rPr>
              <a:t>hold.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47D2F-891F-40BF-83EA-74F6AFE7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7FC0F9-685B-4C7A-8625-94A3279C0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00101"/>
            <a:ext cx="7089406" cy="14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81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04" y="68338"/>
            <a:ext cx="4062997" cy="395407"/>
          </a:xfrm>
          <a:prstGeom prst="rect">
            <a:avLst/>
          </a:prstGeom>
        </p:spPr>
        <p:txBody>
          <a:bodyPr vert="horz" wrap="square" lIns="0" tIns="10583" rIns="0" bIns="0" rtlCol="0" anchor="ctr">
            <a:spAutoFit/>
          </a:bodyPr>
          <a:lstStyle/>
          <a:p>
            <a:pPr marL="10583">
              <a:lnSpc>
                <a:spcPct val="100000"/>
              </a:lnSpc>
              <a:spcBef>
                <a:spcPts val="83"/>
              </a:spcBef>
            </a:pPr>
            <a:r>
              <a:rPr lang="en-GB" sz="2500" b="1" spc="-4" dirty="0"/>
              <a:t>Multistage Graph: </a:t>
            </a:r>
            <a:r>
              <a:rPr sz="2500" b="1" spc="-4" dirty="0"/>
              <a:t>Exercise-1&amp;2</a:t>
            </a:r>
            <a:endParaRPr sz="2500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4AE7162-6B93-4AD9-910A-B044FE911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51" y="647700"/>
            <a:ext cx="5095875" cy="2590800"/>
          </a:xfrm>
          <a:prstGeom prst="rect">
            <a:avLst/>
          </a:prstGeom>
        </p:spPr>
      </p:pic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1B5711D2-D101-4B87-873E-E079735C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67682D-8223-46A1-8BF2-A0D122DC0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009900"/>
            <a:ext cx="5640324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7FE57E-10DC-470E-A351-B6CD4FD502B4}"/>
              </a:ext>
            </a:extLst>
          </p:cNvPr>
          <p:cNvSpPr txBox="1"/>
          <p:nvPr/>
        </p:nvSpPr>
        <p:spPr>
          <a:xfrm>
            <a:off x="990600" y="488683"/>
            <a:ext cx="6266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b="1" dirty="0">
                <a:solidFill>
                  <a:srgbClr val="FF0000"/>
                </a:solidFill>
              </a:rPr>
              <a:t>The steps in Dynamic programming solution 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7B62D-54A9-4C31-B3E2-380EED4D1150}"/>
              </a:ext>
            </a:extLst>
          </p:cNvPr>
          <p:cNvSpPr txBox="1"/>
          <p:nvPr/>
        </p:nvSpPr>
        <p:spPr>
          <a:xfrm>
            <a:off x="1524000" y="1122511"/>
            <a:ext cx="6477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en-US" sz="2400" dirty="0"/>
              <a:t>Verify that the </a:t>
            </a:r>
            <a:r>
              <a:rPr lang="en-US" sz="2400" b="1" dirty="0"/>
              <a:t>principle of optimality </a:t>
            </a:r>
            <a:r>
              <a:rPr lang="en-US" sz="2400" dirty="0"/>
              <a:t>holds.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400" dirty="0"/>
              <a:t>Set up the dynamic-programming recurrence equations.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400" dirty="0"/>
              <a:t>Solve the dynamic-programming recurrence equations for the value of the  optimal solution.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400" dirty="0"/>
              <a:t>Perform a trace back step in which the solution itself is constructed.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1D117-0400-427E-8FE6-1C5B8752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9404CCC-78CC-4F89-9001-8C4E3920FA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DA2ADE-6AD6-4570-95A4-EE9D83B67E3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13378" name="Rectangle 2">
            <a:extLst>
              <a:ext uri="{FF2B5EF4-FFF2-40B4-BE49-F238E27FC236}">
                <a16:creationId xmlns:a16="http://schemas.microsoft.com/office/drawing/2014/main" id="{B7D81A58-79B7-4A08-AD58-FF96EE89F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160" y="0"/>
            <a:ext cx="7886700" cy="1104636"/>
          </a:xfrm>
        </p:spPr>
        <p:txBody>
          <a:bodyPr/>
          <a:lstStyle/>
          <a:p>
            <a:r>
              <a:rPr lang="en-US" altLang="en-US" b="1" dirty="0"/>
              <a:t>Dynamic Programming</a:t>
            </a:r>
          </a:p>
        </p:txBody>
      </p:sp>
      <p:sp>
        <p:nvSpPr>
          <p:cNvPr id="613379" name="Rectangle 3">
            <a:extLst>
              <a:ext uri="{FF2B5EF4-FFF2-40B4-BE49-F238E27FC236}">
                <a16:creationId xmlns:a16="http://schemas.microsoft.com/office/drawing/2014/main" id="{31F65B8F-B77E-44F1-8464-760047569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294475"/>
            <a:ext cx="6858000" cy="232502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dirty="0"/>
              <a:t>Used for </a:t>
            </a:r>
            <a:r>
              <a:rPr lang="en-US" altLang="en-US" b="1" dirty="0"/>
              <a:t>optimization problems</a:t>
            </a:r>
            <a:endParaRPr lang="en-US" altLang="en-US" dirty="0"/>
          </a:p>
          <a:p>
            <a:pPr lvl="1">
              <a:lnSpc>
                <a:spcPct val="140000"/>
              </a:lnSpc>
            </a:pPr>
            <a:r>
              <a:rPr lang="en-US" altLang="en-US" dirty="0"/>
              <a:t>A set of choices must be made to get an optimal solution</a:t>
            </a:r>
          </a:p>
          <a:p>
            <a:pPr lvl="1">
              <a:lnSpc>
                <a:spcPct val="140000"/>
              </a:lnSpc>
            </a:pPr>
            <a:r>
              <a:rPr lang="en-US" altLang="en-US" dirty="0"/>
              <a:t>Find a solution with the optimal value (minimum or maximum)</a:t>
            </a:r>
          </a:p>
          <a:p>
            <a:pPr lvl="1">
              <a:lnSpc>
                <a:spcPct val="140000"/>
              </a:lnSpc>
            </a:pPr>
            <a:r>
              <a:rPr lang="en-US" altLang="en-US" dirty="0"/>
              <a:t>There may be many solutions that lead to an optimal value </a:t>
            </a:r>
          </a:p>
          <a:p>
            <a:pPr lvl="1">
              <a:lnSpc>
                <a:spcPct val="140000"/>
              </a:lnSpc>
            </a:pPr>
            <a:r>
              <a:rPr lang="en-US" altLang="en-US" dirty="0"/>
              <a:t>Our goal: </a:t>
            </a:r>
            <a:r>
              <a:rPr lang="en-US" altLang="en-US" b="1" dirty="0"/>
              <a:t>find</a:t>
            </a:r>
            <a:r>
              <a:rPr lang="en-US" altLang="en-US" dirty="0"/>
              <a:t> </a:t>
            </a:r>
            <a:r>
              <a:rPr lang="en-US" altLang="en-US" b="1" dirty="0"/>
              <a:t>an optimal solution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EC06172-4896-4A58-9F46-C7004C44A9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D5E9BC-7DC5-4016-8743-4202817B4B9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14402" name="Rectangle 2">
            <a:extLst>
              <a:ext uri="{FF2B5EF4-FFF2-40B4-BE49-F238E27FC236}">
                <a16:creationId xmlns:a16="http://schemas.microsoft.com/office/drawing/2014/main" id="{C48873A2-204E-45B1-9CCD-FECAFE861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13770"/>
            <a:ext cx="7886700" cy="1104636"/>
          </a:xfrm>
        </p:spPr>
        <p:txBody>
          <a:bodyPr/>
          <a:lstStyle/>
          <a:p>
            <a:r>
              <a:rPr lang="en-US" altLang="en-US" b="1" dirty="0"/>
              <a:t>Dynamic Programming Algorithm</a:t>
            </a:r>
          </a:p>
        </p:txBody>
      </p:sp>
      <p:sp>
        <p:nvSpPr>
          <p:cNvPr id="614403" name="Rectangle 3">
            <a:extLst>
              <a:ext uri="{FF2B5EF4-FFF2-40B4-BE49-F238E27FC236}">
                <a16:creationId xmlns:a16="http://schemas.microsoft.com/office/drawing/2014/main" id="{71015EA8-2D7C-4556-9D8B-C90CAA7A3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521354"/>
            <a:ext cx="6991350" cy="3626115"/>
          </a:xfrm>
        </p:spPr>
        <p:txBody>
          <a:bodyPr/>
          <a:lstStyle/>
          <a:p>
            <a:pPr marL="444482" indent="-444482">
              <a:lnSpc>
                <a:spcPct val="130000"/>
              </a:lnSpc>
              <a:buFontTx/>
              <a:buAutoNum type="arabicPeriod"/>
            </a:pPr>
            <a:r>
              <a:rPr lang="en-US" altLang="en-US" b="1" dirty="0"/>
              <a:t>Characterize</a:t>
            </a:r>
            <a:r>
              <a:rPr lang="en-US" altLang="en-US" dirty="0"/>
              <a:t> the structure of an optimal solution</a:t>
            </a:r>
          </a:p>
          <a:p>
            <a:pPr marL="444482" indent="-444482">
              <a:lnSpc>
                <a:spcPct val="130000"/>
              </a:lnSpc>
              <a:buFontTx/>
              <a:buAutoNum type="arabicPeriod"/>
            </a:pPr>
            <a:r>
              <a:rPr lang="en-US" altLang="en-US" b="1" dirty="0"/>
              <a:t>Recursively</a:t>
            </a:r>
            <a:r>
              <a:rPr lang="en-US" altLang="en-US" dirty="0"/>
              <a:t> define the value of an optimal solution</a:t>
            </a:r>
          </a:p>
          <a:p>
            <a:pPr marL="444482" indent="-444482">
              <a:lnSpc>
                <a:spcPct val="130000"/>
              </a:lnSpc>
              <a:buFontTx/>
              <a:buAutoNum type="arabicPeriod"/>
            </a:pPr>
            <a:r>
              <a:rPr lang="en-US" altLang="en-US" b="1" dirty="0"/>
              <a:t>Compute</a:t>
            </a:r>
            <a:r>
              <a:rPr lang="en-US" altLang="en-US" dirty="0"/>
              <a:t> the value of an optimal solution in a bottom-up fashion</a:t>
            </a:r>
          </a:p>
          <a:p>
            <a:pPr marL="444482" indent="-444482">
              <a:lnSpc>
                <a:spcPct val="130000"/>
              </a:lnSpc>
              <a:buFontTx/>
              <a:buAutoNum type="arabicPeriod"/>
            </a:pPr>
            <a:r>
              <a:rPr lang="en-US" altLang="en-US" b="1" dirty="0"/>
              <a:t>Construct</a:t>
            </a:r>
            <a:r>
              <a:rPr lang="en-US" altLang="en-US" dirty="0"/>
              <a:t> an optimal solution from computed information (not always necessary)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CD07-4A9A-48B5-9EE1-67B09EC9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6457950" cy="64822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Dynamic Programming Applications: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99F362-204E-4BDE-804A-4CBECBEBF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757874"/>
              </p:ext>
            </p:extLst>
          </p:nvPr>
        </p:nvGraphicFramePr>
        <p:xfrm>
          <a:off x="1952624" y="1257301"/>
          <a:ext cx="6276975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B2159A-893A-4C1D-A695-9C9E1877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31A6E-7C36-4EA1-AD60-42C688BBC724}"/>
              </a:ext>
            </a:extLst>
          </p:cNvPr>
          <p:cNvSpPr txBox="1"/>
          <p:nvPr/>
        </p:nvSpPr>
        <p:spPr>
          <a:xfrm>
            <a:off x="1143000" y="3695700"/>
            <a:ext cx="6817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Real world applications: Google maps shortest path, </a:t>
            </a:r>
          </a:p>
          <a:p>
            <a:r>
              <a:rPr lang="en-GB" dirty="0"/>
              <a:t>					Network data transfer from sender to receiver</a:t>
            </a:r>
          </a:p>
          <a:p>
            <a:r>
              <a:rPr lang="en-GB" dirty="0"/>
              <a:t>					All optimization problem</a:t>
            </a:r>
          </a:p>
          <a:p>
            <a:r>
              <a:rPr lang="en-GB" dirty="0"/>
              <a:t>					Routing, document distance 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0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EAF7D94-6696-4827-B5B5-0B44F398EC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D2A626-6874-48F6-97BF-95E83C5F2D8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11330" name="Rectangle 2">
            <a:extLst>
              <a:ext uri="{FF2B5EF4-FFF2-40B4-BE49-F238E27FC236}">
                <a16:creationId xmlns:a16="http://schemas.microsoft.com/office/drawing/2014/main" id="{A5352562-3B99-4B56-A7DD-06A63E668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935" y="10391"/>
            <a:ext cx="7886700" cy="1104636"/>
          </a:xfrm>
        </p:spPr>
        <p:txBody>
          <a:bodyPr/>
          <a:lstStyle/>
          <a:p>
            <a:r>
              <a:rPr lang="en-US" altLang="en-US" b="1" dirty="0"/>
              <a:t>Dynamic Programming: Comparison</a:t>
            </a:r>
          </a:p>
        </p:txBody>
      </p:sp>
      <p:sp>
        <p:nvSpPr>
          <p:cNvPr id="611331" name="Rectangle 3">
            <a:extLst>
              <a:ext uri="{FF2B5EF4-FFF2-40B4-BE49-F238E27FC236}">
                <a16:creationId xmlns:a16="http://schemas.microsoft.com/office/drawing/2014/main" id="{42DE9B3F-4556-42F1-B224-C0DB7BA16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1635" y="937853"/>
            <a:ext cx="6858000" cy="453628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An algorithm design technique (like divide and conquer)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Divide and conquer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Partition the problem into independent subproblems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Solve the subproblems recursively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Combine the solutions to solve the original problem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en-US" sz="1800" dirty="0"/>
              <a:t>Applicable when subproblems are </a:t>
            </a:r>
            <a:r>
              <a:rPr lang="en-US" altLang="en-US" sz="1800" b="1" dirty="0"/>
              <a:t>not</a:t>
            </a:r>
            <a:r>
              <a:rPr lang="en-US" altLang="en-US" sz="1800" dirty="0"/>
              <a:t> independent</a:t>
            </a:r>
          </a:p>
          <a:p>
            <a:pPr lvl="1">
              <a:lnSpc>
                <a:spcPct val="140000"/>
              </a:lnSpc>
            </a:pPr>
            <a:r>
              <a:rPr lang="en-US" altLang="en-US" sz="1800" dirty="0"/>
              <a:t>A divide and conquer approach would repeatedly solve the common subproblems</a:t>
            </a:r>
          </a:p>
          <a:p>
            <a:pPr lvl="1">
              <a:lnSpc>
                <a:spcPct val="140000"/>
              </a:lnSpc>
            </a:pPr>
            <a:r>
              <a:rPr lang="en-US" altLang="en-US" sz="1800" dirty="0"/>
              <a:t>Dynamic programming solves every subproblem just once and stores the answer in a table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altLang="en-US" sz="1800" dirty="0"/>
          </a:p>
          <a:p>
            <a:pPr marL="342900" lvl="1" indent="0">
              <a:lnSpc>
                <a:spcPct val="150000"/>
              </a:lnSpc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009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CBA485-B2FC-471D-AF7E-330903EAD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8" y="498283"/>
            <a:ext cx="7565765" cy="447437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EEAC14-F8EC-4404-9CA1-A95B5E50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</TotalTime>
  <Words>3919</Words>
  <Application>Microsoft Office PowerPoint</Application>
  <PresentationFormat>On-screen Show (16:10)</PresentationFormat>
  <Paragraphs>404</Paragraphs>
  <Slides>30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Microsoft Sans Serif</vt:lpstr>
      <vt:lpstr>Symbol</vt:lpstr>
      <vt:lpstr>Tahoma</vt:lpstr>
      <vt:lpstr>Times New Roman</vt:lpstr>
      <vt:lpstr>Verdana</vt:lpstr>
      <vt:lpstr>Wingdings</vt:lpstr>
      <vt:lpstr>Office Theme</vt:lpstr>
      <vt:lpstr>VISIO</vt:lpstr>
      <vt:lpstr>DYNAMIC PROGRAMMING</vt:lpstr>
      <vt:lpstr>PowerPoint Presentation</vt:lpstr>
      <vt:lpstr>PowerPoint Presentation</vt:lpstr>
      <vt:lpstr>PowerPoint Presentation</vt:lpstr>
      <vt:lpstr>Dynamic Programming</vt:lpstr>
      <vt:lpstr>Dynamic Programming Algorithm</vt:lpstr>
      <vt:lpstr>Dynamic Programming Applications:</vt:lpstr>
      <vt:lpstr>Dynamic Programming: Comparison</vt:lpstr>
      <vt:lpstr>PowerPoint Presentation</vt:lpstr>
      <vt:lpstr>Multistage Graph: Dynamic method v.s. Greedy method</vt:lpstr>
      <vt:lpstr>PowerPoint Presentation</vt:lpstr>
      <vt:lpstr>Multistage graph: The Greedy Method</vt:lpstr>
      <vt:lpstr>Multistage graph: The Greedy Method</vt:lpstr>
      <vt:lpstr>Multistage graph: The Greedy Method</vt:lpstr>
      <vt:lpstr>PowerPoint Presentation</vt:lpstr>
      <vt:lpstr>PowerPoint Presentation</vt:lpstr>
      <vt:lpstr>Multistage Graph: Dynamic programming </vt:lpstr>
      <vt:lpstr>Multistage Graphs: Dynamic Programming</vt:lpstr>
      <vt:lpstr>Multistage Graphs: Backward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Multistage Graph: Exercise-1&amp;2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Subhash Chandra N</dc:creator>
  <cp:lastModifiedBy>Prof.Subhash chandra</cp:lastModifiedBy>
  <cp:revision>57</cp:revision>
  <dcterms:created xsi:type="dcterms:W3CDTF">2020-12-02T14:43:24Z</dcterms:created>
  <dcterms:modified xsi:type="dcterms:W3CDTF">2021-11-16T16:14:35Z</dcterms:modified>
</cp:coreProperties>
</file>