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3"/>
  </p:notesMasterIdLst>
  <p:sldIdLst>
    <p:sldId id="257" r:id="rId2"/>
    <p:sldId id="807" r:id="rId3"/>
    <p:sldId id="809" r:id="rId4"/>
    <p:sldId id="812" r:id="rId5"/>
    <p:sldId id="811" r:id="rId6"/>
    <p:sldId id="418" r:id="rId7"/>
    <p:sldId id="814" r:id="rId8"/>
    <p:sldId id="268" r:id="rId9"/>
    <p:sldId id="269" r:id="rId10"/>
    <p:sldId id="813" r:id="rId11"/>
    <p:sldId id="810" r:id="rId12"/>
    <p:sldId id="815" r:id="rId13"/>
    <p:sldId id="816" r:id="rId14"/>
    <p:sldId id="819" r:id="rId15"/>
    <p:sldId id="818" r:id="rId16"/>
    <p:sldId id="820" r:id="rId17"/>
    <p:sldId id="806" r:id="rId18"/>
    <p:sldId id="821" r:id="rId19"/>
    <p:sldId id="277" r:id="rId20"/>
    <p:sldId id="276" r:id="rId21"/>
    <p:sldId id="281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184D3-55A9-4C7E-ABA7-367AAFAAD232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8B451-E578-49B9-9983-8CFCA002D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6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91A1954-DB6B-4BD5-A52C-F2ABCF17B7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A34F1C-F24E-4E28-8077-DBE54F72CC9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20898" name="Rectangle 2">
            <a:extLst>
              <a:ext uri="{FF2B5EF4-FFF2-40B4-BE49-F238E27FC236}">
                <a16:creationId xmlns:a16="http://schemas.microsoft.com/office/drawing/2014/main" id="{FA8010C3-24BA-4D91-B422-5EDC8A97AB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>
            <a:extLst>
              <a:ext uri="{FF2B5EF4-FFF2-40B4-BE49-F238E27FC236}">
                <a16:creationId xmlns:a16="http://schemas.microsoft.com/office/drawing/2014/main" id="{662FD63E-C7A5-4623-BEB4-54A12D6C19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D6DD-B1BD-4B89-A5C7-53FB9DBCC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F7287-7A1A-4D56-AD27-C71CEC81E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7C4A8-3B31-479E-B509-E992FE515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490E0-57D9-4E88-94F7-1EACF053E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759FD-DFA8-46B8-A2ED-4ABE0484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4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543B-F9E2-48F6-AD13-AD88DEBBE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8FD17-FCCF-4F1E-8D8F-1D513C85D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5F9D-E334-4F29-A2EA-9735B2E75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85E0B-11C3-43DA-8487-25954B50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AF4C0-819C-46D2-AC66-03C579CA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4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EBF7E-A1BC-4FE6-B07A-4E0EEB3E3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379F5-D02F-4C45-B031-9833D7D32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C33CA-ECD7-4BF6-9931-FAA4D4B6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132F0-B412-4CA3-9B8F-242B8E610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E9EA8-8AB9-4600-88BC-EE16DC4D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6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6C00-89B6-447B-8077-58F027EC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0A47-C2A2-4CC2-B1AE-80F90F2A8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70D0F-F161-45D5-9D31-E67EBC87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8389F-7671-4C3A-A305-8851A8C0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0D71F-7F28-410C-A6C8-F2E41B4F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2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1346-917B-4293-91E7-EAB80E3DC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A82E5-8A8B-4529-8A94-EE0D07183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C5786-5BCC-4693-8397-9EA2316A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B5F30-69BC-4B2E-AA78-80448656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23AE8-9AD3-4D5B-B6C5-5F82330C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5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E7BD-F9E0-48B3-996F-ACA98AEE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0E7AB-4BF0-4E6B-836A-F3A59D181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4EB0C-06E3-4739-A6D0-B9B89339E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B0056-E8B3-41C8-B713-1DCAC52E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0B89B-F1DF-494B-A9E3-3F2E4652D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7D09E-9950-4C50-BD80-508CC366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2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F33F-5F97-45C0-82FF-4EF17D6F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59A49-C89F-4B26-9EF7-3034B42FC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5466E-DE80-4D9A-BF91-6C30D43E6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1A91E0-8F38-4EC1-9906-A933C808B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3CB134-44BC-4F9D-B4C3-68AB8D24B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5E4B6B-7DC4-4851-9516-A76D12B84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C74A67-9D5C-4C73-829E-6B3213E6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616F92-BF31-429A-B138-4FD070C2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7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8B42-BCFC-4F29-8369-16856D09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F33491-DB9C-40BA-948A-07DA5854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23E60-3F61-4F5A-9FD1-9B7118D1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2E825-9551-439E-839F-8A8015A4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1C2DCC-3DAB-447D-9579-651E9169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41CD4-4B3B-47C7-8607-A1F5423E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A777F-079C-4423-8AB2-E4FF973E2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3FE0-9BB6-4A80-997B-34A931F6D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BD14-9516-4E16-BBE1-F695C6091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B47A9-EE9F-4A46-A9C0-26DCC99C6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897DA-545F-490C-A697-1720D5A1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C0E85-04D7-4B2B-BD90-7572E829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ABB1E-0C4B-4F46-8C1E-160A56A6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0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4ED8-F8C2-45CC-B538-7BA49BAFB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146F2-3C6C-4DB9-B978-968BD7A77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7B24D-4A35-42AB-A87F-466BD9E5C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652C8-53FD-4311-868A-D23C4215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7E869-DD78-4090-BF15-83C75663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E6807-5A1A-4152-BE5A-647AA785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7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CEC79-AA87-4D0A-8B7D-820B192F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36D90-4010-40FE-B597-8FCE9A53C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C3492-F53B-457C-979C-4143F981B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91FD8-1B7F-470C-8E2B-62DFFC026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5494E-7DDB-4A5E-B822-BE5C9CF16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5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999" y="999808"/>
            <a:ext cx="6858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 defTabSz="914400">
              <a:tabLst>
                <a:tab pos="622300" algn="l"/>
              </a:tabLst>
            </a:pPr>
            <a:r>
              <a:rPr lang="en-US" sz="3600" b="1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Dynamic Programming: </a:t>
            </a:r>
            <a:br>
              <a:rPr lang="en-US" sz="3600" b="1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b="1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Matrix-Chain</a:t>
            </a:r>
            <a:r>
              <a:rPr lang="en-US" sz="3600" b="1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Multiplication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9DCC4-FB88-4B34-B4A5-C7D774B3A73F}"/>
              </a:ext>
            </a:extLst>
          </p:cNvPr>
          <p:cNvSpPr txBox="1"/>
          <p:nvPr/>
        </p:nvSpPr>
        <p:spPr>
          <a:xfrm>
            <a:off x="2930419" y="3634229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3200" dirty="0"/>
              <a:t>Dr. N. Subhash Chandra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4C92-9FC1-4A66-BBA9-439D35D7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6"/>
            <a:ext cx="8210550" cy="1325563"/>
          </a:xfrm>
        </p:spPr>
        <p:txBody>
          <a:bodyPr/>
          <a:lstStyle/>
          <a:p>
            <a:r>
              <a:rPr lang="en-GB" dirty="0"/>
              <a:t>Developing a Dynamic Programming Algorithm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A671F9-9905-4432-B8AA-4A7EF6743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71662"/>
            <a:ext cx="6477000" cy="46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3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AAEF42-1D9E-408C-8671-910D299F7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81200"/>
            <a:ext cx="4343400" cy="3810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0DEF67D-A754-4DF5-905E-6D777BD42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6"/>
            <a:ext cx="8210550" cy="1325563"/>
          </a:xfrm>
        </p:spPr>
        <p:txBody>
          <a:bodyPr/>
          <a:lstStyle/>
          <a:p>
            <a:r>
              <a:rPr lang="en-GB" dirty="0"/>
              <a:t>Developing a Dynamic Programming Algorithm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37A433-1E50-4E9C-9B99-713A3C04F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644" y="1921412"/>
            <a:ext cx="4027756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25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B4452D-9311-41F8-9992-0F4954865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98" y="1447800"/>
            <a:ext cx="3714749" cy="3457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669593-CB70-4C72-A690-5E72BF299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325" y="1447800"/>
            <a:ext cx="3886199" cy="360997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E882370-F43D-4C45-9F1B-5829596B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152400"/>
            <a:ext cx="8210550" cy="777874"/>
          </a:xfrm>
        </p:spPr>
        <p:txBody>
          <a:bodyPr/>
          <a:lstStyle/>
          <a:p>
            <a:r>
              <a:rPr lang="en-GB" dirty="0"/>
              <a:t>Developing a Dynamic Programming Algorithm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90E6C9-6123-4377-862E-E63B94124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2068" y="5181600"/>
            <a:ext cx="506173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23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9DAC7B-83A9-4D00-82B4-41B21B9F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34" y="1447800"/>
            <a:ext cx="4095751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38C39A-947E-4CEC-B2FD-921237FC6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417" y="2057400"/>
            <a:ext cx="4102783" cy="38671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8A947FD-4A1E-4119-9609-9C2088A5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152400"/>
            <a:ext cx="8210550" cy="777874"/>
          </a:xfrm>
        </p:spPr>
        <p:txBody>
          <a:bodyPr/>
          <a:lstStyle/>
          <a:p>
            <a:r>
              <a:rPr lang="en-GB" dirty="0"/>
              <a:t>Developing a Dynamic Programming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246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746BB-9E57-4D5F-975D-4DAB7385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304800"/>
            <a:ext cx="7886700" cy="1325563"/>
          </a:xfrm>
        </p:spPr>
        <p:txBody>
          <a:bodyPr/>
          <a:lstStyle/>
          <a:p>
            <a:r>
              <a:rPr lang="en-GB" dirty="0"/>
              <a:t>Example -Continued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E534F-6A8E-4FB8-9B38-ACD504AED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81200"/>
            <a:ext cx="4324350" cy="3752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02D079-10C3-4918-929B-421CA1A46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25" y="1981200"/>
            <a:ext cx="42576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74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D43579-5F37-4330-A96A-DDC01C698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981200"/>
            <a:ext cx="4286250" cy="3562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9D5459-6957-4557-AA58-E80DAC351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981200"/>
            <a:ext cx="4267200" cy="41529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60443F1-536F-4B79-96B6-37EDEB8D7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304800"/>
            <a:ext cx="7886700" cy="1325563"/>
          </a:xfrm>
        </p:spPr>
        <p:txBody>
          <a:bodyPr/>
          <a:lstStyle/>
          <a:p>
            <a:r>
              <a:rPr lang="en-GB" dirty="0"/>
              <a:t>Example -Continued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306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CD2F77-8C89-41A9-ADC5-07F29146F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981200"/>
            <a:ext cx="4210050" cy="3943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5E1839-0A36-48D1-880D-AC57CB2A0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14146"/>
            <a:ext cx="4276725" cy="41338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BF8552F-BB2C-43F9-8932-3F77D1C7D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304800"/>
            <a:ext cx="7886700" cy="1325563"/>
          </a:xfrm>
        </p:spPr>
        <p:txBody>
          <a:bodyPr/>
          <a:lstStyle/>
          <a:p>
            <a:r>
              <a:rPr lang="en-GB" dirty="0"/>
              <a:t>Example -Continued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8286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6F5F6BC3-4771-434C-B8B6-AD129F735F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C8D621-AC4E-470D-BFD4-64B98C87CD23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63554" name="Rectangle 2">
            <a:extLst>
              <a:ext uri="{FF2B5EF4-FFF2-40B4-BE49-F238E27FC236}">
                <a16:creationId xmlns:a16="http://schemas.microsoft.com/office/drawing/2014/main" id="{165C7494-C8BB-413F-907A-DD980AA0E2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0449"/>
            <a:ext cx="7886700" cy="1325563"/>
          </a:xfrm>
        </p:spPr>
        <p:txBody>
          <a:bodyPr/>
          <a:lstStyle/>
          <a:p>
            <a:pPr algn="l"/>
            <a:r>
              <a:rPr lang="en-US" altLang="en-US" sz="3600" dirty="0"/>
              <a:t>Example </a:t>
            </a:r>
            <a:br>
              <a:rPr lang="en-US" altLang="en-US" sz="3600" dirty="0"/>
            </a:br>
            <a:r>
              <a:rPr lang="en-US" altLang="en-US" sz="2800" dirty="0">
                <a:solidFill>
                  <a:srgbClr val="DD0111"/>
                </a:solidFill>
                <a:latin typeface="Comic Sans MS" panose="030F0702030302020204" pitchFamily="66" charset="0"/>
              </a:rPr>
              <a:t>min {m[</a:t>
            </a:r>
            <a:r>
              <a:rPr lang="en-US" altLang="en-US" sz="2800" dirty="0" err="1">
                <a:solidFill>
                  <a:srgbClr val="DD0111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800" dirty="0">
                <a:solidFill>
                  <a:srgbClr val="DD0111"/>
                </a:solidFill>
                <a:latin typeface="Comic Sans MS" panose="030F0702030302020204" pitchFamily="66" charset="0"/>
              </a:rPr>
              <a:t>, k] + m[k+1, j] + p</a:t>
            </a:r>
            <a:r>
              <a:rPr lang="en-US" altLang="en-US" sz="2800" baseline="-25000" dirty="0">
                <a:solidFill>
                  <a:srgbClr val="DD0111"/>
                </a:solidFill>
                <a:latin typeface="Comic Sans MS" panose="030F0702030302020204" pitchFamily="66" charset="0"/>
              </a:rPr>
              <a:t>i-1</a:t>
            </a:r>
            <a:r>
              <a:rPr lang="en-US" altLang="en-US" sz="2800" dirty="0">
                <a:solidFill>
                  <a:srgbClr val="DD0111"/>
                </a:solidFill>
                <a:latin typeface="Comic Sans MS" panose="030F0702030302020204" pitchFamily="66" charset="0"/>
              </a:rPr>
              <a:t>p</a:t>
            </a:r>
            <a:r>
              <a:rPr lang="en-US" altLang="en-US" sz="2800" baseline="-25000" dirty="0">
                <a:solidFill>
                  <a:srgbClr val="DD0111"/>
                </a:solidFill>
                <a:latin typeface="Comic Sans MS" panose="030F0702030302020204" pitchFamily="66" charset="0"/>
              </a:rPr>
              <a:t>k</a:t>
            </a:r>
            <a:r>
              <a:rPr lang="en-US" altLang="en-US" sz="2800" dirty="0">
                <a:solidFill>
                  <a:srgbClr val="DD0111"/>
                </a:solidFill>
                <a:latin typeface="Comic Sans MS" panose="030F0702030302020204" pitchFamily="66" charset="0"/>
              </a:rPr>
              <a:t>p</a:t>
            </a:r>
            <a:r>
              <a:rPr lang="en-US" altLang="en-US" sz="2800" baseline="-25000" dirty="0">
                <a:solidFill>
                  <a:srgbClr val="DD0111"/>
                </a:solidFill>
                <a:latin typeface="Comic Sans MS" panose="030F0702030302020204" pitchFamily="66" charset="0"/>
              </a:rPr>
              <a:t>j</a:t>
            </a:r>
            <a:r>
              <a:rPr lang="en-US" altLang="en-US" sz="2800" dirty="0">
                <a:solidFill>
                  <a:srgbClr val="DD0111"/>
                </a:solidFill>
                <a:latin typeface="Comic Sans MS" panose="030F0702030302020204" pitchFamily="66" charset="0"/>
              </a:rPr>
              <a:t>}</a:t>
            </a:r>
            <a:r>
              <a:rPr lang="en-US" altLang="en-US" sz="3600" baseline="-25000" dirty="0">
                <a:solidFill>
                  <a:srgbClr val="DD0111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663555" name="Rectangle 3">
            <a:extLst>
              <a:ext uri="{FF2B5EF4-FFF2-40B4-BE49-F238E27FC236}">
                <a16:creationId xmlns:a16="http://schemas.microsoft.com/office/drawing/2014/main" id="{716C9502-7B10-4A0C-B49D-5983A7760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661400" cy="5337175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	</a:t>
            </a:r>
            <a:r>
              <a:rPr lang="en-US" altLang="en-US" sz="2400" b="1" dirty="0">
                <a:sym typeface="Symbol" panose="05050102010706020507" pitchFamily="18" charset="2"/>
              </a:rPr>
              <a:t>Compute A</a:t>
            </a:r>
            <a:r>
              <a:rPr lang="en-US" altLang="en-US" sz="2400" b="1" baseline="-25000" dirty="0">
                <a:sym typeface="Symbol" panose="05050102010706020507" pitchFamily="18" charset="2"/>
              </a:rPr>
              <a:t>1 </a:t>
            </a:r>
            <a:r>
              <a:rPr lang="en-US" altLang="en-US" sz="2400" b="1" dirty="0">
                <a:sym typeface="Symbol" panose="05050102010706020507" pitchFamily="18" charset="2"/>
              </a:rPr>
              <a:t> A</a:t>
            </a:r>
            <a:r>
              <a:rPr lang="en-US" altLang="en-US" sz="2400" b="1" baseline="-25000" dirty="0">
                <a:sym typeface="Symbol" panose="05050102010706020507" pitchFamily="18" charset="2"/>
              </a:rPr>
              <a:t>2</a:t>
            </a:r>
            <a:r>
              <a:rPr lang="en-US" altLang="en-US" sz="2400" b="1" dirty="0">
                <a:sym typeface="Symbol" panose="05050102010706020507" pitchFamily="18" charset="2"/>
              </a:rPr>
              <a:t>  A</a:t>
            </a:r>
            <a:r>
              <a:rPr lang="en-US" altLang="en-US" sz="2400" b="1" baseline="-25000" dirty="0">
                <a:sym typeface="Symbol" panose="05050102010706020507" pitchFamily="18" charset="2"/>
              </a:rPr>
              <a:t>3</a:t>
            </a:r>
            <a:r>
              <a:rPr lang="en-US" altLang="en-US" sz="2400" b="1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en-US" sz="2400" b="1" dirty="0">
                <a:sym typeface="Symbol" panose="05050102010706020507" pitchFamily="18" charset="2"/>
              </a:rPr>
              <a:t>A</a:t>
            </a:r>
            <a:r>
              <a:rPr lang="en-US" altLang="en-US" sz="2400" b="1" baseline="-25000" dirty="0">
                <a:sym typeface="Symbol" panose="05050102010706020507" pitchFamily="18" charset="2"/>
              </a:rPr>
              <a:t>1</a:t>
            </a:r>
            <a:r>
              <a:rPr lang="en-US" altLang="en-US" sz="2400" b="1" dirty="0">
                <a:sym typeface="Symbol" panose="05050102010706020507" pitchFamily="18" charset="2"/>
              </a:rPr>
              <a:t>: 10 x 100 (p</a:t>
            </a:r>
            <a:r>
              <a:rPr lang="en-US" altLang="en-US" sz="2400" b="1" baseline="-25000" dirty="0">
                <a:sym typeface="Symbol" panose="05050102010706020507" pitchFamily="18" charset="2"/>
              </a:rPr>
              <a:t>0</a:t>
            </a:r>
            <a:r>
              <a:rPr lang="en-US" altLang="en-US" sz="2400" b="1" dirty="0">
                <a:sym typeface="Symbol" panose="05050102010706020507" pitchFamily="18" charset="2"/>
              </a:rPr>
              <a:t> x p</a:t>
            </a:r>
            <a:r>
              <a:rPr lang="en-US" altLang="en-US" sz="2400" b="1" baseline="-25000" dirty="0">
                <a:sym typeface="Symbol" panose="05050102010706020507" pitchFamily="18" charset="2"/>
              </a:rPr>
              <a:t>1</a:t>
            </a:r>
            <a:r>
              <a:rPr lang="en-US" altLang="en-US" sz="2400" b="1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en-US" sz="2400" b="1" dirty="0">
                <a:sym typeface="Symbol" panose="05050102010706020507" pitchFamily="18" charset="2"/>
              </a:rPr>
              <a:t>A</a:t>
            </a:r>
            <a:r>
              <a:rPr lang="en-US" altLang="en-US" sz="2400" b="1" baseline="-25000" dirty="0">
                <a:sym typeface="Symbol" panose="05050102010706020507" pitchFamily="18" charset="2"/>
              </a:rPr>
              <a:t>2</a:t>
            </a:r>
            <a:r>
              <a:rPr lang="en-US" altLang="en-US" sz="2400" b="1" dirty="0">
                <a:sym typeface="Symbol" panose="05050102010706020507" pitchFamily="18" charset="2"/>
              </a:rPr>
              <a:t>: 100 x 5   (p</a:t>
            </a:r>
            <a:r>
              <a:rPr lang="en-US" altLang="en-US" sz="2400" b="1" baseline="-25000" dirty="0">
                <a:sym typeface="Symbol" panose="05050102010706020507" pitchFamily="18" charset="2"/>
              </a:rPr>
              <a:t>1</a:t>
            </a:r>
            <a:r>
              <a:rPr lang="en-US" altLang="en-US" sz="2400" b="1" dirty="0">
                <a:sym typeface="Symbol" panose="05050102010706020507" pitchFamily="18" charset="2"/>
              </a:rPr>
              <a:t> x p</a:t>
            </a:r>
            <a:r>
              <a:rPr lang="en-US" altLang="en-US" sz="2400" b="1" baseline="-25000" dirty="0">
                <a:sym typeface="Symbol" panose="05050102010706020507" pitchFamily="18" charset="2"/>
              </a:rPr>
              <a:t>2</a:t>
            </a:r>
            <a:r>
              <a:rPr lang="en-US" altLang="en-US" sz="2400" b="1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en-US" sz="2400" b="1" dirty="0">
                <a:sym typeface="Symbol" panose="05050102010706020507" pitchFamily="18" charset="2"/>
              </a:rPr>
              <a:t>A</a:t>
            </a:r>
            <a:r>
              <a:rPr lang="en-US" altLang="en-US" sz="2400" b="1" baseline="-25000" dirty="0">
                <a:sym typeface="Symbol" panose="05050102010706020507" pitchFamily="18" charset="2"/>
              </a:rPr>
              <a:t>3</a:t>
            </a:r>
            <a:r>
              <a:rPr lang="en-US" altLang="en-US" sz="2400" b="1" dirty="0">
                <a:sym typeface="Symbol" panose="05050102010706020507" pitchFamily="18" charset="2"/>
              </a:rPr>
              <a:t>: 5 x 50	   (p</a:t>
            </a:r>
            <a:r>
              <a:rPr lang="en-US" altLang="en-US" sz="2400" b="1" baseline="-25000" dirty="0">
                <a:sym typeface="Symbol" panose="05050102010706020507" pitchFamily="18" charset="2"/>
              </a:rPr>
              <a:t>2</a:t>
            </a:r>
            <a:r>
              <a:rPr lang="en-US" altLang="en-US" sz="2400" b="1" dirty="0">
                <a:sym typeface="Symbol" panose="05050102010706020507" pitchFamily="18" charset="2"/>
              </a:rPr>
              <a:t> x p</a:t>
            </a:r>
            <a:r>
              <a:rPr lang="en-US" altLang="en-US" sz="2400" b="1" baseline="-25000" dirty="0">
                <a:sym typeface="Symbol" panose="05050102010706020507" pitchFamily="18" charset="2"/>
              </a:rPr>
              <a:t>3</a:t>
            </a:r>
            <a:r>
              <a:rPr lang="en-US" altLang="en-US" sz="2400" b="1" dirty="0">
                <a:sym typeface="Symbol" panose="05050102010706020507" pitchFamily="18" charset="2"/>
              </a:rPr>
              <a:t>)</a:t>
            </a:r>
          </a:p>
          <a:p>
            <a:pPr>
              <a:buFontTx/>
              <a:buNone/>
            </a:pPr>
            <a:r>
              <a:rPr lang="en-US" altLang="en-US" sz="2400" dirty="0"/>
              <a:t>m[</a:t>
            </a:r>
            <a:r>
              <a:rPr lang="en-US" altLang="en-US" sz="2400" dirty="0" err="1"/>
              <a:t>i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] = 0 for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= 1, 2, 3</a:t>
            </a:r>
          </a:p>
          <a:p>
            <a:pPr>
              <a:buFontTx/>
              <a:buNone/>
            </a:pPr>
            <a:r>
              <a:rPr lang="en-US" altLang="en-US" sz="2400" dirty="0"/>
              <a:t>m[1, 2] = m[1, 1] + m[2, 2] + p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p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p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		(A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)</a:t>
            </a:r>
            <a:endParaRPr lang="en-US" altLang="en-US" sz="2400" baseline="-25000" dirty="0"/>
          </a:p>
          <a:p>
            <a:pPr>
              <a:buFontTx/>
              <a:buNone/>
            </a:pPr>
            <a:r>
              <a:rPr lang="en-US" altLang="en-US" sz="2400" dirty="0"/>
              <a:t>		 = 0 + 0 + 10 *100* 5 = 5,000</a:t>
            </a:r>
          </a:p>
          <a:p>
            <a:pPr>
              <a:buFontTx/>
              <a:buNone/>
            </a:pPr>
            <a:r>
              <a:rPr lang="en-US" altLang="en-US" sz="2400" dirty="0"/>
              <a:t>m[2, 3] = m[2, 2] + m[3, 3] + p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p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p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 		 (A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A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)</a:t>
            </a:r>
          </a:p>
          <a:p>
            <a:pPr>
              <a:buFontTx/>
              <a:buNone/>
            </a:pPr>
            <a:r>
              <a:rPr lang="en-US" altLang="en-US" sz="2400" dirty="0"/>
              <a:t>		 = 0 + 0 + 100 * 5 * 50 = 25,000</a:t>
            </a:r>
          </a:p>
          <a:p>
            <a:pPr>
              <a:buFontTx/>
              <a:buNone/>
            </a:pPr>
            <a:r>
              <a:rPr lang="en-US" altLang="en-US" sz="2400" dirty="0"/>
              <a:t>m[1, 3] = min    m[1, 1] + m[2, 3] + p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p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p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 = 75,000  (A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(A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A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))</a:t>
            </a:r>
          </a:p>
          <a:p>
            <a:pPr>
              <a:buFontTx/>
              <a:buNone/>
            </a:pPr>
            <a:r>
              <a:rPr lang="en-US" altLang="en-US" sz="2400" dirty="0"/>
              <a:t>			        m[1, 2] + m[3, 3] + p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p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p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 = </a:t>
            </a:r>
            <a:r>
              <a:rPr lang="en-US" altLang="en-US" sz="2400" dirty="0">
                <a:solidFill>
                  <a:srgbClr val="FF0000"/>
                </a:solidFill>
              </a:rPr>
              <a:t>7,500    </a:t>
            </a:r>
            <a:r>
              <a:rPr lang="en-US" altLang="en-US" sz="2400" dirty="0"/>
              <a:t>((A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)A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)</a:t>
            </a:r>
          </a:p>
        </p:txBody>
      </p:sp>
      <p:graphicFrame>
        <p:nvGraphicFramePr>
          <p:cNvPr id="663556" name="Group 4">
            <a:extLst>
              <a:ext uri="{FF2B5EF4-FFF2-40B4-BE49-F238E27FC236}">
                <a16:creationId xmlns:a16="http://schemas.microsoft.com/office/drawing/2014/main" id="{3803196D-DCDF-4DCE-9448-214390471C23}"/>
              </a:ext>
            </a:extLst>
          </p:cNvPr>
          <p:cNvGraphicFramePr>
            <a:graphicFrameLocks noGrp="1"/>
          </p:cNvGraphicFramePr>
          <p:nvPr/>
        </p:nvGraphicFramePr>
        <p:xfrm>
          <a:off x="5443538" y="1530350"/>
          <a:ext cx="2652712" cy="1733550"/>
        </p:xfrm>
        <a:graphic>
          <a:graphicData uri="http://schemas.openxmlformats.org/drawingml/2006/table">
            <a:tbl>
              <a:tblPr/>
              <a:tblGrid>
                <a:gridCol w="884237">
                  <a:extLst>
                    <a:ext uri="{9D8B030D-6E8A-4147-A177-3AD203B41FA5}">
                      <a16:colId xmlns:a16="http://schemas.microsoft.com/office/drawing/2014/main" val="1625877792"/>
                    </a:ext>
                  </a:extLst>
                </a:gridCol>
                <a:gridCol w="906463">
                  <a:extLst>
                    <a:ext uri="{9D8B030D-6E8A-4147-A177-3AD203B41FA5}">
                      <a16:colId xmlns:a16="http://schemas.microsoft.com/office/drawing/2014/main" val="594528255"/>
                    </a:ext>
                  </a:extLst>
                </a:gridCol>
                <a:gridCol w="862012">
                  <a:extLst>
                    <a:ext uri="{9D8B030D-6E8A-4147-A177-3AD203B41FA5}">
                      <a16:colId xmlns:a16="http://schemas.microsoft.com/office/drawing/2014/main" val="1176575783"/>
                    </a:ext>
                  </a:extLst>
                </a:gridCol>
              </a:tblGrid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566464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956546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404060"/>
                  </a:ext>
                </a:extLst>
              </a:tr>
            </a:tbl>
          </a:graphicData>
        </a:graphic>
      </p:graphicFrame>
      <p:grpSp>
        <p:nvGrpSpPr>
          <p:cNvPr id="663574" name="Group 22">
            <a:extLst>
              <a:ext uri="{FF2B5EF4-FFF2-40B4-BE49-F238E27FC236}">
                <a16:creationId xmlns:a16="http://schemas.microsoft.com/office/drawing/2014/main" id="{A40A5650-B94E-420C-A252-CE6F0EC4C7A4}"/>
              </a:ext>
            </a:extLst>
          </p:cNvPr>
          <p:cNvGrpSpPr>
            <a:grpSpLocks/>
          </p:cNvGrpSpPr>
          <p:nvPr/>
        </p:nvGrpSpPr>
        <p:grpSpPr bwMode="auto">
          <a:xfrm>
            <a:off x="5861050" y="1703388"/>
            <a:ext cx="2157413" cy="1479550"/>
            <a:chOff x="3692" y="1073"/>
            <a:chExt cx="1359" cy="932"/>
          </a:xfrm>
        </p:grpSpPr>
        <p:sp>
          <p:nvSpPr>
            <p:cNvPr id="663575" name="Text Box 23">
              <a:extLst>
                <a:ext uri="{FF2B5EF4-FFF2-40B4-BE49-F238E27FC236}">
                  <a16:creationId xmlns:a16="http://schemas.microsoft.com/office/drawing/2014/main" id="{0BD8169B-2172-465B-8CB6-3D89922ED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2" y="177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0</a:t>
              </a:r>
            </a:p>
          </p:txBody>
        </p:sp>
        <p:sp>
          <p:nvSpPr>
            <p:cNvPr id="663576" name="Text Box 24">
              <a:extLst>
                <a:ext uri="{FF2B5EF4-FFF2-40B4-BE49-F238E27FC236}">
                  <a16:creationId xmlns:a16="http://schemas.microsoft.com/office/drawing/2014/main" id="{7A76B6AF-86A0-4D15-B5C6-23BF491D9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2" y="142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0</a:t>
              </a:r>
            </a:p>
          </p:txBody>
        </p:sp>
        <p:sp>
          <p:nvSpPr>
            <p:cNvPr id="663577" name="Text Box 25">
              <a:extLst>
                <a:ext uri="{FF2B5EF4-FFF2-40B4-BE49-F238E27FC236}">
                  <a16:creationId xmlns:a16="http://schemas.microsoft.com/office/drawing/2014/main" id="{8C73678E-7938-4CDD-A37E-580AD2B92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07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0</a:t>
              </a:r>
            </a:p>
          </p:txBody>
        </p:sp>
      </p:grpSp>
      <p:sp>
        <p:nvSpPr>
          <p:cNvPr id="663578" name="Text Box 26">
            <a:extLst>
              <a:ext uri="{FF2B5EF4-FFF2-40B4-BE49-F238E27FC236}">
                <a16:creationId xmlns:a16="http://schemas.microsoft.com/office/drawing/2014/main" id="{7075BC26-7A4B-4888-82AC-75C4841A9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163" y="11572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663579" name="Text Box 27">
            <a:extLst>
              <a:ext uri="{FF2B5EF4-FFF2-40B4-BE49-F238E27FC236}">
                <a16:creationId xmlns:a16="http://schemas.microsoft.com/office/drawing/2014/main" id="{E60119FF-FC2C-483F-87C2-4572B735E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063" y="28686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663580" name="Text Box 28">
            <a:extLst>
              <a:ext uri="{FF2B5EF4-FFF2-40B4-BE49-F238E27FC236}">
                <a16:creationId xmlns:a16="http://schemas.microsoft.com/office/drawing/2014/main" id="{1E3F8DA7-0BF5-4ADE-9116-618649BE8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638" y="11572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663581" name="Text Box 29">
            <a:extLst>
              <a:ext uri="{FF2B5EF4-FFF2-40B4-BE49-F238E27FC236}">
                <a16:creationId xmlns:a16="http://schemas.microsoft.com/office/drawing/2014/main" id="{26DECFF1-6B8A-4A6F-B526-476C2FD6B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063" y="22431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663582" name="Text Box 30">
            <a:extLst>
              <a:ext uri="{FF2B5EF4-FFF2-40B4-BE49-F238E27FC236}">
                <a16:creationId xmlns:a16="http://schemas.microsoft.com/office/drawing/2014/main" id="{53EC31CD-A368-4C7A-B075-6F73A3987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11572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663583" name="Text Box 31">
            <a:extLst>
              <a:ext uri="{FF2B5EF4-FFF2-40B4-BE49-F238E27FC236}">
                <a16:creationId xmlns:a16="http://schemas.microsoft.com/office/drawing/2014/main" id="{A98CED46-B235-4478-BE92-AC8E22D2F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063" y="16589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grpSp>
        <p:nvGrpSpPr>
          <p:cNvPr id="663584" name="Group 32">
            <a:extLst>
              <a:ext uri="{FF2B5EF4-FFF2-40B4-BE49-F238E27FC236}">
                <a16:creationId xmlns:a16="http://schemas.microsoft.com/office/drawing/2014/main" id="{EE02E4B2-C923-4AAC-BFD5-C185873FE29A}"/>
              </a:ext>
            </a:extLst>
          </p:cNvPr>
          <p:cNvGrpSpPr>
            <a:grpSpLocks/>
          </p:cNvGrpSpPr>
          <p:nvPr/>
        </p:nvGrpSpPr>
        <p:grpSpPr bwMode="auto">
          <a:xfrm>
            <a:off x="5465763" y="2106613"/>
            <a:ext cx="871537" cy="573087"/>
            <a:chOff x="3443" y="1327"/>
            <a:chExt cx="549" cy="361"/>
          </a:xfrm>
        </p:grpSpPr>
        <p:sp>
          <p:nvSpPr>
            <p:cNvPr id="663585" name="Text Box 33">
              <a:extLst>
                <a:ext uri="{FF2B5EF4-FFF2-40B4-BE49-F238E27FC236}">
                  <a16:creationId xmlns:a16="http://schemas.microsoft.com/office/drawing/2014/main" id="{22AA172D-6660-4E7C-8434-4708270AB5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6" y="1457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5000</a:t>
              </a:r>
            </a:p>
          </p:txBody>
        </p:sp>
        <p:sp>
          <p:nvSpPr>
            <p:cNvPr id="663586" name="Text Box 34">
              <a:extLst>
                <a:ext uri="{FF2B5EF4-FFF2-40B4-BE49-F238E27FC236}">
                  <a16:creationId xmlns:a16="http://schemas.microsoft.com/office/drawing/2014/main" id="{53C1E46C-B2A8-47F2-BCE7-43B8B752E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3" y="132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</a:t>
              </a:r>
            </a:p>
          </p:txBody>
        </p:sp>
      </p:grpSp>
      <p:grpSp>
        <p:nvGrpSpPr>
          <p:cNvPr id="663587" name="Group 35">
            <a:extLst>
              <a:ext uri="{FF2B5EF4-FFF2-40B4-BE49-F238E27FC236}">
                <a16:creationId xmlns:a16="http://schemas.microsoft.com/office/drawing/2014/main" id="{A9A3BA58-B0EB-4237-B513-4F12587AFF9F}"/>
              </a:ext>
            </a:extLst>
          </p:cNvPr>
          <p:cNvGrpSpPr>
            <a:grpSpLocks/>
          </p:cNvGrpSpPr>
          <p:nvPr/>
        </p:nvGrpSpPr>
        <p:grpSpPr bwMode="auto">
          <a:xfrm>
            <a:off x="6316663" y="1543050"/>
            <a:ext cx="958850" cy="563563"/>
            <a:chOff x="3979" y="972"/>
            <a:chExt cx="604" cy="355"/>
          </a:xfrm>
        </p:grpSpPr>
        <p:sp>
          <p:nvSpPr>
            <p:cNvPr id="663588" name="Text Box 36">
              <a:extLst>
                <a:ext uri="{FF2B5EF4-FFF2-40B4-BE49-F238E27FC236}">
                  <a16:creationId xmlns:a16="http://schemas.microsoft.com/office/drawing/2014/main" id="{AB3B67BF-F334-4E2F-8140-0E5CF3A73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7" y="1096"/>
              <a:ext cx="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25000</a:t>
              </a:r>
            </a:p>
          </p:txBody>
        </p:sp>
        <p:sp>
          <p:nvSpPr>
            <p:cNvPr id="663589" name="Text Box 37">
              <a:extLst>
                <a:ext uri="{FF2B5EF4-FFF2-40B4-BE49-F238E27FC236}">
                  <a16:creationId xmlns:a16="http://schemas.microsoft.com/office/drawing/2014/main" id="{6D6A575D-0BF7-4F5A-83C6-4E1A9B52F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9" y="97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</p:grpSp>
      <p:sp>
        <p:nvSpPr>
          <p:cNvPr id="663590" name="AutoShape 38">
            <a:extLst>
              <a:ext uri="{FF2B5EF4-FFF2-40B4-BE49-F238E27FC236}">
                <a16:creationId xmlns:a16="http://schemas.microsoft.com/office/drawing/2014/main" id="{DC574854-6556-4FD8-A7FD-0A61C8D5D3D5}"/>
              </a:ext>
            </a:extLst>
          </p:cNvPr>
          <p:cNvSpPr>
            <a:spLocks/>
          </p:cNvSpPr>
          <p:nvPr/>
        </p:nvSpPr>
        <p:spPr bwMode="auto">
          <a:xfrm>
            <a:off x="2214563" y="5530850"/>
            <a:ext cx="134937" cy="771525"/>
          </a:xfrm>
          <a:prstGeom prst="leftBrace">
            <a:avLst>
              <a:gd name="adj1" fmla="val 4764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3591" name="Group 39">
            <a:extLst>
              <a:ext uri="{FF2B5EF4-FFF2-40B4-BE49-F238E27FC236}">
                <a16:creationId xmlns:a16="http://schemas.microsoft.com/office/drawing/2014/main" id="{8DC79607-D564-4BB0-9750-92600041848A}"/>
              </a:ext>
            </a:extLst>
          </p:cNvPr>
          <p:cNvGrpSpPr>
            <a:grpSpLocks/>
          </p:cNvGrpSpPr>
          <p:nvPr/>
        </p:nvGrpSpPr>
        <p:grpSpPr bwMode="auto">
          <a:xfrm>
            <a:off x="5494338" y="1554163"/>
            <a:ext cx="871537" cy="573087"/>
            <a:chOff x="3443" y="1327"/>
            <a:chExt cx="549" cy="361"/>
          </a:xfrm>
        </p:grpSpPr>
        <p:sp>
          <p:nvSpPr>
            <p:cNvPr id="663592" name="Text Box 40">
              <a:extLst>
                <a:ext uri="{FF2B5EF4-FFF2-40B4-BE49-F238E27FC236}">
                  <a16:creationId xmlns:a16="http://schemas.microsoft.com/office/drawing/2014/main" id="{B95CA59C-0B7A-413F-A6A2-D1A91465F2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6" y="1457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7500</a:t>
              </a:r>
            </a:p>
          </p:txBody>
        </p:sp>
        <p:sp>
          <p:nvSpPr>
            <p:cNvPr id="663593" name="Text Box 41">
              <a:extLst>
                <a:ext uri="{FF2B5EF4-FFF2-40B4-BE49-F238E27FC236}">
                  <a16:creationId xmlns:a16="http://schemas.microsoft.com/office/drawing/2014/main" id="{63540E23-7C23-4579-9A12-697AABB28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3" y="132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E5628-ED4F-45C3-95AE-1D415F377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444" y="250031"/>
            <a:ext cx="2438400" cy="495299"/>
          </a:xfrm>
        </p:spPr>
        <p:txBody>
          <a:bodyPr>
            <a:normAutofit fontScale="90000"/>
          </a:bodyPr>
          <a:lstStyle/>
          <a:p>
            <a:r>
              <a:rPr lang="en-GB" dirty="0"/>
              <a:t>Example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29696-80C9-424E-A1E6-1274AFC00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66800"/>
            <a:ext cx="7724556" cy="38719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160A4E-2C15-43C6-A933-87CDC6DD6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207" y="4724400"/>
            <a:ext cx="2924175" cy="1562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49E2E0-981B-4DE0-AA90-29A9D5CF4813}"/>
              </a:ext>
            </a:extLst>
          </p:cNvPr>
          <p:cNvSpPr txBox="1"/>
          <p:nvPr/>
        </p:nvSpPr>
        <p:spPr>
          <a:xfrm>
            <a:off x="1143000" y="4495800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Answer: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189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3346" y="485901"/>
            <a:ext cx="25050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Example: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868048"/>
              </p:ext>
            </p:extLst>
          </p:nvPr>
        </p:nvGraphicFramePr>
        <p:xfrm>
          <a:off x="2286000" y="1461604"/>
          <a:ext cx="4189094" cy="39347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905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3450" i="1" spc="-26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900" spc="-397" baseline="-18162" dirty="0">
                          <a:latin typeface="Times New Roman"/>
                          <a:cs typeface="Times New Roman"/>
                        </a:rPr>
                        <a:t>1</a:t>
                      </a:r>
                      <a:endParaRPr sz="3900" baseline="-18162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3450" spc="40" dirty="0">
                          <a:latin typeface="Times New Roman"/>
                          <a:cs typeface="Times New Roman"/>
                        </a:rPr>
                        <a:t>30</a:t>
                      </a:r>
                      <a:r>
                        <a:rPr sz="3450" spc="-4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50" spc="10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3450" spc="-4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50" spc="70" dirty="0">
                          <a:latin typeface="Times New Roman"/>
                          <a:cs typeface="Times New Roman"/>
                        </a:rPr>
                        <a:t>35</a:t>
                      </a:r>
                      <a:endParaRPr sz="345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3450" spc="1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34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50" i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3900" spc="-22" baseline="-18162" dirty="0">
                          <a:latin typeface="Times New Roman"/>
                          <a:cs typeface="Times New Roman"/>
                        </a:rPr>
                        <a:t>0 </a:t>
                      </a:r>
                      <a:r>
                        <a:rPr sz="3450" spc="10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3450" spc="-4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50" i="1" spc="-114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3900" spc="-172" baseline="-18162" dirty="0">
                          <a:latin typeface="Times New Roman"/>
                          <a:cs typeface="Times New Roman"/>
                        </a:rPr>
                        <a:t>1</a:t>
                      </a:r>
                      <a:endParaRPr sz="3900" baseline="-18162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61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450" i="1" spc="-15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900" spc="-225" baseline="-18162" dirty="0">
                          <a:latin typeface="Times New Roman"/>
                          <a:cs typeface="Times New Roman"/>
                        </a:rPr>
                        <a:t>2</a:t>
                      </a:r>
                      <a:endParaRPr sz="3900" baseline="-18162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450" spc="145" dirty="0">
                          <a:latin typeface="Times New Roman"/>
                          <a:cs typeface="Times New Roman"/>
                        </a:rPr>
                        <a:t>35</a:t>
                      </a:r>
                      <a:r>
                        <a:rPr sz="3450" spc="145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3450" spc="145" dirty="0">
                          <a:latin typeface="Times New Roman"/>
                          <a:cs typeface="Times New Roman"/>
                        </a:rPr>
                        <a:t>15</a:t>
                      </a:r>
                      <a:endParaRPr sz="345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450" spc="1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34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50" i="1" spc="-114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3900" spc="-172" baseline="-18162" dirty="0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sz="3450" spc="10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3450" spc="-4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50" i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3900" baseline="-18162" dirty="0">
                          <a:latin typeface="Times New Roman"/>
                          <a:cs typeface="Times New Roman"/>
                        </a:rPr>
                        <a:t>2</a:t>
                      </a:r>
                      <a:endParaRPr sz="3900" baseline="-18162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120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450" i="1" spc="-17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900" spc="-254" baseline="-18162" dirty="0">
                          <a:latin typeface="Times New Roman"/>
                          <a:cs typeface="Times New Roman"/>
                        </a:rPr>
                        <a:t>3</a:t>
                      </a:r>
                      <a:endParaRPr sz="3900" baseline="-18162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450" spc="130" dirty="0">
                          <a:latin typeface="Times New Roman"/>
                          <a:cs typeface="Times New Roman"/>
                        </a:rPr>
                        <a:t>15</a:t>
                      </a:r>
                      <a:r>
                        <a:rPr sz="3450" spc="130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3450" spc="-4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50" spc="10" dirty="0">
                          <a:latin typeface="Times New Roman"/>
                          <a:cs typeface="Times New Roman"/>
                        </a:rPr>
                        <a:t>5</a:t>
                      </a:r>
                      <a:endParaRPr sz="34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450" spc="1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34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50" i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3900" baseline="-18162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3450" spc="10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3450" spc="-3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50" i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3900" spc="-22" baseline="-18162" dirty="0">
                          <a:latin typeface="Times New Roman"/>
                          <a:cs typeface="Times New Roman"/>
                        </a:rPr>
                        <a:t>3</a:t>
                      </a:r>
                      <a:endParaRPr sz="3900" baseline="-18162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62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450" i="1" spc="-15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900" spc="-225" baseline="-18162" dirty="0">
                          <a:latin typeface="Times New Roman"/>
                          <a:cs typeface="Times New Roman"/>
                        </a:rPr>
                        <a:t>4</a:t>
                      </a:r>
                      <a:endParaRPr sz="3900" baseline="-18162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450" spc="1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3450" spc="-5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50" spc="114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3450" spc="114" dirty="0">
                          <a:latin typeface="Times New Roman"/>
                          <a:cs typeface="Times New Roman"/>
                        </a:rPr>
                        <a:t>10</a:t>
                      </a:r>
                      <a:endParaRPr sz="345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450" spc="1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34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50" i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3900" spc="-22" baseline="-18162" dirty="0">
                          <a:latin typeface="Times New Roman"/>
                          <a:cs typeface="Times New Roman"/>
                        </a:rPr>
                        <a:t>3 </a:t>
                      </a:r>
                      <a:r>
                        <a:rPr sz="3450" spc="10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3450" spc="-5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50" i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3900" baseline="-18162" dirty="0">
                          <a:latin typeface="Times New Roman"/>
                          <a:cs typeface="Times New Roman"/>
                        </a:rPr>
                        <a:t>4</a:t>
                      </a:r>
                      <a:endParaRPr sz="3900" baseline="-18162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5523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450" i="1" spc="-18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900" spc="-277" baseline="-18162" dirty="0">
                          <a:latin typeface="Times New Roman"/>
                          <a:cs typeface="Times New Roman"/>
                        </a:rPr>
                        <a:t>5</a:t>
                      </a:r>
                      <a:endParaRPr sz="3900" baseline="-18162">
                        <a:latin typeface="Times New Roman"/>
                        <a:cs typeface="Times New Roman"/>
                      </a:endParaRPr>
                    </a:p>
                    <a:p>
                      <a:pPr marL="3556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3450" i="1" spc="-17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900" spc="-254" baseline="-18162" dirty="0">
                          <a:latin typeface="Times New Roman"/>
                          <a:cs typeface="Times New Roman"/>
                        </a:rPr>
                        <a:t>6</a:t>
                      </a:r>
                      <a:endParaRPr sz="3900" baseline="-18162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450" spc="40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3450" spc="-5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50" spc="10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3450" spc="-4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50" spc="70" dirty="0">
                          <a:latin typeface="Times New Roman"/>
                          <a:cs typeface="Times New Roman"/>
                        </a:rPr>
                        <a:t>20</a:t>
                      </a: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3450" spc="40" dirty="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3450" spc="-5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50" spc="10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3450" spc="-4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50" spc="70" dirty="0">
                          <a:latin typeface="Times New Roman"/>
                          <a:cs typeface="Times New Roman"/>
                        </a:rPr>
                        <a:t>25</a:t>
                      </a:r>
                      <a:endParaRPr sz="345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450" spc="1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3450" spc="1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3450" i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3900" baseline="-18162" dirty="0">
                          <a:latin typeface="Times New Roman"/>
                          <a:cs typeface="Times New Roman"/>
                        </a:rPr>
                        <a:t>4 </a:t>
                      </a:r>
                      <a:r>
                        <a:rPr sz="3450" spc="10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3450" spc="-3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50" i="1" spc="-3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3900" spc="-44" baseline="-18162" dirty="0">
                          <a:latin typeface="Times New Roman"/>
                          <a:cs typeface="Times New Roman"/>
                        </a:rPr>
                        <a:t>5</a:t>
                      </a:r>
                      <a:endParaRPr sz="3900" baseline="-18162" dirty="0">
                        <a:latin typeface="Times New Roman"/>
                        <a:cs typeface="Times New Roman"/>
                      </a:endParaRPr>
                    </a:p>
                    <a:p>
                      <a:pPr marL="19812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3450" spc="1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3450" spc="1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3450" i="1" spc="-3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3900" spc="-44" baseline="-18162" dirty="0">
                          <a:latin typeface="Times New Roman"/>
                          <a:cs typeface="Times New Roman"/>
                        </a:rPr>
                        <a:t>5 </a:t>
                      </a:r>
                      <a:r>
                        <a:rPr sz="3450" spc="10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3450" spc="-4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50" i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3900" spc="-22" baseline="-18162" dirty="0">
                          <a:latin typeface="Times New Roman"/>
                          <a:cs typeface="Times New Roman"/>
                        </a:rPr>
                        <a:t>6</a:t>
                      </a:r>
                      <a:endParaRPr sz="3900" baseline="-18162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54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0F25-D42F-47E1-A4FF-95CEE092E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" y="29309"/>
            <a:ext cx="7886700" cy="1037492"/>
          </a:xfrm>
        </p:spPr>
        <p:txBody>
          <a:bodyPr/>
          <a:lstStyle/>
          <a:p>
            <a:r>
              <a:rPr lang="en-GB" b="1" dirty="0"/>
              <a:t>Matrix chain multiplication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F830E-F9EC-48C2-90DE-90BBB7CC2B8A}"/>
              </a:ext>
            </a:extLst>
          </p:cNvPr>
          <p:cNvSpPr txBox="1"/>
          <p:nvPr/>
        </p:nvSpPr>
        <p:spPr>
          <a:xfrm>
            <a:off x="1143000" y="2090172"/>
            <a:ext cx="737235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dirty="0"/>
              <a:t>The chain matrix multiplication problem involves the question of determining the optimal sequence for performing a series of operations. </a:t>
            </a:r>
          </a:p>
          <a:p>
            <a:pPr algn="just"/>
            <a:endParaRPr lang="en-GB" sz="2800" dirty="0"/>
          </a:p>
          <a:p>
            <a:pPr algn="just"/>
            <a:r>
              <a:rPr lang="en-GB" sz="2800" b="1" dirty="0"/>
              <a:t>Applications: </a:t>
            </a:r>
            <a:r>
              <a:rPr lang="en-GB" sz="2800" dirty="0"/>
              <a:t>Used in complier design for code optimization and in databases for query optimization.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7228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792225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2795" marR="5080" indent="-2030730">
              <a:lnSpc>
                <a:spcPct val="100000"/>
              </a:lnSpc>
              <a:spcBef>
                <a:spcPts val="100"/>
              </a:spcBef>
            </a:pPr>
            <a:r>
              <a:rPr lang="en-GB" sz="2800" b="1" dirty="0"/>
              <a:t>Matrix Chain Multiplication </a:t>
            </a:r>
            <a:r>
              <a:rPr sz="2800" b="1" dirty="0"/>
              <a:t>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C995A-56A8-4E39-A65E-D9265C5E7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19200"/>
            <a:ext cx="5486400" cy="525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0036F4-1C26-48B9-89AF-03216DE1972E}"/>
              </a:ext>
            </a:extLst>
          </p:cNvPr>
          <p:cNvSpPr txBox="1"/>
          <p:nvPr/>
        </p:nvSpPr>
        <p:spPr>
          <a:xfrm>
            <a:off x="5334000" y="914400"/>
            <a:ext cx="34533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/>
              <a:t>The space complexity of this procedure Ο(n2). Since the tables m and s require Ο(n2) space. 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The running time of this procedure is Ο(n3).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64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978941-4C1A-44BE-9D77-7ACA2D900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04900"/>
            <a:ext cx="6596062" cy="4648200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24BE707D-B884-4BB9-A6DD-5D9BD42BD2A0}"/>
              </a:ext>
            </a:extLst>
          </p:cNvPr>
          <p:cNvSpPr txBox="1">
            <a:spLocks/>
          </p:cNvSpPr>
          <p:nvPr/>
        </p:nvSpPr>
        <p:spPr>
          <a:xfrm>
            <a:off x="381000" y="259787"/>
            <a:ext cx="721233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496820" marR="5080" indent="-2484755">
              <a:lnSpc>
                <a:spcPct val="100000"/>
              </a:lnSpc>
              <a:spcBef>
                <a:spcPts val="105"/>
              </a:spcBef>
            </a:pPr>
            <a:r>
              <a:rPr lang="en-GB" sz="2800" b="1" dirty="0"/>
              <a:t>Constructing an</a:t>
            </a:r>
            <a:r>
              <a:rPr lang="en-GB" sz="2800" b="1" spc="-135" dirty="0"/>
              <a:t> </a:t>
            </a:r>
            <a:r>
              <a:rPr lang="en-GB" sz="2800" b="1" dirty="0"/>
              <a:t>Optimal  Solution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F446-93E5-421C-8D8E-835F49AEE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Recall Matrix multiplication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BF9C3-2E25-4F48-BC41-DAC3D998F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4781550" cy="42529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F2D60B-A72F-4FAE-B2E3-9E78774C0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913" y="3102769"/>
            <a:ext cx="41243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3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C778-7532-4B0C-9AFF-9811D8B7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Remarks on Matrix Multiplication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5D1441-EB88-48C3-B0D1-2DC36CAB8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690688"/>
            <a:ext cx="5029200" cy="432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0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16CB-2350-4E98-87F1-54B3D7EE2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42093"/>
            <a:ext cx="7886700" cy="1325563"/>
          </a:xfrm>
        </p:spPr>
        <p:txBody>
          <a:bodyPr/>
          <a:lstStyle/>
          <a:p>
            <a:r>
              <a:rPr lang="en-IN" dirty="0"/>
              <a:t>Direct Matrix multiplication of ABC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19A885-B196-499E-B8FA-95ADF7B66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76400"/>
            <a:ext cx="6705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5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3A8D65AF-CAB1-41A7-9A7E-3EB387E5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11-</a:t>
            </a:r>
            <a:fld id="{EED200C1-001C-4BA0-95E7-76D25D7CB614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35602339-150F-4481-9907-66920D472F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1268" y="271609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b="1" dirty="0"/>
              <a:t>Parenthesize change the no. of Scalar Matrix Multiplications </a:t>
            </a:r>
          </a:p>
        </p:txBody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28E91C7D-FD33-4545-86A8-8B52D7D2A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3133" y="2921440"/>
            <a:ext cx="8229600" cy="340677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b="1" dirty="0"/>
              <a:t>Example:</a:t>
            </a:r>
            <a:r>
              <a:rPr lang="en-US" altLang="en-US" dirty="0"/>
              <a:t> Consider three matrices A</a:t>
            </a:r>
            <a:r>
              <a:rPr lang="en-US" altLang="en-US" baseline="-25000" dirty="0"/>
              <a:t>10</a:t>
            </a:r>
            <a:r>
              <a:rPr lang="en-US" altLang="en-US" baseline="-25000" dirty="0">
                <a:sym typeface="Symbol" panose="05050102010706020507" pitchFamily="18" charset="2"/>
              </a:rPr>
              <a:t></a:t>
            </a:r>
            <a:r>
              <a:rPr lang="en-US" altLang="en-US" baseline="-25000" dirty="0"/>
              <a:t>100</a:t>
            </a:r>
            <a:r>
              <a:rPr lang="en-US" altLang="en-US" dirty="0"/>
              <a:t>, B</a:t>
            </a:r>
            <a:r>
              <a:rPr lang="en-US" altLang="en-US" baseline="-25000" dirty="0"/>
              <a:t>100</a:t>
            </a:r>
            <a:r>
              <a:rPr lang="en-US" altLang="en-US" baseline="-25000" dirty="0">
                <a:sym typeface="Symbol" panose="05050102010706020507" pitchFamily="18" charset="2"/>
              </a:rPr>
              <a:t></a:t>
            </a:r>
            <a:r>
              <a:rPr lang="en-US" altLang="en-US" baseline="-25000" dirty="0"/>
              <a:t>5</a:t>
            </a:r>
            <a:r>
              <a:rPr lang="en-US" altLang="en-US" dirty="0"/>
              <a:t>, and C</a:t>
            </a:r>
            <a:r>
              <a:rPr lang="en-US" altLang="en-US" baseline="-25000" dirty="0"/>
              <a:t>5</a:t>
            </a:r>
            <a:r>
              <a:rPr lang="en-US" altLang="en-US" baseline="-25000" dirty="0">
                <a:sym typeface="Symbol" panose="05050102010706020507" pitchFamily="18" charset="2"/>
              </a:rPr>
              <a:t></a:t>
            </a:r>
            <a:r>
              <a:rPr lang="en-US" altLang="en-US" baseline="-25000" dirty="0"/>
              <a:t>50</a:t>
            </a:r>
          </a:p>
          <a:p>
            <a:pPr marL="609600" indent="-609600" eaLnBrk="1" hangingPunct="1"/>
            <a:r>
              <a:rPr lang="en-US" altLang="en-US" dirty="0"/>
              <a:t>There are 2 ways to parenthesize </a:t>
            </a:r>
          </a:p>
          <a:p>
            <a:pPr marL="990600" lvl="1" indent="-533400" eaLnBrk="1" hangingPunct="1"/>
            <a:r>
              <a:rPr lang="en-US" altLang="en-US" dirty="0">
                <a:solidFill>
                  <a:srgbClr val="3333FF"/>
                </a:solidFill>
              </a:rPr>
              <a:t>((AB)C) = D</a:t>
            </a:r>
            <a:r>
              <a:rPr lang="en-US" altLang="en-US" baseline="-25000" dirty="0">
                <a:solidFill>
                  <a:srgbClr val="3333FF"/>
                </a:solidFill>
              </a:rPr>
              <a:t>10</a:t>
            </a:r>
            <a:r>
              <a:rPr lang="en-US" altLang="en-US" baseline="-25000" dirty="0">
                <a:solidFill>
                  <a:srgbClr val="3333FF"/>
                </a:solidFill>
                <a:sym typeface="Symbol" panose="05050102010706020507" pitchFamily="18" charset="2"/>
              </a:rPr>
              <a:t></a:t>
            </a:r>
            <a:r>
              <a:rPr lang="en-US" altLang="en-US" baseline="-25000" dirty="0">
                <a:solidFill>
                  <a:srgbClr val="3333FF"/>
                </a:solidFill>
              </a:rPr>
              <a:t>5</a:t>
            </a:r>
            <a:r>
              <a:rPr lang="en-US" altLang="en-US" dirty="0">
                <a:solidFill>
                  <a:srgbClr val="3333FF"/>
                </a:solidFill>
              </a:rPr>
              <a:t> </a:t>
            </a:r>
            <a:r>
              <a:rPr lang="en-US" altLang="en-US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en-US" dirty="0">
                <a:solidFill>
                  <a:srgbClr val="3333FF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3333FF"/>
                </a:solidFill>
              </a:rPr>
              <a:t>C</a:t>
            </a:r>
            <a:r>
              <a:rPr lang="en-US" altLang="en-US" baseline="-25000" dirty="0">
                <a:solidFill>
                  <a:srgbClr val="3333FF"/>
                </a:solidFill>
              </a:rPr>
              <a:t>5</a:t>
            </a:r>
            <a:r>
              <a:rPr lang="en-US" altLang="en-US" baseline="-25000" dirty="0">
                <a:solidFill>
                  <a:srgbClr val="3333FF"/>
                </a:solidFill>
                <a:sym typeface="Symbol" panose="05050102010706020507" pitchFamily="18" charset="2"/>
              </a:rPr>
              <a:t></a:t>
            </a:r>
            <a:r>
              <a:rPr lang="en-US" altLang="en-US" baseline="-25000" dirty="0">
                <a:solidFill>
                  <a:srgbClr val="3333FF"/>
                </a:solidFill>
              </a:rPr>
              <a:t>50</a:t>
            </a:r>
            <a:endParaRPr lang="en-US" altLang="en-US" dirty="0">
              <a:solidFill>
                <a:srgbClr val="3333FF"/>
              </a:solidFill>
            </a:endParaRPr>
          </a:p>
          <a:p>
            <a:pPr marL="1371600" lvl="2" indent="-457200" eaLnBrk="1" hangingPunct="1"/>
            <a:r>
              <a:rPr lang="en-US" altLang="en-US" dirty="0">
                <a:solidFill>
                  <a:srgbClr val="CC6600"/>
                </a:solidFill>
              </a:rPr>
              <a:t>AB </a:t>
            </a:r>
            <a:r>
              <a:rPr lang="en-US" altLang="en-US" dirty="0">
                <a:solidFill>
                  <a:srgbClr val="CC6600"/>
                </a:solidFill>
                <a:sym typeface="Symbol" panose="05050102010706020507" pitchFamily="18" charset="2"/>
              </a:rPr>
              <a:t></a:t>
            </a:r>
            <a:r>
              <a:rPr lang="en-US" altLang="en-US" dirty="0">
                <a:solidFill>
                  <a:srgbClr val="CC6600"/>
                </a:solidFill>
              </a:rPr>
              <a:t> 10</a:t>
            </a:r>
            <a:r>
              <a:rPr lang="en-US" altLang="en-US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en-US" dirty="0">
                <a:solidFill>
                  <a:srgbClr val="CC6600"/>
                </a:solidFill>
                <a:cs typeface="Times New Roman" panose="02020603050405020304" pitchFamily="18" charset="0"/>
              </a:rPr>
              <a:t>100</a:t>
            </a:r>
            <a:r>
              <a:rPr lang="en-US" altLang="en-US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en-US" dirty="0">
                <a:solidFill>
                  <a:srgbClr val="CC6600"/>
                </a:solidFill>
                <a:cs typeface="Times New Roman" panose="02020603050405020304" pitchFamily="18" charset="0"/>
              </a:rPr>
              <a:t>5=5,000 scalar multiplications</a:t>
            </a:r>
          </a:p>
          <a:p>
            <a:pPr marL="1371600" lvl="2" indent="-457200" eaLnBrk="1" hangingPunct="1"/>
            <a:r>
              <a:rPr lang="en-US" altLang="en-US" dirty="0">
                <a:solidFill>
                  <a:srgbClr val="CC6600"/>
                </a:solidFill>
              </a:rPr>
              <a:t>DC </a:t>
            </a:r>
            <a:r>
              <a:rPr lang="en-US" altLang="en-US" dirty="0">
                <a:solidFill>
                  <a:srgbClr val="CC6600"/>
                </a:solidFill>
                <a:sym typeface="Symbol" panose="05050102010706020507" pitchFamily="18" charset="2"/>
              </a:rPr>
              <a:t></a:t>
            </a:r>
            <a:r>
              <a:rPr lang="en-US" altLang="en-US" dirty="0">
                <a:solidFill>
                  <a:srgbClr val="CC6600"/>
                </a:solidFill>
              </a:rPr>
              <a:t> 10</a:t>
            </a:r>
            <a:r>
              <a:rPr lang="en-US" altLang="en-US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en-US" dirty="0">
                <a:solidFill>
                  <a:srgbClr val="CC6600"/>
                </a:solidFill>
                <a:cs typeface="Times New Roman" panose="02020603050405020304" pitchFamily="18" charset="0"/>
              </a:rPr>
              <a:t>5</a:t>
            </a:r>
            <a:r>
              <a:rPr lang="en-US" altLang="en-US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en-US" dirty="0">
                <a:solidFill>
                  <a:srgbClr val="CC6600"/>
                </a:solidFill>
                <a:cs typeface="Times New Roman" panose="02020603050405020304" pitchFamily="18" charset="0"/>
              </a:rPr>
              <a:t>50 =2,500 scalar multiplications</a:t>
            </a:r>
          </a:p>
          <a:p>
            <a:pPr marL="990600" lvl="1" indent="-533400" eaLnBrk="1" hangingPunct="1"/>
            <a:r>
              <a:rPr lang="en-US" altLang="en-US" dirty="0">
                <a:solidFill>
                  <a:srgbClr val="009900"/>
                </a:solidFill>
              </a:rPr>
              <a:t>(A</a:t>
            </a:r>
            <a:r>
              <a:rPr lang="en-US" altLang="en-US" dirty="0">
                <a:solidFill>
                  <a:srgbClr val="009900"/>
                </a:solidFill>
                <a:sym typeface="Symbol" panose="05050102010706020507" pitchFamily="18" charset="2"/>
              </a:rPr>
              <a:t>(</a:t>
            </a:r>
            <a:r>
              <a:rPr lang="en-US" altLang="en-US" dirty="0">
                <a:solidFill>
                  <a:srgbClr val="009900"/>
                </a:solidFill>
              </a:rPr>
              <a:t>BC)) = A</a:t>
            </a:r>
            <a:r>
              <a:rPr lang="en-US" altLang="en-US" baseline="-25000" dirty="0">
                <a:solidFill>
                  <a:srgbClr val="009900"/>
                </a:solidFill>
              </a:rPr>
              <a:t>10</a:t>
            </a:r>
            <a:r>
              <a:rPr lang="en-US" altLang="en-US" baseline="-25000" dirty="0">
                <a:solidFill>
                  <a:srgbClr val="009900"/>
                </a:solidFill>
                <a:sym typeface="Symbol" panose="05050102010706020507" pitchFamily="18" charset="2"/>
              </a:rPr>
              <a:t></a:t>
            </a:r>
            <a:r>
              <a:rPr lang="en-US" altLang="en-US" baseline="-25000" dirty="0">
                <a:solidFill>
                  <a:srgbClr val="009900"/>
                </a:solidFill>
              </a:rPr>
              <a:t>100</a:t>
            </a:r>
            <a:r>
              <a:rPr lang="en-US" altLang="en-US" dirty="0">
                <a:solidFill>
                  <a:srgbClr val="009900"/>
                </a:solidFill>
              </a:rPr>
              <a:t> </a:t>
            </a:r>
            <a:r>
              <a:rPr lang="en-US" altLang="en-US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en-US" dirty="0">
                <a:solidFill>
                  <a:srgbClr val="0099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009900"/>
                </a:solidFill>
              </a:rPr>
              <a:t>E</a:t>
            </a:r>
            <a:r>
              <a:rPr lang="en-US" altLang="en-US" baseline="-25000" dirty="0">
                <a:solidFill>
                  <a:srgbClr val="009900"/>
                </a:solidFill>
              </a:rPr>
              <a:t>100</a:t>
            </a:r>
            <a:r>
              <a:rPr lang="en-US" altLang="en-US" baseline="-25000" dirty="0">
                <a:solidFill>
                  <a:srgbClr val="009900"/>
                </a:solidFill>
                <a:sym typeface="Symbol" panose="05050102010706020507" pitchFamily="18" charset="2"/>
              </a:rPr>
              <a:t></a:t>
            </a:r>
            <a:r>
              <a:rPr lang="en-US" altLang="en-US" baseline="-25000" dirty="0">
                <a:solidFill>
                  <a:srgbClr val="009900"/>
                </a:solidFill>
              </a:rPr>
              <a:t>50</a:t>
            </a:r>
            <a:endParaRPr lang="en-US" altLang="en-US" dirty="0">
              <a:solidFill>
                <a:srgbClr val="009900"/>
              </a:solidFill>
            </a:endParaRPr>
          </a:p>
          <a:p>
            <a:pPr marL="1371600" lvl="2" indent="-457200" eaLnBrk="1" hangingPunct="1"/>
            <a:r>
              <a:rPr lang="en-US" altLang="en-US" dirty="0">
                <a:solidFill>
                  <a:srgbClr val="D60093"/>
                </a:solidFill>
              </a:rPr>
              <a:t>BC </a:t>
            </a:r>
            <a:r>
              <a:rPr lang="en-US" altLang="en-US" dirty="0">
                <a:solidFill>
                  <a:srgbClr val="D60093"/>
                </a:solidFill>
                <a:sym typeface="Symbol" panose="05050102010706020507" pitchFamily="18" charset="2"/>
              </a:rPr>
              <a:t></a:t>
            </a:r>
            <a:r>
              <a:rPr lang="en-US" altLang="en-US" dirty="0">
                <a:solidFill>
                  <a:srgbClr val="D60093"/>
                </a:solidFill>
              </a:rPr>
              <a:t> 100</a:t>
            </a:r>
            <a:r>
              <a:rPr lang="en-US" altLang="en-US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en-US" dirty="0">
                <a:solidFill>
                  <a:srgbClr val="D60093"/>
                </a:solidFill>
                <a:cs typeface="Times New Roman" panose="02020603050405020304" pitchFamily="18" charset="0"/>
              </a:rPr>
              <a:t>5</a:t>
            </a:r>
            <a:r>
              <a:rPr lang="en-US" altLang="en-US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en-US" dirty="0">
                <a:solidFill>
                  <a:srgbClr val="D60093"/>
                </a:solidFill>
                <a:cs typeface="Times New Roman" panose="02020603050405020304" pitchFamily="18" charset="0"/>
              </a:rPr>
              <a:t>50=25,000 scalar multiplications</a:t>
            </a:r>
          </a:p>
          <a:p>
            <a:pPr marL="1371600" lvl="2" indent="-457200" eaLnBrk="1" hangingPunct="1"/>
            <a:r>
              <a:rPr lang="en-US" altLang="en-US" dirty="0">
                <a:solidFill>
                  <a:srgbClr val="D60093"/>
                </a:solidFill>
              </a:rPr>
              <a:t>AE </a:t>
            </a:r>
            <a:r>
              <a:rPr lang="en-US" altLang="en-US" dirty="0">
                <a:solidFill>
                  <a:srgbClr val="D60093"/>
                </a:solidFill>
                <a:sym typeface="Symbol" panose="05050102010706020507" pitchFamily="18" charset="2"/>
              </a:rPr>
              <a:t></a:t>
            </a:r>
            <a:r>
              <a:rPr lang="en-US" altLang="en-US" dirty="0">
                <a:solidFill>
                  <a:srgbClr val="D60093"/>
                </a:solidFill>
              </a:rPr>
              <a:t> 10</a:t>
            </a:r>
            <a:r>
              <a:rPr lang="en-US" altLang="en-US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en-US" dirty="0">
                <a:solidFill>
                  <a:srgbClr val="D60093"/>
                </a:solidFill>
                <a:cs typeface="Times New Roman" panose="02020603050405020304" pitchFamily="18" charset="0"/>
              </a:rPr>
              <a:t>100</a:t>
            </a:r>
            <a:r>
              <a:rPr lang="en-US" altLang="en-US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en-US" dirty="0">
                <a:solidFill>
                  <a:srgbClr val="D60093"/>
                </a:solidFill>
                <a:cs typeface="Times New Roman" panose="02020603050405020304" pitchFamily="18" charset="0"/>
              </a:rPr>
              <a:t>50 =50,000 scalar multiplications</a:t>
            </a:r>
          </a:p>
        </p:txBody>
      </p:sp>
      <p:sp>
        <p:nvSpPr>
          <p:cNvPr id="214020" name="Text Box 4">
            <a:extLst>
              <a:ext uri="{FF2B5EF4-FFF2-40B4-BE49-F238E27FC236}">
                <a16:creationId xmlns:a16="http://schemas.microsoft.com/office/drawing/2014/main" id="{5545DBB0-49C0-49CD-AD29-3E11611F2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950" y="3585226"/>
            <a:ext cx="1143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/>
              <a:t>Total: 7,500 </a:t>
            </a:r>
          </a:p>
        </p:txBody>
      </p:sp>
      <p:sp>
        <p:nvSpPr>
          <p:cNvPr id="214021" name="Text Box 5">
            <a:extLst>
              <a:ext uri="{FF2B5EF4-FFF2-40B4-BE49-F238E27FC236}">
                <a16:creationId xmlns:a16="http://schemas.microsoft.com/office/drawing/2014/main" id="{A6C5C2E5-775D-4497-BBD3-BC45A06AB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1735" y="4627889"/>
            <a:ext cx="1143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/>
              <a:t>Total: 75,000 </a:t>
            </a:r>
          </a:p>
        </p:txBody>
      </p:sp>
      <p:sp>
        <p:nvSpPr>
          <p:cNvPr id="214022" name="AutoShape 6">
            <a:extLst>
              <a:ext uri="{FF2B5EF4-FFF2-40B4-BE49-F238E27FC236}">
                <a16:creationId xmlns:a16="http://schemas.microsoft.com/office/drawing/2014/main" id="{FEDE5172-9A04-4933-9B54-1D18F3CEA6B1}"/>
              </a:ext>
            </a:extLst>
          </p:cNvPr>
          <p:cNvSpPr>
            <a:spLocks/>
          </p:cNvSpPr>
          <p:nvPr/>
        </p:nvSpPr>
        <p:spPr bwMode="auto">
          <a:xfrm>
            <a:off x="5819335" y="3729689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4023" name="AutoShape 7">
            <a:extLst>
              <a:ext uri="{FF2B5EF4-FFF2-40B4-BE49-F238E27FC236}">
                <a16:creationId xmlns:a16="http://schemas.microsoft.com/office/drawing/2014/main" id="{3FDCD6A6-9076-4958-A530-9A362B99DCFA}"/>
              </a:ext>
            </a:extLst>
          </p:cNvPr>
          <p:cNvSpPr>
            <a:spLocks/>
          </p:cNvSpPr>
          <p:nvPr/>
        </p:nvSpPr>
        <p:spPr bwMode="auto">
          <a:xfrm>
            <a:off x="5682468" y="4655867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021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0" grpId="0"/>
      <p:bldP spid="214021" grpId="0"/>
      <p:bldP spid="214022" grpId="0" animBg="1"/>
      <p:bldP spid="2140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1870-B871-4A75-9C17-4A3E84554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7886700" cy="1325563"/>
          </a:xfrm>
        </p:spPr>
        <p:txBody>
          <a:bodyPr/>
          <a:lstStyle/>
          <a:p>
            <a:r>
              <a:rPr lang="en-IN" dirty="0"/>
              <a:t>The Chain Matrix Multiplication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16399-F642-4542-A234-3F3F2B0C7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30362"/>
            <a:ext cx="6743700" cy="454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1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199" y="2133600"/>
            <a:ext cx="7696200" cy="16350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0970" algn="just">
              <a:lnSpc>
                <a:spcPct val="150100"/>
              </a:lnSpc>
              <a:spcBef>
                <a:spcPts val="100"/>
              </a:spcBef>
              <a:buSzPct val="75000"/>
              <a:buFont typeface="Arial"/>
              <a:buChar char="•"/>
              <a:tabLst>
                <a:tab pos="312420" algn="l"/>
                <a:tab pos="313055" algn="l"/>
                <a:tab pos="4567555" algn="l"/>
              </a:tabLst>
            </a:pPr>
            <a:r>
              <a:rPr sz="2000" dirty="0">
                <a:latin typeface="Lucida Sans Unicode"/>
                <a:cs typeface="Lucida Sans Unicode"/>
              </a:rPr>
              <a:t>Before solving by </a:t>
            </a:r>
            <a:r>
              <a:rPr sz="2000" spc="-5" dirty="0">
                <a:latin typeface="Lucida Sans Unicode"/>
                <a:cs typeface="Lucida Sans Unicode"/>
              </a:rPr>
              <a:t>Dynamic programming  exhaustively</a:t>
            </a:r>
            <a:r>
              <a:rPr sz="2000" spc="1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check</a:t>
            </a:r>
            <a:r>
              <a:rPr sz="2000" spc="1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all	paranthesizations.</a:t>
            </a:r>
            <a:endParaRPr sz="2000" dirty="0">
              <a:latin typeface="Lucida Sans Unicode"/>
              <a:cs typeface="Lucida Sans Unicode"/>
            </a:endParaRPr>
          </a:p>
          <a:p>
            <a:pPr marL="12700" marR="5080" algn="just">
              <a:lnSpc>
                <a:spcPts val="5760"/>
              </a:lnSpc>
              <a:spcBef>
                <a:spcPts val="509"/>
              </a:spcBef>
              <a:buFont typeface="Arial"/>
              <a:buChar char="•"/>
              <a:tabLst>
                <a:tab pos="541655" algn="l"/>
                <a:tab pos="542290" algn="l"/>
                <a:tab pos="1539875" algn="l"/>
              </a:tabLst>
            </a:pPr>
            <a:r>
              <a:rPr sz="2000" dirty="0">
                <a:solidFill>
                  <a:srgbClr val="FF0000"/>
                </a:solidFill>
                <a:latin typeface="Lucida Sans Unicode"/>
                <a:cs typeface="Lucida Sans Unicode"/>
              </a:rPr>
              <a:t>P(n)	</a:t>
            </a:r>
            <a:r>
              <a:rPr sz="2000" dirty="0">
                <a:latin typeface="Lucida Sans Unicode"/>
                <a:cs typeface="Lucida Sans Unicode"/>
              </a:rPr>
              <a:t>: paranthesization of a sequence</a:t>
            </a:r>
            <a:r>
              <a:rPr sz="2000" spc="-11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of  </a:t>
            </a:r>
            <a:r>
              <a:rPr sz="2000" dirty="0">
                <a:latin typeface="Lucida Sans Unicode"/>
                <a:cs typeface="Lucida Sans Unicode"/>
              </a:rPr>
              <a:t>n</a:t>
            </a:r>
            <a:r>
              <a:rPr sz="2000" spc="-5" dirty="0">
                <a:latin typeface="Lucida Sans Unicode"/>
                <a:cs typeface="Lucida Sans Unicode"/>
              </a:rPr>
              <a:t> matrices</a:t>
            </a:r>
            <a:endParaRPr sz="200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1" y="4114800"/>
            <a:ext cx="8915399" cy="1772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9881" y="533400"/>
            <a:ext cx="8712835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b="1" i="0" dirty="0">
                <a:solidFill>
                  <a:srgbClr val="800000"/>
                </a:solidFill>
                <a:effectLst/>
                <a:latin typeface="Times New Roman" panose="02020603050405020304" pitchFamily="18" charset="0"/>
              </a:rPr>
              <a:t>Naive Algorithm:</a:t>
            </a:r>
            <a:br>
              <a:rPr lang="en-US" sz="1400" b="1" i="0" dirty="0">
                <a:solidFill>
                  <a:srgbClr val="800000"/>
                </a:solidFill>
                <a:effectLst/>
                <a:latin typeface="Times New Roman" panose="02020603050405020304" pitchFamily="18" charset="0"/>
              </a:rPr>
            </a:br>
            <a:r>
              <a:rPr sz="2800" b="1" dirty="0">
                <a:solidFill>
                  <a:srgbClr val="FF0000"/>
                </a:solidFill>
                <a:latin typeface="Lucida Sans Unicode"/>
                <a:cs typeface="Lucida Sans Unicode"/>
              </a:rPr>
              <a:t>Counting the Number </a:t>
            </a:r>
            <a:r>
              <a:rPr sz="2800" b="1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of</a:t>
            </a:r>
            <a:r>
              <a:rPr sz="2800" b="1" spc="-5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4000" b="1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Parenthesizations</a:t>
            </a:r>
            <a:endParaRPr sz="40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704622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598678"/>
            <a:ext cx="3933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  <a:tab pos="1778000" algn="l"/>
              </a:tabLst>
            </a:pPr>
            <a:r>
              <a:rPr sz="2400" spc="-5" dirty="0">
                <a:latin typeface="Lucida Sans Unicode"/>
                <a:cs typeface="Lucida Sans Unicode"/>
              </a:rPr>
              <a:t>We obtain	the</a:t>
            </a:r>
            <a:r>
              <a:rPr sz="2400" spc="-6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recurrence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9637" y="1158143"/>
            <a:ext cx="245745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spc="25" dirty="0">
                <a:latin typeface="Symbol"/>
                <a:cs typeface="Symbol"/>
              </a:rPr>
              <a:t>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54237" y="1989309"/>
            <a:ext cx="3230880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5175" spc="37" baseline="22544" dirty="0">
                <a:latin typeface="Symbol"/>
                <a:cs typeface="Symbol"/>
              </a:rPr>
              <a:t></a:t>
            </a:r>
            <a:r>
              <a:rPr sz="5175" spc="465" baseline="22544" dirty="0">
                <a:latin typeface="Times New Roman"/>
                <a:cs typeface="Times New Roman"/>
              </a:rPr>
              <a:t> </a:t>
            </a:r>
            <a:r>
              <a:rPr sz="5175" spc="60" baseline="-4830" dirty="0">
                <a:latin typeface="Symbol"/>
                <a:cs typeface="Symbol"/>
              </a:rPr>
              <a:t></a:t>
            </a:r>
            <a:r>
              <a:rPr sz="5175" spc="-390" baseline="-4830" dirty="0">
                <a:latin typeface="Times New Roman"/>
                <a:cs typeface="Times New Roman"/>
              </a:rPr>
              <a:t> </a:t>
            </a:r>
            <a:r>
              <a:rPr sz="3450" i="1" spc="-40" dirty="0">
                <a:latin typeface="Times New Roman"/>
                <a:cs typeface="Times New Roman"/>
              </a:rPr>
              <a:t>P</a:t>
            </a:r>
            <a:r>
              <a:rPr sz="3450" i="1" spc="-40" dirty="0">
                <a:latin typeface="Arial"/>
                <a:cs typeface="Arial"/>
              </a:rPr>
              <a:t>(</a:t>
            </a:r>
            <a:r>
              <a:rPr sz="3450" i="1" spc="-509" dirty="0">
                <a:latin typeface="Arial"/>
                <a:cs typeface="Arial"/>
              </a:rPr>
              <a:t> </a:t>
            </a:r>
            <a:r>
              <a:rPr sz="3450" i="1" spc="25" dirty="0">
                <a:latin typeface="Times New Roman"/>
                <a:cs typeface="Times New Roman"/>
              </a:rPr>
              <a:t>k</a:t>
            </a:r>
            <a:r>
              <a:rPr sz="3450" i="1" spc="-420" dirty="0">
                <a:latin typeface="Times New Roman"/>
                <a:cs typeface="Times New Roman"/>
              </a:rPr>
              <a:t> </a:t>
            </a:r>
            <a:r>
              <a:rPr sz="3450" i="1" spc="20" dirty="0">
                <a:latin typeface="Arial"/>
                <a:cs typeface="Arial"/>
              </a:rPr>
              <a:t>)</a:t>
            </a:r>
            <a:r>
              <a:rPr sz="3450" i="1" spc="-635" dirty="0">
                <a:latin typeface="Arial"/>
                <a:cs typeface="Arial"/>
              </a:rPr>
              <a:t> </a:t>
            </a:r>
            <a:r>
              <a:rPr lang="en-GB" sz="3450" i="1" spc="-40" dirty="0">
                <a:latin typeface="Times New Roman"/>
                <a:cs typeface="Times New Roman"/>
              </a:rPr>
              <a:t>P</a:t>
            </a:r>
            <a:r>
              <a:rPr sz="3450" i="1" spc="-40" dirty="0">
                <a:latin typeface="Arial"/>
                <a:cs typeface="Arial"/>
              </a:rPr>
              <a:t>(</a:t>
            </a:r>
            <a:r>
              <a:rPr sz="3450" i="1" spc="-515" dirty="0">
                <a:latin typeface="Arial"/>
                <a:cs typeface="Arial"/>
              </a:rPr>
              <a:t> </a:t>
            </a:r>
            <a:r>
              <a:rPr sz="3450" i="1" spc="30" dirty="0">
                <a:latin typeface="Times New Roman"/>
                <a:cs typeface="Times New Roman"/>
              </a:rPr>
              <a:t>n</a:t>
            </a:r>
            <a:r>
              <a:rPr sz="3450" i="1" spc="-170" dirty="0">
                <a:latin typeface="Times New Roman"/>
                <a:cs typeface="Times New Roman"/>
              </a:rPr>
              <a:t> </a:t>
            </a:r>
            <a:r>
              <a:rPr sz="3450" spc="30" dirty="0">
                <a:latin typeface="Symbol"/>
                <a:cs typeface="Symbol"/>
              </a:rPr>
              <a:t></a:t>
            </a:r>
            <a:r>
              <a:rPr sz="3450" spc="-55" dirty="0">
                <a:latin typeface="Times New Roman"/>
                <a:cs typeface="Times New Roman"/>
              </a:rPr>
              <a:t> </a:t>
            </a:r>
            <a:r>
              <a:rPr sz="3450" i="1" spc="25" dirty="0">
                <a:latin typeface="Times New Roman"/>
                <a:cs typeface="Times New Roman"/>
              </a:rPr>
              <a:t>k</a:t>
            </a:r>
            <a:r>
              <a:rPr sz="3450" i="1" spc="-420" dirty="0">
                <a:latin typeface="Times New Roman"/>
                <a:cs typeface="Times New Roman"/>
              </a:rPr>
              <a:t> </a:t>
            </a:r>
            <a:r>
              <a:rPr sz="3450" i="1" spc="20" dirty="0">
                <a:latin typeface="Arial"/>
                <a:cs typeface="Arial"/>
              </a:rPr>
              <a:t>)</a:t>
            </a:r>
            <a:endParaRPr sz="34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5374" y="1114710"/>
            <a:ext cx="273685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i="1" spc="30" dirty="0">
                <a:latin typeface="Arial"/>
                <a:cs typeface="Arial"/>
              </a:rPr>
              <a:t>1</a:t>
            </a:r>
            <a:endParaRPr sz="34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31952" y="1114710"/>
            <a:ext cx="1408430" cy="143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30"/>
              </a:spcBef>
              <a:tabLst>
                <a:tab pos="508634" algn="l"/>
              </a:tabLst>
            </a:pPr>
            <a:r>
              <a:rPr sz="3450" i="1" spc="10" dirty="0">
                <a:latin typeface="Times New Roman"/>
                <a:cs typeface="Times New Roman"/>
              </a:rPr>
              <a:t>if	</a:t>
            </a:r>
            <a:r>
              <a:rPr sz="3450" i="1" spc="30" dirty="0">
                <a:latin typeface="Times New Roman"/>
                <a:cs typeface="Times New Roman"/>
              </a:rPr>
              <a:t>n </a:t>
            </a:r>
            <a:r>
              <a:rPr sz="3450" spc="30" dirty="0">
                <a:latin typeface="Symbol"/>
                <a:cs typeface="Symbol"/>
              </a:rPr>
              <a:t></a:t>
            </a:r>
            <a:r>
              <a:rPr sz="3450" spc="-515" dirty="0">
                <a:latin typeface="Times New Roman"/>
                <a:cs typeface="Times New Roman"/>
              </a:rPr>
              <a:t> </a:t>
            </a:r>
            <a:r>
              <a:rPr sz="3450" i="1" spc="30" dirty="0">
                <a:latin typeface="Arial"/>
                <a:cs typeface="Arial"/>
              </a:rPr>
              <a:t>1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45"/>
              </a:spcBef>
              <a:tabLst>
                <a:tab pos="473075" algn="l"/>
              </a:tabLst>
            </a:pPr>
            <a:r>
              <a:rPr sz="3450" i="1" spc="10" dirty="0">
                <a:latin typeface="Times New Roman"/>
                <a:cs typeface="Times New Roman"/>
              </a:rPr>
              <a:t>if	</a:t>
            </a:r>
            <a:r>
              <a:rPr sz="3450" i="1" spc="30" dirty="0">
                <a:latin typeface="Times New Roman"/>
                <a:cs typeface="Times New Roman"/>
              </a:rPr>
              <a:t>n </a:t>
            </a:r>
            <a:r>
              <a:rPr sz="3450" spc="30" dirty="0">
                <a:latin typeface="Symbol"/>
                <a:cs typeface="Symbol"/>
              </a:rPr>
              <a:t></a:t>
            </a:r>
            <a:r>
              <a:rPr sz="3450" spc="-229" dirty="0">
                <a:latin typeface="Times New Roman"/>
                <a:cs typeface="Times New Roman"/>
              </a:rPr>
              <a:t> </a:t>
            </a:r>
            <a:r>
              <a:rPr sz="3450" i="1" spc="30" dirty="0">
                <a:latin typeface="Arial"/>
                <a:cs typeface="Arial"/>
              </a:rPr>
              <a:t>2</a:t>
            </a:r>
            <a:endParaRPr sz="3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4022" y="2464322"/>
            <a:ext cx="943610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5175" spc="-802" baseline="28180" dirty="0">
                <a:latin typeface="Symbol"/>
                <a:cs typeface="Symbol"/>
              </a:rPr>
              <a:t></a:t>
            </a:r>
            <a:r>
              <a:rPr sz="3450" spc="-535" dirty="0">
                <a:latin typeface="Symbol"/>
                <a:cs typeface="Symbol"/>
              </a:rPr>
              <a:t></a:t>
            </a:r>
            <a:r>
              <a:rPr sz="3100" i="1" spc="-535" dirty="0">
                <a:latin typeface="Times New Roman"/>
                <a:cs typeface="Times New Roman"/>
              </a:rPr>
              <a:t>k</a:t>
            </a:r>
            <a:r>
              <a:rPr sz="3100" i="1" spc="-484" dirty="0">
                <a:latin typeface="Times New Roman"/>
                <a:cs typeface="Times New Roman"/>
              </a:rPr>
              <a:t> </a:t>
            </a:r>
            <a:r>
              <a:rPr sz="3100" spc="-70" dirty="0">
                <a:latin typeface="Symbol"/>
                <a:cs typeface="Symbol"/>
              </a:rPr>
              <a:t></a:t>
            </a:r>
            <a:r>
              <a:rPr sz="3100" i="1" spc="-70" dirty="0">
                <a:latin typeface="Arial"/>
                <a:cs typeface="Arial"/>
              </a:rPr>
              <a:t>1</a:t>
            </a:r>
            <a:endParaRPr sz="31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8777" y="1727080"/>
            <a:ext cx="2268855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450" i="1" spc="-40" dirty="0">
                <a:latin typeface="Times New Roman"/>
                <a:cs typeface="Times New Roman"/>
              </a:rPr>
              <a:t>P</a:t>
            </a:r>
            <a:r>
              <a:rPr sz="3450" i="1" spc="-40" dirty="0">
                <a:latin typeface="Arial"/>
                <a:cs typeface="Arial"/>
              </a:rPr>
              <a:t>( </a:t>
            </a:r>
            <a:r>
              <a:rPr sz="3450" i="1" spc="150" dirty="0">
                <a:latin typeface="Times New Roman"/>
                <a:cs typeface="Times New Roman"/>
              </a:rPr>
              <a:t>n</a:t>
            </a:r>
            <a:r>
              <a:rPr sz="3450" i="1" spc="150" dirty="0">
                <a:latin typeface="Arial"/>
                <a:cs typeface="Arial"/>
              </a:rPr>
              <a:t>)</a:t>
            </a:r>
            <a:r>
              <a:rPr sz="3450" i="1" spc="-690" dirty="0">
                <a:latin typeface="Arial"/>
                <a:cs typeface="Arial"/>
              </a:rPr>
              <a:t> </a:t>
            </a:r>
            <a:r>
              <a:rPr sz="3450" spc="30" dirty="0">
                <a:latin typeface="Symbol"/>
                <a:cs typeface="Symbol"/>
              </a:rPr>
              <a:t></a:t>
            </a:r>
            <a:r>
              <a:rPr sz="3450" spc="30" dirty="0">
                <a:latin typeface="Times New Roman"/>
                <a:cs typeface="Times New Roman"/>
              </a:rPr>
              <a:t> </a:t>
            </a:r>
            <a:r>
              <a:rPr sz="5175" spc="44" baseline="32206" dirty="0">
                <a:latin typeface="Symbol"/>
                <a:cs typeface="Symbol"/>
              </a:rPr>
              <a:t></a:t>
            </a:r>
            <a:r>
              <a:rPr sz="4650" i="1" spc="44" baseline="18817" dirty="0">
                <a:latin typeface="Times New Roman"/>
                <a:cs typeface="Times New Roman"/>
              </a:rPr>
              <a:t>n</a:t>
            </a:r>
            <a:r>
              <a:rPr sz="4650" spc="44" baseline="18817" dirty="0">
                <a:latin typeface="Symbol"/>
                <a:cs typeface="Symbol"/>
              </a:rPr>
              <a:t></a:t>
            </a:r>
            <a:r>
              <a:rPr sz="4650" i="1" spc="44" baseline="18817" dirty="0">
                <a:latin typeface="Arial"/>
                <a:cs typeface="Arial"/>
              </a:rPr>
              <a:t>1</a:t>
            </a:r>
            <a:endParaRPr sz="4650" baseline="18817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6228" y="3059268"/>
            <a:ext cx="8348412" cy="3428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989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591</Words>
  <Application>Microsoft Office PowerPoint</Application>
  <PresentationFormat>On-screen Show (4:3)</PresentationFormat>
  <Paragraphs>95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Comic Sans MS</vt:lpstr>
      <vt:lpstr>Lucida Sans Unicode</vt:lpstr>
      <vt:lpstr>Symbol</vt:lpstr>
      <vt:lpstr>Times New Roman</vt:lpstr>
      <vt:lpstr>Office Theme</vt:lpstr>
      <vt:lpstr>Dynamic Programming:  Matrix-Chain Multiplication</vt:lpstr>
      <vt:lpstr>Matrix chain multiplication</vt:lpstr>
      <vt:lpstr>Recall Matrix multiplication</vt:lpstr>
      <vt:lpstr>Remarks on Matrix Multiplication</vt:lpstr>
      <vt:lpstr>Direct Matrix multiplication of ABC</vt:lpstr>
      <vt:lpstr>Parenthesize change the no. of Scalar Matrix Multiplications </vt:lpstr>
      <vt:lpstr>The Chain Matrix Multiplication Problem</vt:lpstr>
      <vt:lpstr>Naive Algorithm: Counting the Number of Parenthesizations</vt:lpstr>
      <vt:lpstr>PowerPoint Presentation</vt:lpstr>
      <vt:lpstr>Developing a Dynamic Programming Algorithm</vt:lpstr>
      <vt:lpstr>Developing a Dynamic Programming Algorithm</vt:lpstr>
      <vt:lpstr>Developing a Dynamic Programming Algorithm</vt:lpstr>
      <vt:lpstr>Developing a Dynamic Programming Algorithm</vt:lpstr>
      <vt:lpstr>Example -Continued</vt:lpstr>
      <vt:lpstr>Example -Continued</vt:lpstr>
      <vt:lpstr>Example -Continued</vt:lpstr>
      <vt:lpstr>Example  min {m[i, k] + m[k+1, j] + pi-1pkpj} </vt:lpstr>
      <vt:lpstr>Example</vt:lpstr>
      <vt:lpstr>Example:</vt:lpstr>
      <vt:lpstr>Matrix Chain Multiplication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Programming:  Matrix-Chain Multiplication</dc:title>
  <dc:creator>Subhash Chandra N</dc:creator>
  <cp:lastModifiedBy>Prof.Subhash chandra</cp:lastModifiedBy>
  <cp:revision>26</cp:revision>
  <cp:lastPrinted>2021-11-22T14:36:32Z</cp:lastPrinted>
  <dcterms:created xsi:type="dcterms:W3CDTF">2020-12-05T03:34:09Z</dcterms:created>
  <dcterms:modified xsi:type="dcterms:W3CDTF">2021-11-22T14:49:40Z</dcterms:modified>
</cp:coreProperties>
</file>